
<file path=[Content_Types].xml><?xml version="1.0" encoding="utf-8"?>
<Types xmlns="http://schemas.openxmlformats.org/package/2006/content-types">
  <Default Extension="jfif" ContentType="image/jpeg"/>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diagrams/data2.xml" ContentType="application/vnd.openxmlformats-officedocument.drawingml.diagramData+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ink/ink3.xml" ContentType="application/inkml+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ink/ink4.xml" ContentType="application/inkml+xml"/>
  <Override PartName="/ppt/diagrams/drawing1.xml" ContentType="application/vnd.ms-office.drawingml.diagramDrawing+xml"/>
  <Override PartName="/ppt/diagrams/quickStyle2.xml" ContentType="application/vnd.openxmlformats-officedocument.drawingml.diagramStyle+xml"/>
  <Override PartName="/ppt/diagrams/layout2.xml" ContentType="application/vnd.openxmlformats-officedocument.drawingml.diagramLayout+xml"/>
  <Override PartName="/ppt/diagrams/drawing2.xml" ContentType="application/vnd.ms-office.drawingml.diagramDrawing+xml"/>
  <Override PartName="/ppt/theme/theme1.xml" ContentType="application/vnd.openxmlformats-officedocument.theme+xml"/>
  <Override PartName="/ppt/ink/ink1.xml" ContentType="application/inkml+xml"/>
  <Override PartName="/ppt/diagrams/colors2.xml" ContentType="application/vnd.openxmlformats-officedocument.drawingml.diagramColors+xml"/>
  <Override PartName="/ppt/ink/ink2.xml" ContentType="application/inkml+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80" r:id="rId4"/>
    <p:sldId id="269" r:id="rId5"/>
    <p:sldId id="271" r:id="rId6"/>
    <p:sldId id="276" r:id="rId7"/>
    <p:sldId id="277" r:id="rId8"/>
    <p:sldId id="278" r:id="rId9"/>
    <p:sldId id="274" r:id="rId10"/>
    <p:sldId id="262" r:id="rId11"/>
    <p:sldId id="263" r:id="rId12"/>
    <p:sldId id="264" r:id="rId13"/>
    <p:sldId id="257" r:id="rId14"/>
    <p:sldId id="266" r:id="rId15"/>
    <p:sldId id="267" r:id="rId16"/>
    <p:sldId id="281" r:id="rId17"/>
    <p:sldId id="268" r:id="rId18"/>
    <p:sldId id="258" r:id="rId19"/>
    <p:sldId id="259" r:id="rId20"/>
    <p:sldId id="260" r:id="rId21"/>
    <p:sldId id="282" r:id="rId22"/>
    <p:sldId id="283" r:id="rId23"/>
    <p:sldId id="286" r:id="rId24"/>
    <p:sldId id="284" r:id="rId25"/>
    <p:sldId id="287" r:id="rId26"/>
    <p:sldId id="28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747"/>
    <a:srgbClr val="FF4B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74" autoAdjust="0"/>
    <p:restoredTop sz="94660"/>
  </p:normalViewPr>
  <p:slideViewPr>
    <p:cSldViewPr snapToGrid="0">
      <p:cViewPr varScale="1">
        <p:scale>
          <a:sx n="72" d="100"/>
          <a:sy n="72" d="100"/>
        </p:scale>
        <p:origin x="9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1964CA-1110-416C-B35C-FE3057AC199B}" type="doc">
      <dgm:prSet loTypeId="urn:microsoft.com/office/officeart/2005/8/layout/process2" loCatId="process" qsTypeId="urn:microsoft.com/office/officeart/2005/8/quickstyle/simple1" qsCatId="simple" csTypeId="urn:microsoft.com/office/officeart/2005/8/colors/colorful1" csCatId="colorful" phldr="1"/>
      <dgm:spPr/>
      <dgm:t>
        <a:bodyPr/>
        <a:lstStyle/>
        <a:p>
          <a:endParaRPr lang="en-US"/>
        </a:p>
      </dgm:t>
    </dgm:pt>
    <dgm:pt modelId="{D29B57BD-BEB6-4A68-AB3E-F55DF866B60C}">
      <dgm:prSet custT="1"/>
      <dgm:spPr/>
      <dgm:t>
        <a:bodyPr/>
        <a:lstStyle/>
        <a:p>
          <a:r>
            <a:rPr lang="en-US" sz="2400" b="0" i="0" dirty="0"/>
            <a:t>Frequency -2-3 days a week</a:t>
          </a:r>
          <a:endParaRPr lang="en-US" sz="1050" dirty="0"/>
        </a:p>
      </dgm:t>
    </dgm:pt>
    <dgm:pt modelId="{75EA48C1-ACC2-4B99-8F06-AE63138A3191}" type="parTrans" cxnId="{1E988117-F247-4522-B4C0-966BB68A9ECF}">
      <dgm:prSet/>
      <dgm:spPr/>
      <dgm:t>
        <a:bodyPr/>
        <a:lstStyle/>
        <a:p>
          <a:endParaRPr lang="en-US"/>
        </a:p>
      </dgm:t>
    </dgm:pt>
    <dgm:pt modelId="{151A75BE-D1FC-4ED5-94E4-C10A2783373D}" type="sibTrans" cxnId="{1E988117-F247-4522-B4C0-966BB68A9ECF}">
      <dgm:prSet/>
      <dgm:spPr/>
      <dgm:t>
        <a:bodyPr/>
        <a:lstStyle/>
        <a:p>
          <a:endParaRPr lang="en-US"/>
        </a:p>
      </dgm:t>
    </dgm:pt>
    <dgm:pt modelId="{54203E50-AFC1-4842-BAB5-60CFFA87E852}">
      <dgm:prSet custT="1"/>
      <dgm:spPr/>
      <dgm:t>
        <a:bodyPr/>
        <a:lstStyle/>
        <a:p>
          <a:r>
            <a:rPr lang="en-US" sz="2400" b="0" i="0" dirty="0"/>
            <a:t>Intensity -one set of 8-10 RM (Repetition Maximum) to volitional fatigue</a:t>
          </a:r>
          <a:endParaRPr lang="en-US" sz="2400" dirty="0"/>
        </a:p>
      </dgm:t>
    </dgm:pt>
    <dgm:pt modelId="{17BE6695-0DF7-4C4A-AA53-3BCC0CEB9EBF}" type="parTrans" cxnId="{BD9B4AFF-CDE4-440F-A03A-B252100F40CE}">
      <dgm:prSet/>
      <dgm:spPr/>
      <dgm:t>
        <a:bodyPr/>
        <a:lstStyle/>
        <a:p>
          <a:endParaRPr lang="en-US"/>
        </a:p>
      </dgm:t>
    </dgm:pt>
    <dgm:pt modelId="{ACA3BEE7-60CE-49A4-A9AA-150433463FCE}" type="sibTrans" cxnId="{BD9B4AFF-CDE4-440F-A03A-B252100F40CE}">
      <dgm:prSet/>
      <dgm:spPr/>
      <dgm:t>
        <a:bodyPr/>
        <a:lstStyle/>
        <a:p>
          <a:endParaRPr lang="en-US"/>
        </a:p>
      </dgm:t>
    </dgm:pt>
    <dgm:pt modelId="{245B7A46-2BB7-4053-89F0-FC3949F0EB74}">
      <dgm:prSet custT="1"/>
      <dgm:spPr/>
      <dgm:t>
        <a:bodyPr/>
        <a:lstStyle/>
        <a:p>
          <a:r>
            <a:rPr lang="en-US" sz="1800" b="0" i="0" dirty="0"/>
            <a:t>Duration -3 seconds for the concentric phase and 3 seconds for the eccentric phase of the activity (about 1 minute in total)</a:t>
          </a:r>
          <a:endParaRPr lang="en-US" sz="1800" dirty="0"/>
        </a:p>
      </dgm:t>
    </dgm:pt>
    <dgm:pt modelId="{8610D160-ABDC-49E6-BD31-2AF3DA1708A5}" type="parTrans" cxnId="{B1D77DA0-A1AE-4FFF-A0DB-628338E26B0D}">
      <dgm:prSet/>
      <dgm:spPr/>
      <dgm:t>
        <a:bodyPr/>
        <a:lstStyle/>
        <a:p>
          <a:endParaRPr lang="en-US"/>
        </a:p>
      </dgm:t>
    </dgm:pt>
    <dgm:pt modelId="{CDFF77A3-8C69-4030-A676-BB041FCD9064}" type="sibTrans" cxnId="{B1D77DA0-A1AE-4FFF-A0DB-628338E26B0D}">
      <dgm:prSet/>
      <dgm:spPr/>
      <dgm:t>
        <a:bodyPr/>
        <a:lstStyle/>
        <a:p>
          <a:endParaRPr lang="en-US"/>
        </a:p>
      </dgm:t>
    </dgm:pt>
    <dgm:pt modelId="{5688070F-8F97-49AB-AA74-F9CD538CCC0A}">
      <dgm:prSet custT="1"/>
      <dgm:spPr/>
      <dgm:t>
        <a:bodyPr/>
        <a:lstStyle/>
        <a:p>
          <a:r>
            <a:rPr lang="en-US" sz="1800" b="0" i="0" dirty="0"/>
            <a:t>A general strengthening program would include 8-10 exercises that target all the major muscle groups in the body</a:t>
          </a:r>
          <a:endParaRPr lang="en-US" sz="1800" dirty="0"/>
        </a:p>
      </dgm:t>
    </dgm:pt>
    <dgm:pt modelId="{4A9F1CC2-357C-4ED7-BF3B-8529E727BAF7}" type="parTrans" cxnId="{9A396722-0A86-4FA2-8EFD-9B6438E9D5A9}">
      <dgm:prSet/>
      <dgm:spPr/>
      <dgm:t>
        <a:bodyPr/>
        <a:lstStyle/>
        <a:p>
          <a:endParaRPr lang="en-US"/>
        </a:p>
      </dgm:t>
    </dgm:pt>
    <dgm:pt modelId="{D301639F-C7C8-4E1B-9B9A-9D03BD2C887E}" type="sibTrans" cxnId="{9A396722-0A86-4FA2-8EFD-9B6438E9D5A9}">
      <dgm:prSet/>
      <dgm:spPr/>
      <dgm:t>
        <a:bodyPr/>
        <a:lstStyle/>
        <a:p>
          <a:endParaRPr lang="en-US"/>
        </a:p>
      </dgm:t>
    </dgm:pt>
    <dgm:pt modelId="{6BF0D65D-A148-4DAC-A6FE-1079A05EA60A}">
      <dgm:prSet custT="1"/>
      <dgm:spPr/>
      <dgm:t>
        <a:bodyPr/>
        <a:lstStyle/>
        <a:p>
          <a:r>
            <a:rPr lang="en-US" sz="1600" b="0" i="0" dirty="0"/>
            <a:t>Resistance training (RT) is an effective method to improve muscular strength, power, and hypertrophy which are fundamental components of physical fitness related to the quality of life</a:t>
          </a:r>
          <a:endParaRPr lang="en-US" sz="1600" dirty="0"/>
        </a:p>
      </dgm:t>
    </dgm:pt>
    <dgm:pt modelId="{7E60D00A-033B-46A0-80BD-BF3037376E9D}" type="parTrans" cxnId="{59324BBB-115D-43EB-B195-D3DCDD5E0138}">
      <dgm:prSet/>
      <dgm:spPr/>
      <dgm:t>
        <a:bodyPr/>
        <a:lstStyle/>
        <a:p>
          <a:endParaRPr lang="en-US"/>
        </a:p>
      </dgm:t>
    </dgm:pt>
    <dgm:pt modelId="{5B63D0F7-87D8-41FC-AEBD-802412099BFC}" type="sibTrans" cxnId="{59324BBB-115D-43EB-B195-D3DCDD5E0138}">
      <dgm:prSet/>
      <dgm:spPr/>
      <dgm:t>
        <a:bodyPr/>
        <a:lstStyle/>
        <a:p>
          <a:endParaRPr lang="en-US"/>
        </a:p>
      </dgm:t>
    </dgm:pt>
    <dgm:pt modelId="{B6F6D621-727C-4233-BD1D-2B12F94BDBDE}" type="pres">
      <dgm:prSet presAssocID="{C61964CA-1110-416C-B35C-FE3057AC199B}" presName="linearFlow" presStyleCnt="0">
        <dgm:presLayoutVars>
          <dgm:resizeHandles val="exact"/>
        </dgm:presLayoutVars>
      </dgm:prSet>
      <dgm:spPr/>
    </dgm:pt>
    <dgm:pt modelId="{CF4D35E4-0D44-47AE-B499-F7ADD8D7F8CE}" type="pres">
      <dgm:prSet presAssocID="{D29B57BD-BEB6-4A68-AB3E-F55DF866B60C}" presName="node" presStyleLbl="node1" presStyleIdx="0" presStyleCnt="5" custScaleX="174847">
        <dgm:presLayoutVars>
          <dgm:bulletEnabled val="1"/>
        </dgm:presLayoutVars>
      </dgm:prSet>
      <dgm:spPr/>
    </dgm:pt>
    <dgm:pt modelId="{08476FCB-D3C6-4FD8-A3F4-F417E84F1C21}" type="pres">
      <dgm:prSet presAssocID="{151A75BE-D1FC-4ED5-94E4-C10A2783373D}" presName="sibTrans" presStyleLbl="sibTrans2D1" presStyleIdx="0" presStyleCnt="4"/>
      <dgm:spPr/>
    </dgm:pt>
    <dgm:pt modelId="{4B824747-0EA3-42F1-964E-FD210A099339}" type="pres">
      <dgm:prSet presAssocID="{151A75BE-D1FC-4ED5-94E4-C10A2783373D}" presName="connectorText" presStyleLbl="sibTrans2D1" presStyleIdx="0" presStyleCnt="4"/>
      <dgm:spPr/>
    </dgm:pt>
    <dgm:pt modelId="{1CBA1F52-0377-41E3-BA81-F302CC0991F1}" type="pres">
      <dgm:prSet presAssocID="{54203E50-AFC1-4842-BAB5-60CFFA87E852}" presName="node" presStyleLbl="node1" presStyleIdx="1" presStyleCnt="5" custScaleX="174847">
        <dgm:presLayoutVars>
          <dgm:bulletEnabled val="1"/>
        </dgm:presLayoutVars>
      </dgm:prSet>
      <dgm:spPr/>
    </dgm:pt>
    <dgm:pt modelId="{ACAE4130-98F7-446F-BF79-835FE98DB2EA}" type="pres">
      <dgm:prSet presAssocID="{ACA3BEE7-60CE-49A4-A9AA-150433463FCE}" presName="sibTrans" presStyleLbl="sibTrans2D1" presStyleIdx="1" presStyleCnt="4"/>
      <dgm:spPr/>
    </dgm:pt>
    <dgm:pt modelId="{868FFD20-19F3-4192-BEDD-64C9FD84A743}" type="pres">
      <dgm:prSet presAssocID="{ACA3BEE7-60CE-49A4-A9AA-150433463FCE}" presName="connectorText" presStyleLbl="sibTrans2D1" presStyleIdx="1" presStyleCnt="4"/>
      <dgm:spPr/>
    </dgm:pt>
    <dgm:pt modelId="{F01D76FE-6465-492E-8B10-22E71BCA78F0}" type="pres">
      <dgm:prSet presAssocID="{245B7A46-2BB7-4053-89F0-FC3949F0EB74}" presName="node" presStyleLbl="node1" presStyleIdx="2" presStyleCnt="5" custScaleX="174847" custLinFactNeighborX="-1584" custLinFactNeighborY="2877">
        <dgm:presLayoutVars>
          <dgm:bulletEnabled val="1"/>
        </dgm:presLayoutVars>
      </dgm:prSet>
      <dgm:spPr/>
    </dgm:pt>
    <dgm:pt modelId="{2DDD80A6-0D1E-4164-ABE5-277A2AA85565}" type="pres">
      <dgm:prSet presAssocID="{CDFF77A3-8C69-4030-A676-BB041FCD9064}" presName="sibTrans" presStyleLbl="sibTrans2D1" presStyleIdx="2" presStyleCnt="4"/>
      <dgm:spPr/>
    </dgm:pt>
    <dgm:pt modelId="{2A4B1A19-2166-45A5-B169-3B7792195C57}" type="pres">
      <dgm:prSet presAssocID="{CDFF77A3-8C69-4030-A676-BB041FCD9064}" presName="connectorText" presStyleLbl="sibTrans2D1" presStyleIdx="2" presStyleCnt="4"/>
      <dgm:spPr/>
    </dgm:pt>
    <dgm:pt modelId="{DBF5B807-C5E4-49FD-8B07-399E325B4714}" type="pres">
      <dgm:prSet presAssocID="{5688070F-8F97-49AB-AA74-F9CD538CCC0A}" presName="node" presStyleLbl="node1" presStyleIdx="3" presStyleCnt="5" custScaleX="174847">
        <dgm:presLayoutVars>
          <dgm:bulletEnabled val="1"/>
        </dgm:presLayoutVars>
      </dgm:prSet>
      <dgm:spPr/>
    </dgm:pt>
    <dgm:pt modelId="{4D07C01F-771A-4CDD-A2D8-A1FC42441850}" type="pres">
      <dgm:prSet presAssocID="{D301639F-C7C8-4E1B-9B9A-9D03BD2C887E}" presName="sibTrans" presStyleLbl="sibTrans2D1" presStyleIdx="3" presStyleCnt="4"/>
      <dgm:spPr/>
    </dgm:pt>
    <dgm:pt modelId="{925A41FB-EE37-40EE-B038-49941CB2FD51}" type="pres">
      <dgm:prSet presAssocID="{D301639F-C7C8-4E1B-9B9A-9D03BD2C887E}" presName="connectorText" presStyleLbl="sibTrans2D1" presStyleIdx="3" presStyleCnt="4"/>
      <dgm:spPr/>
    </dgm:pt>
    <dgm:pt modelId="{204DB798-EE7B-4D9F-93D4-6B4A93E12833}" type="pres">
      <dgm:prSet presAssocID="{6BF0D65D-A148-4DAC-A6FE-1079A05EA60A}" presName="node" presStyleLbl="node1" presStyleIdx="4" presStyleCnt="5" custScaleX="189620">
        <dgm:presLayoutVars>
          <dgm:bulletEnabled val="1"/>
        </dgm:presLayoutVars>
      </dgm:prSet>
      <dgm:spPr/>
    </dgm:pt>
  </dgm:ptLst>
  <dgm:cxnLst>
    <dgm:cxn modelId="{2E5F6D05-FB84-4218-975A-EE1984C83AC3}" type="presOf" srcId="{D29B57BD-BEB6-4A68-AB3E-F55DF866B60C}" destId="{CF4D35E4-0D44-47AE-B499-F7ADD8D7F8CE}" srcOrd="0" destOrd="0" presId="urn:microsoft.com/office/officeart/2005/8/layout/process2"/>
    <dgm:cxn modelId="{6EBEE20E-7E08-4F03-BB5E-537AA0CE7C5D}" type="presOf" srcId="{6BF0D65D-A148-4DAC-A6FE-1079A05EA60A}" destId="{204DB798-EE7B-4D9F-93D4-6B4A93E12833}" srcOrd="0" destOrd="0" presId="urn:microsoft.com/office/officeart/2005/8/layout/process2"/>
    <dgm:cxn modelId="{3F8B5A11-5ED3-4850-86FD-673B459ABF11}" type="presOf" srcId="{5688070F-8F97-49AB-AA74-F9CD538CCC0A}" destId="{DBF5B807-C5E4-49FD-8B07-399E325B4714}" srcOrd="0" destOrd="0" presId="urn:microsoft.com/office/officeart/2005/8/layout/process2"/>
    <dgm:cxn modelId="{1E988117-F247-4522-B4C0-966BB68A9ECF}" srcId="{C61964CA-1110-416C-B35C-FE3057AC199B}" destId="{D29B57BD-BEB6-4A68-AB3E-F55DF866B60C}" srcOrd="0" destOrd="0" parTransId="{75EA48C1-ACC2-4B99-8F06-AE63138A3191}" sibTransId="{151A75BE-D1FC-4ED5-94E4-C10A2783373D}"/>
    <dgm:cxn modelId="{6D7ED11D-E144-4BD9-8DE9-743AD75DC616}" type="presOf" srcId="{ACA3BEE7-60CE-49A4-A9AA-150433463FCE}" destId="{ACAE4130-98F7-446F-BF79-835FE98DB2EA}" srcOrd="0" destOrd="0" presId="urn:microsoft.com/office/officeart/2005/8/layout/process2"/>
    <dgm:cxn modelId="{9A396722-0A86-4FA2-8EFD-9B6438E9D5A9}" srcId="{C61964CA-1110-416C-B35C-FE3057AC199B}" destId="{5688070F-8F97-49AB-AA74-F9CD538CCC0A}" srcOrd="3" destOrd="0" parTransId="{4A9F1CC2-357C-4ED7-BF3B-8529E727BAF7}" sibTransId="{D301639F-C7C8-4E1B-9B9A-9D03BD2C887E}"/>
    <dgm:cxn modelId="{E758B13A-07D4-43E8-B2A8-165DF00125DC}" type="presOf" srcId="{151A75BE-D1FC-4ED5-94E4-C10A2783373D}" destId="{08476FCB-D3C6-4FD8-A3F4-F417E84F1C21}" srcOrd="0" destOrd="0" presId="urn:microsoft.com/office/officeart/2005/8/layout/process2"/>
    <dgm:cxn modelId="{4B360D47-9565-424F-9090-B51375E9C578}" type="presOf" srcId="{151A75BE-D1FC-4ED5-94E4-C10A2783373D}" destId="{4B824747-0EA3-42F1-964E-FD210A099339}" srcOrd="1" destOrd="0" presId="urn:microsoft.com/office/officeart/2005/8/layout/process2"/>
    <dgm:cxn modelId="{AAA00548-3F30-433E-88C5-38D1D9131588}" type="presOf" srcId="{D301639F-C7C8-4E1B-9B9A-9D03BD2C887E}" destId="{4D07C01F-771A-4CDD-A2D8-A1FC42441850}" srcOrd="0" destOrd="0" presId="urn:microsoft.com/office/officeart/2005/8/layout/process2"/>
    <dgm:cxn modelId="{EA113C6F-88A7-4B8F-AD2B-639D729047B5}" type="presOf" srcId="{CDFF77A3-8C69-4030-A676-BB041FCD9064}" destId="{2A4B1A19-2166-45A5-B169-3B7792195C57}" srcOrd="1" destOrd="0" presId="urn:microsoft.com/office/officeart/2005/8/layout/process2"/>
    <dgm:cxn modelId="{E164C050-7E1E-4872-B743-CEF6B67E9024}" type="presOf" srcId="{C61964CA-1110-416C-B35C-FE3057AC199B}" destId="{B6F6D621-727C-4233-BD1D-2B12F94BDBDE}" srcOrd="0" destOrd="0" presId="urn:microsoft.com/office/officeart/2005/8/layout/process2"/>
    <dgm:cxn modelId="{AC6A5D59-7C5F-422B-AB5F-4023F27B9155}" type="presOf" srcId="{CDFF77A3-8C69-4030-A676-BB041FCD9064}" destId="{2DDD80A6-0D1E-4164-ABE5-277A2AA85565}" srcOrd="0" destOrd="0" presId="urn:microsoft.com/office/officeart/2005/8/layout/process2"/>
    <dgm:cxn modelId="{023BB198-302A-47FA-8687-71AFE96ED569}" type="presOf" srcId="{D301639F-C7C8-4E1B-9B9A-9D03BD2C887E}" destId="{925A41FB-EE37-40EE-B038-49941CB2FD51}" srcOrd="1" destOrd="0" presId="urn:microsoft.com/office/officeart/2005/8/layout/process2"/>
    <dgm:cxn modelId="{6B6F469E-781D-4C87-BFFF-7B6B3738DAB9}" type="presOf" srcId="{245B7A46-2BB7-4053-89F0-FC3949F0EB74}" destId="{F01D76FE-6465-492E-8B10-22E71BCA78F0}" srcOrd="0" destOrd="0" presId="urn:microsoft.com/office/officeart/2005/8/layout/process2"/>
    <dgm:cxn modelId="{B1D77DA0-A1AE-4FFF-A0DB-628338E26B0D}" srcId="{C61964CA-1110-416C-B35C-FE3057AC199B}" destId="{245B7A46-2BB7-4053-89F0-FC3949F0EB74}" srcOrd="2" destOrd="0" parTransId="{8610D160-ABDC-49E6-BD31-2AF3DA1708A5}" sibTransId="{CDFF77A3-8C69-4030-A676-BB041FCD9064}"/>
    <dgm:cxn modelId="{59324BBB-115D-43EB-B195-D3DCDD5E0138}" srcId="{C61964CA-1110-416C-B35C-FE3057AC199B}" destId="{6BF0D65D-A148-4DAC-A6FE-1079A05EA60A}" srcOrd="4" destOrd="0" parTransId="{7E60D00A-033B-46A0-80BD-BF3037376E9D}" sibTransId="{5B63D0F7-87D8-41FC-AEBD-802412099BFC}"/>
    <dgm:cxn modelId="{518A37E2-B6A8-49BF-A7F5-6766174B5210}" type="presOf" srcId="{54203E50-AFC1-4842-BAB5-60CFFA87E852}" destId="{1CBA1F52-0377-41E3-BA81-F302CC0991F1}" srcOrd="0" destOrd="0" presId="urn:microsoft.com/office/officeart/2005/8/layout/process2"/>
    <dgm:cxn modelId="{1893E8E4-BC4F-4314-84B8-A41C18E5D369}" type="presOf" srcId="{ACA3BEE7-60CE-49A4-A9AA-150433463FCE}" destId="{868FFD20-19F3-4192-BEDD-64C9FD84A743}" srcOrd="1" destOrd="0" presId="urn:microsoft.com/office/officeart/2005/8/layout/process2"/>
    <dgm:cxn modelId="{BD9B4AFF-CDE4-440F-A03A-B252100F40CE}" srcId="{C61964CA-1110-416C-B35C-FE3057AC199B}" destId="{54203E50-AFC1-4842-BAB5-60CFFA87E852}" srcOrd="1" destOrd="0" parTransId="{17BE6695-0DF7-4C4A-AA53-3BCC0CEB9EBF}" sibTransId="{ACA3BEE7-60CE-49A4-A9AA-150433463FCE}"/>
    <dgm:cxn modelId="{ACB6E6A0-B44D-49DE-81D7-E46D3EFF5786}" type="presParOf" srcId="{B6F6D621-727C-4233-BD1D-2B12F94BDBDE}" destId="{CF4D35E4-0D44-47AE-B499-F7ADD8D7F8CE}" srcOrd="0" destOrd="0" presId="urn:microsoft.com/office/officeart/2005/8/layout/process2"/>
    <dgm:cxn modelId="{E3CC8F08-B74F-46A1-9B0B-662B3D3EB756}" type="presParOf" srcId="{B6F6D621-727C-4233-BD1D-2B12F94BDBDE}" destId="{08476FCB-D3C6-4FD8-A3F4-F417E84F1C21}" srcOrd="1" destOrd="0" presId="urn:microsoft.com/office/officeart/2005/8/layout/process2"/>
    <dgm:cxn modelId="{0B716BF2-44B3-431F-A403-BDF3AC2197FF}" type="presParOf" srcId="{08476FCB-D3C6-4FD8-A3F4-F417E84F1C21}" destId="{4B824747-0EA3-42F1-964E-FD210A099339}" srcOrd="0" destOrd="0" presId="urn:microsoft.com/office/officeart/2005/8/layout/process2"/>
    <dgm:cxn modelId="{3C6B2D86-708B-4E77-A19D-064354F27090}" type="presParOf" srcId="{B6F6D621-727C-4233-BD1D-2B12F94BDBDE}" destId="{1CBA1F52-0377-41E3-BA81-F302CC0991F1}" srcOrd="2" destOrd="0" presId="urn:microsoft.com/office/officeart/2005/8/layout/process2"/>
    <dgm:cxn modelId="{B00228F2-63D2-4AAD-87ED-02ABAE412C3D}" type="presParOf" srcId="{B6F6D621-727C-4233-BD1D-2B12F94BDBDE}" destId="{ACAE4130-98F7-446F-BF79-835FE98DB2EA}" srcOrd="3" destOrd="0" presId="urn:microsoft.com/office/officeart/2005/8/layout/process2"/>
    <dgm:cxn modelId="{83E1FD80-C9C9-4701-9260-2E9D52015DE6}" type="presParOf" srcId="{ACAE4130-98F7-446F-BF79-835FE98DB2EA}" destId="{868FFD20-19F3-4192-BEDD-64C9FD84A743}" srcOrd="0" destOrd="0" presId="urn:microsoft.com/office/officeart/2005/8/layout/process2"/>
    <dgm:cxn modelId="{DF9868C7-7FE0-46CC-86B8-169FC537331D}" type="presParOf" srcId="{B6F6D621-727C-4233-BD1D-2B12F94BDBDE}" destId="{F01D76FE-6465-492E-8B10-22E71BCA78F0}" srcOrd="4" destOrd="0" presId="urn:microsoft.com/office/officeart/2005/8/layout/process2"/>
    <dgm:cxn modelId="{BCE33BDD-3707-46BE-A8D7-46EA4A599D99}" type="presParOf" srcId="{B6F6D621-727C-4233-BD1D-2B12F94BDBDE}" destId="{2DDD80A6-0D1E-4164-ABE5-277A2AA85565}" srcOrd="5" destOrd="0" presId="urn:microsoft.com/office/officeart/2005/8/layout/process2"/>
    <dgm:cxn modelId="{7FB4E661-A51A-4F0D-969E-F69129EBB38A}" type="presParOf" srcId="{2DDD80A6-0D1E-4164-ABE5-277A2AA85565}" destId="{2A4B1A19-2166-45A5-B169-3B7792195C57}" srcOrd="0" destOrd="0" presId="urn:microsoft.com/office/officeart/2005/8/layout/process2"/>
    <dgm:cxn modelId="{96CCB6BA-4C15-4129-B8BB-57D4030D177E}" type="presParOf" srcId="{B6F6D621-727C-4233-BD1D-2B12F94BDBDE}" destId="{DBF5B807-C5E4-49FD-8B07-399E325B4714}" srcOrd="6" destOrd="0" presId="urn:microsoft.com/office/officeart/2005/8/layout/process2"/>
    <dgm:cxn modelId="{B39307AC-46A8-43CC-B65A-6C4012184ABE}" type="presParOf" srcId="{B6F6D621-727C-4233-BD1D-2B12F94BDBDE}" destId="{4D07C01F-771A-4CDD-A2D8-A1FC42441850}" srcOrd="7" destOrd="0" presId="urn:microsoft.com/office/officeart/2005/8/layout/process2"/>
    <dgm:cxn modelId="{9B2D5F92-2012-4454-BCEB-4EF84F944978}" type="presParOf" srcId="{4D07C01F-771A-4CDD-A2D8-A1FC42441850}" destId="{925A41FB-EE37-40EE-B038-49941CB2FD51}" srcOrd="0" destOrd="0" presId="urn:microsoft.com/office/officeart/2005/8/layout/process2"/>
    <dgm:cxn modelId="{D95B3494-A875-4958-AABC-9E3C3574D29C}" type="presParOf" srcId="{B6F6D621-727C-4233-BD1D-2B12F94BDBDE}" destId="{204DB798-EE7B-4D9F-93D4-6B4A93E12833}"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077612-EF56-4F38-AC71-98967020646F}" type="doc">
      <dgm:prSet loTypeId="urn:microsoft.com/office/officeart/2018/5/layout/IconLeafLabelList" loCatId="icon" qsTypeId="urn:microsoft.com/office/officeart/2005/8/quickstyle/simple1" qsCatId="simple" csTypeId="urn:microsoft.com/office/officeart/2018/5/colors/Iconchunking_neutralbg_accent6_2" csCatId="accent6" phldr="1"/>
      <dgm:spPr/>
      <dgm:t>
        <a:bodyPr/>
        <a:lstStyle/>
        <a:p>
          <a:endParaRPr lang="en-US"/>
        </a:p>
      </dgm:t>
    </dgm:pt>
    <dgm:pt modelId="{DE3BF9F6-CD3A-44B2-B45A-A4171ECAAAB0}">
      <dgm:prSet custT="1"/>
      <dgm:spPr/>
      <dgm:t>
        <a:bodyPr/>
        <a:lstStyle/>
        <a:p>
          <a:pPr>
            <a:lnSpc>
              <a:spcPct val="100000"/>
            </a:lnSpc>
            <a:defRPr cap="all"/>
          </a:pPr>
          <a:r>
            <a:rPr lang="en-US" sz="1600" b="0" i="0" dirty="0"/>
            <a:t>Research over the last few decades – </a:t>
          </a:r>
        </a:p>
        <a:p>
          <a:pPr>
            <a:lnSpc>
              <a:spcPct val="100000"/>
            </a:lnSpc>
            <a:defRPr cap="all"/>
          </a:pPr>
          <a:r>
            <a:rPr lang="en-US" sz="1600" b="0" i="0" dirty="0"/>
            <a:t>the effects of several acute training variables on maximal strength gains that influence the overall outcome of an RT program</a:t>
          </a:r>
          <a:endParaRPr lang="en-US" sz="1600" dirty="0"/>
        </a:p>
      </dgm:t>
    </dgm:pt>
    <dgm:pt modelId="{BF4858D2-9EE3-4F61-94A9-9C47E2E76089}" type="parTrans" cxnId="{47BB38B5-A2C5-4BBB-9F58-BF1E37964604}">
      <dgm:prSet/>
      <dgm:spPr/>
      <dgm:t>
        <a:bodyPr/>
        <a:lstStyle/>
        <a:p>
          <a:endParaRPr lang="en-US"/>
        </a:p>
      </dgm:t>
    </dgm:pt>
    <dgm:pt modelId="{DA40CA0D-F41F-47E8-B7A2-6F5AB30D4BC7}" type="sibTrans" cxnId="{47BB38B5-A2C5-4BBB-9F58-BF1E37964604}">
      <dgm:prSet/>
      <dgm:spPr/>
      <dgm:t>
        <a:bodyPr/>
        <a:lstStyle/>
        <a:p>
          <a:endParaRPr lang="en-US"/>
        </a:p>
      </dgm:t>
    </dgm:pt>
    <dgm:pt modelId="{0EE1B295-3F6D-4115-8CBE-6981CA915167}">
      <dgm:prSet/>
      <dgm:spPr/>
      <dgm:t>
        <a:bodyPr/>
        <a:lstStyle/>
        <a:p>
          <a:pPr>
            <a:lnSpc>
              <a:spcPct val="100000"/>
            </a:lnSpc>
            <a:defRPr cap="all"/>
          </a:pPr>
          <a:r>
            <a:rPr lang="en-US" b="0" i="0" dirty="0"/>
            <a:t>These variables include exercise order, the number of sets, repetitions, inter-set recovery periods, training intensity per muscle group, and total training volume</a:t>
          </a:r>
          <a:endParaRPr lang="en-US" dirty="0"/>
        </a:p>
      </dgm:t>
    </dgm:pt>
    <dgm:pt modelId="{13C1D406-0AFF-4D33-A022-E334B7571050}" type="parTrans" cxnId="{11B885CC-36CD-4D51-BF8C-59AC221454D7}">
      <dgm:prSet/>
      <dgm:spPr/>
      <dgm:t>
        <a:bodyPr/>
        <a:lstStyle/>
        <a:p>
          <a:endParaRPr lang="en-US"/>
        </a:p>
      </dgm:t>
    </dgm:pt>
    <dgm:pt modelId="{7A3B79CB-481F-4F04-8A36-DE9719A1FC9F}" type="sibTrans" cxnId="{11B885CC-36CD-4D51-BF8C-59AC221454D7}">
      <dgm:prSet/>
      <dgm:spPr/>
      <dgm:t>
        <a:bodyPr/>
        <a:lstStyle/>
        <a:p>
          <a:endParaRPr lang="en-US"/>
        </a:p>
      </dgm:t>
    </dgm:pt>
    <dgm:pt modelId="{A4AA32C1-C434-4DCE-B726-8ED8A11D8DD4}" type="pres">
      <dgm:prSet presAssocID="{F5077612-EF56-4F38-AC71-98967020646F}" presName="root" presStyleCnt="0">
        <dgm:presLayoutVars>
          <dgm:dir/>
          <dgm:resizeHandles val="exact"/>
        </dgm:presLayoutVars>
      </dgm:prSet>
      <dgm:spPr/>
    </dgm:pt>
    <dgm:pt modelId="{77863420-BB02-4C16-A5A1-3FB5A52531CB}" type="pres">
      <dgm:prSet presAssocID="{DE3BF9F6-CD3A-44B2-B45A-A4171ECAAAB0}" presName="compNode" presStyleCnt="0"/>
      <dgm:spPr/>
    </dgm:pt>
    <dgm:pt modelId="{FF8A3FF6-710C-4E2A-BDD1-4B2FFA793F60}" type="pres">
      <dgm:prSet presAssocID="{DE3BF9F6-CD3A-44B2-B45A-A4171ECAAAB0}" presName="iconBgRect" presStyleLbl="bgShp" presStyleIdx="0" presStyleCnt="2"/>
      <dgm:spPr>
        <a:prstGeom prst="round2DiagRect">
          <a:avLst>
            <a:gd name="adj1" fmla="val 29727"/>
            <a:gd name="adj2" fmla="val 0"/>
          </a:avLst>
        </a:prstGeom>
      </dgm:spPr>
    </dgm:pt>
    <dgm:pt modelId="{EBF12947-6E33-4028-88E8-BAA63967EF7C}" type="pres">
      <dgm:prSet presAssocID="{DE3BF9F6-CD3A-44B2-B45A-A4171ECAAA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tor"/>
        </a:ext>
      </dgm:extLst>
    </dgm:pt>
    <dgm:pt modelId="{279AD009-B98D-49E2-92BC-F9C83207CBF0}" type="pres">
      <dgm:prSet presAssocID="{DE3BF9F6-CD3A-44B2-B45A-A4171ECAAAB0}" presName="spaceRect" presStyleCnt="0"/>
      <dgm:spPr/>
    </dgm:pt>
    <dgm:pt modelId="{60C38B3D-E61E-4761-BA5A-E9C74BD6C20D}" type="pres">
      <dgm:prSet presAssocID="{DE3BF9F6-CD3A-44B2-B45A-A4171ECAAAB0}" presName="textRect" presStyleLbl="revTx" presStyleIdx="0" presStyleCnt="2">
        <dgm:presLayoutVars>
          <dgm:chMax val="1"/>
          <dgm:chPref val="1"/>
        </dgm:presLayoutVars>
      </dgm:prSet>
      <dgm:spPr/>
    </dgm:pt>
    <dgm:pt modelId="{07DBAA61-041D-4FA7-B719-92BB61DEED11}" type="pres">
      <dgm:prSet presAssocID="{DA40CA0D-F41F-47E8-B7A2-6F5AB30D4BC7}" presName="sibTrans" presStyleCnt="0"/>
      <dgm:spPr/>
    </dgm:pt>
    <dgm:pt modelId="{ABDCC688-921E-43A2-8837-4D5C6E0D456A}" type="pres">
      <dgm:prSet presAssocID="{0EE1B295-3F6D-4115-8CBE-6981CA915167}" presName="compNode" presStyleCnt="0"/>
      <dgm:spPr/>
    </dgm:pt>
    <dgm:pt modelId="{87B3028A-398C-4234-9FF8-AEFE96273DCB}" type="pres">
      <dgm:prSet presAssocID="{0EE1B295-3F6D-4115-8CBE-6981CA915167}" presName="iconBgRect" presStyleLbl="bgShp" presStyleIdx="1" presStyleCnt="2"/>
      <dgm:spPr>
        <a:prstGeom prst="round2DiagRect">
          <a:avLst>
            <a:gd name="adj1" fmla="val 29727"/>
            <a:gd name="adj2" fmla="val 0"/>
          </a:avLst>
        </a:prstGeom>
      </dgm:spPr>
    </dgm:pt>
    <dgm:pt modelId="{370D21AF-E93C-43A6-9443-201371CA7D68}" type="pres">
      <dgm:prSet presAssocID="{0EE1B295-3F6D-4115-8CBE-6981CA91516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uscle Arm"/>
        </a:ext>
      </dgm:extLst>
    </dgm:pt>
    <dgm:pt modelId="{EBCFC26A-7C23-43E0-81FB-7F590C7FAEAD}" type="pres">
      <dgm:prSet presAssocID="{0EE1B295-3F6D-4115-8CBE-6981CA915167}" presName="spaceRect" presStyleCnt="0"/>
      <dgm:spPr/>
    </dgm:pt>
    <dgm:pt modelId="{F922B885-54AB-4B1E-A540-D8A3D3F12F00}" type="pres">
      <dgm:prSet presAssocID="{0EE1B295-3F6D-4115-8CBE-6981CA915167}" presName="textRect" presStyleLbl="revTx" presStyleIdx="1" presStyleCnt="2">
        <dgm:presLayoutVars>
          <dgm:chMax val="1"/>
          <dgm:chPref val="1"/>
        </dgm:presLayoutVars>
      </dgm:prSet>
      <dgm:spPr/>
    </dgm:pt>
  </dgm:ptLst>
  <dgm:cxnLst>
    <dgm:cxn modelId="{3A104787-1994-4D20-ABB0-62E0258CDE24}" type="presOf" srcId="{DE3BF9F6-CD3A-44B2-B45A-A4171ECAAAB0}" destId="{60C38B3D-E61E-4761-BA5A-E9C74BD6C20D}" srcOrd="0" destOrd="0" presId="urn:microsoft.com/office/officeart/2018/5/layout/IconLeafLabelList"/>
    <dgm:cxn modelId="{47BB38B5-A2C5-4BBB-9F58-BF1E37964604}" srcId="{F5077612-EF56-4F38-AC71-98967020646F}" destId="{DE3BF9F6-CD3A-44B2-B45A-A4171ECAAAB0}" srcOrd="0" destOrd="0" parTransId="{BF4858D2-9EE3-4F61-94A9-9C47E2E76089}" sibTransId="{DA40CA0D-F41F-47E8-B7A2-6F5AB30D4BC7}"/>
    <dgm:cxn modelId="{11B885CC-36CD-4D51-BF8C-59AC221454D7}" srcId="{F5077612-EF56-4F38-AC71-98967020646F}" destId="{0EE1B295-3F6D-4115-8CBE-6981CA915167}" srcOrd="1" destOrd="0" parTransId="{13C1D406-0AFF-4D33-A022-E334B7571050}" sibTransId="{7A3B79CB-481F-4F04-8A36-DE9719A1FC9F}"/>
    <dgm:cxn modelId="{AE6ABAF1-374E-468C-BD64-958AB11E4E26}" type="presOf" srcId="{0EE1B295-3F6D-4115-8CBE-6981CA915167}" destId="{F922B885-54AB-4B1E-A540-D8A3D3F12F00}" srcOrd="0" destOrd="0" presId="urn:microsoft.com/office/officeart/2018/5/layout/IconLeafLabelList"/>
    <dgm:cxn modelId="{5AD055F9-E09E-4F51-BBA8-12E57A1CE071}" type="presOf" srcId="{F5077612-EF56-4F38-AC71-98967020646F}" destId="{A4AA32C1-C434-4DCE-B726-8ED8A11D8DD4}" srcOrd="0" destOrd="0" presId="urn:microsoft.com/office/officeart/2018/5/layout/IconLeafLabelList"/>
    <dgm:cxn modelId="{30F0F360-77D1-48EA-86C5-E9FD3272BA4F}" type="presParOf" srcId="{A4AA32C1-C434-4DCE-B726-8ED8A11D8DD4}" destId="{77863420-BB02-4C16-A5A1-3FB5A52531CB}" srcOrd="0" destOrd="0" presId="urn:microsoft.com/office/officeart/2018/5/layout/IconLeafLabelList"/>
    <dgm:cxn modelId="{DFC029B5-E69E-4BDA-B83C-6FD62C8E2670}" type="presParOf" srcId="{77863420-BB02-4C16-A5A1-3FB5A52531CB}" destId="{FF8A3FF6-710C-4E2A-BDD1-4B2FFA793F60}" srcOrd="0" destOrd="0" presId="urn:microsoft.com/office/officeart/2018/5/layout/IconLeafLabelList"/>
    <dgm:cxn modelId="{9F94E784-54CD-41A9-B4DA-99F6509464DB}" type="presParOf" srcId="{77863420-BB02-4C16-A5A1-3FB5A52531CB}" destId="{EBF12947-6E33-4028-88E8-BAA63967EF7C}" srcOrd="1" destOrd="0" presId="urn:microsoft.com/office/officeart/2018/5/layout/IconLeafLabelList"/>
    <dgm:cxn modelId="{5386F1EC-A35E-47C0-951B-08F4A49324AC}" type="presParOf" srcId="{77863420-BB02-4C16-A5A1-3FB5A52531CB}" destId="{279AD009-B98D-49E2-92BC-F9C83207CBF0}" srcOrd="2" destOrd="0" presId="urn:microsoft.com/office/officeart/2018/5/layout/IconLeafLabelList"/>
    <dgm:cxn modelId="{C98A875A-5D30-4C3C-B9CF-54B858FB2106}" type="presParOf" srcId="{77863420-BB02-4C16-A5A1-3FB5A52531CB}" destId="{60C38B3D-E61E-4761-BA5A-E9C74BD6C20D}" srcOrd="3" destOrd="0" presId="urn:microsoft.com/office/officeart/2018/5/layout/IconLeafLabelList"/>
    <dgm:cxn modelId="{E359CEA1-84FC-45DD-96A4-A6DFCE76671A}" type="presParOf" srcId="{A4AA32C1-C434-4DCE-B726-8ED8A11D8DD4}" destId="{07DBAA61-041D-4FA7-B719-92BB61DEED11}" srcOrd="1" destOrd="0" presId="urn:microsoft.com/office/officeart/2018/5/layout/IconLeafLabelList"/>
    <dgm:cxn modelId="{80D3D527-993D-4675-BA85-90101CE25C43}" type="presParOf" srcId="{A4AA32C1-C434-4DCE-B726-8ED8A11D8DD4}" destId="{ABDCC688-921E-43A2-8837-4D5C6E0D456A}" srcOrd="2" destOrd="0" presId="urn:microsoft.com/office/officeart/2018/5/layout/IconLeafLabelList"/>
    <dgm:cxn modelId="{8D89D0C7-AF49-4E9A-A520-1C4C28244734}" type="presParOf" srcId="{ABDCC688-921E-43A2-8837-4D5C6E0D456A}" destId="{87B3028A-398C-4234-9FF8-AEFE96273DCB}" srcOrd="0" destOrd="0" presId="urn:microsoft.com/office/officeart/2018/5/layout/IconLeafLabelList"/>
    <dgm:cxn modelId="{6A384A13-7D3D-4B7F-ACD7-6B5CB084CFC5}" type="presParOf" srcId="{ABDCC688-921E-43A2-8837-4D5C6E0D456A}" destId="{370D21AF-E93C-43A6-9443-201371CA7D68}" srcOrd="1" destOrd="0" presId="urn:microsoft.com/office/officeart/2018/5/layout/IconLeafLabelList"/>
    <dgm:cxn modelId="{A48AEE68-6815-4AC8-A91E-6E2B4D6E8DA5}" type="presParOf" srcId="{ABDCC688-921E-43A2-8837-4D5C6E0D456A}" destId="{EBCFC26A-7C23-43E0-81FB-7F590C7FAEAD}" srcOrd="2" destOrd="0" presId="urn:microsoft.com/office/officeart/2018/5/layout/IconLeafLabelList"/>
    <dgm:cxn modelId="{7DB78E19-3C8A-4D8E-8D5D-D09E17D5B927}" type="presParOf" srcId="{ABDCC688-921E-43A2-8837-4D5C6E0D456A}" destId="{F922B885-54AB-4B1E-A540-D8A3D3F12F00}"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D35E4-0D44-47AE-B499-F7ADD8D7F8CE}">
      <dsp:nvSpPr>
        <dsp:cNvPr id="0" name=""/>
        <dsp:cNvSpPr/>
      </dsp:nvSpPr>
      <dsp:spPr>
        <a:xfrm>
          <a:off x="247146" y="3940"/>
          <a:ext cx="5850236" cy="92131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t>Frequency -2-3 days a week</a:t>
          </a:r>
          <a:endParaRPr lang="en-US" sz="1050" kern="1200" dirty="0"/>
        </a:p>
      </dsp:txBody>
      <dsp:txXfrm>
        <a:off x="274130" y="30924"/>
        <a:ext cx="5796268" cy="867344"/>
      </dsp:txXfrm>
    </dsp:sp>
    <dsp:sp modelId="{08476FCB-D3C6-4FD8-A3F4-F417E84F1C21}">
      <dsp:nvSpPr>
        <dsp:cNvPr id="0" name=""/>
        <dsp:cNvSpPr/>
      </dsp:nvSpPr>
      <dsp:spPr>
        <a:xfrm rot="5400000">
          <a:off x="2999518" y="948286"/>
          <a:ext cx="345492" cy="41459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3047887" y="982835"/>
        <a:ext cx="248754" cy="241844"/>
      </dsp:txXfrm>
    </dsp:sp>
    <dsp:sp modelId="{1CBA1F52-0377-41E3-BA81-F302CC0991F1}">
      <dsp:nvSpPr>
        <dsp:cNvPr id="0" name=""/>
        <dsp:cNvSpPr/>
      </dsp:nvSpPr>
      <dsp:spPr>
        <a:xfrm>
          <a:off x="247146" y="1385909"/>
          <a:ext cx="5850236" cy="92131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t>Intensity -one set of 8-10 RM (Repetition Maximum) to volitional fatigue</a:t>
          </a:r>
          <a:endParaRPr lang="en-US" sz="2400" kern="1200" dirty="0"/>
        </a:p>
      </dsp:txBody>
      <dsp:txXfrm>
        <a:off x="274130" y="1412893"/>
        <a:ext cx="5796268" cy="867344"/>
      </dsp:txXfrm>
    </dsp:sp>
    <dsp:sp modelId="{ACAE4130-98F7-446F-BF79-835FE98DB2EA}">
      <dsp:nvSpPr>
        <dsp:cNvPr id="0" name=""/>
        <dsp:cNvSpPr/>
      </dsp:nvSpPr>
      <dsp:spPr>
        <a:xfrm rot="5530525">
          <a:off x="2967920" y="2336881"/>
          <a:ext cx="355688" cy="41459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3023412" y="2366370"/>
        <a:ext cx="248754" cy="248982"/>
      </dsp:txXfrm>
    </dsp:sp>
    <dsp:sp modelId="{F01D76FE-6465-492E-8B10-22E71BCA78F0}">
      <dsp:nvSpPr>
        <dsp:cNvPr id="0" name=""/>
        <dsp:cNvSpPr/>
      </dsp:nvSpPr>
      <dsp:spPr>
        <a:xfrm>
          <a:off x="194146" y="2781132"/>
          <a:ext cx="5850236" cy="92131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Duration -3 seconds for the concentric phase and 3 seconds for the eccentric phase of the activity (about 1 minute in total)</a:t>
          </a:r>
          <a:endParaRPr lang="en-US" sz="1800" kern="1200" dirty="0"/>
        </a:p>
      </dsp:txBody>
      <dsp:txXfrm>
        <a:off x="221130" y="2808116"/>
        <a:ext cx="5796268" cy="867344"/>
      </dsp:txXfrm>
    </dsp:sp>
    <dsp:sp modelId="{2DDD80A6-0D1E-4164-ABE5-277A2AA85565}">
      <dsp:nvSpPr>
        <dsp:cNvPr id="0" name=""/>
        <dsp:cNvSpPr/>
      </dsp:nvSpPr>
      <dsp:spPr>
        <a:xfrm rot="5266950">
          <a:off x="2977862" y="3718851"/>
          <a:ext cx="335803" cy="414590"/>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3019438" y="3758282"/>
        <a:ext cx="248754" cy="235062"/>
      </dsp:txXfrm>
    </dsp:sp>
    <dsp:sp modelId="{DBF5B807-C5E4-49FD-8B07-399E325B4714}">
      <dsp:nvSpPr>
        <dsp:cNvPr id="0" name=""/>
        <dsp:cNvSpPr/>
      </dsp:nvSpPr>
      <dsp:spPr>
        <a:xfrm>
          <a:off x="247146" y="4149848"/>
          <a:ext cx="5850236" cy="92131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A general strengthening program would include 8-10 exercises that target all the major muscle groups in the body</a:t>
          </a:r>
          <a:endParaRPr lang="en-US" sz="1800" kern="1200" dirty="0"/>
        </a:p>
      </dsp:txBody>
      <dsp:txXfrm>
        <a:off x="274130" y="4176832"/>
        <a:ext cx="5796268" cy="867344"/>
      </dsp:txXfrm>
    </dsp:sp>
    <dsp:sp modelId="{4D07C01F-771A-4CDD-A2D8-A1FC42441850}">
      <dsp:nvSpPr>
        <dsp:cNvPr id="0" name=""/>
        <dsp:cNvSpPr/>
      </dsp:nvSpPr>
      <dsp:spPr>
        <a:xfrm rot="5400000">
          <a:off x="2999518" y="5094194"/>
          <a:ext cx="345492" cy="41459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3047887" y="5128743"/>
        <a:ext cx="248754" cy="241844"/>
      </dsp:txXfrm>
    </dsp:sp>
    <dsp:sp modelId="{204DB798-EE7B-4D9F-93D4-6B4A93E12833}">
      <dsp:nvSpPr>
        <dsp:cNvPr id="0" name=""/>
        <dsp:cNvSpPr/>
      </dsp:nvSpPr>
      <dsp:spPr>
        <a:xfrm>
          <a:off x="0" y="5531817"/>
          <a:ext cx="6344529" cy="92131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Resistance training (RT) is an effective method to improve muscular strength, power, and hypertrophy which are fundamental components of physical fitness related to the quality of life</a:t>
          </a:r>
          <a:endParaRPr lang="en-US" sz="1600" kern="1200" dirty="0"/>
        </a:p>
      </dsp:txBody>
      <dsp:txXfrm>
        <a:off x="26984" y="5558801"/>
        <a:ext cx="6290561" cy="8673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A3FF6-710C-4E2A-BDD1-4B2FFA793F60}">
      <dsp:nvSpPr>
        <dsp:cNvPr id="0" name=""/>
        <dsp:cNvSpPr/>
      </dsp:nvSpPr>
      <dsp:spPr>
        <a:xfrm>
          <a:off x="498537" y="98373"/>
          <a:ext cx="1475437" cy="147543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F12947-6E33-4028-88E8-BAA63967EF7C}">
      <dsp:nvSpPr>
        <dsp:cNvPr id="0" name=""/>
        <dsp:cNvSpPr/>
      </dsp:nvSpPr>
      <dsp:spPr>
        <a:xfrm>
          <a:off x="812974" y="412811"/>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C38B3D-E61E-4761-BA5A-E9C74BD6C20D}">
      <dsp:nvSpPr>
        <dsp:cNvPr id="0" name=""/>
        <dsp:cNvSpPr/>
      </dsp:nvSpPr>
      <dsp:spPr>
        <a:xfrm>
          <a:off x="26880" y="2033373"/>
          <a:ext cx="2418750" cy="207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t>Research over the last few decades – </a:t>
          </a:r>
        </a:p>
        <a:p>
          <a:pPr marL="0" lvl="0" indent="0" algn="ctr" defTabSz="711200">
            <a:lnSpc>
              <a:spcPct val="100000"/>
            </a:lnSpc>
            <a:spcBef>
              <a:spcPct val="0"/>
            </a:spcBef>
            <a:spcAft>
              <a:spcPct val="35000"/>
            </a:spcAft>
            <a:buNone/>
            <a:defRPr cap="all"/>
          </a:pPr>
          <a:r>
            <a:rPr lang="en-US" sz="1600" b="0" i="0" kern="1200" dirty="0"/>
            <a:t>the effects of several acute training variables on maximal strength gains that influence the overall outcome of an RT program</a:t>
          </a:r>
          <a:endParaRPr lang="en-US" sz="1600" kern="1200" dirty="0"/>
        </a:p>
      </dsp:txBody>
      <dsp:txXfrm>
        <a:off x="26880" y="2033373"/>
        <a:ext cx="2418750" cy="2074218"/>
      </dsp:txXfrm>
    </dsp:sp>
    <dsp:sp modelId="{87B3028A-398C-4234-9FF8-AEFE96273DCB}">
      <dsp:nvSpPr>
        <dsp:cNvPr id="0" name=""/>
        <dsp:cNvSpPr/>
      </dsp:nvSpPr>
      <dsp:spPr>
        <a:xfrm>
          <a:off x="3340568" y="98373"/>
          <a:ext cx="1475437" cy="147543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0D21AF-E93C-43A6-9443-201371CA7D68}">
      <dsp:nvSpPr>
        <dsp:cNvPr id="0" name=""/>
        <dsp:cNvSpPr/>
      </dsp:nvSpPr>
      <dsp:spPr>
        <a:xfrm>
          <a:off x="3655005" y="412811"/>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22B885-54AB-4B1E-A540-D8A3D3F12F00}">
      <dsp:nvSpPr>
        <dsp:cNvPr id="0" name=""/>
        <dsp:cNvSpPr/>
      </dsp:nvSpPr>
      <dsp:spPr>
        <a:xfrm>
          <a:off x="2868912" y="2033373"/>
          <a:ext cx="2418750" cy="207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0" i="0" kern="1200" dirty="0"/>
            <a:t>These variables include exercise order, the number of sets, repetitions, inter-set recovery periods, training intensity per muscle group, and total training volume</a:t>
          </a:r>
          <a:endParaRPr lang="en-US" sz="1500" kern="1200" dirty="0"/>
        </a:p>
      </dsp:txBody>
      <dsp:txXfrm>
        <a:off x="2868912" y="2033373"/>
        <a:ext cx="2418750" cy="20742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1-12T02:57:14.578"/>
    </inkml:context>
    <inkml:brush xml:id="br0">
      <inkml:brushProperty name="width" value="0.05292" units="cm"/>
      <inkml:brushProperty name="height" value="0.05292" units="cm"/>
      <inkml:brushProperty name="color" value="#FF0000"/>
    </inkml:brush>
  </inkml:definitions>
  <inkml:trace contextRef="#ctx0" brushRef="#br0">18504 15156 0,'521'0'125,"-422"0"-125,-49 0 0,24 0 15,-24 0 1,-25 0-16,0 0 0,-1 0 15,1 0 1,25 0 0,-25 0-16,49 0 15,-49 0-15,49 0 16,-49 0-16,25 0 16,-1 0-16,1 0 15,0 0 1,-26 0-16,1 0 15,25 0 1,-25 0 0,24 0-16,1 0 15,-1 0-15,-24 0 16,0 0 0,0 0-16,24 0 62,1 0-62,24 0 16,-49 0-16,50 0 15,-1 0-15,-49 0 16,24 0 0,-24 0-16,25 0 31,-25 0-16,24 0-15,-24 0 16,74 0 0,-24 0-16,-1 0 15,-49 0-15,49 0 16,-24 0-16,0 0 16,-1 0-16,-24 0 15,0 0-15,0 0 16,24 0-1,-24 0-15,0 0 16,49 0-16,-49 0 16,25 0-16,-1 0 15,1 0-15,24 0 16,-49 0-16,25 0 16,-25 0-16,24 0 15,-24 0 1,0 0-1,24 0 1,-24 0 0,0 0-1,0 0 1,0 0 0,-1 0-1,1 0-15,0 0 16,0 0-1,0 0 235,24 0-234,26 0-16,-26 0 16,26 0-16,-26 0 15,-24 0-15</inkml:trace>
  <inkml:trace contextRef="#ctx0" brushRef="#br0" timeOffset="25943.25">18777 9699 0,'50'0'94,"24"0"-94,-24 0 15,-1 0-15,51 0 16,-26 0-16,25 0 16,-49 0-1,-25 0-15,-1 0 16,26 0-16,0 0 16,-1 0-1,1 0-15,-25 0 16,49 0-1,-49 0-15,25 0 16,-26 0-16,26 0 16,24 0-16,1 0 15,-1 0-15,-24 0 16,-25 0-16,-1 0 16,1 0 46,50 0-46,-1 0-16,0 0 15,1 0-15,-1 0 16,1 0-16,-26 0 16,26 0-16,-50 0 15,24 0 1,-24 0-16,25 0 15,-26 0-15,26 0 16,-25 0-16,49 0 16,-24 0-16,24 0 15,1 0-15,-1 0 16,-49 0-16,49 0 16,-49-25-16,49 25 15,1-25-15,-50 25 16,24 0-16,51-25 15,-76 25-15,51 0 16,-50 0 0,24-25-16</inkml:trace>
  <inkml:trace contextRef="#ctx0" brushRef="#br0" timeOffset="28968.3">14982 10542 0,'74'0'219,"26"0"-204,24 0-15,25 0 16,-25 0-16,-25 0 16,-25 0-16,1 0 15,-51 0-15,51 0 16,-50 0-16,24 0 15,-24 0-15,25 0 16,-26 0-16,26 0 16,0 0-1,24 0-15,-24 0 16,-1 0-16,1 0 16,-25 0-16,24 0 15,-24 0 1,25 0 46,24 0-46,25 0-16,1 0 16,-51 0-16,50 0 15,-24 0 1,-26 0-16,1 0 15,24 0-15,1 0 16,-50 0 0,24 0-16,-24 0 15,49 0-15,1 0 16,-50 0-16,49 0 16,-49 0-16,49 0 15,1 0-15,-50 0 16,49 0-16,-49 0 15,24 0-15,-24 0 16,25 0 0,-25 0-16,-1 0 15,1 0 1,0 0 0,0 0-1,24 0 32,26 0-31,-50 0-16,49 0 15,0 0-15,-49 0 16,0 0-16,25 0 16,-1 0-1,-24 0 1,25 0-1,-25 0-15,49 0 16,-24 0 0,-26 0-16,1 0 15,25 0-15,-25 0 16,24-25-16,-24 25 16,25 0-16,-26 0 15,1 0 1,-25-25-16,50 25 172,24 0-157,-49-24-15</inkml:trace>
  <inkml:trace contextRef="#ctx0" brushRef="#br0" timeOffset="36711">14982 11212 0,'25'0'250,"74"0"-234,25-25-16,-25 25 15,1 0-15,-26 0 16,25 0-16,0 0 16,-74 0-16,50 0 15,-51 0-15,1 0 16,0 0 46,0 0-62,24 0 16,-24 0 0,25 0-16,-1 0 15,-24 0-15,25 0 16,-25 0-1,-1 0 1,1 0-16,25 0 16,24 0-16,-49 0 15,25 0-15,-25 0 16,49 0-16,-49 0 16,24 0-16,1 0 15,0 0-15,-1 0 16,1 0-16,-25 0 15,-1 0-15,26 0 16,0 0 0,-26 0-16,1 0 15,0 0 1,0 0 0,0 0-16,24 0 15,1 0 1,-25 0-16,-1 0 15,26 0-15,24 0 16,-24 0-16,0 0 16,-26 0-1,51 0-15,-50 0 16,24 0-16,-24 0 16,0 0-16,0 0 15,0 0-15,-1 0 16,1 0-16,50 0 15,-51 0 1,26 0 0,-25 0-1,24 0 17,1 0-32,0 0 15,-1 0 1,-24 0-16,49 0 15,-49 0 1,25 0 78,-25 0-94,24 0 31,-24 0-31,25 0 16,-26 0-1,1 0-15,0 0 16,25 0 0,-1 0-16,-24 0 15,0 0 1,0 0 281,49 0-282,-49 0-15</inkml:trace>
  <inkml:trace contextRef="#ctx0" brushRef="#br0" timeOffset="53318.94">19149 11237 0,'50'0'125,"-1"0"-125,26-25 16,24 25-16,75 0 15,49 0-15,50 0 16,-50 0 0,75 0-16,-25 0 15,24 0-15,-49 0 16,25 0-16,-74 0 15,-26 0-15,-49 0 16,-49 0-16,-26 0 16,1 0-16,-1 0 15,-24 0 1,25 0 0</inkml:trace>
  <inkml:trace contextRef="#ctx0" brushRef="#br0" timeOffset="55904.18">14957 12055 0,'75'0'156,"49"0"-141,99 0-15,-25 0 16,-24 0-16,24 0 16,-24 0-16,-50 0 15,50 0-15,-75 0 16,0 0-16,-49 0 16,-1 0-16,1 0 15,0 0-15,-26 0 16,26 0-16,-25 0 15,24 0-15,-24 0 16,25 0-16,-1 0 16,26 0-16,-1 0 15,-49 0-15,49 0 16,26 0-16,-76 0 16,51 0-16,24 0 15,-24 0-15,24 0 16,0 0-16,0 0 15,0 0-15,1 0 16,-1 0-16,25 0 16,-25 0-1,-24 0-15,24 0 16,-50 0-16,26 0 16,-1 0-16,-24 0 15,-25 0-15,-1 0 16,51 0-16,-1 0 15,-24 0-15,-1 0 16,26 0-16,-50 0 16,24 0-16,1 0 15,24 0 1,-49 0-16,25 0 16,-1 0-16,1 0 15,24 0-15,-49 0 16,74 0-16,-24 0 15,-1 0-15,1 0 16,-26 0-16,26 0 16,-1 0-16,-49 0 15,24 0-15,-24 0 16,25 0-16,-25 0 31,24 0-31,-24 0 16,25 0-1,-26 0-15,1 0 32,0 0-17,0 0 1,25 0 0</inkml:trace>
  <inkml:trace contextRef="#ctx0" brushRef="#br0" timeOffset="58894.37">14908 12799 0,'24'0'172,"100"0"-157,50 0-15,0 0 16,-50 0-16,-25 0 16,25 0-16,-50 0 15,-49 0-15,25 0 16,-25 0-1,49 0 64,-24 0-79,49 0 15,-50 0-15,26 0 16,24 0-16,-24 0 15,-51 0-15,26 0 16,0 0 62,-1 0-78,50 0 16,25 0-16,-24 0 15,-26 0-15,25 0 16,-24 0-16,-26 0 16,1 0-16,-25 0 15,24 0 1,-24 0 46,25 0-62,-26 0 16,26 0-16,-25 0 16,74 0 281,-49 0-282,-1 0-15,1 0 16,0-49-16</inkml:trace>
  <inkml:trace contextRef="#ctx0" brushRef="#br0" timeOffset="96000.5">23490 3944 0,'50'0'328,"-1"0"-328,1 0 16,-1 0-16,-24 0 16,50 0-16,-26 25 15,1-25-15,49 0 16,-24 25-16,24-25 16,50 49-16,-50-49 15,0 0-15,-25 25 16,1-25-16,-26 0 15,26 0-15,24 25 16,-24-25-16,-26 0 16,1 0-16,-1 0 15,1 0-15,0 0 16,-1 0-16,1 0 16,-25 0-1,24 0-15,1 49 16,-25-49-16,24 0 15,26 0-15,-1 0 16,-24 0-16,-1 0 16,26 0-16,-26 0 15,51 0-15,-26 0 16,25 0-16,-24 0 16,-1 0-16,25 0 15,-49 0-15,49 0 16,-49 0-16,-1 0 15,26 0-15,-26 0 16,1 0 0,-1 0-16,26 0 15,-50 0-15,24 0 16,1 0-16,0 0 16,-26 0-16,1 0 15,0 0-15,0 0 16,24 0-16,-24 0 15,0 0-15,25 0 16,24 0 0,-24 0-16,24 0 0,-24 0 15,-1 0 1,26 0-16,-1 0 16,-24 0-16,-1 0 15,26 0-15,49 0 16,-50 0-1,1 0-15,24-24 16,-50 24-16,26 0 16,-26 0-16,26-25 15,-50 25-15,24 0 16,1-25-16,-1 25 16,26 0-16,-1-25 15,1 25 1,-26-25-1,51 25-15,-51 0 16,50 0-16,25-49 16,-24 49-16,-1-25 15,0 0 1,-49 25-16,24 0 0,0-25 16,1 1-16,-1-1 15,-49 25-15,25-25 16,-1 25-1,1 0-15,-25 0 16,49-50 0,-24 50-1,-1 0 1,1 0-16,-25-24 16,0 24-16,24 0 15,-24 0 1,0 0-1</inkml:trace>
  <inkml:trace contextRef="#ctx0" brushRef="#br0" timeOffset="97687.01">23465 4688 0,'149'0'172,"-25"0"-172,75 0 16,-26 0-16,-24 0 15,25 0-15,-75 0 16,-50 0-16,26 0 15,-26 0-15,-24 0 16,0 0-16,0 0 16,0 0-1,24 0 1,-24 0-16,25 0 16,-1 0-16,26 0 15,-1 0-15,-49 0 16,74 0-16,-49 0 15,24 0 1,-49 0-16,25 0 0,-26 0 16,1 0-1,25 0-15,-25 0 16,24 0-16,-24 0 16,25 0-16,-26 0 15,26 25-15,-25-25 16,24 0-16,-24 0 15,0 0 1</inkml:trace>
  <inkml:trace contextRef="#ctx0" brushRef="#br0" timeOffset="156575.79">23564 7913 0,'25'0'250,"124"0"-234,25 0-16,74 0 15,25 0-15,-75 0 16,-24 0-16,-75 0 16,0 0-16,-24 0 15,-26 0-15,-24 0 16,0 0-16,0 0 16,-1 0-16,1 0 15,25 0 1,-25 0-16,49 0 0,-49 0 15,24 0 1,-24 0-16,25 0 16,-25 0-16,24 0 15,-24 0-15,0 0 16,0 0-16,-1 0 16,26 0-16,0 0 15,24 0-15,-49 0 16,49 0-16,1 0 15,-1 0-15,-24 0 16,24 0-16,25 0 16,1 0-16,-51 0 15,1 0-15,49 0 16,-25 0-16,1 0 16,-1 0-16,1 0 15,-26 0-15,-24 0 16,25 0-16,24 0 15,-49 0-15,49 0 16,-24 24-16,49 1 16,-24-25-16,24 0 15,-25 0-15,50 0 16,-25 0-16,-24 0 16,-1 0-1,-24 0-15,49 0 16,-24 0-16,-26 0 15,1 0-15,24 0 16,1 0-16,-26 0 16,26 0-16,-1 0 15,-24 0-15,49 0 16,-25 0-16,25 0 16,1 0-16,-1 0 15,0 0-15,0 0 16,1 0-16,-1 0 15,0 0-15,-25 0 16,-24 0-16,0 0 16,24 0-16,-49 0 15,49 0-15,25 0 16,-24 0-16,-25 0 16,-1 0-16,26 0 15,-1 0-15,-24 0 16,-1 0-16,1 0 15,74 0-15,-75 0 16,26 0-16,-50 0 16,49 0-1,-49 0-15,0 0 16,-1 0 0,1-25 15,25 25-16,-50-24-15,25 24 16,-1 0-16,1 0 16,0 0 15</inkml:trace>
  <inkml:trace contextRef="#ctx0" brushRef="#br0" timeOffset="159063.71">23540 8706 0,'74'0'141,"50"0"-125,50 0-16,24 0 15,50 0-15,-25 0 16,25 0-16,-74 0 16,25 0-16,-51 0 15,-24 0-15,-24 0 16,-1 0-16,50 0 15,-75 0-15,25 0 16,-49 0-16,-25 0 16,49 0-16,1 0 15,-1 0-15,-24 0 16,24 0-16,25 0 16,-24 0-16,24 0 15,-25 0-15,25 0 16,-49 0-16,49 0 15,-49 0 1,49 0-16,-24 0 0,-1 0 16,25 0-1,-49 0-15,49 0 16,0 0-16,0 0 16,1 0-16,-1 0 15,0 0-15,0 0 16,1-24-16,24 24 15,0 0-15,-50 0 16,50 0-16,-50 0 16,26 0-16,-51 0 15,26 0-15,24 0 16,-25 0-16,1 0 16,-50 0-16,49 0 15,-49 0-15,24 0 16,1 0-16,24 0 15,-24 0-15,0 0 16,24 0-16,-24 0 16,-1 0-16,26 0 15,-26 0-15,1 0 16,-1 0-16,-24 0 16,25 0-16,-1 0 15,1 0-15,0 0 16,24 0-1,1 0-15,-26 0 16,-24 0 0,49 0-16,-24 0 15,0 0-15,-26 0 16,51 0-16,-1 0 16,-49 0-16,49 0 15,-49 0-15,25 0 16,-25 0-16,24 0 15,-24 0-15,25 0 16,-26-25 0,1 25-16,0 0 15,50-25-15,-51 25 16,1 0-16,25 0 16,-1 0-16,1-25 15,-25 25-15,24 0 16,-24 0-16,25 0 15,-25 0 1,-1 0-16,1 0 16</inkml:trace>
  <inkml:trace contextRef="#ctx0" brushRef="#br0" timeOffset="161967.7">23540 9475 0,'0'-24'125,"74"24"-125,100 0 16,74 0-16,25 0 16,-50 0-16,-74 0 15,-75 0-15,0 0 16,-49 0-16,25 0 15,-25 0-15,0 0 32,49 0-17,-24 0-15,-26 0 16,26 0-16,0 0 16,-1 0-16,26 0 15,24 0-15,-25 0 16,1 0-16,-1 0 15,0 0-15,-49 0 16,50 0-16,-1-50 31,-49 50-31,25 0 16,-1 0-16,1 0 16,24 0-16,-24 0 15,-1 0-15,26 0 16,-26 0-16,26 0 15,-1 0-15,-49 0 16,25 0-16,-26 0 16,26 0-16,0 0 15,-26 0 1,26 0-16,0 0 16,-26 0-1,26 0-15,-25 0 16,24-50-16,1 50 15,0 0-15,49 0 16,-74 0-16,24 0 16,1 0-16,24 0 15,-24 0-15,0 0 16,24 0-16,0 0 16,-24 0-16,0 0 15,-26 0-15,51 0 16,-50 0-16,24 0 15,-24 0 1,0 0-16,0 0 16,-1 0-1,26 0-15,0 0 16,-25 0 0</inkml:trace>
  <inkml:trace contextRef="#ctx0" brushRef="#br0" timeOffset="173303.81">29766 12725 0,'49'0'172,"1"0"-156,24 0-1,1 0-15,-1 0 16,-49 0-16,49 0 16</inkml:trace>
  <inkml:trace contextRef="#ctx0" brushRef="#br0" timeOffset="175672.27">28277 12650 0,'25'0'188,"25"0"-173,24 0-15,1 0 16,-1 0-16,-24 0 15,24 0-15,0 0 16,-24 0-16,24 0 16,-24 0-16,0-24 15,-26 24-15,26 0 16,0-25 0,-25 25-16,24 0 15,-24 0 1,25 0-16,-26 0 31,1 0-31,0 0 16,0 0-1,0 0-15,24 0 16,-24 0 0,25 0-16,-26 0 15,26 0-15,-25 0 16,49 0-16,-49 0 15,25 0-15,-26 0 16,26 0-16,-25 0 16,0 0-1,-1 0-15,1 0 16,25 0 109,-1 0-109,1 0-1,-25 0-15,24 0 16,26 0-16,-25 0 15,-26 0 64,1 0-79,0 0 15,49 0-15,1 0 16,-1 0-16,-24 0 15,24 0-15,-24 0 16,-1 0-16,1 0 125,-25 0-125,24 0 31</inkml:trace>
  <inkml:trace contextRef="#ctx0" brushRef="#br0" timeOffset="178159.66">23614 13419 0,'99'0'235,"25"0"-220,124 0-15,-99 0 16,25 0-16,-50 0 16,0 0-16,-50 0 15,-49 0-15,0 0 16,0 0-16,-1 0 62,51 0-62,-1 0 16,50 0-16,-24 0 16,-1 0-16,0 0 15,0 0-15,-49 0 16,24 0-16,-49 0 15,0 0 1,0 0-16,24 0 31,-24 0-31,25 0 16,-26 0-16,26 0 16,-25 0-16,0 0 15,0 0-15,-1 0 16,1 0-16,0 0 15,0 0-15,24 0 94,1 0-94,0 0 16,-26 0-16,26 0 15,-25 0-15,49 0 16,-49 0-16,0 0 16,0 0-16,-1 0 15,51 0 63,-50 0-78,74 0 16,0 0-16,-25 0 16,-24 0-16,-25 0 15,24 0 32,1 0-47,49 0 16,1 0-16,-1 0 15,25 0-15,49 0 16,-49 0-16,25 0 16,-25 0-16,50 0 15,-50 0-15,25 0 16,-50 0-16,0 0 16,-24 0-16,24 0 15,-50 0-15,75 0 16,-49 0-16,-1 0 15,75 0-15,-50 0 16,50 0-16,-74 0 16,-26 0-16,1 0 15,-25 0-15,24 0 16</inkml:trace>
  <inkml:trace contextRef="#ctx0" brushRef="#br0" timeOffset="180008.09">23316 14188 0,'25'0'156,"99"-49"-156,75 24 16,24 0-16,25 25 15,-25 0-15,-49 0 16,24 0-16,-99 0 16,1 0-16,-75 0 15,49 0-15,-49 0 16,24 0-16,-24 0 15,0 0-15,25 0 16,24 0-16,0 0 16,26 0-16,-51 0 15,100 0-15,-25-25 16,0 25-16,0 0 16,0 0-16,50 0 15,-25-49-15,-1 24 16,-48 0-16,24 25 15,-25 0 1,75-25-16,-75 25 16,74 0-16,-24 0 15,0 0-15,25 0 16,24 0-16,-24 0 16,-50 0-16,74 0 15,-99 0-15,25 0 16,-24 0-16,-1 0 15,-25 0-15,-24 0 16,24 0-16,1 0 16,-50 0-16,49 0 15,-49 0-15,24 0 16,-24 0 15,25 0-31,-25 0 16,-1 0-1,1 0-15,25 0 16,24 0-16,-24 0 16,-25 0-1</inkml:trace>
  <inkml:trace contextRef="#ctx0" brushRef="#br0" timeOffset="181586.31">23540 15007 0,'99'0'110,"124"0"-110,50 0 15,49 0-15,1 0 16,-25 0-16,-1 0 15,-74 0-15,-24 0 16,-25 0 0,-26 0-16,-73 0 15,-1 0-15,-49 0 16,0 0-16,0 0 16,-1 0-16,1 0 15,25 0-15,24 0 16,-24 0-1,-25 0 1,49 0-16,-49 0 31,0 0-15,-1 0-16,1 0 16,25 0-1,-25 0-15,24 0 16,1 0-16,-25 0 15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1-12T03:20:49.632"/>
    </inkml:context>
    <inkml:brush xml:id="br0">
      <inkml:brushProperty name="width" value="0.05292" units="cm"/>
      <inkml:brushProperty name="height" value="0.05292" units="cm"/>
      <inkml:brushProperty name="color" value="#FF0000"/>
    </inkml:brush>
  </inkml:definitions>
  <inkml:trace contextRef="#ctx0" brushRef="#br0">25971 11733 0,'24'0'140,"1"0"-124,25 0 0,-25 0-16,74 0 15,-50 0-15,26 0 16,-1 0-16,-24 0 16,-25 0-16,-1 0 15,1 0-15,0 0 31,0 0 1,24 24-17,1-24-15,-25 0 16,24 0-16,-24 0 16,50 0-16,-51 0 15,26 0-15,-25 0 16,0 0-16,24 0 15,-24 0 1,50 0-16,-26 0 16,1 0-16,24 0 15,-24 0-15,-25 0 16,-1 0-16,1 0 16,0 0-16,0 0 15,0 0 1,24 0-16,1 0 15,-1 0-15,1 0 16,24 0-16,-24 0 16,24 0-16,-49 0 15,50 0-15,-1 0 16,-49 0-16,0 0 16,24 0-16,51 0 15,-76 0-15,1 0 16,0 0-16,25 0 15,-26 0-15,26 0 16,-25 0-16,24 0 16,-24 0-16,0 0 15,25 0-15,24 0 16,-24 0-16,-1 0 16,-24 0-1,25-24-15,-1 24 16,-24 0-1,0 0-15,0 0 16,-1 0-16,26 0 16,0 0-1,24 0-15,-49 0 16,0 0-16,0 0 16,24 0-16,1 0 15,-25 0 1,24 0-1,-24 0-15,0 0 16,0 0 0,-1 0-16,1 0 15,0 0 1,25 0 0,-26 0-16,1 0 15,0 0-15,0 0 16,0 0-16,-1 0 31,1 0-15,0 0-1,0 0 1,24 0 0,-24 0-1,25 0 1,-1 0-1,-24-25 1,0 25 187</inkml:trace>
  <inkml:trace contextRef="#ctx0" brushRef="#br0" timeOffset="4566.64">16321 12328 0,'50'0'62,"0"0"-15,-25 0-31,-1 0-16,1 0 15,0 0-15,49 0 16,1 0-16,-1 0 16,-24 0-16,24 25 15,50 0-15,-49-1 16,24 1 0,-25 0-16,1-25 15,24 25-15,-25-25 16,1 0-16,-26 25 15,26-25-15,-26 0 16,1 0-16,0 0 16,-26 0-16,51 0 15,-50 0-15,49 0 16,-24 0-16,24 0 16,0 0-16,1 0 15,-1 0-15,-24 0 16,24 0-16,26 0 15,-51 0-15,-24 0 16,25 0-16,-26 0 16,1 0-16,25 0 15,-1 0-15,1 0 16,24 0-16,1 0 16,24 0-16,0 0 15,0 0-15,25 0 16,-24 0-16,-75 0 15,49 0 1,-49 0-16,49 0 16,-24 0-16,-1 0 15,26 0-15,-1 0 16,-49 0-16,49 0 16,-49 0-16,25 0 15,-1 0-15,26 0 16,-1 0-16,-49 0 15,25 0-15,-1 0 16,1 0-16,24 0 16,1 0-16,24 0 15,-49 0-15,24 0 16,75 0-16,-50 0 16,25 0-16,25 49 15,-100-49-15,125 0 16,-149 0-16,49 0 15,26 0-15,-1 25 16,25-25-16,-25 0 16,0 0-16,25 0 15,0 25-15,0-25 16,75 0-16,-75 0 16,25 0-1,49 0-15,-49 49 16,-25-49-16,49 0 15,-73 0-15,-26 0 16,1 0-16,-26 0 16,26 0-16,-26 0 15,1 0-15,49 0 16,-49 0-16,49 0 16,-25 0-16,25 0 15,-24 0-15,24 0 16,-49 0-16,24 0 15,-24 0-15,24 0 16,-24 0-16,-25 0 16,74 0-16,-74 0 15,49 0-15,-24 0 16,-1 0-16,1 0 16,-1 0-16,26 0 15,-50 0-15,49 0 16,0 0-16,26 0 15,-26 0-15,1 0 16,-1 0-16,0 0 16,-24 0-1,24 0-15,26 0 0,-51 0 16,26 0 0,-26 0-16,26 0 15,-26 0-15,1 0 16,-1 0-16,26 0 15,-26 0-15,1 0 16,0 0-16,24 0 16,1 0-16,-1 0 15,-24 0-15,49 0 16,-25 0-16,50 0 16,-74 0-16,24 0 15,-24 0-15,24 0 16,-49 0-16,25 0 15,-1 0 1,1 0-16,0 0 16,-26 0-16,51 0 15,-1 0-15,-49 0 16,49 0-16,-49 0 16,50 0-16,-1 0 15,25 0-15,25 0 16,-25 0-16,1 0 15,24 0-15,-25 0 16,-25 0 0,1 0-16,-26 0 15,100 0-15,-74 0 16,73 0-16,-48 0 16,-51 0-16,26 0 15,-1 0-15,0 0 16,-24 0-16,-25 0 15,25 0-15,-1 0 16,-24 0-16,25 0 16,-26 0-16,51 0 15,-26 0 1,1 0-16,24 0 16,-24 0-16,49 0 15,0 0-15,-24 0 16,24 0-16,25-24 15,-25-1-15,-24 25 16,24 0-16,-25-25 16,-24 0-16,24 25 15,1 0-15,-75-25 16,25 25-16,24 0 31,-24 0-31,0-49 16,0 49-16,-1 0 15,26 0 1,-25 0-16,0 0 16,-1 0-1,1-25-15,0 25 16,25 0 0,-26 0 218,51-50-218,-50 26-16,74-1 15,-74 25-15,0 0 16,24 0-16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1-19T03:05:45.908"/>
    </inkml:context>
    <inkml:brush xml:id="br0">
      <inkml:brushProperty name="width" value="0.05292" units="cm"/>
      <inkml:brushProperty name="height" value="0.05292" units="cm"/>
      <inkml:brushProperty name="color" value="#FF0000"/>
    </inkml:brush>
  </inkml:definitions>
  <inkml:trace contextRef="#ctx0" brushRef="#br0">25276 3448 0,'124'0'93,"25"0"-93,99 0 16,0 0-16,0 0 16,0 0-16,-50 0 15,-24 0-15,0 0 16,-50 0-16,49 0 16,-49 0-16,25 0 15,-25 0-15,75 0 16,-100 0-16,50 0 15,-25 0-15,-25 0 16,99 0-16,-74 0 16,-49 0-16,24 0 15,-25 0-15,1 0 16,-25 0-16,24 0 16,-24 0-1,24 0-15,-24 0 16,-1 0-16,1 0 15,24 0-15,-49 0 16,49 0-16,-24 0 16,49 0-16,-24 0 15,-1 0-15,-24 0 16,24 0-16,-24 0 16,24 0-16,-49 0 15,25 0-15,-26 0 16,1 0-16,25 0 15,-1 0-15,1 0 16,-25 0-16,0 0 16,-1 0-16,1 0 31,25 0-15,-25 0 15,-1 0-31,1 0 15</inkml:trace>
  <inkml:trace contextRef="#ctx0" brushRef="#br0" timeOffset="1665.01">22473 4266 0,'50'-24'78,"24"24"-78,25 0 16,25 0-16,50 0 15,49 0-15,0 0 16,50 0-16,0 0 16,-50 0-16,-24 0 15,-1 0-15,-24 0 16,24 0-16,1 0 16,-1 0-16,1 0 15,-1 0 1,1 0-16,-26 0 0,26 0 15,-75 0-15,74 0 16,-74 0 0,50 0-16,-1 0 15,1 0-15,24 0 16,-49 0-16,99 0 16,-49 0-16,-1 0 15,25 0-15,-24 0 16,-1 0-16,1 0 15,-26 0-15,1 0 16,-25 0-16,-50 0 16,25 0-16,-25 0 15,-24 0-15,24 0 16,0 0-16,0 0 16,1 0-16,-1 0 15,-50-25-15,26 0 16,49 25-16,-75 0 15,-24 0 1,-25-25 47</inkml:trace>
  <inkml:trace contextRef="#ctx0" brushRef="#br0" timeOffset="2984.59">22820 4961 0,'25'0'93,"50"0"-93,49 0 16,99 0 0,25 0-16,74 0 15,50 0-15,-74 0 16,0 0-16,24 0 15,-49 0-15,-75 0 16,26 0-16,-1 0 16,-74 0-16,0 0 15,24 0-15,-24 0 16,49 0-16,-49 0 16,25 0-16,0 0 15,-50 0-15,-25 0 16,0 0-16,-25 0 15,-24 0-15,-25 0 16</inkml:trace>
  <inkml:trace contextRef="#ctx0" brushRef="#br0" timeOffset="69552.24">29245 5953 0,'124'0'47,"49"0"-31,1 0-16,24 0 15,-49 0-15,99 0 16,-148 0-16,24 0 15,24 0-15,-48 0 16,-26 0-16,0 0 16,1 0-16,-26 0 15,1 0-15,24 0 16,-49 0-16,25 0 16,-25 0-16,0 0 31,-1 0-16,1 0-15,0 0 32</inkml:trace>
  <inkml:trace contextRef="#ctx0" brushRef="#br0" timeOffset="71448.32">22771 6672 0,'74'0'78,"100"0"-62,49 0-16,75 0 16,49 25-16,-25-25 15,1 0-15,-26 0 16,26 0-16,-25 0 16,-50 0-16,-25 0 15,-49 0-15,-50 0 16,49 0-16,-49 0 15,-25 0-15,50 0 16,-25 0-16,50 0 16,-50 0-16,25 0 15,-25 0-15,49 0 16,-73 0-16,-1 0 16,-50 0-16,51 0 15,-51 0-15,26 0 16,-50 0-16,-1 0 15,26 0-15,-25 0 16,49 0-16,-49 0 16,49 0-16,1 0 15,24 0 1,-25 0-16,26 0 16,-1 0-16,0 0 15,-49 0-15,24 0 16,1 0-16,-26 0 15,1 0-15,24 0 16,1 0-16,-26 0 16,26 0-16,-51 0 15,26 0-15,0 0 16,-1 0-16,-24 0 16,25 0-16,-26 0 31,1 0-16,0 0-15,0 0 47,0 0-47,-1 0 16,26 0-16,-25 0 16,24 0-16,26 0 15,-1 0-15,-24 0 16,0 0-1,24 0-15,0 0 0,-49 0 16,0 0 0,0 0-1,0 0 17</inkml:trace>
  <inkml:trace contextRef="#ctx0" brushRef="#br0" timeOffset="74257.1">22597 7565 0,'50'0'203,"-1"0"-188,51 0-15,-1 25 16,25-25-16,-50 0 16,25 0-16,-24 0 15,-1 0-15,-24 0 16,24 0-16,-24 0 16,-1 0-16,1 0 15,24 0-15,-24 0 16,24 0-16,1 0 15,-1 0 1,-24 0-16,24 0 16,-24 0-16,24 0 15,1 0-15,-1 0 16,1 0 0,-51 0-16,51 0 15,-1 0-15,-49 0 16,49 0-16,-24 0 15,24 0-15,1 0 16,-25 0-16,49 0 16,-50 0-16,51 0 15,-26 0-15,0 0 16,-24 0-16,24 0 16,-24 0-16,24 0 15,-24 0-15,0 0 16,-1 0-16,26 0 15,-1 0-15,25 0 16,-24 0-16,-1 0 16,1 0-16,24 0 15,-50 0-15,26 0 16,-50 0-16,24 0 16,1 0-1,24 0-15,1 0 16,24 0-16,-50 0 15,51 0-15,-1 0 16,0 0-16,0 0 16,1 0-16,-26 0 15,25 0-15,-24 0 16,-1 0-16,-24 0 16,24 0-16,-24 0 15,-1 0-15,1 0 16,-1 0-1,26 0-15,-50 0 16,24 0 0,-24 0-1,0 0-15,0-25 16,0 25 15,-1 0-15,1 0-1,0 0 32,0 0-47,0 0 16,24 0 0,-24 0-16,25 0 15,-26 0-15,26 0 16,-25 0-1,24 0-15,-24 0 16,0 0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1-19T03:15:20.795"/>
    </inkml:context>
    <inkml:brush xml:id="br0">
      <inkml:brushProperty name="width" value="0.05292" units="cm"/>
      <inkml:brushProperty name="height" value="0.05292" units="cm"/>
      <inkml:brushProperty name="color" value="#FF0000"/>
    </inkml:brush>
  </inkml:definitions>
  <inkml:trace contextRef="#ctx0" brushRef="#br0">16396 4043 0,'50'0'375,"24"0"-359,-24 0-16,24 0 16,-24 0-16,24 0 15,0 0-15,1 0 16,-26 0-16,1 0 15,-25 0-15,24 0 16,-24 0-16,0 0 16,0 0-16,24 0 15,-24 0 1,0 0-16,0 0 16,0 0-16,-1 0 15,1 0-15,0 0 16,0 0-16,0 0 15,-1 0-15,26 0 16,0 0 0,-25 0-16,24 0 15,1 0 1,-25 0-16,-1 0 16,26 0-1,0 0-15,24 0 16,-49 0-16,24 0 15,-24 0-15,25 0 16,-1 0-16,1 0 16,-25 0-16,24 0 15,1 0-15,-25 0 16,0 0-16,24 0 16,-24 0-16,49 0 15,-49 0-15,50 0 16,-1 0-16,-49 0 15,49 0-15,-49 0 16,50 0-16,-1 0 16,-24 0-16,24 0 15,-24 0-15,-1 0 16,1 0-16,24 0 16,-24 0-16,24 0 15,1 0-15,-1 0 16,-24 0-16,49 0 15,-49 0-15,49 0 16,-50 0-16,26 0 16,-26 0-16,-24 0 15,25-25 1,-1 25-16,1 0 16,-25 0-16,49 0 15,-49 0-15,99-49 16,-74 49-16,-26 0 15,51 0-15,-26 0 16,1-25-16,0 25 16,-1 0-16,1 0 15,24 0-15,-49 0 16,50 0-16,-26 0 16,1 0-16,24 0 15,-49 0-15,25 0 16,-26 0-1,26 0-15,-25 0 16,0 0-16,-1 0 16,1 0-16,0-25 15,0 25 1,24 0-16,-24 0 16,25 0-1,-25 0 1,-1 0-16,1 0 15,0 0 48,0 0-63,0 0 16,0 0-1,-1 0 1,1 0 15,0 0-31,0 0 16,49 0-16,-49 0 15,25 0 1,24 0-16,-49 0 16,24 0-16,1 0 15,0 0-15,-26 0 16,26 0-16,-25 0 15,0 0 1,-1 0 47,1 0-48,0 0 16,25 0-15,-26 0-16,1 0 31,25 0-31,-25 0 16,-1 0 0,1 0-16,0 0 15,0 0-15,0 0 16,0 0 15,-1 0 0,1 0-15,0 0 0,0 0-16,0 0 15,-1 0-15,26 0 16,0 0-16,-26 0 15,51 0 1,-26 0 0,-24 0-16,50 25 15,-51-25-15,1 0 16,25 0 0,-1 0-16,1 0 15,24 0-15,1 0 16,-26 0-16,51 0 15,-26 0-15,25 0 16,1 0-16,-1 0 16,-25 0-16,25 0 15,1 0-15,-1 0 16,-25 0-16,25 0 16,50 0-16,-25 0 15,-24 0-15,48 0 16,1 0-16,0 0 15,-50 0-15,0 0 16,50 0-16,-99 0 16,99 0-16,-50 0 15,0 0-15,0 0 16,1 0-16,-1 0 16,0 0-16,-25 0 15,1 0-15,-26 0 16,26 0-16,-1 0 15,-24 0 1,24 0-16,1 0 16,-1 0-16,-24 0 15,-1 0-15,-24 0 16,50 0-16,-26 0 16,1 0-16,24 0 15,1 0-15,-1 0 16,0 0-16,1 0 15,-1 0-15,1 0 16,-26 0-16,26 0 16,-26 0-16,-24 0 15,50 0-15,-1 0 16,-24 0-16,49 0 16,-25 0-16,1 0 15,-1 0-15,-24 0 16,24 0-16,0 0 15,1 0-15,-25 0 16,49 0-16,-25 0 16,25 0-16,25 0 15,0 0-15,-24 0 16,-1 0-16,0 0 16,-25 0-16,26 0 15,-26 0 1,25 0-16,-24 0 15,-26 0-15,26 0 16,-1 0-16,-24 0 16,-1 0-16,-24 0 15,25 0-15,-25 0 16,24 0-16,-24 0 16,25 0-16,-1 0 15,1 0-15,24 0 16,1 0-16,-1 0 15,-24 0-15,-1 0 16,26 0-16,-26 0 16,1 0-16,0 0 15,-26 0-15,51 0 16,-50 0-16,24 0 16,-24 0-16,25 0 15,-26 0 1,26 0-16,-25 0 15,0 0-15,-1 0 16,1 0-16,0 0 16,0 0-16,0 0 47,-1 0-47,1 0 15,0 0 32,0 0-47,0 0 16,24 0-1,-24 0 1,0-25 0,0 25-1,0 0 1,-1 0 31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AFBA-7F99-435A-A501-38DF54B78F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4294F9-83FB-4575-9468-9F59EC20B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60993A-6FA1-48CD-AE95-B62D9BB7F570}"/>
              </a:ext>
            </a:extLst>
          </p:cNvPr>
          <p:cNvSpPr>
            <a:spLocks noGrp="1"/>
          </p:cNvSpPr>
          <p:nvPr>
            <p:ph type="dt" sz="half" idx="10"/>
          </p:nvPr>
        </p:nvSpPr>
        <p:spPr/>
        <p:txBody>
          <a:bodyPr/>
          <a:lstStyle/>
          <a:p>
            <a:fld id="{00175905-773E-4B66-ABCD-E924A28D59E1}" type="datetimeFigureOut">
              <a:rPr lang="en-IN" smtClean="0"/>
              <a:t>19-01-2021</a:t>
            </a:fld>
            <a:endParaRPr lang="en-IN"/>
          </a:p>
        </p:txBody>
      </p:sp>
      <p:sp>
        <p:nvSpPr>
          <p:cNvPr id="5" name="Footer Placeholder 4">
            <a:extLst>
              <a:ext uri="{FF2B5EF4-FFF2-40B4-BE49-F238E27FC236}">
                <a16:creationId xmlns:a16="http://schemas.microsoft.com/office/drawing/2014/main" id="{84F41FBF-09C0-4FF7-8637-C43444E2AB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524450-022C-43AE-9750-D6A139D58C7A}"/>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1147635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98190-1930-4097-98CB-7100831C2A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BF5BF6-5031-4E1E-B78D-755E227EBD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902F99-1E53-488E-BE08-A5FB37E55799}"/>
              </a:ext>
            </a:extLst>
          </p:cNvPr>
          <p:cNvSpPr>
            <a:spLocks noGrp="1"/>
          </p:cNvSpPr>
          <p:nvPr>
            <p:ph type="dt" sz="half" idx="10"/>
          </p:nvPr>
        </p:nvSpPr>
        <p:spPr/>
        <p:txBody>
          <a:bodyPr/>
          <a:lstStyle/>
          <a:p>
            <a:fld id="{00175905-773E-4B66-ABCD-E924A28D59E1}" type="datetimeFigureOut">
              <a:rPr lang="en-IN" smtClean="0"/>
              <a:t>19-01-2021</a:t>
            </a:fld>
            <a:endParaRPr lang="en-IN"/>
          </a:p>
        </p:txBody>
      </p:sp>
      <p:sp>
        <p:nvSpPr>
          <p:cNvPr id="5" name="Footer Placeholder 4">
            <a:extLst>
              <a:ext uri="{FF2B5EF4-FFF2-40B4-BE49-F238E27FC236}">
                <a16:creationId xmlns:a16="http://schemas.microsoft.com/office/drawing/2014/main" id="{AD0B4925-72C6-4577-85A3-50AB97B661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D6F7E6-9F47-46A2-8F42-332E7960D3B8}"/>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1314432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A2B604-F045-4762-9440-970CA0A1AD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3DF8CE-DA23-4126-A3DC-043D31D1C7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A4DF8D-1BBA-47E0-B36E-3E122CF71657}"/>
              </a:ext>
            </a:extLst>
          </p:cNvPr>
          <p:cNvSpPr>
            <a:spLocks noGrp="1"/>
          </p:cNvSpPr>
          <p:nvPr>
            <p:ph type="dt" sz="half" idx="10"/>
          </p:nvPr>
        </p:nvSpPr>
        <p:spPr/>
        <p:txBody>
          <a:bodyPr/>
          <a:lstStyle/>
          <a:p>
            <a:fld id="{00175905-773E-4B66-ABCD-E924A28D59E1}" type="datetimeFigureOut">
              <a:rPr lang="en-IN" smtClean="0"/>
              <a:t>19-01-2021</a:t>
            </a:fld>
            <a:endParaRPr lang="en-IN"/>
          </a:p>
        </p:txBody>
      </p:sp>
      <p:sp>
        <p:nvSpPr>
          <p:cNvPr id="5" name="Footer Placeholder 4">
            <a:extLst>
              <a:ext uri="{FF2B5EF4-FFF2-40B4-BE49-F238E27FC236}">
                <a16:creationId xmlns:a16="http://schemas.microsoft.com/office/drawing/2014/main" id="{D6C89125-2C10-48E1-9756-163C393537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593640-7AF9-45D9-987D-18354B72E688}"/>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2314203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63C07-FA2F-4B94-A86A-C9442B38BA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2FE409-C8CB-4C78-A53C-4CF2A7C31E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A84828-A7D8-4B1A-B1AD-6C355B5620E6}"/>
              </a:ext>
            </a:extLst>
          </p:cNvPr>
          <p:cNvSpPr>
            <a:spLocks noGrp="1"/>
          </p:cNvSpPr>
          <p:nvPr>
            <p:ph type="dt" sz="half" idx="10"/>
          </p:nvPr>
        </p:nvSpPr>
        <p:spPr/>
        <p:txBody>
          <a:bodyPr/>
          <a:lstStyle/>
          <a:p>
            <a:fld id="{00175905-773E-4B66-ABCD-E924A28D59E1}" type="datetimeFigureOut">
              <a:rPr lang="en-IN" smtClean="0"/>
              <a:t>19-01-2021</a:t>
            </a:fld>
            <a:endParaRPr lang="en-IN"/>
          </a:p>
        </p:txBody>
      </p:sp>
      <p:sp>
        <p:nvSpPr>
          <p:cNvPr id="5" name="Footer Placeholder 4">
            <a:extLst>
              <a:ext uri="{FF2B5EF4-FFF2-40B4-BE49-F238E27FC236}">
                <a16:creationId xmlns:a16="http://schemas.microsoft.com/office/drawing/2014/main" id="{BF8EAEC0-B90C-4962-9994-AEFE6FD3B6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4C91AE-A416-419A-87F2-C4DE789E2A54}"/>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14426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5118-2DA7-4944-9AE9-58ED6EE9B3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6D2BE9-B045-4BA2-BFDE-1E61ED71BC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567869-3254-4C64-977B-2C9EA0591D43}"/>
              </a:ext>
            </a:extLst>
          </p:cNvPr>
          <p:cNvSpPr>
            <a:spLocks noGrp="1"/>
          </p:cNvSpPr>
          <p:nvPr>
            <p:ph type="dt" sz="half" idx="10"/>
          </p:nvPr>
        </p:nvSpPr>
        <p:spPr/>
        <p:txBody>
          <a:bodyPr/>
          <a:lstStyle/>
          <a:p>
            <a:fld id="{00175905-773E-4B66-ABCD-E924A28D59E1}" type="datetimeFigureOut">
              <a:rPr lang="en-IN" smtClean="0"/>
              <a:t>19-01-2021</a:t>
            </a:fld>
            <a:endParaRPr lang="en-IN"/>
          </a:p>
        </p:txBody>
      </p:sp>
      <p:sp>
        <p:nvSpPr>
          <p:cNvPr id="5" name="Footer Placeholder 4">
            <a:extLst>
              <a:ext uri="{FF2B5EF4-FFF2-40B4-BE49-F238E27FC236}">
                <a16:creationId xmlns:a16="http://schemas.microsoft.com/office/drawing/2014/main" id="{5AB360DD-3F16-4379-8548-360701FEA5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0D9237-A6D8-4981-96D1-694772550A68}"/>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1619335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07CE-BB27-4F64-B3E3-4DDA0CAD58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90912B-4143-4491-8873-93A3B9BB8B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4AE875-55DB-4B72-AD2F-9EAD1DEDFF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27766D-8AA2-4DD8-B6E3-3083D5A60F06}"/>
              </a:ext>
            </a:extLst>
          </p:cNvPr>
          <p:cNvSpPr>
            <a:spLocks noGrp="1"/>
          </p:cNvSpPr>
          <p:nvPr>
            <p:ph type="dt" sz="half" idx="10"/>
          </p:nvPr>
        </p:nvSpPr>
        <p:spPr/>
        <p:txBody>
          <a:bodyPr/>
          <a:lstStyle/>
          <a:p>
            <a:fld id="{00175905-773E-4B66-ABCD-E924A28D59E1}" type="datetimeFigureOut">
              <a:rPr lang="en-IN" smtClean="0"/>
              <a:t>19-01-2021</a:t>
            </a:fld>
            <a:endParaRPr lang="en-IN"/>
          </a:p>
        </p:txBody>
      </p:sp>
      <p:sp>
        <p:nvSpPr>
          <p:cNvPr id="6" name="Footer Placeholder 5">
            <a:extLst>
              <a:ext uri="{FF2B5EF4-FFF2-40B4-BE49-F238E27FC236}">
                <a16:creationId xmlns:a16="http://schemas.microsoft.com/office/drawing/2014/main" id="{1127C8DD-70EE-4C2E-804C-069A4ACCD8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A250A2-A03C-4D86-9B5C-0A247A3B16EC}"/>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901485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D47EE-EE07-4F79-922D-251A1822F9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326D21-6BF9-43AA-BB43-7B26209BE7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1C53A-6A03-4329-B226-2BD8948B83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1E96C0-6479-46DE-AADC-3C1E719B5F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FF6A65-33A2-4955-8AC0-840DCECE29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C8AF6A-80F1-4C00-9594-935010D14E37}"/>
              </a:ext>
            </a:extLst>
          </p:cNvPr>
          <p:cNvSpPr>
            <a:spLocks noGrp="1"/>
          </p:cNvSpPr>
          <p:nvPr>
            <p:ph type="dt" sz="half" idx="10"/>
          </p:nvPr>
        </p:nvSpPr>
        <p:spPr/>
        <p:txBody>
          <a:bodyPr/>
          <a:lstStyle/>
          <a:p>
            <a:fld id="{00175905-773E-4B66-ABCD-E924A28D59E1}" type="datetimeFigureOut">
              <a:rPr lang="en-IN" smtClean="0"/>
              <a:t>19-01-2021</a:t>
            </a:fld>
            <a:endParaRPr lang="en-IN"/>
          </a:p>
        </p:txBody>
      </p:sp>
      <p:sp>
        <p:nvSpPr>
          <p:cNvPr id="8" name="Footer Placeholder 7">
            <a:extLst>
              <a:ext uri="{FF2B5EF4-FFF2-40B4-BE49-F238E27FC236}">
                <a16:creationId xmlns:a16="http://schemas.microsoft.com/office/drawing/2014/main" id="{26DE86BB-EEBE-4A60-B2B8-1EE139680A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BCDB22A-D84D-4443-BF73-A7D1521D3638}"/>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4289617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DE23C-E093-4A8D-B9E4-89A1DB68D4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57B544-BFF1-4CFA-B8B4-11D5B3B216BB}"/>
              </a:ext>
            </a:extLst>
          </p:cNvPr>
          <p:cNvSpPr>
            <a:spLocks noGrp="1"/>
          </p:cNvSpPr>
          <p:nvPr>
            <p:ph type="dt" sz="half" idx="10"/>
          </p:nvPr>
        </p:nvSpPr>
        <p:spPr/>
        <p:txBody>
          <a:bodyPr/>
          <a:lstStyle/>
          <a:p>
            <a:fld id="{00175905-773E-4B66-ABCD-E924A28D59E1}" type="datetimeFigureOut">
              <a:rPr lang="en-IN" smtClean="0"/>
              <a:t>19-01-2021</a:t>
            </a:fld>
            <a:endParaRPr lang="en-IN"/>
          </a:p>
        </p:txBody>
      </p:sp>
      <p:sp>
        <p:nvSpPr>
          <p:cNvPr id="4" name="Footer Placeholder 3">
            <a:extLst>
              <a:ext uri="{FF2B5EF4-FFF2-40B4-BE49-F238E27FC236}">
                <a16:creationId xmlns:a16="http://schemas.microsoft.com/office/drawing/2014/main" id="{F2994993-1CA4-4D59-B23A-885021BA44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525E3B-9D62-49AB-B62B-6E03F3A029B2}"/>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3897675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66FECF-B39E-4270-91A3-06F29EAE195A}"/>
              </a:ext>
            </a:extLst>
          </p:cNvPr>
          <p:cNvSpPr>
            <a:spLocks noGrp="1"/>
          </p:cNvSpPr>
          <p:nvPr>
            <p:ph type="dt" sz="half" idx="10"/>
          </p:nvPr>
        </p:nvSpPr>
        <p:spPr/>
        <p:txBody>
          <a:bodyPr/>
          <a:lstStyle/>
          <a:p>
            <a:fld id="{00175905-773E-4B66-ABCD-E924A28D59E1}" type="datetimeFigureOut">
              <a:rPr lang="en-IN" smtClean="0"/>
              <a:t>19-01-2021</a:t>
            </a:fld>
            <a:endParaRPr lang="en-IN"/>
          </a:p>
        </p:txBody>
      </p:sp>
      <p:sp>
        <p:nvSpPr>
          <p:cNvPr id="3" name="Footer Placeholder 2">
            <a:extLst>
              <a:ext uri="{FF2B5EF4-FFF2-40B4-BE49-F238E27FC236}">
                <a16:creationId xmlns:a16="http://schemas.microsoft.com/office/drawing/2014/main" id="{DA1E67B7-D012-4C04-90FE-A07BAC500E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2EFF14-51BE-49B6-82C8-C07227C700B3}"/>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1949475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7E1B9-E7EC-48E0-868D-B5CDBF25D3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DC8B74-FDD3-45C2-B042-F4C7F05E1C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2870E4-AA98-4458-8F07-F1EDA3318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6CBDD4-7105-4E7D-93C5-02408AC6CE2A}"/>
              </a:ext>
            </a:extLst>
          </p:cNvPr>
          <p:cNvSpPr>
            <a:spLocks noGrp="1"/>
          </p:cNvSpPr>
          <p:nvPr>
            <p:ph type="dt" sz="half" idx="10"/>
          </p:nvPr>
        </p:nvSpPr>
        <p:spPr/>
        <p:txBody>
          <a:bodyPr/>
          <a:lstStyle/>
          <a:p>
            <a:fld id="{00175905-773E-4B66-ABCD-E924A28D59E1}" type="datetimeFigureOut">
              <a:rPr lang="en-IN" smtClean="0"/>
              <a:t>19-01-2021</a:t>
            </a:fld>
            <a:endParaRPr lang="en-IN"/>
          </a:p>
        </p:txBody>
      </p:sp>
      <p:sp>
        <p:nvSpPr>
          <p:cNvPr id="6" name="Footer Placeholder 5">
            <a:extLst>
              <a:ext uri="{FF2B5EF4-FFF2-40B4-BE49-F238E27FC236}">
                <a16:creationId xmlns:a16="http://schemas.microsoft.com/office/drawing/2014/main" id="{CE87A687-3283-4F8F-BC82-6286D33345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E6D6E6-6E5B-44B5-A242-5218F975A628}"/>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2854723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F499-3098-4C41-A1BC-CD2AAAE3C1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95FD73-E030-464A-8AFF-6F6E9CD210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08F610-9BB1-4A4A-B8BB-B64A3D468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841582-DF82-4EE8-AFFD-ABC971D0202F}"/>
              </a:ext>
            </a:extLst>
          </p:cNvPr>
          <p:cNvSpPr>
            <a:spLocks noGrp="1"/>
          </p:cNvSpPr>
          <p:nvPr>
            <p:ph type="dt" sz="half" idx="10"/>
          </p:nvPr>
        </p:nvSpPr>
        <p:spPr/>
        <p:txBody>
          <a:bodyPr/>
          <a:lstStyle/>
          <a:p>
            <a:fld id="{00175905-773E-4B66-ABCD-E924A28D59E1}" type="datetimeFigureOut">
              <a:rPr lang="en-IN" smtClean="0"/>
              <a:t>19-01-2021</a:t>
            </a:fld>
            <a:endParaRPr lang="en-IN"/>
          </a:p>
        </p:txBody>
      </p:sp>
      <p:sp>
        <p:nvSpPr>
          <p:cNvPr id="6" name="Footer Placeholder 5">
            <a:extLst>
              <a:ext uri="{FF2B5EF4-FFF2-40B4-BE49-F238E27FC236}">
                <a16:creationId xmlns:a16="http://schemas.microsoft.com/office/drawing/2014/main" id="{7D62DF54-B8EC-4876-B3E5-1276CA3698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D457FA-0003-4402-A1C9-830BF64C96FE}"/>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17677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3749E5-7562-49CC-86DD-852BA73174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2E6573-DB09-4D6B-8597-FA32EEED35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AC4F83-513D-43C1-9345-8C19CB624C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75905-773E-4B66-ABCD-E924A28D59E1}" type="datetimeFigureOut">
              <a:rPr lang="en-IN" smtClean="0"/>
              <a:t>19-01-2021</a:t>
            </a:fld>
            <a:endParaRPr lang="en-IN"/>
          </a:p>
        </p:txBody>
      </p:sp>
      <p:sp>
        <p:nvSpPr>
          <p:cNvPr id="5" name="Footer Placeholder 4">
            <a:extLst>
              <a:ext uri="{FF2B5EF4-FFF2-40B4-BE49-F238E27FC236}">
                <a16:creationId xmlns:a16="http://schemas.microsoft.com/office/drawing/2014/main" id="{D4E9096C-DFB8-4658-9211-5C4FBB8394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D83EF49-585F-491E-A49B-7C7BF5AF8C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5CD0AA-1C81-46D0-9E5F-370BDCE365B2}" type="slidenum">
              <a:rPr lang="en-IN" smtClean="0"/>
              <a:t>‹#›</a:t>
            </a:fld>
            <a:endParaRPr lang="en-IN"/>
          </a:p>
        </p:txBody>
      </p:sp>
    </p:spTree>
    <p:extLst>
      <p:ext uri="{BB962C8B-B14F-4D97-AF65-F5344CB8AC3E}">
        <p14:creationId xmlns:p14="http://schemas.microsoft.com/office/powerpoint/2010/main" val="286518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www.physio-pedia.com/Principles_of_Exercise#cite_note-:1-4"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7.emf"/></Relationships>
</file>

<file path=ppt/slides/_rels/slide19.xml.rels><?xml version="1.0" encoding="UTF-8" standalone="yes"?>
<Relationships xmlns="http://schemas.openxmlformats.org/package/2006/relationships"><Relationship Id="rId2" Type="http://schemas.openxmlformats.org/officeDocument/2006/relationships/image" Target="../media/image18.jf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4.jpeg"/><Relationship Id="rId7"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psychcentral.com/news/2013/06/27/teen-fitness-may-reduce-suicide-risk-later-in-life/56549.html" TargetMode="External"/><Relationship Id="rId5" Type="http://schemas.openxmlformats.org/officeDocument/2006/relationships/hyperlink" Target="https://www.washingtonpost.com/national/health-science/can-exercise-cure-depression-and-anxiety/2016/05/09/2a938914-ed2f-11e5-bc08-3e03a5b41910_story.html?utm_term=.c765fe84a66d" TargetMode="External"/><Relationship Id="rId4" Type="http://schemas.openxmlformats.org/officeDocument/2006/relationships/hyperlink" Target="https://www.helpguide.org/articles/depression/depression-symptoms-and-warning-signs.htm"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www.helpguide.org/articles/add-adhd/adhd-attention-deficit-disorder-in-adults.ht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C263FCC-695F-4994-AFE7-65D70BD0E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755226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F6C52-A448-4816-8EC5-93EA1239BAC6}"/>
              </a:ext>
            </a:extLst>
          </p:cNvPr>
          <p:cNvSpPr>
            <a:spLocks noGrp="1"/>
          </p:cNvSpPr>
          <p:nvPr>
            <p:ph type="ctrTitle"/>
          </p:nvPr>
        </p:nvSpPr>
        <p:spPr>
          <a:xfrm>
            <a:off x="637595" y="640081"/>
            <a:ext cx="6274591" cy="3943391"/>
          </a:xfrm>
        </p:spPr>
        <p:txBody>
          <a:bodyPr>
            <a:normAutofit/>
          </a:bodyPr>
          <a:lstStyle/>
          <a:p>
            <a:pPr algn="l"/>
            <a:r>
              <a:rPr lang="en-US" sz="4800" b="1">
                <a:solidFill>
                  <a:schemeClr val="bg1"/>
                </a:solidFill>
                <a:latin typeface="+mn-lt"/>
              </a:rPr>
              <a:t>Physiological parameters of Well-being </a:t>
            </a:r>
            <a:endParaRPr lang="en-IN" sz="4800" b="1">
              <a:solidFill>
                <a:schemeClr val="bg1"/>
              </a:solidFill>
              <a:latin typeface="+mn-lt"/>
            </a:endParaRPr>
          </a:p>
        </p:txBody>
      </p:sp>
      <p:sp>
        <p:nvSpPr>
          <p:cNvPr id="3" name="Subtitle 2">
            <a:extLst>
              <a:ext uri="{FF2B5EF4-FFF2-40B4-BE49-F238E27FC236}">
                <a16:creationId xmlns:a16="http://schemas.microsoft.com/office/drawing/2014/main" id="{5C75C49E-0562-4D3B-94C1-25AA3C6F2A22}"/>
              </a:ext>
            </a:extLst>
          </p:cNvPr>
          <p:cNvSpPr>
            <a:spLocks noGrp="1"/>
          </p:cNvSpPr>
          <p:nvPr>
            <p:ph type="subTitle" idx="1"/>
          </p:nvPr>
        </p:nvSpPr>
        <p:spPr>
          <a:xfrm>
            <a:off x="637594" y="4721902"/>
            <a:ext cx="6274592" cy="1496019"/>
          </a:xfrm>
        </p:spPr>
        <p:txBody>
          <a:bodyPr>
            <a:normAutofit/>
          </a:bodyPr>
          <a:lstStyle/>
          <a:p>
            <a:pPr algn="l"/>
            <a:r>
              <a:rPr lang="en-US" b="1">
                <a:solidFill>
                  <a:schemeClr val="bg1"/>
                </a:solidFill>
              </a:rPr>
              <a:t>Role of the Cardio-vascular system</a:t>
            </a:r>
            <a:endParaRPr lang="en-IN" b="1">
              <a:solidFill>
                <a:schemeClr val="bg1"/>
              </a:solidFill>
            </a:endParaRPr>
          </a:p>
        </p:txBody>
      </p:sp>
      <p:pic>
        <p:nvPicPr>
          <p:cNvPr id="5" name="Picture 4">
            <a:extLst>
              <a:ext uri="{FF2B5EF4-FFF2-40B4-BE49-F238E27FC236}">
                <a16:creationId xmlns:a16="http://schemas.microsoft.com/office/drawing/2014/main" id="{DB69B8E6-3652-4321-82C4-37F76FB8254B}"/>
              </a:ext>
            </a:extLst>
          </p:cNvPr>
          <p:cNvPicPr>
            <a:picLocks noChangeAspect="1"/>
          </p:cNvPicPr>
          <p:nvPr/>
        </p:nvPicPr>
        <p:blipFill rotWithShape="1">
          <a:blip r:embed="rId2"/>
          <a:srcRect l="23819" r="31167"/>
          <a:stretch/>
        </p:blipFill>
        <p:spPr>
          <a:xfrm>
            <a:off x="7549780" y="10"/>
            <a:ext cx="4642220" cy="6857990"/>
          </a:xfrm>
          <a:prstGeom prst="rect">
            <a:avLst/>
          </a:prstGeom>
        </p:spPr>
      </p:pic>
    </p:spTree>
    <p:extLst>
      <p:ext uri="{BB962C8B-B14F-4D97-AF65-F5344CB8AC3E}">
        <p14:creationId xmlns:p14="http://schemas.microsoft.com/office/powerpoint/2010/main" val="730355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334983-B2B9-4EBC-A238-1AE01F715491}"/>
              </a:ext>
            </a:extLst>
          </p:cNvPr>
          <p:cNvSpPr txBox="1"/>
          <p:nvPr/>
        </p:nvSpPr>
        <p:spPr>
          <a:xfrm>
            <a:off x="762001" y="405760"/>
            <a:ext cx="5314536"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1" i="0" kern="1200" dirty="0">
                <a:solidFill>
                  <a:schemeClr val="accent2">
                    <a:lumMod val="60000"/>
                    <a:lumOff val="40000"/>
                  </a:schemeClr>
                </a:solidFill>
                <a:effectLst/>
                <a:latin typeface="+mj-lt"/>
                <a:ea typeface="+mj-ea"/>
                <a:cs typeface="+mj-cs"/>
              </a:rPr>
              <a:t>Designing a therapeutic exercise program</a:t>
            </a:r>
          </a:p>
        </p:txBody>
      </p:sp>
      <p:sp>
        <p:nvSpPr>
          <p:cNvPr id="5" name="TextBox 4">
            <a:extLst>
              <a:ext uri="{FF2B5EF4-FFF2-40B4-BE49-F238E27FC236}">
                <a16:creationId xmlns:a16="http://schemas.microsoft.com/office/drawing/2014/main" id="{1ACA275A-9FA1-4F63-9FDB-E1611190D15B}"/>
              </a:ext>
            </a:extLst>
          </p:cNvPr>
          <p:cNvSpPr txBox="1"/>
          <p:nvPr/>
        </p:nvSpPr>
        <p:spPr>
          <a:xfrm>
            <a:off x="762000" y="1961321"/>
            <a:ext cx="5314543" cy="2133601"/>
          </a:xfrm>
          <a:prstGeom prst="rect">
            <a:avLst/>
          </a:prstGeom>
        </p:spPr>
        <p:txBody>
          <a:bodyPr vert="horz" lIns="91440" tIns="45720" rIns="91440" bIns="45720" rtlCol="0" anchor="t">
            <a:normAutofit/>
          </a:bodyPr>
          <a:lstStyle/>
          <a:p>
            <a:pPr>
              <a:lnSpc>
                <a:spcPct val="90000"/>
              </a:lnSpc>
              <a:spcAft>
                <a:spcPts val="600"/>
              </a:spcAft>
            </a:pPr>
            <a:r>
              <a:rPr lang="en-US" sz="2000" b="0" i="0" dirty="0">
                <a:effectLst/>
              </a:rPr>
              <a:t>A program may include exercise for improving or preventing deterioration in:</a:t>
            </a:r>
          </a:p>
          <a:p>
            <a:pPr marL="342900" indent="-342900">
              <a:lnSpc>
                <a:spcPct val="90000"/>
              </a:lnSpc>
              <a:spcAft>
                <a:spcPts val="600"/>
              </a:spcAft>
              <a:buFont typeface="Arial" panose="020B0604020202020204" pitchFamily="34" charset="0"/>
              <a:buChar char="•"/>
            </a:pPr>
            <a:r>
              <a:rPr lang="en-US" sz="2000" b="0" i="0" dirty="0">
                <a:effectLst/>
              </a:rPr>
              <a:t>aerobic capacity</a:t>
            </a:r>
          </a:p>
          <a:p>
            <a:pPr marL="342900" indent="-342900">
              <a:lnSpc>
                <a:spcPct val="90000"/>
              </a:lnSpc>
              <a:spcAft>
                <a:spcPts val="600"/>
              </a:spcAft>
              <a:buFont typeface="Arial" panose="020B0604020202020204" pitchFamily="34" charset="0"/>
              <a:buChar char="•"/>
            </a:pPr>
            <a:r>
              <a:rPr lang="en-US" sz="2000" b="0" i="0" dirty="0">
                <a:effectLst/>
              </a:rPr>
              <a:t>muscle strength power and endurance</a:t>
            </a:r>
          </a:p>
          <a:p>
            <a:pPr marL="342900" indent="-342900">
              <a:lnSpc>
                <a:spcPct val="90000"/>
              </a:lnSpc>
              <a:spcAft>
                <a:spcPts val="600"/>
              </a:spcAft>
              <a:buFont typeface="Arial" panose="020B0604020202020204" pitchFamily="34" charset="0"/>
              <a:buChar char="•"/>
            </a:pPr>
            <a:r>
              <a:rPr lang="en-US" sz="2000" b="0" i="0" dirty="0">
                <a:effectLst/>
              </a:rPr>
              <a:t>flexibility or range of movement</a:t>
            </a:r>
          </a:p>
          <a:p>
            <a:pPr marL="342900" indent="-342900">
              <a:lnSpc>
                <a:spcPct val="90000"/>
              </a:lnSpc>
              <a:spcAft>
                <a:spcPts val="600"/>
              </a:spcAft>
              <a:buFont typeface="Arial" panose="020B0604020202020204" pitchFamily="34" charset="0"/>
              <a:buChar char="•"/>
            </a:pPr>
            <a:r>
              <a:rPr lang="en-US" sz="2000" b="0" i="0" dirty="0">
                <a:effectLst/>
              </a:rPr>
              <a:t>balance, coordination, and agility</a:t>
            </a:r>
            <a:endParaRPr lang="en-US" sz="2000" dirty="0"/>
          </a:p>
        </p:txBody>
      </p:sp>
      <p:sp>
        <p:nvSpPr>
          <p:cNvPr id="22" name="Freeform: Shape 13">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15">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Dumbbell">
            <a:extLst>
              <a:ext uri="{FF2B5EF4-FFF2-40B4-BE49-F238E27FC236}">
                <a16:creationId xmlns:a16="http://schemas.microsoft.com/office/drawing/2014/main" id="{A2F3204E-B1EA-4732-ADF5-429D12897A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
        <p:nvSpPr>
          <p:cNvPr id="7" name="TextBox 6">
            <a:extLst>
              <a:ext uri="{FF2B5EF4-FFF2-40B4-BE49-F238E27FC236}">
                <a16:creationId xmlns:a16="http://schemas.microsoft.com/office/drawing/2014/main" id="{46A5C54C-B5CA-424A-927A-97BCB1BB775B}"/>
              </a:ext>
            </a:extLst>
          </p:cNvPr>
          <p:cNvSpPr txBox="1"/>
          <p:nvPr/>
        </p:nvSpPr>
        <p:spPr>
          <a:xfrm>
            <a:off x="614697" y="4163149"/>
            <a:ext cx="5501488" cy="2462213"/>
          </a:xfrm>
          <a:prstGeom prst="rect">
            <a:avLst/>
          </a:prstGeom>
          <a:solidFill>
            <a:schemeClr val="bg1"/>
          </a:solidFill>
          <a:ln>
            <a:noFill/>
          </a:ln>
        </p:spPr>
        <p:txBody>
          <a:bodyPr wrap="square">
            <a:spAutoFit/>
          </a:bodyPr>
          <a:lstStyle/>
          <a:p>
            <a:pPr marL="285750" indent="-285750">
              <a:spcAft>
                <a:spcPts val="600"/>
              </a:spcAft>
              <a:buFont typeface="Arial" panose="020B0604020202020204" pitchFamily="34" charset="0"/>
              <a:buChar char="•"/>
            </a:pPr>
            <a:r>
              <a:rPr lang="en-US" dirty="0">
                <a:latin typeface="tisapro-regular"/>
              </a:rPr>
              <a:t>A</a:t>
            </a:r>
            <a:r>
              <a:rPr lang="en-US" b="0" i="0" dirty="0">
                <a:effectLst/>
                <a:latin typeface="tisapro-regular"/>
              </a:rPr>
              <a:t>ll exercise training and sport sessions should start with a 10–15-min dynamic warm-up period followed by 20–60 min of exercise training</a:t>
            </a:r>
          </a:p>
          <a:p>
            <a:pPr marL="285750" indent="-285750">
              <a:spcAft>
                <a:spcPts val="600"/>
              </a:spcAft>
              <a:buFont typeface="Arial" panose="020B0604020202020204" pitchFamily="34" charset="0"/>
              <a:buChar char="•"/>
            </a:pPr>
            <a:r>
              <a:rPr lang="en-US" b="0" i="0" dirty="0">
                <a:effectLst/>
                <a:latin typeface="tisapro-regular"/>
              </a:rPr>
              <a:t>Finally, a 10-min cool-down period with less intensive activities and stretching should end the exercise training session</a:t>
            </a:r>
          </a:p>
          <a:p>
            <a:pPr marL="285750" indent="-285750">
              <a:spcAft>
                <a:spcPts val="600"/>
              </a:spcAft>
              <a:buFont typeface="Arial" panose="020B0604020202020204" pitchFamily="34" charset="0"/>
              <a:buChar char="•"/>
            </a:pPr>
            <a:r>
              <a:rPr lang="en-US" b="0" i="0" dirty="0">
                <a:effectLst/>
                <a:latin typeface="tisapro-regular"/>
              </a:rPr>
              <a:t>Between the training sessions, there must be enough time to recover</a:t>
            </a:r>
            <a:endParaRPr lang="en-IN" dirty="0"/>
          </a:p>
        </p:txBody>
      </p:sp>
    </p:spTree>
    <p:extLst>
      <p:ext uri="{BB962C8B-B14F-4D97-AF65-F5344CB8AC3E}">
        <p14:creationId xmlns:p14="http://schemas.microsoft.com/office/powerpoint/2010/main" val="5366020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1DC12-CE08-45FA-ACB3-E18AEF87B8DD}"/>
              </a:ext>
            </a:extLst>
          </p:cNvPr>
          <p:cNvSpPr>
            <a:spLocks noGrp="1"/>
          </p:cNvSpPr>
          <p:nvPr>
            <p:ph type="title"/>
          </p:nvPr>
        </p:nvSpPr>
        <p:spPr>
          <a:xfrm>
            <a:off x="1593574" y="159066"/>
            <a:ext cx="9487486" cy="661817"/>
          </a:xfrm>
          <a:ln w="38100">
            <a:solidFill>
              <a:schemeClr val="tx1"/>
            </a:solidFill>
          </a:ln>
        </p:spPr>
        <p:txBody>
          <a:bodyPr>
            <a:normAutofit fontScale="90000"/>
          </a:bodyPr>
          <a:lstStyle/>
          <a:p>
            <a:pPr algn="ctr"/>
            <a:br>
              <a:rPr lang="en-IN" b="1" i="0" dirty="0">
                <a:solidFill>
                  <a:srgbClr val="2D3238"/>
                </a:solidFill>
                <a:effectLst/>
                <a:latin typeface="tisapro-regular"/>
              </a:rPr>
            </a:br>
            <a:r>
              <a:rPr lang="en-IN" b="1" i="0" dirty="0">
                <a:solidFill>
                  <a:srgbClr val="C00000"/>
                </a:solidFill>
                <a:effectLst/>
                <a:latin typeface="tisapro-regular"/>
              </a:rPr>
              <a:t>Common training principles of exercise </a:t>
            </a:r>
            <a:br>
              <a:rPr lang="en-IN" b="0" i="0" dirty="0">
                <a:solidFill>
                  <a:srgbClr val="2D3238"/>
                </a:solidFill>
                <a:effectLst/>
                <a:latin typeface="f37-ginger-bold"/>
              </a:rPr>
            </a:br>
            <a:endParaRPr lang="en-IN" dirty="0"/>
          </a:p>
        </p:txBody>
      </p:sp>
      <p:sp>
        <p:nvSpPr>
          <p:cNvPr id="4" name="TextBox 3">
            <a:extLst>
              <a:ext uri="{FF2B5EF4-FFF2-40B4-BE49-F238E27FC236}">
                <a16:creationId xmlns:a16="http://schemas.microsoft.com/office/drawing/2014/main" id="{82A52649-D0A9-4C73-924E-3800B7F114CA}"/>
              </a:ext>
            </a:extLst>
          </p:cNvPr>
          <p:cNvSpPr txBox="1"/>
          <p:nvPr/>
        </p:nvSpPr>
        <p:spPr>
          <a:xfrm>
            <a:off x="384314" y="1179189"/>
            <a:ext cx="4875678" cy="5355312"/>
          </a:xfrm>
          <a:prstGeom prst="rect">
            <a:avLst/>
          </a:prstGeom>
          <a:noFill/>
          <a:ln>
            <a:solidFill>
              <a:schemeClr val="tx1"/>
            </a:solidFill>
          </a:ln>
        </p:spPr>
        <p:txBody>
          <a:bodyPr wrap="square">
            <a:spAutoFit/>
          </a:bodyPr>
          <a:lstStyle/>
          <a:p>
            <a:pPr marL="285750" indent="-285750" algn="l">
              <a:buFont typeface="Arial" panose="020B0604020202020204" pitchFamily="34" charset="0"/>
              <a:buChar char="•"/>
            </a:pPr>
            <a:r>
              <a:rPr lang="en-US" b="0" i="0" dirty="0">
                <a:solidFill>
                  <a:srgbClr val="020621"/>
                </a:solidFill>
                <a:effectLst/>
                <a:latin typeface="tisapro-regular"/>
              </a:rPr>
              <a:t>A system must be exercised at a level beyond which it is presently accustomed for a training effect to occur</a:t>
            </a:r>
            <a:endParaRPr lang="en-US" dirty="0">
              <a:solidFill>
                <a:srgbClr val="020621"/>
              </a:solidFill>
              <a:latin typeface="tisapro-regular"/>
            </a:endParaRPr>
          </a:p>
          <a:p>
            <a:pPr marL="285750" indent="-285750" algn="l">
              <a:buFont typeface="Arial" panose="020B0604020202020204" pitchFamily="34" charset="0"/>
              <a:buChar char="•"/>
            </a:pPr>
            <a:endParaRPr lang="en-US" b="0" i="0" dirty="0">
              <a:solidFill>
                <a:srgbClr val="020621"/>
              </a:solidFill>
              <a:effectLst/>
              <a:latin typeface="tisapro-regular"/>
            </a:endParaRPr>
          </a:p>
          <a:p>
            <a:pPr marL="285750" indent="-285750" algn="l">
              <a:buFont typeface="Arial" panose="020B0604020202020204" pitchFamily="34" charset="0"/>
              <a:buChar char="•"/>
            </a:pPr>
            <a:r>
              <a:rPr lang="en-US" b="0" i="0" dirty="0">
                <a:solidFill>
                  <a:srgbClr val="020621"/>
                </a:solidFill>
                <a:effectLst/>
                <a:latin typeface="tisapro-regular"/>
              </a:rPr>
              <a:t>The system being exercised will gradually adapt to the overload or training stimulus being applied, and this will go on happening till the training stimulus continues to be increased until the tissue can no longer adapt</a:t>
            </a:r>
          </a:p>
          <a:p>
            <a:pPr marL="285750" indent="-285750" algn="l">
              <a:buFont typeface="Arial" panose="020B0604020202020204" pitchFamily="34" charset="0"/>
              <a:buChar char="•"/>
            </a:pPr>
            <a:endParaRPr lang="en-US" dirty="0">
              <a:solidFill>
                <a:srgbClr val="020621"/>
              </a:solidFill>
              <a:latin typeface="tisapro-regular"/>
            </a:endParaRPr>
          </a:p>
          <a:p>
            <a:pPr marL="285750" indent="-285750" algn="l">
              <a:buFont typeface="Arial" panose="020B0604020202020204" pitchFamily="34" charset="0"/>
              <a:buChar char="•"/>
            </a:pPr>
            <a:r>
              <a:rPr lang="en-US" b="0" i="0" dirty="0">
                <a:solidFill>
                  <a:srgbClr val="020621"/>
                </a:solidFill>
                <a:effectLst/>
                <a:latin typeface="tisapro-regular"/>
              </a:rPr>
              <a:t>The training stimulus applied consists of different variables such </a:t>
            </a:r>
            <a:r>
              <a:rPr lang="en-US" b="0" i="0" u="sng" dirty="0">
                <a:solidFill>
                  <a:srgbClr val="FF0000"/>
                </a:solidFill>
                <a:effectLst/>
                <a:latin typeface="tisapro-regular"/>
              </a:rPr>
              <a:t>as intensity, duration, and frequency of exercise</a:t>
            </a:r>
            <a:endParaRPr lang="en-US" u="sng" dirty="0">
              <a:solidFill>
                <a:srgbClr val="020621"/>
              </a:solidFill>
              <a:latin typeface="tisapro-regular"/>
            </a:endParaRPr>
          </a:p>
          <a:p>
            <a:pPr marL="285750" indent="-285750" algn="l">
              <a:buFont typeface="Arial" panose="020B0604020202020204" pitchFamily="34" charset="0"/>
              <a:buChar char="•"/>
            </a:pPr>
            <a:endParaRPr lang="en-US" b="0" i="0" u="sng" dirty="0">
              <a:solidFill>
                <a:srgbClr val="020621"/>
              </a:solidFill>
              <a:effectLst/>
              <a:latin typeface="tisapro-regular"/>
            </a:endParaRPr>
          </a:p>
          <a:p>
            <a:pPr marL="285750" indent="-285750" algn="l">
              <a:buFont typeface="Arial" panose="020B0604020202020204" pitchFamily="34" charset="0"/>
              <a:buChar char="•"/>
            </a:pPr>
            <a:r>
              <a:rPr lang="en-US" b="0" i="0" dirty="0">
                <a:solidFill>
                  <a:srgbClr val="020621"/>
                </a:solidFill>
                <a:effectLst/>
                <a:latin typeface="tisapro-regular"/>
              </a:rPr>
              <a:t>It is important to give the system being exercised enough time to recover and only apply a training stimulus again when the system is no longer fatigued (warm up and cool down)</a:t>
            </a:r>
            <a:endParaRPr lang="en-US" b="0" i="0" baseline="30000" dirty="0">
              <a:solidFill>
                <a:srgbClr val="2752FF"/>
              </a:solidFill>
              <a:effectLst/>
              <a:latin typeface="tisapro-regular"/>
            </a:endParaRPr>
          </a:p>
        </p:txBody>
      </p:sp>
      <p:sp>
        <p:nvSpPr>
          <p:cNvPr id="6" name="TextBox 5">
            <a:extLst>
              <a:ext uri="{FF2B5EF4-FFF2-40B4-BE49-F238E27FC236}">
                <a16:creationId xmlns:a16="http://schemas.microsoft.com/office/drawing/2014/main" id="{00944B46-152F-49C6-83C8-9F606DBE3429}"/>
              </a:ext>
            </a:extLst>
          </p:cNvPr>
          <p:cNvSpPr txBox="1"/>
          <p:nvPr/>
        </p:nvSpPr>
        <p:spPr>
          <a:xfrm>
            <a:off x="583095" y="836270"/>
            <a:ext cx="1298339" cy="400110"/>
          </a:xfrm>
          <a:prstGeom prst="rect">
            <a:avLst/>
          </a:prstGeom>
          <a:noFill/>
        </p:spPr>
        <p:txBody>
          <a:bodyPr wrap="square">
            <a:spAutoFit/>
          </a:bodyPr>
          <a:lstStyle/>
          <a:p>
            <a:r>
              <a:rPr lang="en-US" sz="2000" b="1" i="0" dirty="0">
                <a:solidFill>
                  <a:srgbClr val="C00000"/>
                </a:solidFill>
                <a:effectLst/>
                <a:latin typeface="tisapro-regular"/>
              </a:rPr>
              <a:t>Overload</a:t>
            </a:r>
            <a:endParaRPr lang="en-IN" sz="2000" b="1" dirty="0">
              <a:solidFill>
                <a:srgbClr val="C00000"/>
              </a:solidFill>
            </a:endParaRPr>
          </a:p>
        </p:txBody>
      </p:sp>
      <p:sp>
        <p:nvSpPr>
          <p:cNvPr id="8" name="TextBox 7">
            <a:extLst>
              <a:ext uri="{FF2B5EF4-FFF2-40B4-BE49-F238E27FC236}">
                <a16:creationId xmlns:a16="http://schemas.microsoft.com/office/drawing/2014/main" id="{98600C81-B847-4129-BE8B-FE154AF92A72}"/>
              </a:ext>
            </a:extLst>
          </p:cNvPr>
          <p:cNvSpPr txBox="1"/>
          <p:nvPr/>
        </p:nvSpPr>
        <p:spPr>
          <a:xfrm>
            <a:off x="5565913" y="1705845"/>
            <a:ext cx="5964599" cy="4801314"/>
          </a:xfrm>
          <a:prstGeom prst="rect">
            <a:avLst/>
          </a:prstGeom>
          <a:noFill/>
          <a:ln>
            <a:solidFill>
              <a:schemeClr val="tx1"/>
            </a:solidFill>
          </a:ln>
        </p:spPr>
        <p:txBody>
          <a:bodyPr wrap="square">
            <a:spAutoFit/>
          </a:bodyPr>
          <a:lstStyle/>
          <a:p>
            <a:pPr marL="285750" indent="-285750" algn="l">
              <a:buFont typeface="Arial" panose="020B0604020202020204" pitchFamily="34" charset="0"/>
              <a:buChar char="•"/>
            </a:pPr>
            <a:r>
              <a:rPr lang="en-US" b="0" i="0" dirty="0">
                <a:solidFill>
                  <a:srgbClr val="020621"/>
                </a:solidFill>
                <a:effectLst/>
                <a:latin typeface="tisapro-regular"/>
              </a:rPr>
              <a:t>Any exercise will train a system for the particular task being carried out as the training stimulus. </a:t>
            </a:r>
            <a:r>
              <a:rPr lang="en-US" b="0" i="0" dirty="0" err="1">
                <a:solidFill>
                  <a:srgbClr val="020621"/>
                </a:solidFill>
                <a:effectLst/>
                <a:latin typeface="tisapro-regular"/>
              </a:rPr>
              <a:t>Eg</a:t>
            </a:r>
            <a:r>
              <a:rPr lang="en-US" b="0" i="0" dirty="0">
                <a:solidFill>
                  <a:srgbClr val="020621"/>
                </a:solidFill>
                <a:effectLst/>
                <a:latin typeface="tisapro-regular"/>
              </a:rPr>
              <a:t>: a training program including muscle strengthening will train the muscle in the range that it is working and the way that the muscle is being used, i.e. isometrically, concentrically, or eccentrically</a:t>
            </a:r>
            <a:endParaRPr lang="en-US" dirty="0">
              <a:solidFill>
                <a:srgbClr val="020621"/>
              </a:solidFill>
              <a:latin typeface="tisapro-regular"/>
            </a:endParaRPr>
          </a:p>
          <a:p>
            <a:pPr marL="285750" indent="-285750" algn="l">
              <a:buFont typeface="Arial" panose="020B0604020202020204" pitchFamily="34" charset="0"/>
              <a:buChar char="•"/>
            </a:pPr>
            <a:endParaRPr lang="en-US" b="0" i="0" dirty="0">
              <a:solidFill>
                <a:srgbClr val="020621"/>
              </a:solidFill>
              <a:effectLst/>
              <a:latin typeface="tisapro-regular"/>
            </a:endParaRPr>
          </a:p>
          <a:p>
            <a:pPr marL="285750" indent="-285750" algn="l">
              <a:buFont typeface="Arial" panose="020B0604020202020204" pitchFamily="34" charset="0"/>
              <a:buChar char="•"/>
            </a:pPr>
            <a:r>
              <a:rPr lang="en-US" b="0" i="0" dirty="0">
                <a:solidFill>
                  <a:srgbClr val="020621"/>
                </a:solidFill>
                <a:effectLst/>
                <a:latin typeface="tisapro-regular"/>
              </a:rPr>
              <a:t>It is important that any exercise to strengthen muscle targets the muscle range and type of muscle work specific to the task required. </a:t>
            </a:r>
            <a:r>
              <a:rPr lang="en-US" b="0" i="0" dirty="0" err="1">
                <a:solidFill>
                  <a:srgbClr val="020621"/>
                </a:solidFill>
                <a:effectLst/>
                <a:latin typeface="tisapro-regular"/>
              </a:rPr>
              <a:t>Eg</a:t>
            </a:r>
            <a:r>
              <a:rPr lang="en-US" b="0" i="0" dirty="0">
                <a:solidFill>
                  <a:srgbClr val="020621"/>
                </a:solidFill>
                <a:effectLst/>
                <a:latin typeface="tisapro-regular"/>
              </a:rPr>
              <a:t>: riding a bicycle requires concentric knee extension from mid-to inner range, as the pedal is pushed down to propel the bicycle along. Cyclist wishing to increase the strength of his quadriceps will need to tr</a:t>
            </a:r>
            <a:r>
              <a:rPr lang="en-US" dirty="0">
                <a:solidFill>
                  <a:srgbClr val="020621"/>
                </a:solidFill>
                <a:latin typeface="tisapro-regular"/>
              </a:rPr>
              <a:t>ai</a:t>
            </a:r>
            <a:r>
              <a:rPr lang="en-US" b="0" i="0" dirty="0">
                <a:solidFill>
                  <a:srgbClr val="020621"/>
                </a:solidFill>
                <a:effectLst/>
                <a:latin typeface="tisapro-regular"/>
              </a:rPr>
              <a:t>n concentrically in mid-to inner range</a:t>
            </a:r>
          </a:p>
          <a:p>
            <a:pPr marL="285750" indent="-285750" algn="l">
              <a:buFont typeface="Arial" panose="020B0604020202020204" pitchFamily="34" charset="0"/>
              <a:buChar char="•"/>
            </a:pPr>
            <a:r>
              <a:rPr lang="en-US" b="0" i="0" dirty="0">
                <a:solidFill>
                  <a:srgbClr val="020621"/>
                </a:solidFill>
                <a:effectLst/>
                <a:latin typeface="tisapro-regular"/>
              </a:rPr>
              <a:t>Depending on the presenting problem, the required task should become part of the training program at an appropriate stage</a:t>
            </a:r>
          </a:p>
        </p:txBody>
      </p:sp>
      <p:sp>
        <p:nvSpPr>
          <p:cNvPr id="10" name="TextBox 9">
            <a:extLst>
              <a:ext uri="{FF2B5EF4-FFF2-40B4-BE49-F238E27FC236}">
                <a16:creationId xmlns:a16="http://schemas.microsoft.com/office/drawing/2014/main" id="{771D228E-BA30-410D-8D64-88FD2A363B19}"/>
              </a:ext>
            </a:extLst>
          </p:cNvPr>
          <p:cNvSpPr txBox="1"/>
          <p:nvPr/>
        </p:nvSpPr>
        <p:spPr>
          <a:xfrm>
            <a:off x="6932009" y="1179189"/>
            <a:ext cx="1510748" cy="400110"/>
          </a:xfrm>
          <a:prstGeom prst="rect">
            <a:avLst/>
          </a:prstGeom>
          <a:noFill/>
        </p:spPr>
        <p:txBody>
          <a:bodyPr wrap="square">
            <a:spAutoFit/>
          </a:bodyPr>
          <a:lstStyle/>
          <a:p>
            <a:r>
              <a:rPr lang="en-US" sz="2000" b="1" i="0" dirty="0">
                <a:solidFill>
                  <a:srgbClr val="C00000"/>
                </a:solidFill>
                <a:effectLst/>
                <a:latin typeface="tisapro-regular"/>
              </a:rPr>
              <a:t>Specificity </a:t>
            </a:r>
            <a:endParaRPr lang="en-IN" sz="2000" b="1" dirty="0">
              <a:solidFill>
                <a:srgbClr val="C00000"/>
              </a:solidFill>
            </a:endParaRPr>
          </a:p>
        </p:txBody>
      </p:sp>
    </p:spTree>
    <p:extLst>
      <p:ext uri="{BB962C8B-B14F-4D97-AF65-F5344CB8AC3E}">
        <p14:creationId xmlns:p14="http://schemas.microsoft.com/office/powerpoint/2010/main" val="914957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539565-18F7-4104-9317-F92B12524081}"/>
              </a:ext>
            </a:extLst>
          </p:cNvPr>
          <p:cNvSpPr txBox="1"/>
          <p:nvPr/>
        </p:nvSpPr>
        <p:spPr>
          <a:xfrm>
            <a:off x="728869" y="1877349"/>
            <a:ext cx="3087757" cy="1754326"/>
          </a:xfrm>
          <a:prstGeom prst="rect">
            <a:avLst/>
          </a:prstGeom>
          <a:noFill/>
          <a:ln>
            <a:solidFill>
              <a:schemeClr val="tx1"/>
            </a:solidFill>
          </a:ln>
        </p:spPr>
        <p:txBody>
          <a:bodyPr wrap="square">
            <a:spAutoFit/>
          </a:bodyPr>
          <a:lstStyle/>
          <a:p>
            <a:pPr marL="285750" indent="-285750" algn="l">
              <a:buFont typeface="Arial" panose="020B0604020202020204" pitchFamily="34" charset="0"/>
              <a:buChar char="•"/>
            </a:pPr>
            <a:r>
              <a:rPr lang="en-US" b="0" i="0" dirty="0">
                <a:solidFill>
                  <a:srgbClr val="020621"/>
                </a:solidFill>
                <a:effectLst/>
                <a:latin typeface="tisapro-regular"/>
              </a:rPr>
              <a:t>The beneficial effects of training begin to be lost as soon as training stops. This happens in a similar time frame as it takes to train the system</a:t>
            </a:r>
          </a:p>
        </p:txBody>
      </p:sp>
      <p:sp>
        <p:nvSpPr>
          <p:cNvPr id="5" name="TextBox 4">
            <a:extLst>
              <a:ext uri="{FF2B5EF4-FFF2-40B4-BE49-F238E27FC236}">
                <a16:creationId xmlns:a16="http://schemas.microsoft.com/office/drawing/2014/main" id="{B6889C75-57AD-480D-819F-CD839821FF6D}"/>
              </a:ext>
            </a:extLst>
          </p:cNvPr>
          <p:cNvSpPr txBox="1"/>
          <p:nvPr/>
        </p:nvSpPr>
        <p:spPr>
          <a:xfrm>
            <a:off x="5062330" y="1859172"/>
            <a:ext cx="6096000" cy="3416320"/>
          </a:xfrm>
          <a:prstGeom prst="rect">
            <a:avLst/>
          </a:prstGeom>
          <a:noFill/>
          <a:ln>
            <a:solidFill>
              <a:schemeClr val="tx1"/>
            </a:solidFill>
          </a:ln>
        </p:spPr>
        <p:txBody>
          <a:bodyPr wrap="square">
            <a:spAutoFit/>
          </a:bodyPr>
          <a:lstStyle/>
          <a:p>
            <a:pPr marL="285750" indent="-285750" algn="l">
              <a:buFont typeface="Arial" panose="020B0604020202020204" pitchFamily="34" charset="0"/>
              <a:buChar char="•"/>
            </a:pPr>
            <a:r>
              <a:rPr lang="en-US" b="0" i="0" dirty="0">
                <a:solidFill>
                  <a:srgbClr val="020621"/>
                </a:solidFill>
                <a:effectLst/>
                <a:latin typeface="tisapro-regular"/>
              </a:rPr>
              <a:t>Variation in response to a training program will occur in a population as people respond differently to the same training program. This depends on the initial fitness level of the individual, their health status, and their genetic makeup</a:t>
            </a:r>
          </a:p>
          <a:p>
            <a:pPr algn="l"/>
            <a:endParaRPr lang="en-US" b="0" i="0" dirty="0">
              <a:solidFill>
                <a:srgbClr val="020621"/>
              </a:solidFill>
              <a:effectLst/>
              <a:latin typeface="tisapro-regular"/>
            </a:endParaRPr>
          </a:p>
          <a:p>
            <a:pPr marL="285750" indent="-285750" algn="l">
              <a:buFont typeface="Arial" panose="020B0604020202020204" pitchFamily="34" charset="0"/>
              <a:buChar char="•"/>
            </a:pPr>
            <a:r>
              <a:rPr lang="en-US" b="0" i="0" dirty="0">
                <a:solidFill>
                  <a:srgbClr val="020621"/>
                </a:solidFill>
                <a:effectLst/>
                <a:latin typeface="tisapro-regular"/>
              </a:rPr>
              <a:t>Those individuals with a lower fitness level before starting an exercise program </a:t>
            </a:r>
            <a:r>
              <a:rPr lang="en-US" b="0" i="0" u="sng" dirty="0">
                <a:solidFill>
                  <a:srgbClr val="FF0000"/>
                </a:solidFill>
                <a:effectLst/>
                <a:latin typeface="tisapro-regular"/>
              </a:rPr>
              <a:t>show improvement in fitness more quickly </a:t>
            </a:r>
            <a:r>
              <a:rPr lang="en-US" b="0" i="0" dirty="0">
                <a:solidFill>
                  <a:srgbClr val="020621"/>
                </a:solidFill>
                <a:effectLst/>
                <a:latin typeface="tisapro-regular"/>
              </a:rPr>
              <a:t>than those who are relatively fit before training begins</a:t>
            </a:r>
            <a:endParaRPr lang="en-US" dirty="0">
              <a:solidFill>
                <a:srgbClr val="020621"/>
              </a:solidFill>
              <a:latin typeface="tisapro-regular"/>
            </a:endParaRPr>
          </a:p>
          <a:p>
            <a:pPr marL="285750" indent="-285750" algn="l">
              <a:buFont typeface="Arial" panose="020B0604020202020204" pitchFamily="34" charset="0"/>
              <a:buChar char="•"/>
            </a:pPr>
            <a:r>
              <a:rPr lang="en-US" b="0" i="0" dirty="0">
                <a:solidFill>
                  <a:srgbClr val="020621"/>
                </a:solidFill>
                <a:effectLst/>
                <a:latin typeface="tisapro-regular"/>
              </a:rPr>
              <a:t>Some individuals with health conditions may not be able to work at the same kind of intensity as a healthy individual and so will take longer to achieve a training goal</a:t>
            </a:r>
          </a:p>
        </p:txBody>
      </p:sp>
      <p:sp>
        <p:nvSpPr>
          <p:cNvPr id="4" name="Title 1">
            <a:extLst>
              <a:ext uri="{FF2B5EF4-FFF2-40B4-BE49-F238E27FC236}">
                <a16:creationId xmlns:a16="http://schemas.microsoft.com/office/drawing/2014/main" id="{3E5D3B31-9F23-4D39-94B3-34CBF23549AC}"/>
              </a:ext>
            </a:extLst>
          </p:cNvPr>
          <p:cNvSpPr txBox="1">
            <a:spLocks/>
          </p:cNvSpPr>
          <p:nvPr/>
        </p:nvSpPr>
        <p:spPr>
          <a:xfrm>
            <a:off x="1553818" y="298864"/>
            <a:ext cx="8941904" cy="661817"/>
          </a:xfrm>
          <a:prstGeom prst="rect">
            <a:avLst/>
          </a:prstGeom>
          <a:ln w="38100">
            <a:solidFill>
              <a:schemeClr val="tx1"/>
            </a:solidFill>
          </a:ln>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IN" b="1" dirty="0">
                <a:solidFill>
                  <a:srgbClr val="2D3238"/>
                </a:solidFill>
                <a:latin typeface="tisapro-regular"/>
              </a:rPr>
            </a:br>
            <a:r>
              <a:rPr lang="en-IN" sz="16000" b="1" dirty="0">
                <a:solidFill>
                  <a:srgbClr val="C00000"/>
                </a:solidFill>
                <a:latin typeface="+mn-lt"/>
              </a:rPr>
              <a:t>Common training principles of exercise </a:t>
            </a:r>
            <a:br>
              <a:rPr lang="en-IN" sz="16000" dirty="0">
                <a:solidFill>
                  <a:srgbClr val="2D3238"/>
                </a:solidFill>
                <a:latin typeface="+mn-lt"/>
              </a:rPr>
            </a:br>
            <a:endParaRPr lang="en-IN" dirty="0">
              <a:latin typeface="+mn-lt"/>
            </a:endParaRPr>
          </a:p>
        </p:txBody>
      </p:sp>
      <p:sp>
        <p:nvSpPr>
          <p:cNvPr id="6" name="TextBox 5">
            <a:extLst>
              <a:ext uri="{FF2B5EF4-FFF2-40B4-BE49-F238E27FC236}">
                <a16:creationId xmlns:a16="http://schemas.microsoft.com/office/drawing/2014/main" id="{DB9BA766-BFFA-430D-9942-2CE54F532189}"/>
              </a:ext>
            </a:extLst>
          </p:cNvPr>
          <p:cNvSpPr txBox="1"/>
          <p:nvPr/>
        </p:nvSpPr>
        <p:spPr>
          <a:xfrm>
            <a:off x="768626" y="1476252"/>
            <a:ext cx="2054087" cy="400110"/>
          </a:xfrm>
          <a:prstGeom prst="rect">
            <a:avLst/>
          </a:prstGeom>
          <a:noFill/>
        </p:spPr>
        <p:txBody>
          <a:bodyPr wrap="square">
            <a:spAutoFit/>
          </a:bodyPr>
          <a:lstStyle/>
          <a:p>
            <a:r>
              <a:rPr lang="en-US" sz="2000" b="1" i="0" dirty="0">
                <a:solidFill>
                  <a:srgbClr val="FF0000"/>
                </a:solidFill>
                <a:effectLst/>
              </a:rPr>
              <a:t>Reversibility</a:t>
            </a:r>
            <a:endParaRPr lang="en-IN" sz="2000" b="1" dirty="0">
              <a:solidFill>
                <a:srgbClr val="FF0000"/>
              </a:solidFill>
            </a:endParaRPr>
          </a:p>
        </p:txBody>
      </p:sp>
      <p:sp>
        <p:nvSpPr>
          <p:cNvPr id="8" name="TextBox 7">
            <a:extLst>
              <a:ext uri="{FF2B5EF4-FFF2-40B4-BE49-F238E27FC236}">
                <a16:creationId xmlns:a16="http://schemas.microsoft.com/office/drawing/2014/main" id="{80E6A68A-57D9-4B00-BD72-7B81E78D7B64}"/>
              </a:ext>
            </a:extLst>
          </p:cNvPr>
          <p:cNvSpPr txBox="1"/>
          <p:nvPr/>
        </p:nvSpPr>
        <p:spPr>
          <a:xfrm>
            <a:off x="5406886" y="1382453"/>
            <a:ext cx="1736036" cy="400110"/>
          </a:xfrm>
          <a:prstGeom prst="rect">
            <a:avLst/>
          </a:prstGeom>
          <a:noFill/>
        </p:spPr>
        <p:txBody>
          <a:bodyPr wrap="square">
            <a:spAutoFit/>
          </a:bodyPr>
          <a:lstStyle/>
          <a:p>
            <a:r>
              <a:rPr lang="en-US" sz="2000" b="1" i="0" dirty="0">
                <a:solidFill>
                  <a:srgbClr val="FF0000"/>
                </a:solidFill>
                <a:effectLst/>
              </a:rPr>
              <a:t>Individuality</a:t>
            </a:r>
            <a:endParaRPr lang="en-IN" sz="2000" b="1" dirty="0">
              <a:solidFill>
                <a:srgbClr val="FF0000"/>
              </a:solidFill>
            </a:endParaRPr>
          </a:p>
        </p:txBody>
      </p:sp>
      <p:sp>
        <p:nvSpPr>
          <p:cNvPr id="9" name="TextBox 8">
            <a:extLst>
              <a:ext uri="{FF2B5EF4-FFF2-40B4-BE49-F238E27FC236}">
                <a16:creationId xmlns:a16="http://schemas.microsoft.com/office/drawing/2014/main" id="{49CB1526-EEFE-4CAE-AA8E-62FEDFB7D68A}"/>
              </a:ext>
            </a:extLst>
          </p:cNvPr>
          <p:cNvSpPr txBox="1"/>
          <p:nvPr/>
        </p:nvSpPr>
        <p:spPr>
          <a:xfrm>
            <a:off x="1033670" y="4250812"/>
            <a:ext cx="3299790" cy="2308324"/>
          </a:xfrm>
          <a:prstGeom prst="rect">
            <a:avLst/>
          </a:prstGeom>
          <a:noFill/>
          <a:ln>
            <a:solidFill>
              <a:schemeClr val="tx1"/>
            </a:solidFill>
          </a:ln>
        </p:spPr>
        <p:txBody>
          <a:bodyPr wrap="square">
            <a:spAutoFit/>
          </a:bodyPr>
          <a:lstStyle/>
          <a:p>
            <a:r>
              <a:rPr lang="en-US" b="0" i="0" dirty="0">
                <a:solidFill>
                  <a:srgbClr val="020621"/>
                </a:solidFill>
                <a:effectLst/>
                <a:latin typeface="tisapro-regular"/>
              </a:rPr>
              <a:t>Whenever an individual exercise, there is a risk that they may injure themselves. Safety factors are considered here in relation to the physiotherapist. the environment and the patient or person carrying alit the exercise</a:t>
            </a:r>
            <a:r>
              <a:rPr lang="en-US" b="0" i="0" u="none" strike="noStrike" baseline="30000" dirty="0">
                <a:solidFill>
                  <a:srgbClr val="2752FF"/>
                </a:solidFill>
                <a:effectLst/>
                <a:latin typeface="tisapro-regular"/>
                <a:hlinkClick r:id="rId2"/>
              </a:rPr>
              <a:t>[4]</a:t>
            </a:r>
            <a:r>
              <a:rPr lang="en-US" b="0" i="0" dirty="0">
                <a:solidFill>
                  <a:srgbClr val="020621"/>
                </a:solidFill>
                <a:effectLst/>
                <a:latin typeface="tisapro-regular"/>
              </a:rPr>
              <a:t>.</a:t>
            </a:r>
            <a:endParaRPr lang="en-IN" dirty="0"/>
          </a:p>
        </p:txBody>
      </p:sp>
      <p:sp>
        <p:nvSpPr>
          <p:cNvPr id="11" name="TextBox 10">
            <a:extLst>
              <a:ext uri="{FF2B5EF4-FFF2-40B4-BE49-F238E27FC236}">
                <a16:creationId xmlns:a16="http://schemas.microsoft.com/office/drawing/2014/main" id="{FFAA507C-9F2E-41F8-BEFE-6668DD8F9F35}"/>
              </a:ext>
            </a:extLst>
          </p:cNvPr>
          <p:cNvSpPr txBox="1"/>
          <p:nvPr/>
        </p:nvSpPr>
        <p:spPr>
          <a:xfrm>
            <a:off x="1033670" y="3850702"/>
            <a:ext cx="993914" cy="400110"/>
          </a:xfrm>
          <a:prstGeom prst="rect">
            <a:avLst/>
          </a:prstGeom>
          <a:noFill/>
        </p:spPr>
        <p:txBody>
          <a:bodyPr wrap="square">
            <a:spAutoFit/>
          </a:bodyPr>
          <a:lstStyle/>
          <a:p>
            <a:r>
              <a:rPr lang="en-US" sz="2000" b="1" i="0" dirty="0">
                <a:solidFill>
                  <a:srgbClr val="FF0000"/>
                </a:solidFill>
                <a:effectLst/>
              </a:rPr>
              <a:t>Safety </a:t>
            </a:r>
            <a:endParaRPr lang="en-IN" sz="2000" b="1" dirty="0">
              <a:solidFill>
                <a:srgbClr val="FF0000"/>
              </a:solidFill>
            </a:endParaRPr>
          </a:p>
        </p:txBody>
      </p:sp>
    </p:spTree>
    <p:extLst>
      <p:ext uri="{BB962C8B-B14F-4D97-AF65-F5344CB8AC3E}">
        <p14:creationId xmlns:p14="http://schemas.microsoft.com/office/powerpoint/2010/main" val="86096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253D59">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A8F798-01F9-439F-BA81-542DDD373F8B}"/>
              </a:ext>
            </a:extLst>
          </p:cNvPr>
          <p:cNvSpPr>
            <a:spLocks noGrp="1"/>
          </p:cNvSpPr>
          <p:nvPr>
            <p:ph type="title"/>
          </p:nvPr>
        </p:nvSpPr>
        <p:spPr>
          <a:xfrm>
            <a:off x="524256" y="4767072"/>
            <a:ext cx="6594189" cy="1625210"/>
          </a:xfrm>
        </p:spPr>
        <p:txBody>
          <a:bodyPr>
            <a:normAutofit/>
          </a:bodyPr>
          <a:lstStyle/>
          <a:p>
            <a:pPr algn="r"/>
            <a:r>
              <a:rPr lang="en-US" b="1">
                <a:solidFill>
                  <a:srgbClr val="FFFFFF"/>
                </a:solidFill>
                <a:latin typeface="+mn-lt"/>
              </a:rPr>
              <a:t>What is meant by Cardiovascular exercise? </a:t>
            </a:r>
            <a:endParaRPr lang="en-IN" b="1">
              <a:solidFill>
                <a:srgbClr val="FFFFFF"/>
              </a:solidFill>
              <a:latin typeface="+mn-lt"/>
            </a:endParaRPr>
          </a:p>
        </p:txBody>
      </p:sp>
      <p:pic>
        <p:nvPicPr>
          <p:cNvPr id="5" name="Picture 4">
            <a:extLst>
              <a:ext uri="{FF2B5EF4-FFF2-40B4-BE49-F238E27FC236}">
                <a16:creationId xmlns:a16="http://schemas.microsoft.com/office/drawing/2014/main" id="{E4D570C8-F886-4B03-BAEA-7ADC4A8CAE48}"/>
              </a:ext>
            </a:extLst>
          </p:cNvPr>
          <p:cNvPicPr>
            <a:picLocks noChangeAspect="1"/>
          </p:cNvPicPr>
          <p:nvPr/>
        </p:nvPicPr>
        <p:blipFill rotWithShape="1">
          <a:blip r:embed="rId2"/>
          <a:srcRect l="80" r="3689" b="1"/>
          <a:stretch/>
        </p:blipFill>
        <p:spPr>
          <a:xfrm>
            <a:off x="327547" y="321733"/>
            <a:ext cx="7058306" cy="4107392"/>
          </a:xfrm>
          <a:prstGeom prst="rect">
            <a:avLst/>
          </a:prstGeom>
        </p:spPr>
      </p:pic>
      <p:sp>
        <p:nvSpPr>
          <p:cNvPr id="12"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379946D-F771-41FC-9FB3-3E72F1BDF9FD}"/>
              </a:ext>
            </a:extLst>
          </p:cNvPr>
          <p:cNvSpPr>
            <a:spLocks noGrp="1"/>
          </p:cNvSpPr>
          <p:nvPr>
            <p:ph idx="1"/>
          </p:nvPr>
        </p:nvSpPr>
        <p:spPr>
          <a:xfrm>
            <a:off x="7804597" y="631065"/>
            <a:ext cx="3734873" cy="5228822"/>
          </a:xfrm>
        </p:spPr>
        <p:txBody>
          <a:bodyPr anchor="ctr">
            <a:normAutofit/>
          </a:bodyPr>
          <a:lstStyle/>
          <a:p>
            <a:r>
              <a:rPr lang="en-US" sz="1900" b="0" i="0" dirty="0">
                <a:solidFill>
                  <a:srgbClr val="FFFFFF"/>
                </a:solidFill>
                <a:effectLst/>
              </a:rPr>
              <a:t>Cardiovascular fitness relates to the body’s ability to generate energy and deliver oxygen to working muscles</a:t>
            </a:r>
          </a:p>
          <a:p>
            <a:r>
              <a:rPr lang="en-US" sz="1900" dirty="0">
                <a:solidFill>
                  <a:srgbClr val="FFFF00"/>
                </a:solidFill>
              </a:rPr>
              <a:t>These types of exercises sustain oxygen to the muscles for an extended time period</a:t>
            </a:r>
            <a:endParaRPr lang="en-IN" sz="1900" dirty="0">
              <a:solidFill>
                <a:srgbClr val="FFFF00"/>
              </a:solidFill>
            </a:endParaRPr>
          </a:p>
          <a:p>
            <a:r>
              <a:rPr lang="en-US" sz="1900" b="0" i="0" dirty="0">
                <a:solidFill>
                  <a:srgbClr val="FFFFFF"/>
                </a:solidFill>
                <a:effectLst/>
              </a:rPr>
              <a:t>The most important component of physical fitness and the best indicator of overall health</a:t>
            </a:r>
          </a:p>
          <a:p>
            <a:r>
              <a:rPr lang="en-US" sz="1900" b="0" i="0" dirty="0">
                <a:solidFill>
                  <a:srgbClr val="FFFFFF"/>
                </a:solidFill>
                <a:effectLst/>
              </a:rPr>
              <a:t>Aerobic exercises are best for developing cardiovascular fitness</a:t>
            </a:r>
          </a:p>
          <a:p>
            <a:r>
              <a:rPr lang="en-US" sz="1900" b="0" i="0" dirty="0">
                <a:solidFill>
                  <a:srgbClr val="FFFFFF"/>
                </a:solidFill>
                <a:effectLst/>
              </a:rPr>
              <a:t>Aerobic means “with oxygen” and includes continuous activities that use oxygen</a:t>
            </a:r>
          </a:p>
          <a:p>
            <a:r>
              <a:rPr lang="en-US" sz="1900" b="0" i="0" dirty="0">
                <a:solidFill>
                  <a:srgbClr val="FFFFFF"/>
                </a:solidFill>
                <a:effectLst/>
              </a:rPr>
              <a:t>Examples: walking, biking, jogging, skating</a:t>
            </a:r>
            <a:endParaRPr lang="en-US" sz="1900" dirty="0">
              <a:solidFill>
                <a:srgbClr val="FFFFFF"/>
              </a:solidFill>
            </a:endParaRP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A60C1F4A-B196-4CF9-8A0C-7945403A6C84}"/>
                  </a:ext>
                </a:extLst>
              </p14:cNvPr>
              <p14:cNvContentPartPr/>
              <p14:nvPr/>
            </p14:nvContentPartPr>
            <p14:xfrm>
              <a:off x="8090280" y="1241280"/>
              <a:ext cx="3206160" cy="1491480"/>
            </p14:xfrm>
          </p:contentPart>
        </mc:Choice>
        <mc:Fallback>
          <p:pic>
            <p:nvPicPr>
              <p:cNvPr id="4" name="Ink 3">
                <a:extLst>
                  <a:ext uri="{FF2B5EF4-FFF2-40B4-BE49-F238E27FC236}">
                    <a16:creationId xmlns:a16="http://schemas.microsoft.com/office/drawing/2014/main" id="{A60C1F4A-B196-4CF9-8A0C-7945403A6C84}"/>
                  </a:ext>
                </a:extLst>
              </p:cNvPr>
              <p:cNvPicPr/>
              <p:nvPr/>
            </p:nvPicPr>
            <p:blipFill>
              <a:blip r:embed="rId4"/>
              <a:stretch>
                <a:fillRect/>
              </a:stretch>
            </p:blipFill>
            <p:spPr>
              <a:xfrm>
                <a:off x="8080920" y="1231920"/>
                <a:ext cx="3224880" cy="1510200"/>
              </a:xfrm>
              <a:prstGeom prst="rect">
                <a:avLst/>
              </a:prstGeom>
            </p:spPr>
          </p:pic>
        </mc:Fallback>
      </mc:AlternateContent>
    </p:spTree>
    <p:extLst>
      <p:ext uri="{BB962C8B-B14F-4D97-AF65-F5344CB8AC3E}">
        <p14:creationId xmlns:p14="http://schemas.microsoft.com/office/powerpoint/2010/main" val="746364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6B7F72-8DB1-4418-B9D4-2974C6F37B03}"/>
              </a:ext>
            </a:extLst>
          </p:cNvPr>
          <p:cNvSpPr txBox="1"/>
          <p:nvPr/>
        </p:nvSpPr>
        <p:spPr>
          <a:xfrm>
            <a:off x="776069" y="97291"/>
            <a:ext cx="5314536"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i="1" dirty="0">
                <a:solidFill>
                  <a:schemeClr val="accent2">
                    <a:lumMod val="40000"/>
                    <a:lumOff val="60000"/>
                  </a:schemeClr>
                </a:solidFill>
                <a:effectLst/>
                <a:latin typeface="+mj-lt"/>
                <a:ea typeface="+mj-ea"/>
                <a:cs typeface="+mj-cs"/>
              </a:rPr>
              <a:t>Aerobic (cardiorespiratory endurance)capacity</a:t>
            </a:r>
          </a:p>
        </p:txBody>
      </p:sp>
      <p:sp>
        <p:nvSpPr>
          <p:cNvPr id="5" name="TextBox 4">
            <a:extLst>
              <a:ext uri="{FF2B5EF4-FFF2-40B4-BE49-F238E27FC236}">
                <a16:creationId xmlns:a16="http://schemas.microsoft.com/office/drawing/2014/main" id="{6A84F979-7455-40FD-98CE-90E0D2E10A68}"/>
              </a:ext>
            </a:extLst>
          </p:cNvPr>
          <p:cNvSpPr txBox="1"/>
          <p:nvPr/>
        </p:nvSpPr>
        <p:spPr>
          <a:xfrm>
            <a:off x="436098" y="1272210"/>
            <a:ext cx="5640445" cy="4996070"/>
          </a:xfrm>
          <a:prstGeom prst="rect">
            <a:avLst/>
          </a:prstGeom>
        </p:spPr>
        <p:txBody>
          <a:bodyPr vert="horz" lIns="91440" tIns="45720" rIns="91440" bIns="45720" rtlCol="0" anchor="t">
            <a:normAutofit fontScale="92500" lnSpcReduction="20000"/>
          </a:bodyPr>
          <a:lstStyle/>
          <a:p>
            <a:pPr marL="342900" indent="-342900">
              <a:lnSpc>
                <a:spcPct val="90000"/>
              </a:lnSpc>
              <a:spcAft>
                <a:spcPts val="600"/>
              </a:spcAft>
              <a:buFont typeface="Arial" panose="020B0604020202020204" pitchFamily="34" charset="0"/>
              <a:buChar char="•"/>
            </a:pPr>
            <a:endParaRPr lang="en-US" sz="2000" b="0" i="0" dirty="0">
              <a:effectLst/>
            </a:endParaRPr>
          </a:p>
          <a:p>
            <a:pPr marL="342900" indent="-342900" algn="just">
              <a:lnSpc>
                <a:spcPct val="90000"/>
              </a:lnSpc>
              <a:spcAft>
                <a:spcPts val="600"/>
              </a:spcAft>
              <a:buFont typeface="Arial" panose="020B0604020202020204" pitchFamily="34" charset="0"/>
              <a:buChar char="•"/>
            </a:pPr>
            <a:r>
              <a:rPr lang="en-US" sz="2100" b="0" i="0" dirty="0">
                <a:effectLst/>
              </a:rPr>
              <a:t>The dose of exercise can be described using the so-called FITT factors, where FITT stands for Frequency, Intensity, Time, and Type of activity</a:t>
            </a:r>
          </a:p>
          <a:p>
            <a:pPr marL="342900" indent="-342900" algn="just">
              <a:lnSpc>
                <a:spcPct val="90000"/>
              </a:lnSpc>
              <a:spcAft>
                <a:spcPts val="600"/>
              </a:spcAft>
              <a:buFont typeface="Arial" panose="020B0604020202020204" pitchFamily="34" charset="0"/>
              <a:buChar char="•"/>
            </a:pPr>
            <a:endParaRPr lang="en-US" sz="2100" dirty="0"/>
          </a:p>
          <a:p>
            <a:pPr marL="342900" indent="-342900" algn="just">
              <a:lnSpc>
                <a:spcPct val="90000"/>
              </a:lnSpc>
              <a:spcAft>
                <a:spcPts val="600"/>
              </a:spcAft>
              <a:buFont typeface="Arial" panose="020B0604020202020204" pitchFamily="34" charset="0"/>
              <a:buChar char="•"/>
            </a:pPr>
            <a:r>
              <a:rPr lang="en-US" sz="2100" b="0" i="0" dirty="0">
                <a:effectLst/>
              </a:rPr>
              <a:t>The same principle could be used endurance training to dose a load</a:t>
            </a:r>
            <a:endParaRPr lang="en-US" sz="2100" dirty="0"/>
          </a:p>
          <a:p>
            <a:pPr algn="just">
              <a:lnSpc>
                <a:spcPct val="90000"/>
              </a:lnSpc>
              <a:spcAft>
                <a:spcPts val="600"/>
              </a:spcAft>
            </a:pPr>
            <a:endParaRPr lang="en-US" sz="2100" b="0" i="0" dirty="0">
              <a:effectLst/>
            </a:endParaRPr>
          </a:p>
          <a:p>
            <a:pPr marL="342900" indent="-342900">
              <a:lnSpc>
                <a:spcPct val="90000"/>
              </a:lnSpc>
              <a:spcAft>
                <a:spcPts val="600"/>
              </a:spcAft>
              <a:buFont typeface="Arial" panose="020B0604020202020204" pitchFamily="34" charset="0"/>
              <a:buChar char="•"/>
            </a:pPr>
            <a:r>
              <a:rPr lang="en-US" sz="2100" dirty="0"/>
              <a:t>S</a:t>
            </a:r>
            <a:r>
              <a:rPr lang="en-US" sz="2100" b="0" i="0" dirty="0">
                <a:effectLst/>
              </a:rPr>
              <a:t>ome individuals may not respond as expected because of individual variability in the magnitude of response to a particular exercise regimen</a:t>
            </a:r>
          </a:p>
          <a:p>
            <a:pPr marL="342900" indent="-342900">
              <a:lnSpc>
                <a:spcPct val="90000"/>
              </a:lnSpc>
              <a:spcAft>
                <a:spcPts val="600"/>
              </a:spcAft>
              <a:buFont typeface="Arial" panose="020B0604020202020204" pitchFamily="34" charset="0"/>
              <a:buChar char="•"/>
            </a:pPr>
            <a:endParaRPr lang="en-US" sz="2100" dirty="0"/>
          </a:p>
          <a:p>
            <a:pPr marL="342900" indent="-342900">
              <a:lnSpc>
                <a:spcPct val="90000"/>
              </a:lnSpc>
              <a:spcAft>
                <a:spcPts val="600"/>
              </a:spcAft>
              <a:buFont typeface="Arial" panose="020B0604020202020204" pitchFamily="34" charset="0"/>
              <a:buChar char="•"/>
            </a:pPr>
            <a:r>
              <a:rPr lang="en-US" sz="2100" b="0" i="0" dirty="0">
                <a:effectLst/>
              </a:rPr>
              <a:t> Furthermore, the FITT principle of exercise may not apply in certain cases because of individual characteristics (e.g., health status, physical ability, age) or athletic and performance goals</a:t>
            </a:r>
            <a:endParaRPr lang="en-US" sz="2100" dirty="0"/>
          </a:p>
          <a:p>
            <a:pPr marL="342900" indent="-342900">
              <a:lnSpc>
                <a:spcPct val="90000"/>
              </a:lnSpc>
              <a:spcAft>
                <a:spcPts val="600"/>
              </a:spcAft>
              <a:buFont typeface="Arial" panose="020B0604020202020204" pitchFamily="34" charset="0"/>
              <a:buChar char="•"/>
            </a:pPr>
            <a:endParaRPr lang="en-US" sz="2100" b="0" i="0" dirty="0">
              <a:effectLst/>
            </a:endParaRPr>
          </a:p>
          <a:p>
            <a:pPr marL="342900" indent="-342900">
              <a:lnSpc>
                <a:spcPct val="90000"/>
              </a:lnSpc>
              <a:spcAft>
                <a:spcPts val="600"/>
              </a:spcAft>
              <a:buFont typeface="Arial" panose="020B0604020202020204" pitchFamily="34" charset="0"/>
              <a:buChar char="•"/>
            </a:pPr>
            <a:r>
              <a:rPr lang="en-US" sz="2100" b="0" i="0" dirty="0">
                <a:effectLst/>
              </a:rPr>
              <a:t>Accommodations to the exercise should be made for individuals with clinical conditions and healthy individuals with special considerations</a:t>
            </a:r>
          </a:p>
          <a:p>
            <a:pPr>
              <a:lnSpc>
                <a:spcPct val="90000"/>
              </a:lnSpc>
              <a:spcAft>
                <a:spcPts val="600"/>
              </a:spcAft>
            </a:pPr>
            <a:endParaRPr lang="en-US" sz="2000" b="0" i="0" dirty="0">
              <a:effectLst/>
            </a:endParaRPr>
          </a:p>
        </p:txBody>
      </p:sp>
      <p:sp>
        <p:nvSpPr>
          <p:cNvPr id="11" name="Freeform: Shape 1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BE3992BE-103A-4B93-9E2E-BA490887AB10}"/>
              </a:ext>
            </a:extLst>
          </p:cNvPr>
          <p:cNvPicPr>
            <a:picLocks noChangeAspect="1"/>
          </p:cNvPicPr>
          <p:nvPr/>
        </p:nvPicPr>
        <p:blipFill rotWithShape="1">
          <a:blip r:embed="rId2"/>
          <a:srcRect l="3768"/>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9" name="TextBox 8">
            <a:extLst>
              <a:ext uri="{FF2B5EF4-FFF2-40B4-BE49-F238E27FC236}">
                <a16:creationId xmlns:a16="http://schemas.microsoft.com/office/drawing/2014/main" id="{28DB8AC2-131D-4C5A-94B6-87A7A9A9C368}"/>
              </a:ext>
            </a:extLst>
          </p:cNvPr>
          <p:cNvSpPr txBox="1"/>
          <p:nvPr/>
        </p:nvSpPr>
        <p:spPr>
          <a:xfrm>
            <a:off x="4784035" y="6190227"/>
            <a:ext cx="6626087" cy="480131"/>
          </a:xfrm>
          <a:prstGeom prst="rect">
            <a:avLst/>
          </a:prstGeom>
          <a:noFill/>
        </p:spPr>
        <p:txBody>
          <a:bodyPr wrap="square">
            <a:spAutoFit/>
          </a:bodyPr>
          <a:lstStyle/>
          <a:p>
            <a:pPr>
              <a:lnSpc>
                <a:spcPct val="90000"/>
              </a:lnSpc>
              <a:spcAft>
                <a:spcPts val="600"/>
              </a:spcAft>
            </a:pPr>
            <a:r>
              <a:rPr lang="en-US" sz="2800" b="1" i="0" dirty="0">
                <a:solidFill>
                  <a:srgbClr val="FF4747"/>
                </a:solidFill>
                <a:effectLst/>
              </a:rPr>
              <a:t>ACSM recommends to use the FITT method</a:t>
            </a:r>
            <a:endParaRPr lang="en-US" sz="2800" b="0" i="0" dirty="0">
              <a:solidFill>
                <a:srgbClr val="FF4747"/>
              </a:solidFill>
              <a:effectLst/>
            </a:endParaRPr>
          </a:p>
        </p:txBody>
      </p:sp>
    </p:spTree>
    <p:extLst>
      <p:ext uri="{BB962C8B-B14F-4D97-AF65-F5344CB8AC3E}">
        <p14:creationId xmlns:p14="http://schemas.microsoft.com/office/powerpoint/2010/main" val="304449543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7BB4CCD9-0393-4987-A4F0-747F3EB4FBBE}"/>
              </a:ext>
            </a:extLst>
          </p:cNvPr>
          <p:cNvPicPr>
            <a:picLocks noChangeAspect="1"/>
          </p:cNvPicPr>
          <p:nvPr/>
        </p:nvPicPr>
        <p:blipFill rotWithShape="1">
          <a:blip r:embed="rId2"/>
          <a:srcRect l="6269" r="21279" b="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graphicFrame>
        <p:nvGraphicFramePr>
          <p:cNvPr id="7" name="TextBox 2">
            <a:extLst>
              <a:ext uri="{FF2B5EF4-FFF2-40B4-BE49-F238E27FC236}">
                <a16:creationId xmlns:a16="http://schemas.microsoft.com/office/drawing/2014/main" id="{CFBF29C9-68BF-4E1B-8F25-FFA834D3AEC4}"/>
              </a:ext>
            </a:extLst>
          </p:cNvPr>
          <p:cNvGraphicFramePr/>
          <p:nvPr>
            <p:extLst>
              <p:ext uri="{D42A27DB-BD31-4B8C-83A1-F6EECF244321}">
                <p14:modId xmlns:p14="http://schemas.microsoft.com/office/powerpoint/2010/main" val="1801468774"/>
              </p:ext>
            </p:extLst>
          </p:nvPr>
        </p:nvGraphicFramePr>
        <p:xfrm>
          <a:off x="5627077" y="182879"/>
          <a:ext cx="6344529" cy="64570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Group 7">
            <a:extLst>
              <a:ext uri="{FF2B5EF4-FFF2-40B4-BE49-F238E27FC236}">
                <a16:creationId xmlns:a16="http://schemas.microsoft.com/office/drawing/2014/main" id="{8519267E-2CDF-4C2B-AF17-31FE41F986D4}"/>
              </a:ext>
            </a:extLst>
          </p:cNvPr>
          <p:cNvGrpSpPr/>
          <p:nvPr/>
        </p:nvGrpSpPr>
        <p:grpSpPr>
          <a:xfrm>
            <a:off x="0" y="5991827"/>
            <a:ext cx="5303538" cy="758311"/>
            <a:chOff x="520495" y="5712"/>
            <a:chExt cx="5303538" cy="758311"/>
          </a:xfrm>
        </p:grpSpPr>
        <p:sp>
          <p:nvSpPr>
            <p:cNvPr id="9" name="Rectangle: Rounded Corners 8">
              <a:extLst>
                <a:ext uri="{FF2B5EF4-FFF2-40B4-BE49-F238E27FC236}">
                  <a16:creationId xmlns:a16="http://schemas.microsoft.com/office/drawing/2014/main" id="{655B1057-5126-42B2-A90B-E7DCE953EE2C}"/>
                </a:ext>
              </a:extLst>
            </p:cNvPr>
            <p:cNvSpPr/>
            <p:nvPr/>
          </p:nvSpPr>
          <p:spPr>
            <a:xfrm>
              <a:off x="520495" y="5712"/>
              <a:ext cx="5303538" cy="758311"/>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Rectangle: Rounded Corners 4">
              <a:extLst>
                <a:ext uri="{FF2B5EF4-FFF2-40B4-BE49-F238E27FC236}">
                  <a16:creationId xmlns:a16="http://schemas.microsoft.com/office/drawing/2014/main" id="{023FA035-DB9F-4F48-BA0D-12F58A91BE78}"/>
                </a:ext>
              </a:extLst>
            </p:cNvPr>
            <p:cNvSpPr txBox="1"/>
            <p:nvPr/>
          </p:nvSpPr>
          <p:spPr>
            <a:xfrm>
              <a:off x="542705" y="27922"/>
              <a:ext cx="5259118" cy="7138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3600" b="1" i="0" kern="1200" dirty="0">
                  <a:solidFill>
                    <a:srgbClr val="C00000"/>
                  </a:solidFill>
                </a:rPr>
                <a:t>STRENGTH TRAINING</a:t>
              </a:r>
              <a:endParaRPr lang="en-US" sz="3600" kern="1200" dirty="0">
                <a:solidFill>
                  <a:srgbClr val="C00000"/>
                </a:solidFill>
              </a:endParaRPr>
            </a:p>
          </p:txBody>
        </p:sp>
      </p:grpSp>
    </p:spTree>
    <p:extLst>
      <p:ext uri="{BB962C8B-B14F-4D97-AF65-F5344CB8AC3E}">
        <p14:creationId xmlns:p14="http://schemas.microsoft.com/office/powerpoint/2010/main" val="391360660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1775" y="993493"/>
            <a:ext cx="6096000" cy="1754326"/>
          </a:xfrm>
          <a:prstGeom prst="rect">
            <a:avLst/>
          </a:prstGeom>
          <a:ln>
            <a:solidFill>
              <a:schemeClr val="accent1"/>
            </a:solidFill>
          </a:ln>
        </p:spPr>
        <p:txBody>
          <a:bodyPr>
            <a:spAutoFit/>
          </a:bodyPr>
          <a:lstStyle/>
          <a:p>
            <a:r>
              <a:rPr lang="en-US" dirty="0">
                <a:solidFill>
                  <a:srgbClr val="202124"/>
                </a:solidFill>
                <a:latin typeface="arial" panose="020B0604020202020204" pitchFamily="34" charset="0"/>
              </a:rPr>
              <a:t>A </a:t>
            </a:r>
            <a:r>
              <a:rPr lang="en-US" b="1" dirty="0">
                <a:solidFill>
                  <a:srgbClr val="202124"/>
                </a:solidFill>
                <a:latin typeface="arial" panose="020B0604020202020204" pitchFamily="34" charset="0"/>
              </a:rPr>
              <a:t>repetition maximum</a:t>
            </a:r>
            <a:r>
              <a:rPr lang="en-US" dirty="0">
                <a:solidFill>
                  <a:srgbClr val="202124"/>
                </a:solidFill>
                <a:latin typeface="arial" panose="020B0604020202020204" pitchFamily="34" charset="0"/>
              </a:rPr>
              <a:t> (RM) is the most weight you can lift for a defined number of exercise movements. For example, a 10RM would be the heaviest weight you could lift for 10 consecutive exercise repetitions. Your RM is a good measure of your current strength level1﻿ as you follow your weight training program</a:t>
            </a:r>
            <a:endParaRPr lang="en-IN" dirty="0"/>
          </a:p>
        </p:txBody>
      </p:sp>
      <p:sp>
        <p:nvSpPr>
          <p:cNvPr id="3" name="Rectangle 2"/>
          <p:cNvSpPr/>
          <p:nvPr/>
        </p:nvSpPr>
        <p:spPr>
          <a:xfrm>
            <a:off x="1051775" y="3466237"/>
            <a:ext cx="6096000" cy="1477328"/>
          </a:xfrm>
          <a:prstGeom prst="rect">
            <a:avLst/>
          </a:prstGeom>
          <a:ln>
            <a:solidFill>
              <a:schemeClr val="accent1"/>
            </a:solidFill>
          </a:ln>
        </p:spPr>
        <p:txBody>
          <a:bodyPr>
            <a:spAutoFit/>
          </a:bodyPr>
          <a:lstStyle/>
          <a:p>
            <a:r>
              <a:rPr lang="en-US" b="1" dirty="0">
                <a:solidFill>
                  <a:srgbClr val="202124"/>
                </a:solidFill>
                <a:latin typeface="arial" panose="020B0604020202020204" pitchFamily="34" charset="0"/>
              </a:rPr>
              <a:t>Volitional fatigue</a:t>
            </a:r>
            <a:r>
              <a:rPr lang="en-US" dirty="0">
                <a:solidFill>
                  <a:srgbClr val="202124"/>
                </a:solidFill>
                <a:latin typeface="arial" panose="020B0604020202020204" pitchFamily="34" charset="0"/>
              </a:rPr>
              <a:t> is achieved during a set of repetitions (in exercise) when the muscle can no longer perform the action to perfect form. You will feel lapses in the smoothness or find yourself having to “cheat” to finish repetitions beyond the point of </a:t>
            </a:r>
            <a:r>
              <a:rPr lang="en-US" b="1" dirty="0">
                <a:solidFill>
                  <a:srgbClr val="202124"/>
                </a:solidFill>
                <a:latin typeface="arial" panose="020B0604020202020204" pitchFamily="34" charset="0"/>
              </a:rPr>
              <a:t>volitional fatigue</a:t>
            </a:r>
            <a:endParaRPr lang="en-IN" dirty="0"/>
          </a:p>
        </p:txBody>
      </p:sp>
    </p:spTree>
    <p:extLst>
      <p:ext uri="{BB962C8B-B14F-4D97-AF65-F5344CB8AC3E}">
        <p14:creationId xmlns:p14="http://schemas.microsoft.com/office/powerpoint/2010/main" val="1541699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53458632-6DE9-4F5A-9DB8-A035BB2F7CB8}"/>
              </a:ext>
            </a:extLst>
          </p:cNvPr>
          <p:cNvPicPr>
            <a:picLocks noChangeAspect="1"/>
          </p:cNvPicPr>
          <p:nvPr/>
        </p:nvPicPr>
        <p:blipFill rotWithShape="1">
          <a:blip r:embed="rId2"/>
          <a:srcRect l="18316" r="17060" b="-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graphicFrame>
        <p:nvGraphicFramePr>
          <p:cNvPr id="7" name="TextBox 2">
            <a:extLst>
              <a:ext uri="{FF2B5EF4-FFF2-40B4-BE49-F238E27FC236}">
                <a16:creationId xmlns:a16="http://schemas.microsoft.com/office/drawing/2014/main" id="{4233B688-B18A-40F1-A16D-A10A6322AFE6}"/>
              </a:ext>
            </a:extLst>
          </p:cNvPr>
          <p:cNvGraphicFramePr/>
          <p:nvPr>
            <p:extLst>
              <p:ext uri="{D42A27DB-BD31-4B8C-83A1-F6EECF244321}">
                <p14:modId xmlns:p14="http://schemas.microsoft.com/office/powerpoint/2010/main" val="566589034"/>
              </p:ext>
            </p:extLst>
          </p:nvPr>
        </p:nvGraphicFramePr>
        <p:xfrm>
          <a:off x="6234329" y="956602"/>
          <a:ext cx="5314543" cy="42059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641658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965F49-843A-46D5-914A-20ADB8C9446B}"/>
              </a:ext>
            </a:extLst>
          </p:cNvPr>
          <p:cNvSpPr txBox="1"/>
          <p:nvPr/>
        </p:nvSpPr>
        <p:spPr>
          <a:xfrm>
            <a:off x="503955" y="907980"/>
            <a:ext cx="4784035" cy="3046988"/>
          </a:xfrm>
          <a:prstGeom prst="rect">
            <a:avLst/>
          </a:prstGeom>
          <a:noFill/>
          <a:ln>
            <a:solidFill>
              <a:schemeClr val="tx1"/>
            </a:solidFill>
          </a:ln>
        </p:spPr>
        <p:txBody>
          <a:bodyPr wrap="square">
            <a:spAutoFit/>
          </a:bodyPr>
          <a:lstStyle/>
          <a:p>
            <a:pPr marL="285750" indent="-285750" algn="l" fontAlgn="base">
              <a:buFont typeface="Arial" panose="020B0604020202020204" pitchFamily="34" charset="0"/>
              <a:buChar char="•"/>
            </a:pPr>
            <a:r>
              <a:rPr lang="en-US" sz="1600" b="0" i="0" dirty="0">
                <a:solidFill>
                  <a:srgbClr val="333333"/>
                </a:solidFill>
                <a:effectLst/>
                <a:latin typeface="Open Sans"/>
              </a:rPr>
              <a:t>Aerobic activities strengthen the lungs and heart</a:t>
            </a:r>
            <a:r>
              <a:rPr lang="en-US" sz="1600" dirty="0">
                <a:solidFill>
                  <a:srgbClr val="333333"/>
                </a:solidFill>
                <a:latin typeface="Open Sans"/>
              </a:rPr>
              <a:t> </a:t>
            </a:r>
            <a:r>
              <a:rPr lang="en-US" sz="1600" b="0" i="0" dirty="0">
                <a:solidFill>
                  <a:srgbClr val="333333"/>
                </a:solidFill>
                <a:effectLst/>
                <a:latin typeface="Open Sans"/>
              </a:rPr>
              <a:t>and make the working muscles more efficient at using oxygen</a:t>
            </a:r>
          </a:p>
          <a:p>
            <a:pPr marL="285750" indent="-285750" algn="l" fontAlgn="base">
              <a:buFont typeface="Arial" panose="020B0604020202020204" pitchFamily="34" charset="0"/>
              <a:buChar char="•"/>
            </a:pPr>
            <a:r>
              <a:rPr lang="en-US" sz="1600" b="0" i="0" dirty="0">
                <a:solidFill>
                  <a:srgbClr val="333333"/>
                </a:solidFill>
                <a:effectLst/>
                <a:latin typeface="Open Sans"/>
              </a:rPr>
              <a:t>They also increase stroke volume (amount of blood pumped per heartbeat) and lowers the resting heart rate</a:t>
            </a:r>
          </a:p>
          <a:p>
            <a:pPr marL="285750" indent="-285750" algn="l" fontAlgn="base">
              <a:buFont typeface="Arial" panose="020B0604020202020204" pitchFamily="34" charset="0"/>
              <a:buChar char="•"/>
            </a:pPr>
            <a:r>
              <a:rPr lang="en-US" sz="1600" b="0" i="0" dirty="0">
                <a:solidFill>
                  <a:srgbClr val="333333"/>
                </a:solidFill>
                <a:effectLst/>
                <a:latin typeface="Open Sans"/>
              </a:rPr>
              <a:t>Increasing stroke volume is means that the heart does not have to work as hard</a:t>
            </a:r>
          </a:p>
          <a:p>
            <a:pPr marL="285750" indent="-285750" algn="l" fontAlgn="base">
              <a:buFont typeface="Arial" panose="020B0604020202020204" pitchFamily="34" charset="0"/>
              <a:buChar char="•"/>
            </a:pPr>
            <a:endParaRPr lang="en-US" sz="1600" dirty="0">
              <a:solidFill>
                <a:srgbClr val="333333"/>
              </a:solidFill>
              <a:latin typeface="Open Sans"/>
            </a:endParaRPr>
          </a:p>
          <a:p>
            <a:pPr marL="285750" indent="-285750" algn="l" fontAlgn="base">
              <a:buFont typeface="Arial" panose="020B0604020202020204" pitchFamily="34" charset="0"/>
              <a:buChar char="•"/>
            </a:pPr>
            <a:r>
              <a:rPr lang="en-US" sz="1600" b="0" i="0" dirty="0">
                <a:solidFill>
                  <a:srgbClr val="333333"/>
                </a:solidFill>
                <a:effectLst/>
                <a:latin typeface="Open Sans"/>
              </a:rPr>
              <a:t>A resting heart rate varies from person to person, however the lower your resting heart rate, the more efficient your heart is working</a:t>
            </a:r>
          </a:p>
        </p:txBody>
      </p:sp>
      <p:pic>
        <p:nvPicPr>
          <p:cNvPr id="1026" name="Picture 2">
            <a:extLst>
              <a:ext uri="{FF2B5EF4-FFF2-40B4-BE49-F238E27FC236}">
                <a16:creationId xmlns:a16="http://schemas.microsoft.com/office/drawing/2014/main" id="{97774CCA-654F-4D73-BABC-9D740A71A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3106" y="4267200"/>
            <a:ext cx="8436396" cy="23471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635331C-1AFD-41A8-8AA7-ABDE9B4CFA27}"/>
              </a:ext>
            </a:extLst>
          </p:cNvPr>
          <p:cNvSpPr txBox="1"/>
          <p:nvPr/>
        </p:nvSpPr>
        <p:spPr>
          <a:xfrm>
            <a:off x="5778321" y="907980"/>
            <a:ext cx="6096000" cy="3046988"/>
          </a:xfrm>
          <a:prstGeom prst="rect">
            <a:avLst/>
          </a:prstGeom>
          <a:noFill/>
          <a:ln>
            <a:solidFill>
              <a:schemeClr val="tx1"/>
            </a:solidFill>
          </a:ln>
        </p:spPr>
        <p:txBody>
          <a:bodyPr wrap="square">
            <a:spAutoFit/>
          </a:bodyPr>
          <a:lstStyle/>
          <a:p>
            <a:pPr algn="l" fontAlgn="base"/>
            <a:r>
              <a:rPr lang="en-US" sz="1600" b="1" i="0" dirty="0">
                <a:solidFill>
                  <a:srgbClr val="333333"/>
                </a:solidFill>
                <a:effectLst/>
                <a:latin typeface="Open Sans"/>
              </a:rPr>
              <a:t>One long-term result of regular aerobic activity: Increase in </a:t>
            </a:r>
            <a:r>
              <a:rPr lang="en-US" sz="1600" b="1" i="0" u="sng" dirty="0">
                <a:solidFill>
                  <a:srgbClr val="333333"/>
                </a:solidFill>
                <a:effectLst/>
                <a:latin typeface="Open Sans"/>
              </a:rPr>
              <a:t>cardiovascular endurance, </a:t>
            </a:r>
            <a:r>
              <a:rPr lang="en-US" sz="1600" i="0" dirty="0">
                <a:solidFill>
                  <a:srgbClr val="333333"/>
                </a:solidFill>
                <a:effectLst/>
                <a:latin typeface="Open Sans"/>
              </a:rPr>
              <a:t>or </a:t>
            </a:r>
            <a:r>
              <a:rPr lang="en-US" sz="1600" b="1" i="0" u="sng" dirty="0">
                <a:solidFill>
                  <a:srgbClr val="333333"/>
                </a:solidFill>
                <a:effectLst/>
                <a:latin typeface="Open Sans"/>
              </a:rPr>
              <a:t>cardio-respiratory endurance -</a:t>
            </a:r>
            <a:r>
              <a:rPr lang="en-US" sz="1600" b="0" i="0" dirty="0">
                <a:solidFill>
                  <a:srgbClr val="333333"/>
                </a:solidFill>
                <a:effectLst/>
                <a:latin typeface="Open Sans"/>
              </a:rPr>
              <a:t>The ability of the body to work continuously for extended periods of time</a:t>
            </a:r>
          </a:p>
          <a:p>
            <a:pPr algn="l" fontAlgn="base"/>
            <a:endParaRPr lang="en-US" sz="1600" dirty="0">
              <a:solidFill>
                <a:srgbClr val="333333"/>
              </a:solidFill>
              <a:latin typeface="Open Sans"/>
            </a:endParaRPr>
          </a:p>
          <a:p>
            <a:pPr algn="l" fontAlgn="base"/>
            <a:r>
              <a:rPr lang="en-US" sz="1600" b="0" i="0" dirty="0">
                <a:solidFill>
                  <a:srgbClr val="333333"/>
                </a:solidFill>
                <a:effectLst/>
                <a:latin typeface="Open Sans"/>
              </a:rPr>
              <a:t>Those who have a high level of cardiovascular fitness have lowered risks of adult lifestyle diseases, such as, </a:t>
            </a:r>
            <a:r>
              <a:rPr lang="en-US" sz="1600" b="0" i="0" dirty="0">
                <a:solidFill>
                  <a:srgbClr val="C00000"/>
                </a:solidFill>
                <a:effectLst/>
                <a:latin typeface="Open Sans"/>
              </a:rPr>
              <a:t>type 2 diabetes, cardiovascular disease, and obesity</a:t>
            </a:r>
          </a:p>
          <a:p>
            <a:pPr algn="l" fontAlgn="base"/>
            <a:r>
              <a:rPr lang="en-US" sz="1600" b="0" i="0" dirty="0">
                <a:solidFill>
                  <a:srgbClr val="333333"/>
                </a:solidFill>
                <a:effectLst/>
                <a:latin typeface="Open Sans"/>
              </a:rPr>
              <a:t>Cardiovascular endurance increases chances for living a longer and healthier life. It is important to know your FITT Principles so that you gain health benefits for your heart. The table below illustrates the different FITT Principles</a:t>
            </a:r>
          </a:p>
        </p:txBody>
      </p:sp>
      <p:sp>
        <p:nvSpPr>
          <p:cNvPr id="2" name="TextBox 1"/>
          <p:cNvSpPr txBox="1"/>
          <p:nvPr/>
        </p:nvSpPr>
        <p:spPr>
          <a:xfrm>
            <a:off x="3372491" y="103306"/>
            <a:ext cx="5190186" cy="584775"/>
          </a:xfrm>
          <a:prstGeom prst="rect">
            <a:avLst/>
          </a:prstGeom>
          <a:noFill/>
          <a:ln w="38100">
            <a:solidFill>
              <a:schemeClr val="tx1"/>
            </a:solidFill>
          </a:ln>
        </p:spPr>
        <p:txBody>
          <a:bodyPr wrap="square" rtlCol="0">
            <a:spAutoFit/>
          </a:bodyPr>
          <a:lstStyle/>
          <a:p>
            <a:pPr algn="ctr"/>
            <a:r>
              <a:rPr lang="en-US" sz="3200" b="1" dirty="0">
                <a:solidFill>
                  <a:srgbClr val="C00000"/>
                </a:solidFill>
              </a:rPr>
              <a:t>The physiology behind it…. </a:t>
            </a:r>
            <a:endParaRPr lang="en-IN" sz="3200" b="1" dirty="0">
              <a:solidFill>
                <a:srgbClr val="C00000"/>
              </a:solidFill>
            </a:endParaRP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F8B2D24-C354-4701-B59F-B3683A7435A7}"/>
                  </a:ext>
                </a:extLst>
              </p14:cNvPr>
              <p14:cNvContentPartPr/>
              <p14:nvPr/>
            </p14:nvContentPartPr>
            <p14:xfrm>
              <a:off x="5902560" y="1410840"/>
              <a:ext cx="5742000" cy="45000"/>
            </p14:xfrm>
          </p:contentPart>
        </mc:Choice>
        <mc:Fallback>
          <p:pic>
            <p:nvPicPr>
              <p:cNvPr id="4" name="Ink 3">
                <a:extLst>
                  <a:ext uri="{FF2B5EF4-FFF2-40B4-BE49-F238E27FC236}">
                    <a16:creationId xmlns:a16="http://schemas.microsoft.com/office/drawing/2014/main" id="{0F8B2D24-C354-4701-B59F-B3683A7435A7}"/>
                  </a:ext>
                </a:extLst>
              </p:cNvPr>
              <p:cNvPicPr/>
              <p:nvPr/>
            </p:nvPicPr>
            <p:blipFill>
              <a:blip r:embed="rId4"/>
              <a:stretch>
                <a:fillRect/>
              </a:stretch>
            </p:blipFill>
            <p:spPr>
              <a:xfrm>
                <a:off x="5893200" y="1401480"/>
                <a:ext cx="5760720" cy="63720"/>
              </a:xfrm>
              <a:prstGeom prst="rect">
                <a:avLst/>
              </a:prstGeom>
            </p:spPr>
          </p:pic>
        </mc:Fallback>
      </mc:AlternateContent>
    </p:spTree>
    <p:extLst>
      <p:ext uri="{BB962C8B-B14F-4D97-AF65-F5344CB8AC3E}">
        <p14:creationId xmlns:p14="http://schemas.microsoft.com/office/powerpoint/2010/main" val="1781582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AC014BF6-8407-4730-A5FD-EB9DE8236E5F}"/>
              </a:ext>
            </a:extLst>
          </p:cNvPr>
          <p:cNvSpPr txBox="1"/>
          <p:nvPr/>
        </p:nvSpPr>
        <p:spPr>
          <a:xfrm>
            <a:off x="869668" y="33482"/>
            <a:ext cx="5393361" cy="7794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dirty="0">
                <a:solidFill>
                  <a:srgbClr val="C00000"/>
                </a:solidFill>
                <a:ea typeface="+mj-ea"/>
                <a:cs typeface="+mj-cs"/>
              </a:rPr>
              <a:t>FITT PRINCIPLES </a:t>
            </a:r>
          </a:p>
        </p:txBody>
      </p:sp>
      <p:sp>
        <p:nvSpPr>
          <p:cNvPr id="3" name="TextBox 2">
            <a:extLst>
              <a:ext uri="{FF2B5EF4-FFF2-40B4-BE49-F238E27FC236}">
                <a16:creationId xmlns:a16="http://schemas.microsoft.com/office/drawing/2014/main" id="{8D17ABE5-DC69-455D-AB2F-8E09B933345A}"/>
              </a:ext>
            </a:extLst>
          </p:cNvPr>
          <p:cNvSpPr txBox="1"/>
          <p:nvPr/>
        </p:nvSpPr>
        <p:spPr>
          <a:xfrm>
            <a:off x="198459" y="759396"/>
            <a:ext cx="6503831" cy="6244876"/>
          </a:xfrm>
          <a:prstGeom prst="rect">
            <a:avLst/>
          </a:prstGeom>
        </p:spPr>
        <p:txBody>
          <a:bodyPr vert="horz" lIns="91440" tIns="45720" rIns="91440" bIns="45720" rtlCol="0">
            <a:normAutofit/>
          </a:bodyPr>
          <a:lstStyle/>
          <a:p>
            <a:pPr marL="285750" indent="-228600" fontAlgn="base">
              <a:lnSpc>
                <a:spcPct val="90000"/>
              </a:lnSpc>
              <a:spcAft>
                <a:spcPts val="600"/>
              </a:spcAft>
              <a:buFont typeface="Arial" panose="020B0604020202020204" pitchFamily="34" charset="0"/>
              <a:buChar char="•"/>
            </a:pPr>
            <a:endParaRPr lang="en-US" sz="1400" b="1" i="0" u="sng" dirty="0">
              <a:effectLst/>
            </a:endParaRPr>
          </a:p>
          <a:p>
            <a:pPr marL="285750" indent="-228600" fontAlgn="base">
              <a:lnSpc>
                <a:spcPct val="90000"/>
              </a:lnSpc>
              <a:spcAft>
                <a:spcPts val="600"/>
              </a:spcAft>
              <a:buFont typeface="Arial" panose="020B0604020202020204" pitchFamily="34" charset="0"/>
              <a:buChar char="•"/>
            </a:pPr>
            <a:r>
              <a:rPr lang="en-US" sz="1400" b="1" i="0" u="sng" dirty="0">
                <a:effectLst/>
              </a:rPr>
              <a:t>Frequency of Exercise</a:t>
            </a:r>
            <a:r>
              <a:rPr lang="en-US" sz="1400" b="1" i="0" dirty="0">
                <a:effectLst/>
              </a:rPr>
              <a:t>:</a:t>
            </a:r>
            <a:r>
              <a:rPr lang="en-US" sz="1400" b="0" i="0" dirty="0">
                <a:effectLst/>
              </a:rPr>
              <a:t> Cardiovascular benefits are achieved when you engage in exercise 3-5 times each week. You may gain additional benefits if you engage in an activity more frequently, but 3-5 times is the recommended range to improve general fitness</a:t>
            </a:r>
          </a:p>
          <a:p>
            <a:pPr marL="285750" indent="-228600" fontAlgn="base">
              <a:lnSpc>
                <a:spcPct val="90000"/>
              </a:lnSpc>
              <a:spcAft>
                <a:spcPts val="600"/>
              </a:spcAft>
              <a:buFont typeface="Arial" panose="020B0604020202020204" pitchFamily="34" charset="0"/>
              <a:buChar char="•"/>
            </a:pPr>
            <a:endParaRPr lang="en-US" sz="1400" b="0" i="0" dirty="0">
              <a:effectLst/>
            </a:endParaRPr>
          </a:p>
          <a:p>
            <a:pPr marL="285750" indent="-228600" fontAlgn="base">
              <a:lnSpc>
                <a:spcPct val="90000"/>
              </a:lnSpc>
              <a:spcAft>
                <a:spcPts val="600"/>
              </a:spcAft>
              <a:buFont typeface="Arial" panose="020B0604020202020204" pitchFamily="34" charset="0"/>
              <a:buChar char="•"/>
            </a:pPr>
            <a:r>
              <a:rPr lang="en-US" sz="1400" b="1" i="0" u="sng" dirty="0">
                <a:effectLst/>
              </a:rPr>
              <a:t>Intensity of Exercise</a:t>
            </a:r>
            <a:r>
              <a:rPr lang="en-US" sz="1400" b="1" i="0" dirty="0">
                <a:effectLst/>
              </a:rPr>
              <a:t>:</a:t>
            </a:r>
            <a:r>
              <a:rPr lang="en-US" sz="1400" b="0" i="0" dirty="0">
                <a:effectLst/>
              </a:rPr>
              <a:t> Intensity refers to how hard you are working. Intensity is one of the most important ways to determine if you are exercising at a level that benefits your heart. This level is called your Target Heart Rate (THR) Zone. In general, this means exercising at a level where the heart is beating between 50% and 85% of a person’s maximum heart rate (220 minus age) or approximately 142–186 BPM (average for youth)</a:t>
            </a:r>
          </a:p>
          <a:p>
            <a:pPr marL="285750" indent="-228600" fontAlgn="base">
              <a:lnSpc>
                <a:spcPct val="90000"/>
              </a:lnSpc>
              <a:spcAft>
                <a:spcPts val="600"/>
              </a:spcAft>
              <a:buFont typeface="Arial" panose="020B0604020202020204" pitchFamily="34" charset="0"/>
              <a:buChar char="•"/>
            </a:pPr>
            <a:endParaRPr lang="en-US" sz="1400" b="0" i="0" dirty="0">
              <a:effectLst/>
            </a:endParaRPr>
          </a:p>
          <a:p>
            <a:pPr marL="285750" indent="-228600" fontAlgn="base">
              <a:lnSpc>
                <a:spcPct val="90000"/>
              </a:lnSpc>
              <a:spcAft>
                <a:spcPts val="600"/>
              </a:spcAft>
              <a:buFont typeface="Arial" panose="020B0604020202020204" pitchFamily="34" charset="0"/>
              <a:buChar char="•"/>
            </a:pPr>
            <a:r>
              <a:rPr lang="en-US" sz="1400" b="1" i="0" u="sng" dirty="0">
                <a:effectLst/>
              </a:rPr>
              <a:t>Time (Duration) of Exercise</a:t>
            </a:r>
            <a:r>
              <a:rPr lang="en-US" sz="1400" b="1" i="0" dirty="0">
                <a:effectLst/>
              </a:rPr>
              <a:t>: </a:t>
            </a:r>
            <a:r>
              <a:rPr lang="en-US" sz="1400" b="0" i="0" dirty="0">
                <a:effectLst/>
              </a:rPr>
              <a:t>Time refers to how long you should exercise in your Target Heart Rate Zone. To achieve the greatest cardiovascular benefit, a workout should be at least 20 minutes of continuous or intermittent aerobic activity per exercise session. Intermittent means that the activity should be done in blocks of time that are 10 minutes or longer. Cardiovascular benefits continue to increase as the exercise duration is extended to 60 minutes. Beyond 60 minutes of activity, cardiovascular benefits start to level off, and the risk of injury increases</a:t>
            </a:r>
          </a:p>
          <a:p>
            <a:pPr marL="285750" indent="-228600" fontAlgn="base">
              <a:lnSpc>
                <a:spcPct val="90000"/>
              </a:lnSpc>
              <a:spcAft>
                <a:spcPts val="600"/>
              </a:spcAft>
              <a:buFont typeface="Arial" panose="020B0604020202020204" pitchFamily="34" charset="0"/>
              <a:buChar char="•"/>
            </a:pPr>
            <a:endParaRPr lang="en-US" sz="1400" b="0" i="0" dirty="0">
              <a:effectLst/>
            </a:endParaRPr>
          </a:p>
          <a:p>
            <a:pPr marL="285750" indent="-228600" fontAlgn="base">
              <a:lnSpc>
                <a:spcPct val="90000"/>
              </a:lnSpc>
              <a:spcAft>
                <a:spcPts val="600"/>
              </a:spcAft>
              <a:buFont typeface="Arial" panose="020B0604020202020204" pitchFamily="34" charset="0"/>
              <a:buChar char="•"/>
            </a:pPr>
            <a:r>
              <a:rPr lang="en-US" sz="1400" b="1" i="0" u="sng" dirty="0">
                <a:effectLst/>
              </a:rPr>
              <a:t>Type of Exercise</a:t>
            </a:r>
            <a:r>
              <a:rPr lang="en-US" sz="1400" b="1" i="0" dirty="0">
                <a:effectLst/>
              </a:rPr>
              <a:t>:</a:t>
            </a:r>
            <a:r>
              <a:rPr lang="en-US" sz="1400" b="0" i="0" dirty="0">
                <a:effectLst/>
              </a:rPr>
              <a:t> Types of cardiovascular fitness exercises include rhythmical, repetitive activities that involve large muscle groups and are performed over prolonged periods. These types of activities provide the greatest improvements in cardiovascular fitness. The list of activities that fall into this category include walking, cycling, swimming, jogging, and aerobic class type activities.</a:t>
            </a:r>
          </a:p>
          <a:p>
            <a:pPr marL="285750" indent="-228600" fontAlgn="base">
              <a:lnSpc>
                <a:spcPct val="90000"/>
              </a:lnSpc>
              <a:spcAft>
                <a:spcPts val="600"/>
              </a:spcAft>
              <a:buFont typeface="Arial" panose="020B0604020202020204" pitchFamily="34" charset="0"/>
              <a:buChar char="•"/>
            </a:pPr>
            <a:endParaRPr lang="en-US" sz="1000" b="0" i="0" dirty="0">
              <a:effectLst/>
            </a:endParaRPr>
          </a:p>
        </p:txBody>
      </p:sp>
      <p:pic>
        <p:nvPicPr>
          <p:cNvPr id="8" name="Picture 7" descr="A picture containing feet&#10;&#10;Description automatically generated">
            <a:extLst>
              <a:ext uri="{FF2B5EF4-FFF2-40B4-BE49-F238E27FC236}">
                <a16:creationId xmlns:a16="http://schemas.microsoft.com/office/drawing/2014/main" id="{0C4560F0-E04B-4795-ACAD-F398523805BD}"/>
              </a:ext>
            </a:extLst>
          </p:cNvPr>
          <p:cNvPicPr>
            <a:picLocks noChangeAspect="1"/>
          </p:cNvPicPr>
          <p:nvPr/>
        </p:nvPicPr>
        <p:blipFill rotWithShape="1">
          <a:blip r:embed="rId2">
            <a:extLst>
              <a:ext uri="{28A0092B-C50C-407E-A947-70E740481C1C}">
                <a14:useLocalDpi xmlns:a14="http://schemas.microsoft.com/office/drawing/2010/main" val="0"/>
              </a:ext>
            </a:extLst>
          </a:blip>
          <a:srcRect l="12574" r="31427" b="2"/>
          <a:stretch/>
        </p:blipFill>
        <p:spPr>
          <a:xfrm>
            <a:off x="6543984" y="758514"/>
            <a:ext cx="4953173" cy="495317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6" name="Arc 25">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Oval 27">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26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F23DCD1E-E9E8-4109-B254-9CB1ECA96542}"/>
              </a:ext>
            </a:extLst>
          </p:cNvPr>
          <p:cNvSpPr txBox="1"/>
          <p:nvPr/>
        </p:nvSpPr>
        <p:spPr>
          <a:xfrm>
            <a:off x="804672" y="1055098"/>
            <a:ext cx="5760719" cy="47478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rgbClr val="C00000"/>
                </a:solidFill>
                <a:latin typeface="+mj-lt"/>
                <a:ea typeface="+mj-ea"/>
                <a:cs typeface="+mj-cs"/>
              </a:rPr>
              <a:t>Maintaining brain health and plasticity throughout life is an important public health goal, and it is increasingly clear that exercise can help us to achieve it</a:t>
            </a:r>
          </a:p>
        </p:txBody>
      </p:sp>
    </p:spTree>
    <p:extLst>
      <p:ext uri="{BB962C8B-B14F-4D97-AF65-F5344CB8AC3E}">
        <p14:creationId xmlns:p14="http://schemas.microsoft.com/office/powerpoint/2010/main" val="541221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981707BF-CA06-43ED-A2B8-71D8405CA176}"/>
              </a:ext>
            </a:extLst>
          </p:cNvPr>
          <p:cNvGraphicFramePr>
            <a:graphicFrameLocks noGrp="1"/>
          </p:cNvGraphicFramePr>
          <p:nvPr>
            <p:extLst>
              <p:ext uri="{D42A27DB-BD31-4B8C-83A1-F6EECF244321}">
                <p14:modId xmlns:p14="http://schemas.microsoft.com/office/powerpoint/2010/main" val="3973422452"/>
              </p:ext>
            </p:extLst>
          </p:nvPr>
        </p:nvGraphicFramePr>
        <p:xfrm>
          <a:off x="643467" y="736265"/>
          <a:ext cx="10905069" cy="5385469"/>
        </p:xfrm>
        <a:graphic>
          <a:graphicData uri="http://schemas.openxmlformats.org/drawingml/2006/table">
            <a:tbl>
              <a:tblPr firstRow="1" bandRow="1">
                <a:tableStyleId>{616DA210-FB5B-4158-B5E0-FEB733F419BA}</a:tableStyleId>
              </a:tblPr>
              <a:tblGrid>
                <a:gridCol w="1675857">
                  <a:extLst>
                    <a:ext uri="{9D8B030D-6E8A-4147-A177-3AD203B41FA5}">
                      <a16:colId xmlns:a16="http://schemas.microsoft.com/office/drawing/2014/main" val="863539021"/>
                    </a:ext>
                  </a:extLst>
                </a:gridCol>
                <a:gridCol w="1252340">
                  <a:extLst>
                    <a:ext uri="{9D8B030D-6E8A-4147-A177-3AD203B41FA5}">
                      <a16:colId xmlns:a16="http://schemas.microsoft.com/office/drawing/2014/main" val="2505594563"/>
                    </a:ext>
                  </a:extLst>
                </a:gridCol>
                <a:gridCol w="1281131">
                  <a:extLst>
                    <a:ext uri="{9D8B030D-6E8A-4147-A177-3AD203B41FA5}">
                      <a16:colId xmlns:a16="http://schemas.microsoft.com/office/drawing/2014/main" val="3000431856"/>
                    </a:ext>
                  </a:extLst>
                </a:gridCol>
                <a:gridCol w="1367498">
                  <a:extLst>
                    <a:ext uri="{9D8B030D-6E8A-4147-A177-3AD203B41FA5}">
                      <a16:colId xmlns:a16="http://schemas.microsoft.com/office/drawing/2014/main" val="1229113850"/>
                    </a:ext>
                  </a:extLst>
                </a:gridCol>
                <a:gridCol w="1776081">
                  <a:extLst>
                    <a:ext uri="{9D8B030D-6E8A-4147-A177-3AD203B41FA5}">
                      <a16:colId xmlns:a16="http://schemas.microsoft.com/office/drawing/2014/main" val="1445273127"/>
                    </a:ext>
                  </a:extLst>
                </a:gridCol>
                <a:gridCol w="1776081">
                  <a:extLst>
                    <a:ext uri="{9D8B030D-6E8A-4147-A177-3AD203B41FA5}">
                      <a16:colId xmlns:a16="http://schemas.microsoft.com/office/drawing/2014/main" val="859780985"/>
                    </a:ext>
                  </a:extLst>
                </a:gridCol>
                <a:gridCol w="1776081">
                  <a:extLst>
                    <a:ext uri="{9D8B030D-6E8A-4147-A177-3AD203B41FA5}">
                      <a16:colId xmlns:a16="http://schemas.microsoft.com/office/drawing/2014/main" val="1067427467"/>
                    </a:ext>
                  </a:extLst>
                </a:gridCol>
              </a:tblGrid>
              <a:tr h="613462">
                <a:tc gridSpan="7">
                  <a:txBody>
                    <a:bodyPr/>
                    <a:lstStyle/>
                    <a:p>
                      <a:pPr algn="ctr" fontAlgn="base">
                        <a:spcBef>
                          <a:spcPts val="0"/>
                        </a:spcBef>
                        <a:spcAft>
                          <a:spcPts val="0"/>
                        </a:spcAft>
                      </a:pPr>
                      <a:r>
                        <a:rPr lang="en-IN" sz="2800" b="1" u="none" strike="noStrike">
                          <a:effectLst/>
                        </a:rPr>
                        <a:t>Heart Rate Percentages</a:t>
                      </a:r>
                      <a:endParaRPr lang="en-IN" sz="2800" b="0" i="0" u="none" strike="noStrike">
                        <a:effectLst/>
                        <a:latin typeface="Arial" panose="020B0604020202020204" pitchFamily="34" charset="0"/>
                      </a:endParaRPr>
                    </a:p>
                  </a:txBody>
                  <a:tcPr marL="142695" marR="142695" marT="71348" marB="71348"/>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2281332"/>
                  </a:ext>
                </a:extLst>
              </a:tr>
              <a:tr h="530223">
                <a:tc>
                  <a:txBody>
                    <a:bodyPr/>
                    <a:lstStyle/>
                    <a:p>
                      <a:pPr algn="ctr" fontAlgn="base">
                        <a:spcBef>
                          <a:spcPts val="0"/>
                        </a:spcBef>
                        <a:spcAft>
                          <a:spcPts val="0"/>
                        </a:spcAft>
                      </a:pPr>
                      <a:r>
                        <a:rPr lang="en-IN" sz="2800" b="1" u="none" strike="noStrike">
                          <a:effectLst/>
                        </a:rPr>
                        <a:t>Age</a:t>
                      </a:r>
                      <a:endParaRPr lang="en-IN" sz="2800" b="0" i="0" u="none" strike="noStrike">
                        <a:effectLst/>
                        <a:latin typeface="Arial" panose="020B0604020202020204" pitchFamily="34" charset="0"/>
                      </a:endParaRPr>
                    </a:p>
                  </a:txBody>
                  <a:tcPr marL="148641" marR="148641" marT="29729" marB="29729"/>
                </a:tc>
                <a:tc>
                  <a:txBody>
                    <a:bodyPr/>
                    <a:lstStyle/>
                    <a:p>
                      <a:pPr algn="ctr" fontAlgn="base">
                        <a:spcBef>
                          <a:spcPts val="0"/>
                        </a:spcBef>
                        <a:spcAft>
                          <a:spcPts val="0"/>
                        </a:spcAft>
                      </a:pPr>
                      <a:r>
                        <a:rPr lang="en-IN" sz="2800" b="1" u="none" strike="noStrike">
                          <a:effectLst/>
                        </a:rPr>
                        <a:t>MHR</a:t>
                      </a:r>
                      <a:endParaRPr lang="en-IN" sz="2800" b="0" i="0" u="none" strike="noStrike">
                        <a:effectLst/>
                        <a:latin typeface="Arial" panose="020B0604020202020204" pitchFamily="34" charset="0"/>
                      </a:endParaRPr>
                    </a:p>
                  </a:txBody>
                  <a:tcPr marL="148641" marR="148641" marT="29729" marB="29729"/>
                </a:tc>
                <a:tc>
                  <a:txBody>
                    <a:bodyPr/>
                    <a:lstStyle/>
                    <a:p>
                      <a:pPr algn="ctr" fontAlgn="base">
                        <a:spcBef>
                          <a:spcPts val="0"/>
                        </a:spcBef>
                        <a:spcAft>
                          <a:spcPts val="0"/>
                        </a:spcAft>
                      </a:pPr>
                      <a:r>
                        <a:rPr lang="en-IN" sz="2800" b="1" u="none" strike="noStrike">
                          <a:effectLst/>
                        </a:rPr>
                        <a:t>50%</a:t>
                      </a:r>
                      <a:endParaRPr lang="en-IN" sz="2800" b="0" i="0" u="none" strike="noStrike">
                        <a:effectLst/>
                        <a:latin typeface="Arial" panose="020B0604020202020204" pitchFamily="34" charset="0"/>
                      </a:endParaRPr>
                    </a:p>
                  </a:txBody>
                  <a:tcPr marL="148641" marR="148641" marT="29729" marB="29729"/>
                </a:tc>
                <a:tc>
                  <a:txBody>
                    <a:bodyPr/>
                    <a:lstStyle/>
                    <a:p>
                      <a:pPr algn="ctr" fontAlgn="base">
                        <a:spcBef>
                          <a:spcPts val="0"/>
                        </a:spcBef>
                        <a:spcAft>
                          <a:spcPts val="0"/>
                        </a:spcAft>
                      </a:pPr>
                      <a:r>
                        <a:rPr lang="en-IN" sz="2800" b="1" u="none" strike="noStrike">
                          <a:effectLst/>
                        </a:rPr>
                        <a:t>60%</a:t>
                      </a:r>
                      <a:endParaRPr lang="en-IN" sz="2800" b="0" i="0" u="none" strike="noStrike">
                        <a:effectLst/>
                        <a:latin typeface="Arial" panose="020B0604020202020204" pitchFamily="34" charset="0"/>
                      </a:endParaRPr>
                    </a:p>
                  </a:txBody>
                  <a:tcPr marL="148641" marR="148641" marT="29729" marB="29729"/>
                </a:tc>
                <a:tc>
                  <a:txBody>
                    <a:bodyPr/>
                    <a:lstStyle/>
                    <a:p>
                      <a:pPr algn="ctr" fontAlgn="base">
                        <a:spcBef>
                          <a:spcPts val="0"/>
                        </a:spcBef>
                        <a:spcAft>
                          <a:spcPts val="0"/>
                        </a:spcAft>
                      </a:pPr>
                      <a:r>
                        <a:rPr lang="en-IN" sz="2800" b="1" u="none" strike="noStrike">
                          <a:effectLst/>
                        </a:rPr>
                        <a:t>70%</a:t>
                      </a:r>
                      <a:endParaRPr lang="en-IN" sz="2800" b="0" i="0" u="none" strike="noStrike">
                        <a:effectLst/>
                        <a:latin typeface="Arial" panose="020B0604020202020204" pitchFamily="34" charset="0"/>
                      </a:endParaRPr>
                    </a:p>
                  </a:txBody>
                  <a:tcPr marL="148641" marR="148641" marT="29729" marB="29729"/>
                </a:tc>
                <a:tc>
                  <a:txBody>
                    <a:bodyPr/>
                    <a:lstStyle/>
                    <a:p>
                      <a:pPr algn="ctr" fontAlgn="base">
                        <a:spcBef>
                          <a:spcPts val="0"/>
                        </a:spcBef>
                        <a:spcAft>
                          <a:spcPts val="0"/>
                        </a:spcAft>
                      </a:pPr>
                      <a:r>
                        <a:rPr lang="en-IN" sz="2800" b="1" u="none" strike="noStrike">
                          <a:effectLst/>
                        </a:rPr>
                        <a:t>80%</a:t>
                      </a:r>
                      <a:endParaRPr lang="en-IN" sz="2800" b="0" i="0" u="none" strike="noStrike">
                        <a:effectLst/>
                        <a:latin typeface="Arial" panose="020B0604020202020204" pitchFamily="34" charset="0"/>
                      </a:endParaRPr>
                    </a:p>
                  </a:txBody>
                  <a:tcPr marL="148641" marR="148641" marT="29729" marB="29729"/>
                </a:tc>
                <a:tc>
                  <a:txBody>
                    <a:bodyPr/>
                    <a:lstStyle/>
                    <a:p>
                      <a:pPr algn="ctr" fontAlgn="base">
                        <a:spcBef>
                          <a:spcPts val="0"/>
                        </a:spcBef>
                        <a:spcAft>
                          <a:spcPts val="0"/>
                        </a:spcAft>
                      </a:pPr>
                      <a:r>
                        <a:rPr lang="en-IN" sz="2800" b="1" u="none" strike="noStrike">
                          <a:effectLst/>
                        </a:rPr>
                        <a:t>90%</a:t>
                      </a:r>
                      <a:endParaRPr lang="en-IN" sz="2800" b="0" i="0" u="none" strike="noStrike">
                        <a:effectLst/>
                        <a:latin typeface="Arial" panose="020B0604020202020204" pitchFamily="34" charset="0"/>
                      </a:endParaRPr>
                    </a:p>
                  </a:txBody>
                  <a:tcPr marL="148641" marR="148641" marT="29729" marB="29729"/>
                </a:tc>
                <a:extLst>
                  <a:ext uri="{0D108BD9-81ED-4DB2-BD59-A6C34878D82A}">
                    <a16:rowId xmlns:a16="http://schemas.microsoft.com/office/drawing/2014/main" val="2937792784"/>
                  </a:ext>
                </a:extLst>
              </a:tr>
              <a:tr h="530223">
                <a:tc>
                  <a:txBody>
                    <a:bodyPr/>
                    <a:lstStyle/>
                    <a:p>
                      <a:pPr algn="l" fontAlgn="t">
                        <a:spcBef>
                          <a:spcPts val="0"/>
                        </a:spcBef>
                        <a:spcAft>
                          <a:spcPts val="0"/>
                        </a:spcAft>
                      </a:pPr>
                      <a:r>
                        <a:rPr lang="en-IN" sz="2800" b="0" u="none" strike="noStrike">
                          <a:effectLst/>
                        </a:rPr>
                        <a:t>11</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209</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147</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160</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172</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185</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197</a:t>
                      </a:r>
                      <a:endParaRPr lang="en-IN" sz="2800" b="0" i="0" u="none" strike="noStrike">
                        <a:effectLst/>
                        <a:latin typeface="Arial" panose="020B0604020202020204" pitchFamily="34" charset="0"/>
                      </a:endParaRPr>
                    </a:p>
                  </a:txBody>
                  <a:tcPr marL="148641" marR="148641" marT="29729" marB="29729"/>
                </a:tc>
                <a:extLst>
                  <a:ext uri="{0D108BD9-81ED-4DB2-BD59-A6C34878D82A}">
                    <a16:rowId xmlns:a16="http://schemas.microsoft.com/office/drawing/2014/main" val="2045089161"/>
                  </a:ext>
                </a:extLst>
              </a:tr>
              <a:tr h="530223">
                <a:tc>
                  <a:txBody>
                    <a:bodyPr/>
                    <a:lstStyle/>
                    <a:p>
                      <a:pPr algn="l" fontAlgn="t">
                        <a:spcBef>
                          <a:spcPts val="0"/>
                        </a:spcBef>
                        <a:spcAft>
                          <a:spcPts val="0"/>
                        </a:spcAft>
                      </a:pPr>
                      <a:r>
                        <a:rPr lang="en-IN" sz="2800" b="0" u="none" strike="noStrike">
                          <a:effectLst/>
                        </a:rPr>
                        <a:t>12</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208</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146</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159</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171</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183</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196</a:t>
                      </a:r>
                      <a:endParaRPr lang="en-IN" sz="2800" b="0" i="0" u="none" strike="noStrike">
                        <a:effectLst/>
                        <a:latin typeface="Arial" panose="020B0604020202020204" pitchFamily="34" charset="0"/>
                      </a:endParaRPr>
                    </a:p>
                  </a:txBody>
                  <a:tcPr marL="148641" marR="148641" marT="29729" marB="29729"/>
                </a:tc>
                <a:extLst>
                  <a:ext uri="{0D108BD9-81ED-4DB2-BD59-A6C34878D82A}">
                    <a16:rowId xmlns:a16="http://schemas.microsoft.com/office/drawing/2014/main" val="74918367"/>
                  </a:ext>
                </a:extLst>
              </a:tr>
              <a:tr h="530223">
                <a:tc>
                  <a:txBody>
                    <a:bodyPr/>
                    <a:lstStyle/>
                    <a:p>
                      <a:pPr algn="l" fontAlgn="t">
                        <a:spcBef>
                          <a:spcPts val="0"/>
                        </a:spcBef>
                        <a:spcAft>
                          <a:spcPts val="0"/>
                        </a:spcAft>
                      </a:pPr>
                      <a:r>
                        <a:rPr lang="en-IN" sz="2800" b="0" u="none" strike="noStrike">
                          <a:effectLst/>
                        </a:rPr>
                        <a:t>13</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207</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146</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158</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170</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182</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194</a:t>
                      </a:r>
                      <a:endParaRPr lang="en-IN" sz="2800" b="0" i="0" u="none" strike="noStrike">
                        <a:effectLst/>
                        <a:latin typeface="Arial" panose="020B0604020202020204" pitchFamily="34" charset="0"/>
                      </a:endParaRPr>
                    </a:p>
                  </a:txBody>
                  <a:tcPr marL="148641" marR="148641" marT="29729" marB="29729"/>
                </a:tc>
                <a:extLst>
                  <a:ext uri="{0D108BD9-81ED-4DB2-BD59-A6C34878D82A}">
                    <a16:rowId xmlns:a16="http://schemas.microsoft.com/office/drawing/2014/main" val="1117399378"/>
                  </a:ext>
                </a:extLst>
              </a:tr>
              <a:tr h="530223">
                <a:tc>
                  <a:txBody>
                    <a:bodyPr/>
                    <a:lstStyle/>
                    <a:p>
                      <a:pPr algn="l" fontAlgn="t">
                        <a:spcBef>
                          <a:spcPts val="0"/>
                        </a:spcBef>
                        <a:spcAft>
                          <a:spcPts val="0"/>
                        </a:spcAft>
                      </a:pPr>
                      <a:r>
                        <a:rPr lang="en-IN" sz="2800" b="0" u="none" strike="noStrike">
                          <a:effectLst/>
                        </a:rPr>
                        <a:t>14</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206</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146</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158</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170</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182</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194</a:t>
                      </a:r>
                      <a:endParaRPr lang="en-IN" sz="2800" b="0" i="0" u="none" strike="noStrike">
                        <a:effectLst/>
                        <a:latin typeface="Arial" panose="020B0604020202020204" pitchFamily="34" charset="0"/>
                      </a:endParaRPr>
                    </a:p>
                  </a:txBody>
                  <a:tcPr marL="148641" marR="148641" marT="29729" marB="29729"/>
                </a:tc>
                <a:extLst>
                  <a:ext uri="{0D108BD9-81ED-4DB2-BD59-A6C34878D82A}">
                    <a16:rowId xmlns:a16="http://schemas.microsoft.com/office/drawing/2014/main" val="208837445"/>
                  </a:ext>
                </a:extLst>
              </a:tr>
              <a:tr h="530223">
                <a:tc>
                  <a:txBody>
                    <a:bodyPr/>
                    <a:lstStyle/>
                    <a:p>
                      <a:pPr algn="l" fontAlgn="t">
                        <a:spcBef>
                          <a:spcPts val="0"/>
                        </a:spcBef>
                        <a:spcAft>
                          <a:spcPts val="0"/>
                        </a:spcAft>
                      </a:pPr>
                      <a:r>
                        <a:rPr lang="en-IN" sz="2800" b="0" u="none" strike="noStrike">
                          <a:effectLst/>
                        </a:rPr>
                        <a:t>15</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205</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139</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152</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165</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178</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192</a:t>
                      </a:r>
                      <a:endParaRPr lang="en-IN" sz="2800" b="0" i="0" u="none" strike="noStrike">
                        <a:effectLst/>
                        <a:latin typeface="Arial" panose="020B0604020202020204" pitchFamily="34" charset="0"/>
                      </a:endParaRPr>
                    </a:p>
                  </a:txBody>
                  <a:tcPr marL="148641" marR="148641" marT="29729" marB="29729"/>
                </a:tc>
                <a:extLst>
                  <a:ext uri="{0D108BD9-81ED-4DB2-BD59-A6C34878D82A}">
                    <a16:rowId xmlns:a16="http://schemas.microsoft.com/office/drawing/2014/main" val="3487528257"/>
                  </a:ext>
                </a:extLst>
              </a:tr>
              <a:tr h="530223">
                <a:tc>
                  <a:txBody>
                    <a:bodyPr/>
                    <a:lstStyle/>
                    <a:p>
                      <a:pPr algn="l" fontAlgn="t">
                        <a:spcBef>
                          <a:spcPts val="0"/>
                        </a:spcBef>
                        <a:spcAft>
                          <a:spcPts val="0"/>
                        </a:spcAft>
                      </a:pPr>
                      <a:r>
                        <a:rPr lang="en-IN" sz="2800" b="0" u="none" strike="noStrike">
                          <a:effectLst/>
                        </a:rPr>
                        <a:t>16</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204</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138</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151</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164</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178</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191</a:t>
                      </a:r>
                      <a:endParaRPr lang="en-IN" sz="2800" b="0" i="0" u="none" strike="noStrike">
                        <a:effectLst/>
                        <a:latin typeface="Arial" panose="020B0604020202020204" pitchFamily="34" charset="0"/>
                      </a:endParaRPr>
                    </a:p>
                  </a:txBody>
                  <a:tcPr marL="148641" marR="148641" marT="29729" marB="29729"/>
                </a:tc>
                <a:extLst>
                  <a:ext uri="{0D108BD9-81ED-4DB2-BD59-A6C34878D82A}">
                    <a16:rowId xmlns:a16="http://schemas.microsoft.com/office/drawing/2014/main" val="2899932563"/>
                  </a:ext>
                </a:extLst>
              </a:tr>
              <a:tr h="530223">
                <a:tc>
                  <a:txBody>
                    <a:bodyPr/>
                    <a:lstStyle/>
                    <a:p>
                      <a:pPr algn="l" fontAlgn="t">
                        <a:spcBef>
                          <a:spcPts val="0"/>
                        </a:spcBef>
                        <a:spcAft>
                          <a:spcPts val="0"/>
                        </a:spcAft>
                      </a:pPr>
                      <a:r>
                        <a:rPr lang="en-IN" sz="2800" b="0" u="none" strike="noStrike">
                          <a:effectLst/>
                        </a:rPr>
                        <a:t>17</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203</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138</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151</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164</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177</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190</a:t>
                      </a:r>
                      <a:endParaRPr lang="en-IN" sz="2800" b="0" i="0" u="none" strike="noStrike">
                        <a:effectLst/>
                        <a:latin typeface="Arial" panose="020B0604020202020204" pitchFamily="34" charset="0"/>
                      </a:endParaRPr>
                    </a:p>
                  </a:txBody>
                  <a:tcPr marL="148641" marR="148641" marT="29729" marB="29729"/>
                </a:tc>
                <a:extLst>
                  <a:ext uri="{0D108BD9-81ED-4DB2-BD59-A6C34878D82A}">
                    <a16:rowId xmlns:a16="http://schemas.microsoft.com/office/drawing/2014/main" val="2927802370"/>
                  </a:ext>
                </a:extLst>
              </a:tr>
              <a:tr h="530223">
                <a:tc>
                  <a:txBody>
                    <a:bodyPr/>
                    <a:lstStyle/>
                    <a:p>
                      <a:pPr algn="l" fontAlgn="t">
                        <a:spcBef>
                          <a:spcPts val="0"/>
                        </a:spcBef>
                        <a:spcAft>
                          <a:spcPts val="0"/>
                        </a:spcAft>
                      </a:pPr>
                      <a:r>
                        <a:rPr lang="en-IN" sz="2800" b="0" u="none" strike="noStrike">
                          <a:effectLst/>
                        </a:rPr>
                        <a:t>18</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202</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137</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150</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163</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176</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190</a:t>
                      </a:r>
                      <a:endParaRPr lang="en-IN" sz="2800" b="0" i="0" u="none" strike="noStrike">
                        <a:effectLst/>
                        <a:latin typeface="Arial" panose="020B0604020202020204" pitchFamily="34" charset="0"/>
                      </a:endParaRPr>
                    </a:p>
                  </a:txBody>
                  <a:tcPr marL="148641" marR="148641" marT="29729" marB="29729"/>
                </a:tc>
                <a:extLst>
                  <a:ext uri="{0D108BD9-81ED-4DB2-BD59-A6C34878D82A}">
                    <a16:rowId xmlns:a16="http://schemas.microsoft.com/office/drawing/2014/main" val="1886050260"/>
                  </a:ext>
                </a:extLst>
              </a:tr>
            </a:tbl>
          </a:graphicData>
        </a:graphic>
      </p:graphicFrame>
    </p:spTree>
    <p:extLst>
      <p:ext uri="{BB962C8B-B14F-4D97-AF65-F5344CB8AC3E}">
        <p14:creationId xmlns:p14="http://schemas.microsoft.com/office/powerpoint/2010/main" val="2273385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875" y="249216"/>
            <a:ext cx="9310352" cy="639427"/>
          </a:xfrm>
          <a:ln w="38100">
            <a:solidFill>
              <a:schemeClr val="tx1"/>
            </a:solidFill>
          </a:ln>
        </p:spPr>
        <p:txBody>
          <a:bodyPr>
            <a:normAutofit fontScale="90000"/>
          </a:bodyPr>
          <a:lstStyle/>
          <a:p>
            <a:pPr algn="ctr"/>
            <a:br>
              <a:rPr lang="en-US" b="1" dirty="0"/>
            </a:br>
            <a:r>
              <a:rPr lang="en-US" b="1" dirty="0">
                <a:solidFill>
                  <a:srgbClr val="C00000"/>
                </a:solidFill>
                <a:latin typeface="+mn-lt"/>
              </a:rPr>
              <a:t>How fit are you? See how you measure up</a:t>
            </a:r>
            <a:br>
              <a:rPr lang="en-US" b="1" dirty="0">
                <a:solidFill>
                  <a:srgbClr val="C00000"/>
                </a:solidFill>
                <a:latin typeface="+mn-lt"/>
              </a:rPr>
            </a:br>
            <a:endParaRPr lang="en-IN" dirty="0">
              <a:solidFill>
                <a:srgbClr val="C00000"/>
              </a:solidFill>
              <a:latin typeface="+mn-lt"/>
            </a:endParaRPr>
          </a:p>
        </p:txBody>
      </p:sp>
      <p:sp>
        <p:nvSpPr>
          <p:cNvPr id="3" name="Content Placeholder 2"/>
          <p:cNvSpPr>
            <a:spLocks noGrp="1"/>
          </p:cNvSpPr>
          <p:nvPr>
            <p:ph idx="1"/>
          </p:nvPr>
        </p:nvSpPr>
        <p:spPr>
          <a:xfrm>
            <a:off x="868251" y="1361985"/>
            <a:ext cx="10515600" cy="4351338"/>
          </a:xfrm>
        </p:spPr>
        <p:txBody>
          <a:bodyPr>
            <a:normAutofit/>
          </a:bodyPr>
          <a:lstStyle/>
          <a:p>
            <a:r>
              <a:rPr lang="en-US" sz="2000" dirty="0"/>
              <a:t>Generally, fitness is assessed in four key areas: </a:t>
            </a:r>
            <a:r>
              <a:rPr lang="en-US" sz="2000" dirty="0">
                <a:solidFill>
                  <a:srgbClr val="FF0000"/>
                </a:solidFill>
              </a:rPr>
              <a:t>aerobic fitness; muscular strength and endurance</a:t>
            </a:r>
            <a:r>
              <a:rPr lang="en-US" sz="2000" dirty="0"/>
              <a:t>; </a:t>
            </a:r>
            <a:r>
              <a:rPr lang="en-US" sz="2000" dirty="0">
                <a:solidFill>
                  <a:srgbClr val="FF0000"/>
                </a:solidFill>
              </a:rPr>
              <a:t>flexibility; and body composition</a:t>
            </a:r>
            <a:endParaRPr lang="en-US" sz="2000" dirty="0"/>
          </a:p>
          <a:p>
            <a:pPr marL="0" indent="0">
              <a:buNone/>
            </a:pPr>
            <a:r>
              <a:rPr lang="en-US" sz="2000" dirty="0"/>
              <a:t>To do your assessment, you'll need:</a:t>
            </a:r>
          </a:p>
          <a:p>
            <a:pPr lvl="1"/>
            <a:r>
              <a:rPr lang="en-US" sz="1800" dirty="0"/>
              <a:t>A stopwatch or a watch that can measure seconds</a:t>
            </a:r>
          </a:p>
          <a:p>
            <a:pPr lvl="1"/>
            <a:r>
              <a:rPr lang="en-US" sz="1800" dirty="0"/>
              <a:t>A cloth measuring tape</a:t>
            </a:r>
          </a:p>
          <a:p>
            <a:pPr lvl="1"/>
            <a:r>
              <a:rPr lang="en-US" sz="1800" dirty="0"/>
              <a:t>A yardstick</a:t>
            </a:r>
          </a:p>
          <a:p>
            <a:pPr lvl="1"/>
            <a:r>
              <a:rPr lang="en-US" sz="1800" dirty="0"/>
              <a:t>Heavy-duty tape</a:t>
            </a:r>
          </a:p>
          <a:p>
            <a:pPr lvl="1"/>
            <a:r>
              <a:rPr lang="en-US" sz="1800" dirty="0"/>
              <a:t>A scale</a:t>
            </a:r>
          </a:p>
          <a:p>
            <a:pPr lvl="1"/>
            <a:r>
              <a:rPr lang="en-US" sz="1800" dirty="0"/>
              <a:t>Someone to help you record your scores and count repetitions</a:t>
            </a:r>
          </a:p>
          <a:p>
            <a:pPr marL="0" indent="0">
              <a:buNone/>
            </a:pPr>
            <a:r>
              <a:rPr lang="en-US" sz="2000" dirty="0"/>
              <a:t>You'll also need a pencil or pen and paper to record your scores as you complete each part of the assessment. You can record your scores in a notebook or journal, or save them in a spreadsheet or another electronic format</a:t>
            </a:r>
            <a:endParaRPr lang="en-IN" sz="2000" dirty="0"/>
          </a:p>
        </p:txBody>
      </p:sp>
    </p:spTree>
    <p:extLst>
      <p:ext uri="{BB962C8B-B14F-4D97-AF65-F5344CB8AC3E}">
        <p14:creationId xmlns:p14="http://schemas.microsoft.com/office/powerpoint/2010/main" val="2963525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anchor="b">
            <a:normAutofit/>
          </a:bodyPr>
          <a:lstStyle/>
          <a:p>
            <a:br>
              <a:rPr lang="en-US" sz="2800" b="1" dirty="0"/>
            </a:br>
            <a:r>
              <a:rPr lang="en-US" sz="2800" b="1" dirty="0">
                <a:latin typeface="+mn-lt"/>
              </a:rPr>
              <a:t>Aerobic fitness: Heart rate at rest</a:t>
            </a:r>
            <a:br>
              <a:rPr lang="en-US" sz="2800" b="1" dirty="0"/>
            </a:br>
            <a:endParaRPr lang="en-IN" sz="2800" dirty="0"/>
          </a:p>
        </p:txBody>
      </p:sp>
      <p:sp>
        <p:nvSpPr>
          <p:cNvPr id="3" name="Content Placeholder 2"/>
          <p:cNvSpPr>
            <a:spLocks noGrp="1"/>
          </p:cNvSpPr>
          <p:nvPr>
            <p:ph idx="1"/>
          </p:nvPr>
        </p:nvSpPr>
        <p:spPr>
          <a:xfrm>
            <a:off x="4965431" y="2438400"/>
            <a:ext cx="6586489" cy="3785419"/>
          </a:xfrm>
        </p:spPr>
        <p:txBody>
          <a:bodyPr>
            <a:normAutofit/>
          </a:bodyPr>
          <a:lstStyle/>
          <a:p>
            <a:pPr marL="0" indent="0">
              <a:buNone/>
            </a:pPr>
            <a:r>
              <a:rPr lang="en-US" sz="1900" dirty="0"/>
              <a:t>Your heart rate at rest is a measure of heart health and fitness. For most adults, a healthy heart rate is 60 to 100 beats a minute</a:t>
            </a:r>
          </a:p>
          <a:p>
            <a:r>
              <a:rPr lang="en-US" sz="1900" dirty="0"/>
              <a:t>To check your pulse over your carotid artery, place your index and middle fingers on your neck to the side of your windpipe</a:t>
            </a:r>
          </a:p>
          <a:p>
            <a:r>
              <a:rPr lang="en-US" sz="1900" dirty="0"/>
              <a:t>To check your pulse at your wrist, place two fingers between the bone and the tendon over your radial artery, located on the palm side of your wrist below the thumb.</a:t>
            </a:r>
          </a:p>
          <a:p>
            <a:r>
              <a:rPr lang="en-US" sz="1900" dirty="0"/>
              <a:t>When you feel your pulse, look at your watch and count the number of beats in 15 seconds. Multiply this number by 4 to get your heart rate per minute. Let's say you count 20 beats in 15 seconds. Multiply 20 by 4 for a total of 80 beats a minute</a:t>
            </a:r>
          </a:p>
          <a:p>
            <a:endParaRPr lang="en-IN" sz="1900" dirty="0"/>
          </a:p>
        </p:txBody>
      </p:sp>
      <p:pic>
        <p:nvPicPr>
          <p:cNvPr id="4" name="Picture 3"/>
          <p:cNvPicPr>
            <a:picLocks noChangeAspect="1"/>
          </p:cNvPicPr>
          <p:nvPr/>
        </p:nvPicPr>
        <p:blipFill rotWithShape="1">
          <a:blip r:embed="rId2"/>
          <a:srcRect l="26941" r="27940"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B376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894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4965430" y="629268"/>
            <a:ext cx="6586491" cy="1286160"/>
          </a:xfrm>
          <a:prstGeom prst="rect">
            <a:avLst/>
          </a:prstGeom>
        </p:spPr>
        <p:txBody>
          <a:bodyPr vert="horz" lIns="91440" tIns="45720" rIns="91440" bIns="45720" rtlCol="0" anchor="b">
            <a:normAutofit/>
          </a:bodyPr>
          <a:lstStyle/>
          <a:p>
            <a:pPr lvl="0" fontAlgn="base">
              <a:lnSpc>
                <a:spcPct val="90000"/>
              </a:lnSpc>
              <a:spcBef>
                <a:spcPct val="0"/>
              </a:spcBef>
              <a:spcAft>
                <a:spcPts val="600"/>
              </a:spcAft>
            </a:pPr>
            <a:r>
              <a:rPr lang="en-US" sz="4400" dirty="0">
                <a:latin typeface="+mj-lt"/>
                <a:ea typeface="+mj-ea"/>
                <a:cs typeface="+mj-cs"/>
              </a:rPr>
              <a:t>Measuring muscular fitness</a:t>
            </a:r>
          </a:p>
        </p:txBody>
      </p:sp>
      <p:sp>
        <p:nvSpPr>
          <p:cNvPr id="2" name="Rectangle 1"/>
          <p:cNvSpPr>
            <a:spLocks noChangeArrowheads="1"/>
          </p:cNvSpPr>
          <p:nvPr/>
        </p:nvSpPr>
        <p:spPr bwMode="auto">
          <a:xfrm>
            <a:off x="4965431" y="2266122"/>
            <a:ext cx="6586489" cy="4306956"/>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b="1" i="0" u="sng" strike="noStrike" cap="none" normalizeH="0" baseline="0" dirty="0">
                <a:ln>
                  <a:noFill/>
                </a:ln>
                <a:effectLst/>
                <a:latin typeface="+mn-lt"/>
              </a:rPr>
              <a:t>Muscular strength and endurance: Pushup test</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b="0" i="0" u="none" strike="noStrike" cap="none" normalizeH="0" baseline="0" dirty="0">
                <a:ln>
                  <a:noFill/>
                </a:ln>
                <a:effectLst/>
                <a:latin typeface="+mn-lt"/>
              </a:rPr>
              <a:t>Pushups can help you measure muscular strength and endurance. If you're just starting a fitness program, do modified pushups on your knees. If you're generally fit and able to do them, do classic pushups. Follow these steps for both types:</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b="0" i="0" u="none" strike="noStrike" cap="none" normalizeH="0" baseline="0" dirty="0">
                <a:ln>
                  <a:noFill/>
                </a:ln>
                <a:effectLst/>
                <a:latin typeface="+mn-lt"/>
              </a:rPr>
              <a:t>Lie facedown on the floor with your elbows bent and your palms next to your shoulders.</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b="0" i="0" u="none" strike="noStrike" cap="none" normalizeH="0" baseline="0" dirty="0">
                <a:ln>
                  <a:noFill/>
                </a:ln>
                <a:effectLst/>
                <a:latin typeface="+mn-lt"/>
              </a:rPr>
              <a:t>Keeping your back straight, push up with your arms until your arms are extended.</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b="0" i="0" u="none" strike="noStrike" cap="none" normalizeH="0" baseline="0" dirty="0">
                <a:ln>
                  <a:noFill/>
                </a:ln>
                <a:effectLst/>
                <a:latin typeface="+mn-lt"/>
              </a:rPr>
              <a:t>Lower your body until your chin touches the floor.</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b="0" i="0" u="none" strike="noStrike" cap="none" normalizeH="0" baseline="0" dirty="0">
                <a:ln>
                  <a:noFill/>
                </a:ln>
                <a:effectLst/>
                <a:latin typeface="+mn-lt"/>
              </a:rPr>
              <a:t>Do as many pushups as you can until you need to stop for rest</a:t>
            </a:r>
          </a:p>
        </p:txBody>
      </p:sp>
      <p:pic>
        <p:nvPicPr>
          <p:cNvPr id="4" name="Picture 3"/>
          <p:cNvPicPr>
            <a:picLocks noChangeAspect="1"/>
          </p:cNvPicPr>
          <p:nvPr/>
        </p:nvPicPr>
        <p:blipFill rotWithShape="1">
          <a:blip r:embed="rId2"/>
          <a:srcRect l="28641" r="23875"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BC8E4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709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735229" y="607558"/>
            <a:ext cx="3410712" cy="110642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dirty="0">
                <a:latin typeface="+mj-lt"/>
                <a:ea typeface="+mj-ea"/>
                <a:cs typeface="+mj-cs"/>
              </a:rPr>
              <a:t>Aerobic fitness: Target heart rate zone</a:t>
            </a:r>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p:cNvSpPr/>
          <p:nvPr/>
        </p:nvSpPr>
        <p:spPr>
          <a:xfrm>
            <a:off x="384313" y="2080592"/>
            <a:ext cx="4081670" cy="4492486"/>
          </a:xfrm>
          <a:prstGeom prst="rect">
            <a:avLst/>
          </a:prstGeom>
        </p:spPr>
        <p:txBody>
          <a:bodyPr vert="horz" lIns="91440" tIns="45720" rIns="91440" bIns="45720" rtlCol="0">
            <a:normAutofit fontScale="92500" lnSpcReduction="20000"/>
          </a:bodyPr>
          <a:lstStyle/>
          <a:p>
            <a:pPr indent="-228600">
              <a:lnSpc>
                <a:spcPct val="90000"/>
              </a:lnSpc>
              <a:spcAft>
                <a:spcPts val="600"/>
              </a:spcAft>
              <a:buFont typeface="Arial" panose="020B0604020202020204" pitchFamily="34" charset="0"/>
              <a:buChar char="•"/>
            </a:pPr>
            <a:r>
              <a:rPr lang="en-US" sz="1600" dirty="0"/>
              <a:t>The target heart rate zone is an increase in your heart rate — 50% to 85% of the maximum heart rate for your age — great enough to give your heart and lungs a good workout</a:t>
            </a:r>
          </a:p>
          <a:p>
            <a:pPr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a:t>Aim for 50% to 70% when you do moderately intense activities and 70% to 85% when you do vigorous activities</a:t>
            </a:r>
          </a:p>
          <a:p>
            <a:pPr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a:t>You can use the target heart rate zone as a guide for making sure your exercise is intense enough. If you're not reaching your target zone, you may need to increase the intensity. If you're achieving a target rate in the lower end of the target rate zone, you can set goals for gradually increasing your target</a:t>
            </a:r>
          </a:p>
          <a:p>
            <a:pPr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a:t>If you already exercise regularly, you can stop to check your heart rate sometimes during an aerobic workout. If you don't exercise regularly, you can do a simple test by checking your heart rate after a brisk 10-minute walk or static jump for 30 times</a:t>
            </a:r>
            <a:endParaRPr lang="en-US" sz="1600" b="0" i="0" dirty="0">
              <a:effectLst/>
            </a:endParaRPr>
          </a:p>
        </p:txBody>
      </p:sp>
      <p:pic>
        <p:nvPicPr>
          <p:cNvPr id="4" name="Picture 3"/>
          <p:cNvPicPr>
            <a:picLocks noChangeAspect="1"/>
          </p:cNvPicPr>
          <p:nvPr/>
        </p:nvPicPr>
        <p:blipFill rotWithShape="1">
          <a:blip r:embed="rId2"/>
          <a:srcRect r="10290" b="2"/>
          <a:stretch/>
        </p:blipFill>
        <p:spPr>
          <a:xfrm>
            <a:off x="5124450" y="634382"/>
            <a:ext cx="6657213" cy="5495162"/>
          </a:xfrm>
          <a:prstGeom prst="rect">
            <a:avLst/>
          </a:prstGeom>
        </p:spPr>
      </p:pic>
    </p:spTree>
    <p:extLst>
      <p:ext uri="{BB962C8B-B14F-4D97-AF65-F5344CB8AC3E}">
        <p14:creationId xmlns:p14="http://schemas.microsoft.com/office/powerpoint/2010/main" val="2022994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8104" y="307951"/>
            <a:ext cx="4389343" cy="461665"/>
          </a:xfrm>
          <a:prstGeom prst="rect">
            <a:avLst/>
          </a:prstGeom>
        </p:spPr>
        <p:txBody>
          <a:bodyPr wrap="none">
            <a:spAutoFit/>
          </a:bodyPr>
          <a:lstStyle/>
          <a:p>
            <a:r>
              <a:rPr lang="en-IN" sz="2400" b="1" dirty="0">
                <a:solidFill>
                  <a:srgbClr val="C00000"/>
                </a:solidFill>
                <a:latin typeface="Helvetica" panose="020B0604020202020204" pitchFamily="34" charset="0"/>
              </a:rPr>
              <a:t>Flexibility: Sit-and-reach test</a:t>
            </a:r>
            <a:endParaRPr lang="en-IN" sz="2400" b="1" i="0" dirty="0">
              <a:solidFill>
                <a:srgbClr val="C00000"/>
              </a:solidFill>
              <a:effectLst/>
              <a:latin typeface="Helvetica" panose="020B0604020202020204" pitchFamily="34" charset="0"/>
            </a:endParaRPr>
          </a:p>
        </p:txBody>
      </p:sp>
      <p:sp>
        <p:nvSpPr>
          <p:cNvPr id="3" name="Rectangle 2"/>
          <p:cNvSpPr/>
          <p:nvPr/>
        </p:nvSpPr>
        <p:spPr>
          <a:xfrm>
            <a:off x="408104" y="1498746"/>
            <a:ext cx="4498748" cy="4985980"/>
          </a:xfrm>
          <a:prstGeom prst="rect">
            <a:avLst/>
          </a:prstGeom>
        </p:spPr>
        <p:txBody>
          <a:bodyPr wrap="square">
            <a:spAutoFit/>
          </a:bodyPr>
          <a:lstStyle/>
          <a:p>
            <a:r>
              <a:rPr lang="en-US" sz="1600" dirty="0">
                <a:solidFill>
                  <a:srgbClr val="111111"/>
                </a:solidFill>
                <a:latin typeface="Helvetica" panose="020B0604020202020204" pitchFamily="34" charset="0"/>
              </a:rPr>
              <a:t>The sit-and-reach test is a simple way to measure the flexibility of the back of your legs, your hips and your lower back</a:t>
            </a:r>
          </a:p>
          <a:p>
            <a:endParaRPr lang="en-US" dirty="0"/>
          </a:p>
          <a:p>
            <a:pPr marL="285750" indent="-285750">
              <a:buFont typeface="Arial" panose="020B0604020202020204" pitchFamily="34" charset="0"/>
              <a:buChar char="•"/>
            </a:pPr>
            <a:r>
              <a:rPr lang="en-US" dirty="0"/>
              <a:t>Place a yardstick on the floor. Secure it by placing a piece of tape across the yardstick at the 15-inch (38-centimeter) mark</a:t>
            </a:r>
          </a:p>
          <a:p>
            <a:pPr marL="285750" indent="-285750">
              <a:buFont typeface="Arial" panose="020B0604020202020204" pitchFamily="34" charset="0"/>
              <a:buChar char="•"/>
            </a:pPr>
            <a:r>
              <a:rPr lang="en-US" dirty="0"/>
              <a:t>Place the soles of your feet even with the 15-inch (38-centimeter) mark on the yardstick</a:t>
            </a:r>
          </a:p>
          <a:p>
            <a:pPr marL="285750" indent="-285750">
              <a:buFont typeface="Arial" panose="020B0604020202020204" pitchFamily="34" charset="0"/>
              <a:buChar char="•"/>
            </a:pPr>
            <a:r>
              <a:rPr lang="en-US" dirty="0"/>
              <a:t>Slowly reach forward as far as you can, exhaling as you reach and holding the position for at least 1 second</a:t>
            </a:r>
          </a:p>
          <a:p>
            <a:pPr marL="285750" indent="-285750">
              <a:buFont typeface="Arial" panose="020B0604020202020204" pitchFamily="34" charset="0"/>
              <a:buChar char="•"/>
            </a:pPr>
            <a:r>
              <a:rPr lang="en-US" dirty="0"/>
              <a:t>Note the distance you reached</a:t>
            </a:r>
          </a:p>
          <a:p>
            <a:pPr marL="285750" indent="-285750">
              <a:buFont typeface="Arial" panose="020B0604020202020204" pitchFamily="34" charset="0"/>
              <a:buChar char="•"/>
            </a:pPr>
            <a:r>
              <a:rPr lang="en-US" dirty="0"/>
              <a:t>Repeat the test two more times</a:t>
            </a:r>
          </a:p>
          <a:p>
            <a:pPr marL="285750" indent="-285750">
              <a:buFont typeface="Arial" panose="020B0604020202020204" pitchFamily="34" charset="0"/>
              <a:buChar char="•"/>
            </a:pPr>
            <a:r>
              <a:rPr lang="en-US" dirty="0"/>
              <a:t>Record the best of the three reaches</a:t>
            </a:r>
          </a:p>
          <a:p>
            <a:pPr marL="285750" indent="-285750">
              <a:buFont typeface="Arial" panose="020B0604020202020204" pitchFamily="34" charset="0"/>
              <a:buChar char="•"/>
            </a:pPr>
            <a:endParaRPr lang="en-US" dirty="0">
              <a:solidFill>
                <a:srgbClr val="111111"/>
              </a:solidFill>
              <a:latin typeface="Helvetica" panose="020B0604020202020204" pitchFamily="34" charset="0"/>
            </a:endParaRPr>
          </a:p>
          <a:p>
            <a:endParaRPr lang="en-US" dirty="0">
              <a:solidFill>
                <a:srgbClr val="111111"/>
              </a:solidFill>
              <a:latin typeface="Helvetica" panose="020B0604020202020204" pitchFamily="34" charset="0"/>
            </a:endParaRPr>
          </a:p>
        </p:txBody>
      </p:sp>
      <p:pic>
        <p:nvPicPr>
          <p:cNvPr id="4" name="Picture 3"/>
          <p:cNvPicPr>
            <a:picLocks noChangeAspect="1"/>
          </p:cNvPicPr>
          <p:nvPr/>
        </p:nvPicPr>
        <p:blipFill>
          <a:blip r:embed="rId2"/>
          <a:stretch>
            <a:fillRect/>
          </a:stretch>
        </p:blipFill>
        <p:spPr>
          <a:xfrm>
            <a:off x="5133236" y="994893"/>
            <a:ext cx="5248275" cy="3590925"/>
          </a:xfrm>
          <a:prstGeom prst="rect">
            <a:avLst/>
          </a:prstGeom>
        </p:spPr>
      </p:pic>
      <p:sp>
        <p:nvSpPr>
          <p:cNvPr id="5" name="Rectangle 4"/>
          <p:cNvSpPr/>
          <p:nvPr/>
        </p:nvSpPr>
        <p:spPr>
          <a:xfrm>
            <a:off x="511135" y="1051758"/>
            <a:ext cx="3217547" cy="400110"/>
          </a:xfrm>
          <a:prstGeom prst="rect">
            <a:avLst/>
          </a:prstGeom>
        </p:spPr>
        <p:txBody>
          <a:bodyPr wrap="none">
            <a:spAutoFit/>
          </a:bodyPr>
          <a:lstStyle/>
          <a:p>
            <a:r>
              <a:rPr lang="en-US" sz="2000" b="1" dirty="0">
                <a:solidFill>
                  <a:schemeClr val="accent2">
                    <a:lumMod val="50000"/>
                  </a:schemeClr>
                </a:solidFill>
                <a:latin typeface="Helvetica" panose="020B0604020202020204" pitchFamily="34" charset="0"/>
              </a:rPr>
              <a:t>How far can you reach?  </a:t>
            </a:r>
            <a:endParaRPr lang="en-IN" sz="2000" b="1" dirty="0">
              <a:solidFill>
                <a:schemeClr val="accent2">
                  <a:lumMod val="50000"/>
                </a:schemeClr>
              </a:solidFill>
            </a:endParaRPr>
          </a:p>
        </p:txBody>
      </p:sp>
    </p:spTree>
    <p:extLst>
      <p:ext uri="{BB962C8B-B14F-4D97-AF65-F5344CB8AC3E}">
        <p14:creationId xmlns:p14="http://schemas.microsoft.com/office/powerpoint/2010/main" val="973373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59ECD0-B213-45B6-85A5-1561714FC945}"/>
              </a:ext>
            </a:extLst>
          </p:cNvPr>
          <p:cNvSpPr>
            <a:spLocks noGrp="1"/>
          </p:cNvSpPr>
          <p:nvPr>
            <p:ph type="title"/>
          </p:nvPr>
        </p:nvSpPr>
        <p:spPr>
          <a:xfrm>
            <a:off x="838199" y="1093788"/>
            <a:ext cx="10506455" cy="2967208"/>
          </a:xfrm>
        </p:spPr>
        <p:txBody>
          <a:bodyPr vert="horz" lIns="91440" tIns="45720" rIns="91440" bIns="45720" rtlCol="0" anchor="b">
            <a:normAutofit/>
          </a:bodyPr>
          <a:lstStyle/>
          <a:p>
            <a:br>
              <a:rPr lang="en-US" sz="6800" b="1" kern="1200">
                <a:solidFill>
                  <a:schemeClr val="tx1"/>
                </a:solidFill>
                <a:latin typeface="+mj-lt"/>
                <a:ea typeface="+mj-ea"/>
                <a:cs typeface="+mj-cs"/>
              </a:rPr>
            </a:br>
            <a:r>
              <a:rPr lang="en-US" sz="6800" b="1" kern="1200">
                <a:solidFill>
                  <a:schemeClr val="tx1"/>
                </a:solidFill>
                <a:latin typeface="+mj-lt"/>
                <a:ea typeface="+mj-ea"/>
                <a:cs typeface="+mj-cs"/>
              </a:rPr>
              <a:t>How fit are you mentally?</a:t>
            </a:r>
            <a:br>
              <a:rPr lang="en-US" sz="6800" kern="1200">
                <a:solidFill>
                  <a:schemeClr val="tx1"/>
                </a:solidFill>
                <a:latin typeface="+mj-lt"/>
                <a:ea typeface="+mj-ea"/>
                <a:cs typeface="+mj-cs"/>
              </a:rPr>
            </a:br>
            <a:endParaRPr lang="en-US" sz="6800" kern="1200">
              <a:solidFill>
                <a:schemeClr val="tx1"/>
              </a:solidFill>
              <a:latin typeface="+mj-lt"/>
              <a:ea typeface="+mj-ea"/>
              <a:cs typeface="+mj-cs"/>
            </a:endParaRP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3526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B4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93A17BC-B8A5-477D-816A-D48BB655F6E6}"/>
              </a:ext>
            </a:extLst>
          </p:cNvPr>
          <p:cNvPicPr>
            <a:picLocks noChangeAspect="1"/>
          </p:cNvPicPr>
          <p:nvPr/>
        </p:nvPicPr>
        <p:blipFill>
          <a:blip r:embed="rId2"/>
          <a:stretch>
            <a:fillRect/>
          </a:stretch>
        </p:blipFill>
        <p:spPr>
          <a:xfrm>
            <a:off x="3068246" y="643467"/>
            <a:ext cx="6055507" cy="5571066"/>
          </a:xfrm>
          <a:prstGeom prst="rect">
            <a:avLst/>
          </a:prstGeom>
        </p:spPr>
      </p:pic>
      <p:sp>
        <p:nvSpPr>
          <p:cNvPr id="4" name="TextBox 3">
            <a:extLst>
              <a:ext uri="{FF2B5EF4-FFF2-40B4-BE49-F238E27FC236}">
                <a16:creationId xmlns:a16="http://schemas.microsoft.com/office/drawing/2014/main" id="{7BA2B189-2226-4EBF-96B2-27B3141ED420}"/>
              </a:ext>
            </a:extLst>
          </p:cNvPr>
          <p:cNvSpPr txBox="1"/>
          <p:nvPr/>
        </p:nvSpPr>
        <p:spPr>
          <a:xfrm>
            <a:off x="9028058" y="5762065"/>
            <a:ext cx="2686929" cy="461665"/>
          </a:xfrm>
          <a:prstGeom prst="rect">
            <a:avLst/>
          </a:prstGeom>
          <a:noFill/>
        </p:spPr>
        <p:txBody>
          <a:bodyPr wrap="square" rtlCol="0">
            <a:spAutoFit/>
          </a:bodyPr>
          <a:lstStyle/>
          <a:p>
            <a:pPr algn="r"/>
            <a:r>
              <a:rPr lang="en-IN" sz="1200" b="0" i="0" u="none" strike="noStrike" baseline="0" dirty="0">
                <a:solidFill>
                  <a:srgbClr val="0070C0"/>
                </a:solidFill>
                <a:latin typeface="JansonTextLTStd-Roman"/>
              </a:rPr>
              <a:t>Pedersen, 2018, Annual Review of Physio </a:t>
            </a:r>
            <a:endParaRPr lang="en-IN" sz="1200" dirty="0">
              <a:solidFill>
                <a:srgbClr val="0070C0"/>
              </a:solidFill>
            </a:endParaRPr>
          </a:p>
        </p:txBody>
      </p:sp>
      <p:sp>
        <p:nvSpPr>
          <p:cNvPr id="11" name="TextBox 10">
            <a:extLst>
              <a:ext uri="{FF2B5EF4-FFF2-40B4-BE49-F238E27FC236}">
                <a16:creationId xmlns:a16="http://schemas.microsoft.com/office/drawing/2014/main" id="{ECDBCF64-4A6D-477D-BB3E-AC7FE2BBCD8C}"/>
              </a:ext>
            </a:extLst>
          </p:cNvPr>
          <p:cNvSpPr txBox="1"/>
          <p:nvPr/>
        </p:nvSpPr>
        <p:spPr>
          <a:xfrm>
            <a:off x="7933122" y="1161079"/>
            <a:ext cx="3596269" cy="1200329"/>
          </a:xfrm>
          <a:prstGeom prst="rect">
            <a:avLst/>
          </a:prstGeom>
          <a:noFill/>
        </p:spPr>
        <p:txBody>
          <a:bodyPr wrap="square">
            <a:spAutoFit/>
          </a:bodyPr>
          <a:lstStyle/>
          <a:p>
            <a:r>
              <a:rPr lang="en-US" sz="1800" b="1" i="0" u="none" strike="noStrike" baseline="0" dirty="0">
                <a:latin typeface="JansonTextLTStd-Roman"/>
              </a:rPr>
              <a:t>The links between the lack of physical inactivity, abdominal adiposity, inflammation, and disease</a:t>
            </a:r>
            <a:endParaRPr lang="en-IN" b="1" dirty="0"/>
          </a:p>
        </p:txBody>
      </p:sp>
    </p:spTree>
    <p:extLst>
      <p:ext uri="{BB962C8B-B14F-4D97-AF65-F5344CB8AC3E}">
        <p14:creationId xmlns:p14="http://schemas.microsoft.com/office/powerpoint/2010/main" val="1312499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D376A6-D25E-4494-82F8-7C7C2F22B891}"/>
              </a:ext>
            </a:extLst>
          </p:cNvPr>
          <p:cNvSpPr txBox="1"/>
          <p:nvPr/>
        </p:nvSpPr>
        <p:spPr>
          <a:xfrm>
            <a:off x="1510747" y="1042315"/>
            <a:ext cx="8097079" cy="4708981"/>
          </a:xfrm>
          <a:prstGeom prst="rect">
            <a:avLst/>
          </a:prstGeom>
          <a:noFill/>
          <a:ln>
            <a:solidFill>
              <a:schemeClr val="tx1"/>
            </a:solidFill>
          </a:ln>
        </p:spPr>
        <p:txBody>
          <a:bodyPr wrap="square">
            <a:spAutoFit/>
          </a:bodyPr>
          <a:lstStyle/>
          <a:p>
            <a:pPr marL="285750" indent="-285750" algn="l">
              <a:buFont typeface="Arial" panose="020B0604020202020204" pitchFamily="34" charset="0"/>
              <a:buChar char="•"/>
            </a:pPr>
            <a:r>
              <a:rPr lang="en-US" sz="2000" b="0" i="0" u="none" strike="noStrike" baseline="0" dirty="0">
                <a:solidFill>
                  <a:srgbClr val="000000"/>
                </a:solidFill>
              </a:rPr>
              <a:t>Physical activity is associated with a range of health benefits, and its absence can have harmful effects on health and well being, increasing the risk for coronary heart disease, diabetes, certain cancers, obesity, hypertension and all cause mortality (CDC </a:t>
            </a:r>
            <a:r>
              <a:rPr lang="en-US" sz="2000" b="0" i="0" u="none" strike="noStrike" baseline="0" dirty="0">
                <a:solidFill>
                  <a:srgbClr val="0000FF"/>
                </a:solidFill>
              </a:rPr>
              <a:t>1996</a:t>
            </a:r>
            <a:r>
              <a:rPr lang="en-US" sz="2000" b="0" i="0" u="none" strike="noStrike" baseline="0" dirty="0">
                <a:solidFill>
                  <a:srgbClr val="000000"/>
                </a:solidFill>
              </a:rPr>
              <a:t>)</a:t>
            </a:r>
          </a:p>
          <a:p>
            <a:pPr marL="285750" indent="-285750" algn="l">
              <a:buFont typeface="Arial" panose="020B0604020202020204" pitchFamily="34" charset="0"/>
              <a:buChar char="•"/>
            </a:pPr>
            <a:endParaRPr lang="en-US" sz="2000" b="0" i="0" u="none" strike="noStrike" baseline="0" dirty="0">
              <a:solidFill>
                <a:srgbClr val="000000"/>
              </a:solidFill>
            </a:endParaRPr>
          </a:p>
          <a:p>
            <a:pPr marL="285750" indent="-285750" algn="l">
              <a:buFont typeface="Arial" panose="020B0604020202020204" pitchFamily="34" charset="0"/>
              <a:buChar char="•"/>
            </a:pPr>
            <a:r>
              <a:rPr lang="en-US" sz="2000" b="0" i="0" u="none" strike="noStrike" baseline="0" dirty="0">
                <a:solidFill>
                  <a:srgbClr val="000000"/>
                </a:solidFill>
              </a:rPr>
              <a:t>Physical inactivity may also be associated with the development of mental disorders: some clinical and epidemiological studies have shown associations between physical activity and symptoms of depression and anxiety in cross-sectional </a:t>
            </a:r>
            <a:r>
              <a:rPr lang="en-IN" sz="2000" b="0" i="0" u="none" strike="noStrike" baseline="0" dirty="0">
                <a:solidFill>
                  <a:srgbClr val="000000"/>
                </a:solidFill>
              </a:rPr>
              <a:t>and prospective-longitudinal studies (Goodwin </a:t>
            </a:r>
            <a:r>
              <a:rPr lang="en-IN" sz="2000" b="0" i="0" u="none" strike="noStrike" baseline="0" dirty="0">
                <a:solidFill>
                  <a:srgbClr val="0000FF"/>
                </a:solidFill>
              </a:rPr>
              <a:t>2003</a:t>
            </a:r>
            <a:r>
              <a:rPr lang="en-IN" sz="2000" b="0" i="0" u="none" strike="noStrike" baseline="0" dirty="0">
                <a:solidFill>
                  <a:srgbClr val="000000"/>
                </a:solidFill>
              </a:rPr>
              <a:t>; </a:t>
            </a:r>
            <a:r>
              <a:rPr lang="en-IN" sz="2000" b="0" i="0" u="none" strike="noStrike" baseline="0" dirty="0" err="1">
                <a:solidFill>
                  <a:srgbClr val="000000"/>
                </a:solidFill>
              </a:rPr>
              <a:t>Motl</a:t>
            </a:r>
            <a:r>
              <a:rPr lang="en-IN" sz="2000" b="0" i="0" u="none" strike="noStrike" baseline="0" dirty="0">
                <a:solidFill>
                  <a:srgbClr val="000000"/>
                </a:solidFill>
              </a:rPr>
              <a:t> et al. </a:t>
            </a:r>
            <a:r>
              <a:rPr lang="en-IN" sz="2000" b="0" i="0" u="none" strike="noStrike" baseline="0" dirty="0">
                <a:solidFill>
                  <a:srgbClr val="0000FF"/>
                </a:solidFill>
              </a:rPr>
              <a:t>2004</a:t>
            </a:r>
            <a:r>
              <a:rPr lang="en-IN" sz="2000" b="0" i="0" u="none" strike="noStrike" baseline="0" dirty="0">
                <a:solidFill>
                  <a:srgbClr val="000000"/>
                </a:solidFill>
              </a:rPr>
              <a:t>)</a:t>
            </a:r>
          </a:p>
          <a:p>
            <a:pPr algn="l"/>
            <a:endParaRPr lang="en-IN" sz="2000" b="0" i="0" u="none" strike="noStrike" baseline="0" dirty="0">
              <a:solidFill>
                <a:srgbClr val="000000"/>
              </a:solidFill>
            </a:endParaRPr>
          </a:p>
          <a:p>
            <a:pPr marL="285750" indent="-285750" algn="l">
              <a:buFont typeface="Arial" panose="020B0604020202020204" pitchFamily="34" charset="0"/>
              <a:buChar char="•"/>
            </a:pPr>
            <a:r>
              <a:rPr lang="en-US" sz="2000" b="0" i="0" u="none" strike="noStrike" baseline="0" dirty="0"/>
              <a:t>Exercise is an integral part in the treatment and rehabilitation of many medical conditions. Improving physical well being may also lead to improved psychological well being and is generally accepted that physical activity may have positive effects on mood and anxiety</a:t>
            </a:r>
            <a:endParaRPr lang="en-IN" sz="2000" dirty="0"/>
          </a:p>
        </p:txBody>
      </p:sp>
      <p:sp>
        <p:nvSpPr>
          <p:cNvPr id="4" name="TextBox 3">
            <a:extLst>
              <a:ext uri="{FF2B5EF4-FFF2-40B4-BE49-F238E27FC236}">
                <a16:creationId xmlns:a16="http://schemas.microsoft.com/office/drawing/2014/main" id="{5FDEFBBA-7A34-4958-BF15-D41A5EE7CCA4}"/>
              </a:ext>
            </a:extLst>
          </p:cNvPr>
          <p:cNvSpPr txBox="1"/>
          <p:nvPr/>
        </p:nvSpPr>
        <p:spPr>
          <a:xfrm>
            <a:off x="530086" y="309053"/>
            <a:ext cx="4876800" cy="584775"/>
          </a:xfrm>
          <a:prstGeom prst="rect">
            <a:avLst/>
          </a:prstGeom>
          <a:noFill/>
        </p:spPr>
        <p:txBody>
          <a:bodyPr wrap="square" rtlCol="0">
            <a:spAutoFit/>
          </a:bodyPr>
          <a:lstStyle/>
          <a:p>
            <a:r>
              <a:rPr lang="en-US" sz="3200" b="1" dirty="0">
                <a:solidFill>
                  <a:srgbClr val="C00000"/>
                </a:solidFill>
              </a:rPr>
              <a:t>Recent literature</a:t>
            </a:r>
            <a:endParaRPr lang="en-IN" sz="3200" b="1" dirty="0">
              <a:solidFill>
                <a:srgbClr val="C00000"/>
              </a:solidFill>
            </a:endParaRPr>
          </a:p>
        </p:txBody>
      </p:sp>
    </p:spTree>
    <p:extLst>
      <p:ext uri="{BB962C8B-B14F-4D97-AF65-F5344CB8AC3E}">
        <p14:creationId xmlns:p14="http://schemas.microsoft.com/office/powerpoint/2010/main" val="339501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1678821-909E-45E5-B766-5FC8A86B8B0A}"/>
              </a:ext>
            </a:extLst>
          </p:cNvPr>
          <p:cNvSpPr txBox="1"/>
          <p:nvPr/>
        </p:nvSpPr>
        <p:spPr>
          <a:xfrm>
            <a:off x="943277" y="712269"/>
            <a:ext cx="3370998" cy="550226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rgbClr val="FFFFFF"/>
                </a:solidFill>
                <a:latin typeface="+mj-lt"/>
                <a:ea typeface="+mj-ea"/>
                <a:cs typeface="+mj-cs"/>
              </a:rPr>
              <a:t>Exercise and neurotrophic factors</a:t>
            </a:r>
          </a:p>
        </p:txBody>
      </p:sp>
      <p:cxnSp>
        <p:nvCxnSpPr>
          <p:cNvPr id="17" name="Straight Connector 16">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84E36F5-BFA9-404A-A4C1-FFEF9F1C7BF6}"/>
              </a:ext>
            </a:extLst>
          </p:cNvPr>
          <p:cNvSpPr txBox="1"/>
          <p:nvPr/>
        </p:nvSpPr>
        <p:spPr>
          <a:xfrm>
            <a:off x="8356600" y="635000"/>
            <a:ext cx="3162300" cy="1536700"/>
          </a:xfrm>
          <a:prstGeom prst="rect">
            <a:avLst/>
          </a:prstGeom>
          <a:noFill/>
          <a:ln>
            <a:solidFill>
              <a:schemeClr val="tx1"/>
            </a:solidFill>
          </a:ln>
        </p:spPr>
        <p:txBody>
          <a:bodyPr wrap="square" anchor="t">
            <a:normAutofit/>
          </a:bodyPr>
          <a:lstStyle/>
          <a:p>
            <a:pPr>
              <a:lnSpc>
                <a:spcPct val="90000"/>
              </a:lnSpc>
              <a:spcAft>
                <a:spcPts val="600"/>
              </a:spcAft>
            </a:pPr>
            <a:r>
              <a:rPr lang="en-US" dirty="0"/>
              <a:t>Some of the beneficial aspects of exercise act directly on the molecular machinery of the brain itself, rather than on general health</a:t>
            </a:r>
            <a:endParaRPr lang="en-IN"/>
          </a:p>
        </p:txBody>
      </p:sp>
      <p:sp>
        <p:nvSpPr>
          <p:cNvPr id="5" name="TextBox 4">
            <a:extLst>
              <a:ext uri="{FF2B5EF4-FFF2-40B4-BE49-F238E27FC236}">
                <a16:creationId xmlns:a16="http://schemas.microsoft.com/office/drawing/2014/main" id="{1A9DC491-879C-4232-8753-310BE7C38BCA}"/>
              </a:ext>
            </a:extLst>
          </p:cNvPr>
          <p:cNvSpPr txBox="1"/>
          <p:nvPr/>
        </p:nvSpPr>
        <p:spPr>
          <a:xfrm>
            <a:off x="5270500" y="635000"/>
            <a:ext cx="3035300" cy="5562600"/>
          </a:xfrm>
          <a:prstGeom prst="rect">
            <a:avLst/>
          </a:prstGeom>
          <a:noFill/>
          <a:ln>
            <a:solidFill>
              <a:schemeClr val="tx1"/>
            </a:solidFill>
          </a:ln>
        </p:spPr>
        <p:txBody>
          <a:bodyPr wrap="square" anchor="t">
            <a:normAutofit/>
          </a:bodyPr>
          <a:lstStyle/>
          <a:p>
            <a:pPr>
              <a:lnSpc>
                <a:spcPct val="90000"/>
              </a:lnSpc>
              <a:spcAft>
                <a:spcPts val="600"/>
              </a:spcAft>
            </a:pPr>
            <a:r>
              <a:rPr lang="en-US" sz="2000" dirty="0"/>
              <a:t>Exercise is a simple behavior that activates molecular and cellular cascades that support and maintain brain plasticity</a:t>
            </a:r>
          </a:p>
          <a:p>
            <a:pPr>
              <a:lnSpc>
                <a:spcPct val="90000"/>
              </a:lnSpc>
              <a:spcAft>
                <a:spcPts val="600"/>
              </a:spcAft>
            </a:pPr>
            <a:r>
              <a:rPr lang="en-US" sz="2000" dirty="0"/>
              <a:t>It induces expression of genes associated with plasticity, such as that encoding BDNF, and in addition promotes brain vascularization, neurogenesis, functional changes in neuronal structure and neuronal resistance to injury</a:t>
            </a:r>
          </a:p>
          <a:p>
            <a:pPr>
              <a:lnSpc>
                <a:spcPct val="90000"/>
              </a:lnSpc>
              <a:spcAft>
                <a:spcPts val="600"/>
              </a:spcAft>
            </a:pPr>
            <a:r>
              <a:rPr lang="en-US" sz="2000" dirty="0"/>
              <a:t>Significantly, these effects occur in the hippocampus, a brain region central to learning and memory</a:t>
            </a:r>
            <a:endParaRPr lang="en-IN" sz="2000" dirty="0"/>
          </a:p>
        </p:txBody>
      </p:sp>
      <p:sp>
        <p:nvSpPr>
          <p:cNvPr id="9" name="TextBox 8">
            <a:extLst>
              <a:ext uri="{FF2B5EF4-FFF2-40B4-BE49-F238E27FC236}">
                <a16:creationId xmlns:a16="http://schemas.microsoft.com/office/drawing/2014/main" id="{D5427214-A3A5-4F2C-B124-B595E9A81115}"/>
              </a:ext>
            </a:extLst>
          </p:cNvPr>
          <p:cNvSpPr txBox="1"/>
          <p:nvPr/>
        </p:nvSpPr>
        <p:spPr>
          <a:xfrm>
            <a:off x="8356600" y="2247900"/>
            <a:ext cx="3162300" cy="3937000"/>
          </a:xfrm>
          <a:prstGeom prst="rect">
            <a:avLst/>
          </a:prstGeom>
          <a:noFill/>
          <a:ln>
            <a:solidFill>
              <a:schemeClr val="tx1"/>
            </a:solidFill>
          </a:ln>
        </p:spPr>
        <p:txBody>
          <a:bodyPr wrap="square" anchor="t">
            <a:normAutofit/>
          </a:bodyPr>
          <a:lstStyle/>
          <a:p>
            <a:pPr>
              <a:lnSpc>
                <a:spcPct val="90000"/>
              </a:lnSpc>
              <a:spcAft>
                <a:spcPts val="600"/>
              </a:spcAft>
            </a:pPr>
            <a:r>
              <a:rPr lang="en-US" sz="2000" dirty="0"/>
              <a:t>Physical condition has been positively related to school achievement of children and college students (Gruber, 1975),</a:t>
            </a:r>
          </a:p>
          <a:p>
            <a:pPr>
              <a:lnSpc>
                <a:spcPct val="90000"/>
              </a:lnSpc>
              <a:spcAft>
                <a:spcPts val="600"/>
              </a:spcAft>
            </a:pPr>
            <a:r>
              <a:rPr lang="en-US" sz="2000" dirty="0"/>
              <a:t>Improvement in physical condition associated with improvement in cognitive functioning on global measures of mental functioning (Cattell Culture Fair Intelligence Test)</a:t>
            </a:r>
            <a:endParaRPr lang="en-IN" sz="2000"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F4F60F3-03FD-4D4B-AAAE-C70F03CB2817}"/>
                  </a:ext>
                </a:extLst>
              </p14:cNvPr>
              <p14:cNvContentPartPr/>
              <p14:nvPr/>
            </p14:nvContentPartPr>
            <p14:xfrm>
              <a:off x="5366880" y="1348560"/>
              <a:ext cx="6054480" cy="4107960"/>
            </p14:xfrm>
          </p:contentPart>
        </mc:Choice>
        <mc:Fallback xmlns="">
          <p:pic>
            <p:nvPicPr>
              <p:cNvPr id="2" name="Ink 1">
                <a:extLst>
                  <a:ext uri="{FF2B5EF4-FFF2-40B4-BE49-F238E27FC236}">
                    <a16:creationId xmlns:a16="http://schemas.microsoft.com/office/drawing/2014/main" id="{4F4F60F3-03FD-4D4B-AAAE-C70F03CB2817}"/>
                  </a:ext>
                </a:extLst>
              </p:cNvPr>
              <p:cNvPicPr/>
              <p:nvPr/>
            </p:nvPicPr>
            <p:blipFill>
              <a:blip r:embed="rId3"/>
              <a:stretch>
                <a:fillRect/>
              </a:stretch>
            </p:blipFill>
            <p:spPr>
              <a:xfrm>
                <a:off x="5357520" y="1339200"/>
                <a:ext cx="6073200" cy="4126680"/>
              </a:xfrm>
              <a:prstGeom prst="rect">
                <a:avLst/>
              </a:prstGeom>
            </p:spPr>
          </p:pic>
        </mc:Fallback>
      </mc:AlternateContent>
    </p:spTree>
    <p:extLst>
      <p:ext uri="{BB962C8B-B14F-4D97-AF65-F5344CB8AC3E}">
        <p14:creationId xmlns:p14="http://schemas.microsoft.com/office/powerpoint/2010/main" val="767562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AAB9735-88C2-48BE-BADF-4F17E9CCFCF0}"/>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kern="1200">
                <a:solidFill>
                  <a:srgbClr val="FFFFFF"/>
                </a:solidFill>
                <a:latin typeface="+mj-lt"/>
                <a:ea typeface="+mj-ea"/>
                <a:cs typeface="+mj-cs"/>
              </a:rPr>
              <a:t>Exercise and the brain </a:t>
            </a:r>
          </a:p>
        </p:txBody>
      </p:sp>
      <p:sp>
        <p:nvSpPr>
          <p:cNvPr id="3" name="TextBox 2">
            <a:extLst>
              <a:ext uri="{FF2B5EF4-FFF2-40B4-BE49-F238E27FC236}">
                <a16:creationId xmlns:a16="http://schemas.microsoft.com/office/drawing/2014/main" id="{E936662C-7105-418B-8111-D40691ED11EF}"/>
              </a:ext>
            </a:extLst>
          </p:cNvPr>
          <p:cNvSpPr txBox="1"/>
          <p:nvPr/>
        </p:nvSpPr>
        <p:spPr>
          <a:xfrm>
            <a:off x="4835711" y="755373"/>
            <a:ext cx="6555347" cy="5016084"/>
          </a:xfrm>
          <a:prstGeom prst="rect">
            <a:avLst/>
          </a:prstGeom>
        </p:spPr>
        <p:txBody>
          <a:bodyPr vert="horz" lIns="91440" tIns="45720" rIns="91440" bIns="45720" rtlCol="0" anchor="ctr">
            <a:normAutofit lnSpcReduction="10000"/>
          </a:bodyPr>
          <a:lstStyle/>
          <a:p>
            <a:pPr>
              <a:lnSpc>
                <a:spcPct val="90000"/>
              </a:lnSpc>
              <a:spcAft>
                <a:spcPts val="600"/>
              </a:spcAft>
            </a:pPr>
            <a:r>
              <a:rPr lang="en-US" sz="2400" b="1" i="0" dirty="0">
                <a:solidFill>
                  <a:srgbClr val="C00000"/>
                </a:solidFill>
                <a:effectLst/>
              </a:rPr>
              <a:t>Cardiovascular exercise make you smarter</a:t>
            </a:r>
          </a:p>
          <a:p>
            <a:pPr marL="342900" indent="-342900">
              <a:lnSpc>
                <a:spcPct val="90000"/>
              </a:lnSpc>
              <a:spcAft>
                <a:spcPts val="600"/>
              </a:spcAft>
              <a:buFont typeface="Arial" panose="020B0604020202020204" pitchFamily="34" charset="0"/>
              <a:buChar char="•"/>
            </a:pPr>
            <a:r>
              <a:rPr lang="en-US" sz="2000" b="0" i="0" dirty="0">
                <a:effectLst/>
              </a:rPr>
              <a:t>Heart-pumping activity is also an instant mood booster and has been shown to be as effective as prescription antidepressant medicine. Exercise activates the same pathways in the brain as morphine and increases the release of </a:t>
            </a:r>
            <a:r>
              <a:rPr lang="en-US" sz="2000" b="0" i="0" u="sng" dirty="0">
                <a:solidFill>
                  <a:srgbClr val="FF0000"/>
                </a:solidFill>
                <a:effectLst/>
              </a:rPr>
              <a:t>endorphins</a:t>
            </a:r>
            <a:r>
              <a:rPr lang="en-US" sz="2000" b="0" i="0" dirty="0">
                <a:effectLst/>
              </a:rPr>
              <a:t>, natural feel-good neurotransmitters</a:t>
            </a:r>
            <a:br>
              <a:rPr lang="en-US" sz="2000" dirty="0"/>
            </a:br>
            <a:br>
              <a:rPr lang="en-US" sz="2000" dirty="0"/>
            </a:br>
            <a:r>
              <a:rPr lang="en-US" sz="2000" b="0" i="0" dirty="0">
                <a:effectLst/>
              </a:rPr>
              <a:t>Cardio allows natural mood-enhancing </a:t>
            </a:r>
            <a:r>
              <a:rPr lang="en-US" sz="2000" b="0" i="0" dirty="0">
                <a:solidFill>
                  <a:srgbClr val="C00000"/>
                </a:solidFill>
                <a:effectLst/>
              </a:rPr>
              <a:t>amino acid tryptophan</a:t>
            </a:r>
            <a:r>
              <a:rPr lang="en-US" sz="2000" b="0" i="0" dirty="0">
                <a:effectLst/>
              </a:rPr>
              <a:t> to enter the brain</a:t>
            </a:r>
          </a:p>
          <a:p>
            <a:pPr marL="342900" indent="-342900">
              <a:lnSpc>
                <a:spcPct val="90000"/>
              </a:lnSpc>
              <a:spcAft>
                <a:spcPts val="600"/>
              </a:spcAft>
              <a:buFont typeface="Arial" panose="020B0604020202020204" pitchFamily="34" charset="0"/>
              <a:buChar char="•"/>
            </a:pPr>
            <a:r>
              <a:rPr lang="en-US" sz="2000" b="0" i="0" dirty="0">
                <a:solidFill>
                  <a:srgbClr val="C00000"/>
                </a:solidFill>
                <a:effectLst/>
              </a:rPr>
              <a:t>Tryptophan</a:t>
            </a:r>
            <a:r>
              <a:rPr lang="en-US" sz="2000" b="0" i="0" dirty="0">
                <a:effectLst/>
              </a:rPr>
              <a:t> is a precursor to the neurotransmitter </a:t>
            </a:r>
            <a:r>
              <a:rPr lang="en-US" sz="2000" b="0" i="0" dirty="0">
                <a:solidFill>
                  <a:srgbClr val="C00000"/>
                </a:solidFill>
                <a:effectLst/>
              </a:rPr>
              <a:t>serotonin</a:t>
            </a:r>
            <a:r>
              <a:rPr lang="en-US" sz="2000" b="0" i="0" dirty="0">
                <a:effectLst/>
              </a:rPr>
              <a:t>, which balances moods</a:t>
            </a:r>
          </a:p>
          <a:p>
            <a:pPr marL="342900" indent="-342900">
              <a:lnSpc>
                <a:spcPct val="90000"/>
              </a:lnSpc>
              <a:spcAft>
                <a:spcPts val="600"/>
              </a:spcAft>
              <a:buFont typeface="Arial" panose="020B0604020202020204" pitchFamily="34" charset="0"/>
              <a:buChar char="•"/>
            </a:pPr>
            <a:r>
              <a:rPr lang="en-US" sz="2000" b="0" i="0" dirty="0">
                <a:effectLst/>
              </a:rPr>
              <a:t>It is a relatively small amino acid, and it often competes with larger amino acids to cross the blood channels into the brain. With exercise, the muscles of the body utilize the larger amino acids and decrease the competition for tryptophan to enter the brain, which makes you feel better</a:t>
            </a:r>
            <a:endParaRPr lang="en-US" sz="2000" dirty="0"/>
          </a:p>
        </p:txBody>
      </p:sp>
    </p:spTree>
    <p:extLst>
      <p:ext uri="{BB962C8B-B14F-4D97-AF65-F5344CB8AC3E}">
        <p14:creationId xmlns:p14="http://schemas.microsoft.com/office/powerpoint/2010/main" val="2244883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1">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13">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20EBE9F-6450-412F-A2BC-697ED7B496F2}"/>
              </a:ext>
            </a:extLst>
          </p:cNvPr>
          <p:cNvSpPr>
            <a:spLocks noGrp="1"/>
          </p:cNvSpPr>
          <p:nvPr>
            <p:ph type="title"/>
          </p:nvPr>
        </p:nvSpPr>
        <p:spPr>
          <a:xfrm>
            <a:off x="6096000" y="1293006"/>
            <a:ext cx="5795888" cy="923330"/>
          </a:xfrm>
        </p:spPr>
        <p:txBody>
          <a:bodyPr>
            <a:normAutofit/>
          </a:bodyPr>
          <a:lstStyle/>
          <a:p>
            <a:r>
              <a:rPr lang="en-US" sz="2000" b="1" i="0" dirty="0">
                <a:solidFill>
                  <a:srgbClr val="C00000"/>
                </a:solidFill>
                <a:effectLst/>
                <a:latin typeface="+mn-lt"/>
              </a:rPr>
              <a:t>What are the mental health benefits of exercise?</a:t>
            </a:r>
            <a:br>
              <a:rPr lang="en-US" sz="2000" b="1" i="0" dirty="0">
                <a:solidFill>
                  <a:srgbClr val="C00000"/>
                </a:solidFill>
                <a:effectLst/>
                <a:latin typeface="+mn-lt"/>
              </a:rPr>
            </a:br>
            <a:endParaRPr lang="en-IN" sz="2000" b="1" dirty="0">
              <a:solidFill>
                <a:srgbClr val="C00000"/>
              </a:solidFill>
              <a:latin typeface="+mn-lt"/>
            </a:endParaRPr>
          </a:p>
        </p:txBody>
      </p:sp>
      <p:sp>
        <p:nvSpPr>
          <p:cNvPr id="28"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73A28C93-3DD7-4142-B790-2AA57857B8E7}"/>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9692" r="2523" b="-1"/>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Content Placeholder 2">
            <a:extLst>
              <a:ext uri="{FF2B5EF4-FFF2-40B4-BE49-F238E27FC236}">
                <a16:creationId xmlns:a16="http://schemas.microsoft.com/office/drawing/2014/main" id="{32556718-D7B1-42B4-86BE-432534C25C90}"/>
              </a:ext>
            </a:extLst>
          </p:cNvPr>
          <p:cNvSpPr>
            <a:spLocks noGrp="1"/>
          </p:cNvSpPr>
          <p:nvPr>
            <p:ph idx="1"/>
          </p:nvPr>
        </p:nvSpPr>
        <p:spPr>
          <a:xfrm>
            <a:off x="5481563" y="2014330"/>
            <a:ext cx="6293096" cy="4664766"/>
          </a:xfrm>
        </p:spPr>
        <p:txBody>
          <a:bodyPr anchor="ctr">
            <a:normAutofit/>
          </a:bodyPr>
          <a:lstStyle/>
          <a:p>
            <a:r>
              <a:rPr lang="en-IN" sz="1600" b="1" i="0" u="sng" dirty="0">
                <a:solidFill>
                  <a:srgbClr val="000000"/>
                </a:solidFill>
                <a:effectLst/>
              </a:rPr>
              <a:t>Exercise and depression</a:t>
            </a:r>
            <a:r>
              <a:rPr lang="en-IN" sz="1600" b="1" i="0" dirty="0">
                <a:solidFill>
                  <a:srgbClr val="000000"/>
                </a:solidFill>
                <a:effectLst/>
              </a:rPr>
              <a:t> </a:t>
            </a:r>
            <a:r>
              <a:rPr lang="en-IN" sz="1600" b="0" i="0" dirty="0">
                <a:solidFill>
                  <a:srgbClr val="000000"/>
                </a:solidFill>
                <a:effectLst/>
              </a:rPr>
              <a:t>- </a:t>
            </a:r>
            <a:r>
              <a:rPr lang="en-US" sz="1600" b="0" i="0" dirty="0">
                <a:solidFill>
                  <a:srgbClr val="000000"/>
                </a:solidFill>
                <a:effectLst/>
              </a:rPr>
              <a:t>Harvard T.H. Chan School of Public Health found that running for 15 minutes a day or walking for an hour reduces the risk of major depression by 26%. In addition to relieving </a:t>
            </a:r>
            <a:r>
              <a:rPr lang="en-US" sz="1600" b="0" i="0" dirty="0">
                <a:solidFill>
                  <a:srgbClr val="000000"/>
                </a:solidFill>
                <a:effectLst/>
                <a:hlinkClick r:id="rId4"/>
              </a:rPr>
              <a:t>depression symptoms</a:t>
            </a:r>
            <a:r>
              <a:rPr lang="en-US" sz="1600" b="0" i="0" dirty="0">
                <a:solidFill>
                  <a:srgbClr val="000000"/>
                </a:solidFill>
                <a:effectLst/>
              </a:rPr>
              <a:t>, research also shows that maintaining an exercise schedule can prevent you from relapsing</a:t>
            </a:r>
          </a:p>
          <a:p>
            <a:pPr marL="285750" indent="-285750" algn="l">
              <a:buFont typeface="Arial" panose="020B0604020202020204" pitchFamily="34" charset="0"/>
              <a:buChar char="•"/>
            </a:pPr>
            <a:r>
              <a:rPr lang="en-US" sz="1600" b="0" i="0" dirty="0">
                <a:effectLst/>
              </a:rPr>
              <a:t>Cardio exercise produces endorphins that may improve your sense of well-being and overall mood</a:t>
            </a:r>
          </a:p>
          <a:p>
            <a:pPr marL="285750" indent="-285750" algn="l">
              <a:buFont typeface="Arial" panose="020B0604020202020204" pitchFamily="34" charset="0"/>
              <a:buChar char="•"/>
            </a:pPr>
            <a:r>
              <a:rPr lang="en-US" sz="1600" b="0" i="0" dirty="0">
                <a:effectLst/>
              </a:rPr>
              <a:t>Cardio can increase neurotransmitters like glutamate, GABA, serotonin, and norepinephrine, which may be </a:t>
            </a:r>
            <a:r>
              <a:rPr lang="en-US" sz="1600" b="0" i="0" u="none" strike="noStrike" dirty="0">
                <a:effectLst/>
                <a:hlinkClick r:id="rId5">
                  <a:extLst>
                    <a:ext uri="{A12FA001-AC4F-418D-AE19-62706E023703}">
                      <ahyp:hlinkClr xmlns:ahyp="http://schemas.microsoft.com/office/drawing/2018/hyperlinkcolor" val="tx"/>
                    </a:ext>
                  </a:extLst>
                </a:hlinkClick>
              </a:rPr>
              <a:t>low in depressed people</a:t>
            </a:r>
            <a:endParaRPr lang="en-US" sz="1600" b="0" i="0" u="none" strike="noStrike" dirty="0">
              <a:effectLst/>
            </a:endParaRPr>
          </a:p>
          <a:p>
            <a:pPr marL="285750" indent="-285750" algn="l">
              <a:buFont typeface="Arial" panose="020B0604020202020204" pitchFamily="34" charset="0"/>
              <a:buChar char="•"/>
            </a:pPr>
            <a:r>
              <a:rPr lang="en-US" sz="1600" b="0" i="0" dirty="0">
                <a:effectLst/>
              </a:rPr>
              <a:t>Exercise improves sleep</a:t>
            </a:r>
            <a:r>
              <a:rPr lang="en-US" sz="1600" dirty="0"/>
              <a:t>.</a:t>
            </a:r>
            <a:r>
              <a:rPr lang="en-US" sz="1600" b="0" i="0" dirty="0">
                <a:effectLst/>
              </a:rPr>
              <a:t> Going outside, changing routine, and social interaction helps mood</a:t>
            </a:r>
            <a:r>
              <a:rPr lang="en-US" sz="1600" dirty="0"/>
              <a:t> elevation</a:t>
            </a:r>
            <a:endParaRPr lang="en-US" sz="1600" b="0" i="0" dirty="0">
              <a:effectLst/>
            </a:endParaRPr>
          </a:p>
          <a:p>
            <a:endParaRPr lang="en-US" sz="1800" b="0" i="0" dirty="0">
              <a:solidFill>
                <a:srgbClr val="000000"/>
              </a:solidFill>
              <a:effectLst/>
            </a:endParaRPr>
          </a:p>
          <a:p>
            <a:r>
              <a:rPr lang="en-US" sz="1600" b="1" i="0" u="sng" dirty="0">
                <a:solidFill>
                  <a:srgbClr val="000000"/>
                </a:solidFill>
                <a:effectLst/>
              </a:rPr>
              <a:t>Exercise and anxiety </a:t>
            </a:r>
            <a:r>
              <a:rPr lang="en-US" sz="1600" b="0" i="0" dirty="0">
                <a:solidFill>
                  <a:srgbClr val="000000"/>
                </a:solidFill>
                <a:effectLst/>
              </a:rPr>
              <a:t>- It relieves tension and stress, boosts physical and mental energy, and enhances well-being through the release of endorphins</a:t>
            </a:r>
          </a:p>
          <a:p>
            <a:pPr marL="0" indent="0">
              <a:buNone/>
            </a:pPr>
            <a:endParaRPr lang="en-IN" sz="1300" dirty="0">
              <a:solidFill>
                <a:srgbClr val="000000"/>
              </a:solidFill>
            </a:endParaRPr>
          </a:p>
        </p:txBody>
      </p:sp>
      <p:sp>
        <p:nvSpPr>
          <p:cNvPr id="5" name="TextBox 4">
            <a:extLst>
              <a:ext uri="{FF2B5EF4-FFF2-40B4-BE49-F238E27FC236}">
                <a16:creationId xmlns:a16="http://schemas.microsoft.com/office/drawing/2014/main" id="{DBAB10F2-E3A7-45B7-BCAA-D0CAE72CCFEF}"/>
              </a:ext>
            </a:extLst>
          </p:cNvPr>
          <p:cNvSpPr txBox="1"/>
          <p:nvPr/>
        </p:nvSpPr>
        <p:spPr>
          <a:xfrm>
            <a:off x="775252" y="154667"/>
            <a:ext cx="10641495" cy="923330"/>
          </a:xfrm>
          <a:prstGeom prst="rect">
            <a:avLst/>
          </a:prstGeom>
          <a:noFill/>
        </p:spPr>
        <p:txBody>
          <a:bodyPr wrap="square">
            <a:spAutoFit/>
          </a:bodyPr>
          <a:lstStyle/>
          <a:p>
            <a:pPr>
              <a:spcAft>
                <a:spcPts val="600"/>
              </a:spcAft>
            </a:pPr>
            <a:r>
              <a:rPr lang="en-US" b="1" i="0" dirty="0">
                <a:solidFill>
                  <a:srgbClr val="0070C0"/>
                </a:solidFill>
                <a:effectLst/>
                <a:latin typeface="Roboto-Regular"/>
              </a:rPr>
              <a:t>Research indicates that modest amounts of exercise can make a real difference. No matter your age or fitness level, you can learn to use exercise as a powerful tool to deal with mental health problems, improve your energy and outlook, and get more out of life</a:t>
            </a:r>
            <a:endParaRPr lang="en-IN" b="1" dirty="0">
              <a:solidFill>
                <a:srgbClr val="0070C0"/>
              </a:solidFill>
            </a:endParaRPr>
          </a:p>
        </p:txBody>
      </p:sp>
      <p:sp>
        <p:nvSpPr>
          <p:cNvPr id="25" name="TextBox 24">
            <a:extLst>
              <a:ext uri="{FF2B5EF4-FFF2-40B4-BE49-F238E27FC236}">
                <a16:creationId xmlns:a16="http://schemas.microsoft.com/office/drawing/2014/main" id="{4E86150B-21A6-4D1B-BE23-3D0F71C2571D}"/>
              </a:ext>
            </a:extLst>
          </p:cNvPr>
          <p:cNvSpPr txBox="1"/>
          <p:nvPr/>
        </p:nvSpPr>
        <p:spPr>
          <a:xfrm>
            <a:off x="526313" y="5539416"/>
            <a:ext cx="4838021" cy="1200329"/>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rPr>
              <a:t>Teens who engage in physical fitness </a:t>
            </a:r>
            <a:r>
              <a:rPr lang="en-US" b="0" i="0" u="none" strike="noStrike" dirty="0">
                <a:effectLst/>
                <a:hlinkClick r:id="rId6">
                  <a:extLst>
                    <a:ext uri="{A12FA001-AC4F-418D-AE19-62706E023703}">
                      <ahyp:hlinkClr xmlns:ahyp="http://schemas.microsoft.com/office/drawing/2018/hyperlinkcolor" val="tx"/>
                    </a:ext>
                  </a:extLst>
                </a:hlinkClick>
              </a:rPr>
              <a:t>can reduce the risk of depression</a:t>
            </a:r>
            <a:r>
              <a:rPr lang="en-US" b="0" i="0" dirty="0">
                <a:effectLst/>
              </a:rPr>
              <a:t> and suicide later in life, and even exercise as simple as walking can reduce overall symptoms of depression</a:t>
            </a:r>
          </a:p>
        </p:txBody>
      </p:sp>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6080C5A7-9FBF-49D6-BD6E-CA4CDAC288EB}"/>
                  </a:ext>
                </a:extLst>
              </p14:cNvPr>
              <p14:cNvContentPartPr/>
              <p14:nvPr/>
            </p14:nvContentPartPr>
            <p14:xfrm>
              <a:off x="5875560" y="4214880"/>
              <a:ext cx="5822640" cy="339480"/>
            </p14:xfrm>
          </p:contentPart>
        </mc:Choice>
        <mc:Fallback xmlns="">
          <p:pic>
            <p:nvPicPr>
              <p:cNvPr id="4" name="Ink 3">
                <a:extLst>
                  <a:ext uri="{FF2B5EF4-FFF2-40B4-BE49-F238E27FC236}">
                    <a16:creationId xmlns:a16="http://schemas.microsoft.com/office/drawing/2014/main" id="{6080C5A7-9FBF-49D6-BD6E-CA4CDAC288EB}"/>
                  </a:ext>
                </a:extLst>
              </p:cNvPr>
              <p:cNvPicPr/>
              <p:nvPr/>
            </p:nvPicPr>
            <p:blipFill>
              <a:blip r:embed="rId8"/>
              <a:stretch>
                <a:fillRect/>
              </a:stretch>
            </p:blipFill>
            <p:spPr>
              <a:xfrm>
                <a:off x="5866200" y="4205520"/>
                <a:ext cx="5841360" cy="358200"/>
              </a:xfrm>
              <a:prstGeom prst="rect">
                <a:avLst/>
              </a:prstGeom>
            </p:spPr>
          </p:pic>
        </mc:Fallback>
      </mc:AlternateContent>
    </p:spTree>
    <p:extLst>
      <p:ext uri="{BB962C8B-B14F-4D97-AF65-F5344CB8AC3E}">
        <p14:creationId xmlns:p14="http://schemas.microsoft.com/office/powerpoint/2010/main" val="797303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1BE621-2C61-4C09-AC18-F754D37776C1}"/>
              </a:ext>
            </a:extLst>
          </p:cNvPr>
          <p:cNvSpPr>
            <a:spLocks noGrp="1"/>
          </p:cNvSpPr>
          <p:nvPr>
            <p:ph idx="1"/>
          </p:nvPr>
        </p:nvSpPr>
        <p:spPr>
          <a:xfrm>
            <a:off x="334617" y="1037241"/>
            <a:ext cx="6490253" cy="5721368"/>
          </a:xfrm>
          <a:ln>
            <a:solidFill>
              <a:schemeClr val="tx1"/>
            </a:solidFill>
          </a:ln>
        </p:spPr>
        <p:txBody>
          <a:bodyPr>
            <a:normAutofit fontScale="92500" lnSpcReduction="10000"/>
          </a:bodyPr>
          <a:lstStyle/>
          <a:p>
            <a:pPr algn="l"/>
            <a:r>
              <a:rPr lang="en-US" sz="2100" b="1" i="0" u="sng" dirty="0">
                <a:solidFill>
                  <a:srgbClr val="333333"/>
                </a:solidFill>
                <a:effectLst/>
              </a:rPr>
              <a:t>Exercise and stress </a:t>
            </a:r>
            <a:r>
              <a:rPr lang="en-US" sz="2100" b="0" i="0" dirty="0">
                <a:solidFill>
                  <a:srgbClr val="333333"/>
                </a:solidFill>
                <a:effectLst/>
              </a:rPr>
              <a:t>– stress </a:t>
            </a:r>
            <a:r>
              <a:rPr lang="en-US" sz="2100" dirty="0">
                <a:solidFill>
                  <a:srgbClr val="333333"/>
                </a:solidFill>
              </a:rPr>
              <a:t>contracts </a:t>
            </a:r>
            <a:r>
              <a:rPr lang="en-US" sz="2100" b="0" i="0" dirty="0">
                <a:solidFill>
                  <a:srgbClr val="333333"/>
                </a:solidFill>
                <a:effectLst/>
              </a:rPr>
              <a:t>muscles inducing back or neck pain, or painful headaches, tightness in your chest, a pounding pulse, or muscle cramps, with added problems of insomnia, heartburn, stomachache, diarrhea, or frequent urination. The worry and discomfort of all these physical symptoms can in turn lead to even more stress, creating a vicious cycle between your mind and body</a:t>
            </a:r>
          </a:p>
          <a:p>
            <a:pPr marL="0" indent="0" algn="l">
              <a:buNone/>
            </a:pPr>
            <a:r>
              <a:rPr lang="en-US" sz="2100" b="0" i="0" dirty="0">
                <a:solidFill>
                  <a:srgbClr val="333333"/>
                </a:solidFill>
                <a:effectLst/>
              </a:rPr>
              <a:t>Exercising is an effective way to break this cycle. As well as releasing endorphins in the brain, physical activity helps to relax the muscles and relieve tension in the body. Since the body and mind are so closely linked, when your body feels better so, too, will your mind.</a:t>
            </a:r>
          </a:p>
          <a:p>
            <a:pPr algn="l"/>
            <a:endParaRPr lang="en-US" sz="2100" b="0" i="0" dirty="0">
              <a:solidFill>
                <a:srgbClr val="333333"/>
              </a:solidFill>
              <a:effectLst/>
            </a:endParaRPr>
          </a:p>
          <a:p>
            <a:pPr algn="l"/>
            <a:r>
              <a:rPr lang="en-US" sz="2100" b="1" i="0" u="sng" dirty="0">
                <a:solidFill>
                  <a:srgbClr val="333333"/>
                </a:solidFill>
                <a:effectLst/>
              </a:rPr>
              <a:t>Exercise and ADHD </a:t>
            </a:r>
            <a:r>
              <a:rPr lang="en-US" sz="2100" b="0" i="0" dirty="0">
                <a:solidFill>
                  <a:srgbClr val="333333"/>
                </a:solidFill>
                <a:effectLst/>
              </a:rPr>
              <a:t>- Exercising regularly is one of the easiest and most effective ways to reduce the </a:t>
            </a:r>
            <a:r>
              <a:rPr lang="en-US" sz="2100" b="0" i="0" dirty="0">
                <a:solidFill>
                  <a:srgbClr val="000000"/>
                </a:solidFill>
                <a:effectLst/>
                <a:hlinkClick r:id="rId2"/>
              </a:rPr>
              <a:t>symptoms of ADHD</a:t>
            </a:r>
            <a:r>
              <a:rPr lang="en-US" sz="2100" b="0" i="0" dirty="0">
                <a:solidFill>
                  <a:srgbClr val="333333"/>
                </a:solidFill>
                <a:effectLst/>
              </a:rPr>
              <a:t> and improve concentration, motivation, memory, and mood. Physical activity immediately boosts the brain’s dopamine, norepinephrine, and serotonin levels—all of which affect focus and attention. In this way, exercise works in much the same way as ADHD medications such as Ritalin and Adderall</a:t>
            </a:r>
          </a:p>
          <a:p>
            <a:pPr marL="0" indent="0">
              <a:buNone/>
            </a:pPr>
            <a:endParaRPr lang="en-IN" dirty="0"/>
          </a:p>
        </p:txBody>
      </p:sp>
      <p:sp>
        <p:nvSpPr>
          <p:cNvPr id="4" name="Title 1">
            <a:extLst>
              <a:ext uri="{FF2B5EF4-FFF2-40B4-BE49-F238E27FC236}">
                <a16:creationId xmlns:a16="http://schemas.microsoft.com/office/drawing/2014/main" id="{266EE5AE-68DE-4AFF-9EB1-80F70C265E72}"/>
              </a:ext>
            </a:extLst>
          </p:cNvPr>
          <p:cNvSpPr>
            <a:spLocks noGrp="1"/>
          </p:cNvSpPr>
          <p:nvPr>
            <p:ph type="title"/>
          </p:nvPr>
        </p:nvSpPr>
        <p:spPr>
          <a:xfrm>
            <a:off x="1260613" y="256206"/>
            <a:ext cx="9670774" cy="589032"/>
          </a:xfrm>
          <a:ln w="38100">
            <a:solidFill>
              <a:schemeClr val="tx1"/>
            </a:solidFill>
          </a:ln>
        </p:spPr>
        <p:txBody>
          <a:bodyPr>
            <a:normAutofit fontScale="90000"/>
          </a:bodyPr>
          <a:lstStyle/>
          <a:p>
            <a:pPr algn="ctr"/>
            <a:br>
              <a:rPr lang="en-US" b="0" i="0" dirty="0">
                <a:solidFill>
                  <a:srgbClr val="3C6EB7"/>
                </a:solidFill>
                <a:effectLst/>
                <a:latin typeface="Source Serif Pro"/>
              </a:rPr>
            </a:br>
            <a:r>
              <a:rPr lang="en-US" sz="4000" b="1" i="0" dirty="0">
                <a:solidFill>
                  <a:srgbClr val="C00000"/>
                </a:solidFill>
                <a:effectLst/>
                <a:latin typeface="+mn-lt"/>
              </a:rPr>
              <a:t>What are the mental health benefits of exercise?</a:t>
            </a:r>
            <a:br>
              <a:rPr lang="en-US" sz="4000" b="1" i="0" dirty="0">
                <a:solidFill>
                  <a:srgbClr val="C00000"/>
                </a:solidFill>
                <a:effectLst/>
                <a:latin typeface="+mn-lt"/>
              </a:rPr>
            </a:br>
            <a:endParaRPr lang="en-IN" b="1" dirty="0">
              <a:solidFill>
                <a:srgbClr val="C00000"/>
              </a:solidFill>
              <a:latin typeface="+mn-lt"/>
            </a:endParaRPr>
          </a:p>
        </p:txBody>
      </p:sp>
      <p:sp>
        <p:nvSpPr>
          <p:cNvPr id="5" name="Title 1">
            <a:extLst>
              <a:ext uri="{FF2B5EF4-FFF2-40B4-BE49-F238E27FC236}">
                <a16:creationId xmlns:a16="http://schemas.microsoft.com/office/drawing/2014/main" id="{779F3C72-589B-4854-AD47-1C8EC6AB53B9}"/>
              </a:ext>
            </a:extLst>
          </p:cNvPr>
          <p:cNvSpPr txBox="1">
            <a:spLocks/>
          </p:cNvSpPr>
          <p:nvPr/>
        </p:nvSpPr>
        <p:spPr>
          <a:xfrm>
            <a:off x="7301950" y="1928881"/>
            <a:ext cx="4025346" cy="589032"/>
          </a:xfrm>
          <a:prstGeom prst="rect">
            <a:avLst/>
          </a:prstGeom>
          <a:ln w="28575">
            <a:solidFill>
              <a:schemeClr val="tx1"/>
            </a:solidFill>
          </a:ln>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b="1" dirty="0">
                <a:solidFill>
                  <a:srgbClr val="C00000"/>
                </a:solidFill>
                <a:latin typeface="+mn-lt"/>
              </a:rPr>
            </a:br>
            <a:r>
              <a:rPr lang="en-US" sz="7200" b="1" dirty="0">
                <a:solidFill>
                  <a:srgbClr val="C00000"/>
                </a:solidFill>
                <a:latin typeface="+mn-lt"/>
              </a:rPr>
              <a:t>Other mental health benefits of exercise</a:t>
            </a:r>
            <a:br>
              <a:rPr lang="en-US" dirty="0">
                <a:solidFill>
                  <a:srgbClr val="3C6EB7"/>
                </a:solidFill>
                <a:latin typeface="Source Serif Pro"/>
              </a:rPr>
            </a:br>
            <a:endParaRPr lang="en-IN" dirty="0"/>
          </a:p>
        </p:txBody>
      </p:sp>
      <p:sp>
        <p:nvSpPr>
          <p:cNvPr id="6" name="Content Placeholder 2">
            <a:extLst>
              <a:ext uri="{FF2B5EF4-FFF2-40B4-BE49-F238E27FC236}">
                <a16:creationId xmlns:a16="http://schemas.microsoft.com/office/drawing/2014/main" id="{9E0DA213-A88C-4E63-B36C-5AF26557C01A}"/>
              </a:ext>
            </a:extLst>
          </p:cNvPr>
          <p:cNvSpPr txBox="1">
            <a:spLocks/>
          </p:cNvSpPr>
          <p:nvPr/>
        </p:nvSpPr>
        <p:spPr>
          <a:xfrm>
            <a:off x="7926457" y="2705229"/>
            <a:ext cx="3057939" cy="241189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solidFill>
                  <a:srgbClr val="333333"/>
                </a:solidFill>
              </a:rPr>
              <a:t>Sharper memory and thinking</a:t>
            </a:r>
          </a:p>
          <a:p>
            <a:r>
              <a:rPr lang="en-IN" sz="2000" b="1" dirty="0">
                <a:solidFill>
                  <a:srgbClr val="333333"/>
                </a:solidFill>
              </a:rPr>
              <a:t>Higher self-esteem</a:t>
            </a:r>
          </a:p>
          <a:p>
            <a:r>
              <a:rPr lang="en-IN" sz="2000" b="1" dirty="0">
                <a:solidFill>
                  <a:srgbClr val="333333"/>
                </a:solidFill>
              </a:rPr>
              <a:t>Better sleep</a:t>
            </a:r>
          </a:p>
          <a:p>
            <a:r>
              <a:rPr lang="en-IN" sz="2000" b="1" dirty="0">
                <a:solidFill>
                  <a:srgbClr val="333333"/>
                </a:solidFill>
              </a:rPr>
              <a:t>More energy</a:t>
            </a:r>
          </a:p>
          <a:p>
            <a:r>
              <a:rPr lang="en-IN" sz="2000" b="1" dirty="0">
                <a:solidFill>
                  <a:srgbClr val="333333"/>
                </a:solidFill>
              </a:rPr>
              <a:t>Stronger resilience</a:t>
            </a:r>
            <a:endParaRPr lang="en-IN" dirty="0"/>
          </a:p>
        </p:txBody>
      </p:sp>
    </p:spTree>
    <p:extLst>
      <p:ext uri="{BB962C8B-B14F-4D97-AF65-F5344CB8AC3E}">
        <p14:creationId xmlns:p14="http://schemas.microsoft.com/office/powerpoint/2010/main" val="239092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88A0C1-E734-42AC-8FBC-AE94C80FB975}"/>
              </a:ext>
            </a:extLst>
          </p:cNvPr>
          <p:cNvSpPr txBox="1"/>
          <p:nvPr/>
        </p:nvSpPr>
        <p:spPr>
          <a:xfrm>
            <a:off x="801756" y="923045"/>
            <a:ext cx="5645427" cy="5355312"/>
          </a:xfrm>
          <a:prstGeom prst="rect">
            <a:avLst/>
          </a:prstGeom>
          <a:noFill/>
          <a:ln>
            <a:solidFill>
              <a:schemeClr val="tx1"/>
            </a:solidFill>
          </a:ln>
        </p:spPr>
        <p:txBody>
          <a:bodyPr wrap="square">
            <a:spAutoFit/>
          </a:bodyPr>
          <a:lstStyle/>
          <a:p>
            <a:pPr marL="285750" indent="-285750" algn="l" fontAlgn="base">
              <a:buFont typeface="Arial" panose="020B0604020202020204" pitchFamily="34" charset="0"/>
              <a:buChar char="•"/>
            </a:pPr>
            <a:r>
              <a:rPr lang="en-US" b="0" i="0" dirty="0">
                <a:solidFill>
                  <a:srgbClr val="000000"/>
                </a:solidFill>
                <a:effectLst/>
              </a:rPr>
              <a:t>Starting out too hard in a new exercise program may be one of the reasons people disdain physical activity</a:t>
            </a:r>
            <a:endParaRPr lang="en-US" dirty="0">
              <a:solidFill>
                <a:srgbClr val="000000"/>
              </a:solidFill>
            </a:endParaRPr>
          </a:p>
          <a:p>
            <a:pPr marL="285750" indent="-285750" algn="l" fontAlgn="base">
              <a:buFont typeface="Arial" panose="020B0604020202020204" pitchFamily="34" charset="0"/>
              <a:buChar char="•"/>
            </a:pPr>
            <a:r>
              <a:rPr lang="en-US" b="0" i="0" dirty="0">
                <a:solidFill>
                  <a:srgbClr val="000000"/>
                </a:solidFill>
                <a:effectLst/>
              </a:rPr>
              <a:t>When people exercise above their respiratory threshold — that is, above the point when it gets hard to talk — they postpone exercise's immediate mood boost by about 30 minutes</a:t>
            </a:r>
            <a:endParaRPr lang="en-US" dirty="0">
              <a:solidFill>
                <a:srgbClr val="000000"/>
              </a:solidFill>
            </a:endParaRPr>
          </a:p>
          <a:p>
            <a:pPr marL="285750" indent="-285750" algn="l" fontAlgn="base">
              <a:buFont typeface="Arial" panose="020B0604020202020204" pitchFamily="34" charset="0"/>
              <a:buChar char="•"/>
            </a:pPr>
            <a:endParaRPr lang="en-US" b="0" i="0" dirty="0">
              <a:solidFill>
                <a:srgbClr val="000000"/>
              </a:solidFill>
              <a:effectLst/>
            </a:endParaRPr>
          </a:p>
          <a:p>
            <a:pPr marL="285750" indent="-285750" algn="l" fontAlgn="base">
              <a:buFont typeface="Arial" panose="020B0604020202020204" pitchFamily="34" charset="0"/>
              <a:buChar char="•"/>
            </a:pPr>
            <a:r>
              <a:rPr lang="en-US" b="0" i="0" dirty="0">
                <a:solidFill>
                  <a:srgbClr val="000000"/>
                </a:solidFill>
                <a:effectLst/>
              </a:rPr>
              <a:t>For novices, that delay could turn them off from the treadmill for good.</a:t>
            </a:r>
          </a:p>
          <a:p>
            <a:pPr marL="285750" indent="-285750" algn="l" fontAlgn="base">
              <a:buFont typeface="Arial" panose="020B0604020202020204" pitchFamily="34" charset="0"/>
              <a:buChar char="•"/>
            </a:pPr>
            <a:endParaRPr lang="en-US" dirty="0">
              <a:solidFill>
                <a:srgbClr val="000000"/>
              </a:solidFill>
            </a:endParaRPr>
          </a:p>
          <a:p>
            <a:pPr marL="285750" indent="-285750" algn="l" fontAlgn="base">
              <a:buFont typeface="Arial" panose="020B0604020202020204" pitchFamily="34" charset="0"/>
              <a:buChar char="•"/>
            </a:pPr>
            <a:r>
              <a:rPr lang="en-US" b="0" i="0" dirty="0">
                <a:solidFill>
                  <a:srgbClr val="000000"/>
                </a:solidFill>
                <a:effectLst/>
              </a:rPr>
              <a:t>Sports trainers suggest workout neophytes start slowly, with a moderate exercise plan</a:t>
            </a:r>
          </a:p>
          <a:p>
            <a:pPr marL="285750" indent="-285750" algn="l" fontAlgn="base">
              <a:buFont typeface="Arial" panose="020B0604020202020204" pitchFamily="34" charset="0"/>
              <a:buChar char="•"/>
            </a:pPr>
            <a:endParaRPr lang="en-US" b="0" i="0" dirty="0">
              <a:solidFill>
                <a:srgbClr val="000000"/>
              </a:solidFill>
              <a:effectLst/>
            </a:endParaRPr>
          </a:p>
          <a:p>
            <a:pPr marL="285750" indent="-285750" algn="l" fontAlgn="base">
              <a:buFont typeface="Arial" panose="020B0604020202020204" pitchFamily="34" charset="0"/>
              <a:buChar char="•"/>
            </a:pPr>
            <a:r>
              <a:rPr lang="en-US" b="0" i="0" dirty="0">
                <a:solidFill>
                  <a:srgbClr val="000000"/>
                </a:solidFill>
                <a:effectLst/>
              </a:rPr>
              <a:t>An emphasis on the physical effects of exercise also brings about apathy to activity. Physicians frequently tell patients to work out to lose weight, lower cholesterol or prevent diabetes. Unfortunately, it takes months before any physical results of your hard work in the gym are apparent</a:t>
            </a:r>
          </a:p>
        </p:txBody>
      </p:sp>
      <p:sp>
        <p:nvSpPr>
          <p:cNvPr id="5" name="TextBox 4">
            <a:extLst>
              <a:ext uri="{FF2B5EF4-FFF2-40B4-BE49-F238E27FC236}">
                <a16:creationId xmlns:a16="http://schemas.microsoft.com/office/drawing/2014/main" id="{3577DFC4-E67D-4C51-BD67-372326DF1963}"/>
              </a:ext>
            </a:extLst>
          </p:cNvPr>
          <p:cNvSpPr txBox="1"/>
          <p:nvPr/>
        </p:nvSpPr>
        <p:spPr>
          <a:xfrm>
            <a:off x="1616763" y="6433774"/>
            <a:ext cx="6202018" cy="369332"/>
          </a:xfrm>
          <a:prstGeom prst="rect">
            <a:avLst/>
          </a:prstGeom>
          <a:solidFill>
            <a:schemeClr val="accent2"/>
          </a:solidFill>
        </p:spPr>
        <p:txBody>
          <a:bodyPr wrap="square">
            <a:spAutoFit/>
          </a:bodyPr>
          <a:lstStyle/>
          <a:p>
            <a:pPr marL="285750" indent="-285750">
              <a:buFont typeface="Arial" panose="020B0604020202020204" pitchFamily="34" charset="0"/>
              <a:buChar char="•"/>
            </a:pPr>
            <a:r>
              <a:rPr lang="en-US" b="1" i="0" dirty="0">
                <a:solidFill>
                  <a:srgbClr val="000000"/>
                </a:solidFill>
                <a:effectLst/>
              </a:rPr>
              <a:t>The exercise mood boost, offers near-instant gratification</a:t>
            </a:r>
            <a:endParaRPr lang="en-IN" b="1" dirty="0"/>
          </a:p>
        </p:txBody>
      </p:sp>
      <p:sp>
        <p:nvSpPr>
          <p:cNvPr id="7" name="TextBox 6">
            <a:extLst>
              <a:ext uri="{FF2B5EF4-FFF2-40B4-BE49-F238E27FC236}">
                <a16:creationId xmlns:a16="http://schemas.microsoft.com/office/drawing/2014/main" id="{F55541C5-FB1A-4087-8653-F19176292172}"/>
              </a:ext>
            </a:extLst>
          </p:cNvPr>
          <p:cNvSpPr txBox="1"/>
          <p:nvPr/>
        </p:nvSpPr>
        <p:spPr>
          <a:xfrm>
            <a:off x="801756" y="174685"/>
            <a:ext cx="10588487" cy="584775"/>
          </a:xfrm>
          <a:prstGeom prst="rect">
            <a:avLst/>
          </a:prstGeom>
          <a:noFill/>
          <a:ln w="38100">
            <a:solidFill>
              <a:schemeClr val="tx1"/>
            </a:solidFill>
          </a:ln>
        </p:spPr>
        <p:txBody>
          <a:bodyPr wrap="square">
            <a:spAutoFit/>
          </a:bodyPr>
          <a:lstStyle/>
          <a:p>
            <a:r>
              <a:rPr lang="en-US" sz="3200" b="1" i="0" dirty="0">
                <a:solidFill>
                  <a:srgbClr val="C00000"/>
                </a:solidFill>
                <a:effectLst/>
              </a:rPr>
              <a:t>If exercise makes us feel so good, why is it so hard to do it? </a:t>
            </a:r>
            <a:endParaRPr lang="en-IN" sz="3200" b="1" dirty="0">
              <a:solidFill>
                <a:srgbClr val="C00000"/>
              </a:solidFill>
            </a:endParaRPr>
          </a:p>
        </p:txBody>
      </p:sp>
      <p:sp>
        <p:nvSpPr>
          <p:cNvPr id="6" name="TextBox 5">
            <a:extLst>
              <a:ext uri="{FF2B5EF4-FFF2-40B4-BE49-F238E27FC236}">
                <a16:creationId xmlns:a16="http://schemas.microsoft.com/office/drawing/2014/main" id="{DC55C110-D069-442F-A9FE-05C5B0E86105}"/>
              </a:ext>
            </a:extLst>
          </p:cNvPr>
          <p:cNvSpPr txBox="1"/>
          <p:nvPr/>
        </p:nvSpPr>
        <p:spPr>
          <a:xfrm>
            <a:off x="7019546" y="1782396"/>
            <a:ext cx="4370697" cy="461665"/>
          </a:xfrm>
          <a:prstGeom prst="rect">
            <a:avLst/>
          </a:prstGeom>
          <a:noFill/>
          <a:ln>
            <a:solidFill>
              <a:schemeClr val="tx1"/>
            </a:solidFill>
          </a:ln>
        </p:spPr>
        <p:txBody>
          <a:bodyPr wrap="square">
            <a:spAutoFit/>
          </a:bodyPr>
          <a:lstStyle/>
          <a:p>
            <a:pPr algn="l"/>
            <a:r>
              <a:rPr lang="en-IN" sz="2400" b="1" i="0" dirty="0">
                <a:solidFill>
                  <a:srgbClr val="C00000"/>
                </a:solidFill>
                <a:effectLst/>
              </a:rPr>
              <a:t>Getting started with exercise</a:t>
            </a:r>
          </a:p>
        </p:txBody>
      </p:sp>
      <p:sp>
        <p:nvSpPr>
          <p:cNvPr id="8" name="TextBox 7">
            <a:extLst>
              <a:ext uri="{FF2B5EF4-FFF2-40B4-BE49-F238E27FC236}">
                <a16:creationId xmlns:a16="http://schemas.microsoft.com/office/drawing/2014/main" id="{CDDEDA2E-D64C-4984-B699-239711C5CF83}"/>
              </a:ext>
            </a:extLst>
          </p:cNvPr>
          <p:cNvSpPr txBox="1"/>
          <p:nvPr/>
        </p:nvSpPr>
        <p:spPr>
          <a:xfrm>
            <a:off x="7019546" y="2613392"/>
            <a:ext cx="4370697" cy="2031325"/>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n-IN" i="0" dirty="0">
                <a:solidFill>
                  <a:srgbClr val="333333"/>
                </a:solidFill>
                <a:effectLst/>
              </a:rPr>
              <a:t>Start small</a:t>
            </a:r>
          </a:p>
          <a:p>
            <a:pPr marL="285750" indent="-285750">
              <a:buFont typeface="Arial" panose="020B0604020202020204" pitchFamily="34" charset="0"/>
              <a:buChar char="•"/>
            </a:pPr>
            <a:r>
              <a:rPr lang="en-US" i="0" dirty="0">
                <a:solidFill>
                  <a:srgbClr val="333333"/>
                </a:solidFill>
                <a:effectLst/>
              </a:rPr>
              <a:t>Schedule workouts when your energy is highest</a:t>
            </a:r>
          </a:p>
          <a:p>
            <a:pPr marL="285750" indent="-285750">
              <a:buFont typeface="Arial" panose="020B0604020202020204" pitchFamily="34" charset="0"/>
              <a:buChar char="•"/>
            </a:pPr>
            <a:r>
              <a:rPr lang="en-US" i="0" dirty="0">
                <a:solidFill>
                  <a:srgbClr val="333333"/>
                </a:solidFill>
                <a:effectLst/>
              </a:rPr>
              <a:t>Focus on activities you enjoy</a:t>
            </a:r>
          </a:p>
          <a:p>
            <a:pPr marL="285750" indent="-285750">
              <a:buFont typeface="Arial" panose="020B0604020202020204" pitchFamily="34" charset="0"/>
              <a:buChar char="•"/>
            </a:pPr>
            <a:r>
              <a:rPr lang="en-IN" i="0" dirty="0">
                <a:solidFill>
                  <a:srgbClr val="333333"/>
                </a:solidFill>
                <a:effectLst/>
              </a:rPr>
              <a:t>Be comfortable</a:t>
            </a:r>
          </a:p>
          <a:p>
            <a:pPr marL="285750" indent="-285750">
              <a:buFont typeface="Arial" panose="020B0604020202020204" pitchFamily="34" charset="0"/>
              <a:buChar char="•"/>
            </a:pPr>
            <a:r>
              <a:rPr lang="en-IN" i="0" dirty="0">
                <a:solidFill>
                  <a:srgbClr val="333333"/>
                </a:solidFill>
                <a:effectLst/>
              </a:rPr>
              <a:t>Reward yourself</a:t>
            </a:r>
            <a:endParaRPr lang="en-IN" dirty="0">
              <a:solidFill>
                <a:srgbClr val="333333"/>
              </a:solidFill>
            </a:endParaRPr>
          </a:p>
          <a:p>
            <a:pPr marL="285750" indent="-285750">
              <a:buFont typeface="Arial" panose="020B0604020202020204" pitchFamily="34" charset="0"/>
              <a:buChar char="•"/>
            </a:pPr>
            <a:r>
              <a:rPr lang="en-IN" i="0" dirty="0">
                <a:solidFill>
                  <a:srgbClr val="333333"/>
                </a:solidFill>
                <a:effectLst/>
              </a:rPr>
              <a:t>Make exercise a social activity</a:t>
            </a:r>
            <a:endParaRPr lang="en-IN" dirty="0"/>
          </a:p>
        </p:txBody>
      </p:sp>
    </p:spTree>
    <p:extLst>
      <p:ext uri="{BB962C8B-B14F-4D97-AF65-F5344CB8AC3E}">
        <p14:creationId xmlns:p14="http://schemas.microsoft.com/office/powerpoint/2010/main" val="3493234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DCBFA0EF578A48B83512B363F1E43E" ma:contentTypeVersion="8" ma:contentTypeDescription="Create a new document." ma:contentTypeScope="" ma:versionID="d5da1950d0e996de18efdbb18beacb6e">
  <xsd:schema xmlns:xsd="http://www.w3.org/2001/XMLSchema" xmlns:xs="http://www.w3.org/2001/XMLSchema" xmlns:p="http://schemas.microsoft.com/office/2006/metadata/properties" xmlns:ns2="9e1b34db-5eb9-404a-b7fe-5b8cf3b7df2e" targetNamespace="http://schemas.microsoft.com/office/2006/metadata/properties" ma:root="true" ma:fieldsID="93c8b74f681f66119f375cbfb58b07fb" ns2:_="">
    <xsd:import namespace="9e1b34db-5eb9-404a-b7fe-5b8cf3b7df2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1b34db-5eb9-404a-b7fe-5b8cf3b7df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CACF0B3-AA23-4856-8015-6FFAD79E0995}"/>
</file>

<file path=customXml/itemProps2.xml><?xml version="1.0" encoding="utf-8"?>
<ds:datastoreItem xmlns:ds="http://schemas.openxmlformats.org/officeDocument/2006/customXml" ds:itemID="{44BC6911-8A79-4A70-B944-1BC01162FBBA}"/>
</file>

<file path=customXml/itemProps3.xml><?xml version="1.0" encoding="utf-8"?>
<ds:datastoreItem xmlns:ds="http://schemas.openxmlformats.org/officeDocument/2006/customXml" ds:itemID="{11EB59B2-AEEB-46EE-838D-49A17E32C5F3}"/>
</file>

<file path=docProps/app.xml><?xml version="1.0" encoding="utf-8"?>
<Properties xmlns="http://schemas.openxmlformats.org/officeDocument/2006/extended-properties" xmlns:vt="http://schemas.openxmlformats.org/officeDocument/2006/docPropsVTypes">
  <TotalTime>88</TotalTime>
  <Words>3316</Words>
  <Application>Microsoft Office PowerPoint</Application>
  <PresentationFormat>Widescreen</PresentationFormat>
  <Paragraphs>247</Paragraphs>
  <Slides>26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Arial</vt:lpstr>
      <vt:lpstr>Arial</vt:lpstr>
      <vt:lpstr>Calibri</vt:lpstr>
      <vt:lpstr>Calibri Light</vt:lpstr>
      <vt:lpstr>f37-ginger-bold</vt:lpstr>
      <vt:lpstr>Helvetica</vt:lpstr>
      <vt:lpstr>JansonTextLTStd-Roman</vt:lpstr>
      <vt:lpstr>Open Sans</vt:lpstr>
      <vt:lpstr>Roboto-Regular</vt:lpstr>
      <vt:lpstr>Source Serif Pro</vt:lpstr>
      <vt:lpstr>tisapro-regular</vt:lpstr>
      <vt:lpstr>Office Theme</vt:lpstr>
      <vt:lpstr>Physiological parameters of Well-being </vt:lpstr>
      <vt:lpstr>PowerPoint Presentation</vt:lpstr>
      <vt:lpstr>PowerPoint Presentation</vt:lpstr>
      <vt:lpstr>PowerPoint Presentation</vt:lpstr>
      <vt:lpstr>PowerPoint Presentation</vt:lpstr>
      <vt:lpstr>PowerPoint Presentation</vt:lpstr>
      <vt:lpstr>What are the mental health benefits of exercise? </vt:lpstr>
      <vt:lpstr> What are the mental health benefits of exercise? </vt:lpstr>
      <vt:lpstr>PowerPoint Presentation</vt:lpstr>
      <vt:lpstr>PowerPoint Presentation</vt:lpstr>
      <vt:lpstr> Common training principles of exercise  </vt:lpstr>
      <vt:lpstr>PowerPoint Presentation</vt:lpstr>
      <vt:lpstr>What is meant by Cardiovascular exercise?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How fit are you? See how you measure up </vt:lpstr>
      <vt:lpstr> Aerobic fitness: Heart rate at rest </vt:lpstr>
      <vt:lpstr>PowerPoint Presentation</vt:lpstr>
      <vt:lpstr>PowerPoint Presentation</vt:lpstr>
      <vt:lpstr>PowerPoint Presentation</vt:lpstr>
      <vt:lpstr> How fit are you mentally?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Physiological parameters of Well-being </dc:title>
  <dc:creator>Rajlakshmi Guha</dc:creator>
  <cp:lastModifiedBy>Rajlakshmi Guha</cp:lastModifiedBy>
  <cp:revision>3</cp:revision>
  <dcterms:created xsi:type="dcterms:W3CDTF">2021-01-19T02:11:35Z</dcterms:created>
  <dcterms:modified xsi:type="dcterms:W3CDTF">2021-01-19T03:40:08Z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0x010100B9DCBFA0EF578A48B83512B363F1E43E</vt:lpwstr>
  </property>
</Properties>
</file>