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25" r:id="rId2"/>
    <p:sldId id="327" r:id="rId3"/>
    <p:sldId id="317" r:id="rId4"/>
    <p:sldId id="288" r:id="rId5"/>
    <p:sldId id="291" r:id="rId6"/>
    <p:sldId id="319" r:id="rId7"/>
    <p:sldId id="289" r:id="rId8"/>
    <p:sldId id="294" r:id="rId9"/>
    <p:sldId id="290" r:id="rId10"/>
    <p:sldId id="318" r:id="rId11"/>
    <p:sldId id="295" r:id="rId12"/>
    <p:sldId id="296" r:id="rId13"/>
    <p:sldId id="298" r:id="rId14"/>
    <p:sldId id="316" r:id="rId15"/>
    <p:sldId id="299" r:id="rId16"/>
    <p:sldId id="300" r:id="rId17"/>
    <p:sldId id="301" r:id="rId18"/>
    <p:sldId id="276" r:id="rId19"/>
    <p:sldId id="278" r:id="rId20"/>
    <p:sldId id="279" r:id="rId21"/>
    <p:sldId id="328" r:id="rId22"/>
    <p:sldId id="280" r:id="rId23"/>
    <p:sldId id="281" r:id="rId24"/>
    <p:sldId id="282" r:id="rId25"/>
    <p:sldId id="305" r:id="rId26"/>
    <p:sldId id="302" r:id="rId27"/>
    <p:sldId id="303" r:id="rId28"/>
    <p:sldId id="312" r:id="rId29"/>
    <p:sldId id="313" r:id="rId30"/>
    <p:sldId id="314" r:id="rId31"/>
    <p:sldId id="307" r:id="rId32"/>
    <p:sldId id="324" r:id="rId33"/>
    <p:sldId id="308" r:id="rId34"/>
    <p:sldId id="323" r:id="rId35"/>
    <p:sldId id="32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43" autoAdjust="0"/>
  </p:normalViewPr>
  <p:slideViewPr>
    <p:cSldViewPr>
      <p:cViewPr varScale="1">
        <p:scale>
          <a:sx n="75" d="100"/>
          <a:sy n="75" d="100"/>
        </p:scale>
        <p:origin x="-182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62CEBE-1E1E-46E4-A4D5-40A9C39F76AA}" type="datetimeFigureOut">
              <a:rPr lang="en-US" smtClean="0"/>
              <a:pPr/>
              <a:t>3/28/2018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2D830-4417-4C46-8FD7-7D717C90A4D9}" type="slidenum">
              <a:rPr lang="en-US" smtClean="0"/>
              <a:pPr/>
              <a:t>‹#›</a:t>
            </a:fld>
            <a:endParaRPr lang="en-US"/>
          </a:p>
        </p:txBody>
      </p:sp>
    </p:spTree>
    <p:extLst>
      <p:ext uri="{BB962C8B-B14F-4D97-AF65-F5344CB8AC3E}">
        <p14:creationId xmlns="" xmlns:p14="http://schemas.microsoft.com/office/powerpoint/2010/main" val="337739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Problems in the production or regulation of pancreatic hormones will cause complications related to blood sugar imbalance. Of all the diseases and disorders of the pancreas, the most well-known is diabetes.</a:t>
            </a:r>
          </a:p>
          <a:p>
            <a:endParaRPr lang="en-GB" dirty="0"/>
          </a:p>
          <a:p>
            <a:r>
              <a:rPr lang="en-GB" dirty="0"/>
              <a:t>Type 1 diabetes: Autoimmune disorder where insulin producing islets of Langerhans cells die. So, body doesn’t produce enough/any insulin to handle the glucose. People with type 1 diabetes have to take insulin to help their body use glucose appropriately. </a:t>
            </a:r>
          </a:p>
          <a:p>
            <a:endParaRPr lang="en-GB" dirty="0"/>
          </a:p>
          <a:p>
            <a:r>
              <a:rPr lang="en-GB" dirty="0"/>
              <a:t>Type 2 diabetes: much more prevalent. People with type 2 diabetes may be able to produce insulin, but their bodies don’t use it correctly (insulin resistance). They might also be unable to produce enough insulin to handle the glucose in their body. Lifestyle choices, such as diet and exercise, play a major role in managing and preventing type 2 diabetes.</a:t>
            </a:r>
          </a:p>
          <a:p>
            <a:endParaRPr lang="en-GB" dirty="0"/>
          </a:p>
        </p:txBody>
      </p:sp>
      <p:sp>
        <p:nvSpPr>
          <p:cNvPr id="4" name="Slide Number Placeholder 3"/>
          <p:cNvSpPr>
            <a:spLocks noGrp="1"/>
          </p:cNvSpPr>
          <p:nvPr>
            <p:ph type="sldNum" sz="quarter" idx="10"/>
          </p:nvPr>
        </p:nvSpPr>
        <p:spPr/>
        <p:txBody>
          <a:bodyPr/>
          <a:lstStyle/>
          <a:p>
            <a:fld id="{A662D830-4417-4C46-8FD7-7D717C90A4D9}" type="slidenum">
              <a:rPr lang="en-US" smtClean="0"/>
              <a:pPr/>
              <a:t>7</a:t>
            </a:fld>
            <a:endParaRPr lang="en-US"/>
          </a:p>
        </p:txBody>
      </p:sp>
    </p:spTree>
    <p:extLst>
      <p:ext uri="{BB962C8B-B14F-4D97-AF65-F5344CB8AC3E}">
        <p14:creationId xmlns="" xmlns:p14="http://schemas.microsoft.com/office/powerpoint/2010/main" val="286069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In a 1997 review of the film for the journal </a:t>
            </a:r>
            <a:r>
              <a:rPr lang="en-US" sz="1200" b="1" i="1" dirty="0"/>
              <a:t>Nature Genetics</a:t>
            </a:r>
            <a:r>
              <a:rPr lang="en-US" sz="1200" b="1" dirty="0"/>
              <a:t>, molecular biologist Lee M. Silver stated that "</a:t>
            </a:r>
            <a:r>
              <a:rPr lang="en-US" sz="1200" b="1" i="1" dirty="0" err="1"/>
              <a:t>Gattaca</a:t>
            </a:r>
            <a:r>
              <a:rPr lang="en-US" sz="1200" b="1" dirty="0"/>
              <a:t> is a film that all geneticists should see if for no other reason than to understand the perception of our trade held by so many of the public-at-large".</a:t>
            </a:r>
          </a:p>
          <a:p>
            <a:endParaRPr lang="en-US" dirty="0"/>
          </a:p>
        </p:txBody>
      </p:sp>
      <p:sp>
        <p:nvSpPr>
          <p:cNvPr id="4" name="Slide Number Placeholder 3"/>
          <p:cNvSpPr>
            <a:spLocks noGrp="1"/>
          </p:cNvSpPr>
          <p:nvPr>
            <p:ph type="sldNum" sz="quarter" idx="10"/>
          </p:nvPr>
        </p:nvSpPr>
        <p:spPr/>
        <p:txBody>
          <a:bodyPr/>
          <a:lstStyle/>
          <a:p>
            <a:fld id="{A662D830-4417-4C46-8FD7-7D717C90A4D9}" type="slidenum">
              <a:rPr lang="en-US" smtClean="0"/>
              <a:pPr/>
              <a:t>34</a:t>
            </a:fld>
            <a:endParaRPr lang="en-US"/>
          </a:p>
        </p:txBody>
      </p:sp>
    </p:spTree>
    <p:extLst>
      <p:ext uri="{BB962C8B-B14F-4D97-AF65-F5344CB8AC3E}">
        <p14:creationId xmlns="" xmlns:p14="http://schemas.microsoft.com/office/powerpoint/2010/main" val="135979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1389E-08C7-43FF-9FC3-BD3D81D4B2AE}" type="slidenum">
              <a:rPr lang="en-US"/>
              <a:pPr/>
              <a:t>18</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52403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E1E0D-28E0-47FF-A0D4-38C39FFA1020}" type="slidenum">
              <a:rPr lang="en-US"/>
              <a:pPr/>
              <a:t>19</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32080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A0B6D-D90F-46F7-B6E4-5E253B5B40C7}" type="slidenum">
              <a:rPr lang="en-US"/>
              <a:pPr/>
              <a:t>20</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52825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6D944-E1C7-4D5D-964A-C3744D011342}" type="slidenum">
              <a:rPr lang="en-US"/>
              <a:pPr/>
              <a:t>21</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2702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6D944-E1C7-4D5D-964A-C3744D011342}" type="slidenum">
              <a:rPr lang="en-US"/>
              <a:pPr/>
              <a:t>22</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2702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795EA-7CB6-4022-B5D1-645DB84D3E68}" type="slidenum">
              <a:rPr lang="en-US"/>
              <a:pPr/>
              <a:t>23</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062888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566C4-E08E-42AA-A87D-6F965A219F32}" type="slidenum">
              <a:rPr lang="en-US"/>
              <a:pPr/>
              <a:t>24</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15663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E7F8A-36F7-4B2D-9562-1864E2B54948}" type="slidenum">
              <a:rPr lang="en-US" smtClean="0"/>
              <a:pPr/>
              <a:t>31</a:t>
            </a:fld>
            <a:endParaRPr lang="en-US"/>
          </a:p>
        </p:txBody>
      </p:sp>
    </p:spTree>
    <p:extLst>
      <p:ext uri="{BB962C8B-B14F-4D97-AF65-F5344CB8AC3E}">
        <p14:creationId xmlns="" xmlns:p14="http://schemas.microsoft.com/office/powerpoint/2010/main" val="289366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649E4C-F404-41FD-B0FB-99302D7ABB18}"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148979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649E4C-F404-41FD-B0FB-99302D7ABB18}"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208024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649E4C-F404-41FD-B0FB-99302D7ABB18}"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2845649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fld id="{8D4AF982-713D-41E4-9A83-4BC0B835F7A0}" type="slidenum">
              <a:rPr lang="bg-BG" altLang="en-US"/>
              <a:pPr/>
              <a:t>‹#›</a:t>
            </a:fld>
            <a:endParaRPr lang="bg-BG"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bg-BG"/>
          </a:p>
        </p:txBody>
      </p:sp>
      <p:sp>
        <p:nvSpPr>
          <p:cNvPr id="7" name="Rectangle 5"/>
          <p:cNvSpPr>
            <a:spLocks noGrp="1" noChangeArrowheads="1"/>
          </p:cNvSpPr>
          <p:nvPr>
            <p:ph type="ftr" sz="quarter" idx="11"/>
          </p:nvPr>
        </p:nvSpPr>
        <p:spPr>
          <a:ln/>
        </p:spPr>
        <p:txBody>
          <a:bodyPr/>
          <a:lstStyle>
            <a:lvl1pPr>
              <a:defRPr/>
            </a:lvl1pPr>
          </a:lstStyle>
          <a:p>
            <a:pPr>
              <a:defRPr/>
            </a:pPr>
            <a:endParaRPr lang="bg-BG"/>
          </a:p>
        </p:txBody>
      </p:sp>
      <p:sp>
        <p:nvSpPr>
          <p:cNvPr id="8" name="Rectangle 6"/>
          <p:cNvSpPr>
            <a:spLocks noGrp="1" noChangeArrowheads="1"/>
          </p:cNvSpPr>
          <p:nvPr>
            <p:ph type="sldNum" sz="quarter" idx="12"/>
          </p:nvPr>
        </p:nvSpPr>
        <p:spPr>
          <a:ln/>
        </p:spPr>
        <p:txBody>
          <a:bodyPr/>
          <a:lstStyle>
            <a:lvl1pPr>
              <a:defRPr/>
            </a:lvl1pPr>
          </a:lstStyle>
          <a:p>
            <a:fld id="{0A31249B-564D-495D-AF25-F507391FE8F2}" type="slidenum">
              <a:rPr lang="bg-BG" altLang="en-US"/>
              <a:pPr/>
              <a:t>‹#›</a:t>
            </a:fld>
            <a:endParaRPr lang="bg-BG"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649E4C-F404-41FD-B0FB-99302D7ABB18}"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259125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49E4C-F404-41FD-B0FB-99302D7ABB18}"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210861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649E4C-F404-41FD-B0FB-99302D7ABB18}"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265957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49E4C-F404-41FD-B0FB-99302D7ABB18}" type="datetimeFigureOut">
              <a:rPr lang="en-US" smtClean="0"/>
              <a:pPr/>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189667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649E4C-F404-41FD-B0FB-99302D7ABB18}" type="datetimeFigureOut">
              <a:rPr lang="en-US" smtClean="0"/>
              <a:pPr/>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331632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49E4C-F404-41FD-B0FB-99302D7ABB18}" type="datetimeFigureOut">
              <a:rPr lang="en-US" smtClean="0"/>
              <a:pPr/>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86397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49E4C-F404-41FD-B0FB-99302D7ABB18}"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257671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49E4C-F404-41FD-B0FB-99302D7ABB18}"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44769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49E4C-F404-41FD-B0FB-99302D7ABB18}" type="datetimeFigureOut">
              <a:rPr lang="en-US" smtClean="0"/>
              <a:pPr/>
              <a:t>3/28/2018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63FD1-6CC3-4324-A7E8-3484920A6E45}" type="slidenum">
              <a:rPr lang="en-US" smtClean="0"/>
              <a:pPr/>
              <a:t>‹#›</a:t>
            </a:fld>
            <a:endParaRPr lang="en-US"/>
          </a:p>
        </p:txBody>
      </p:sp>
    </p:spTree>
    <p:extLst>
      <p:ext uri="{BB962C8B-B14F-4D97-AF65-F5344CB8AC3E}">
        <p14:creationId xmlns="" xmlns:p14="http://schemas.microsoft.com/office/powerpoint/2010/main" val="2749833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gif"/><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Texas_A&amp;M_University" TargetMode="External"/><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082675" y="457200"/>
            <a:ext cx="6994525" cy="1138238"/>
          </a:xfrm>
          <a:prstGeom prst="rect">
            <a:avLst/>
          </a:prstGeom>
          <a:noFill/>
          <a:ln w="9525">
            <a:noFill/>
            <a:miter lim="800000"/>
            <a:headEnd/>
            <a:tailEnd/>
          </a:ln>
        </p:spPr>
        <p:txBody>
          <a:bodyPr wrap="none">
            <a:spAutoFit/>
          </a:bodyPr>
          <a:lstStyle/>
          <a:p>
            <a:pPr algn="ctr"/>
            <a:r>
              <a:rPr lang="en-US" altLang="en-US" sz="4400" b="1" dirty="0">
                <a:latin typeface="Arial" charset="0"/>
              </a:rPr>
              <a:t>Science of Living System</a:t>
            </a:r>
          </a:p>
          <a:p>
            <a:pPr algn="ctr"/>
            <a:r>
              <a:rPr lang="en-US" altLang="en-US" b="1" dirty="0">
                <a:latin typeface="Arial" charset="0"/>
              </a:rPr>
              <a:t>BS20001 (2-0-0)</a:t>
            </a:r>
          </a:p>
        </p:txBody>
      </p:sp>
      <p:sp>
        <p:nvSpPr>
          <p:cNvPr id="3075" name="Rectangle 1"/>
          <p:cNvSpPr>
            <a:spLocks noChangeArrowheads="1"/>
          </p:cNvSpPr>
          <p:nvPr/>
        </p:nvSpPr>
        <p:spPr bwMode="auto">
          <a:xfrm>
            <a:off x="1273175" y="4764088"/>
            <a:ext cx="6880225" cy="1939925"/>
          </a:xfrm>
          <a:prstGeom prst="rect">
            <a:avLst/>
          </a:prstGeom>
          <a:noFill/>
          <a:ln w="9525">
            <a:noFill/>
            <a:miter lim="800000"/>
            <a:headEnd/>
            <a:tailEnd/>
          </a:ln>
        </p:spPr>
        <p:txBody>
          <a:bodyPr>
            <a:spAutoFit/>
          </a:bodyPr>
          <a:lstStyle/>
          <a:p>
            <a:pPr algn="ctr"/>
            <a:r>
              <a:rPr lang="en-US" altLang="en-US" sz="3600" b="1" dirty="0" smtClean="0">
                <a:solidFill>
                  <a:srgbClr val="0000FF"/>
                </a:solidFill>
                <a:latin typeface="Arial" charset="0"/>
              </a:rPr>
              <a:t>Ritobrata Goswami</a:t>
            </a:r>
            <a:endParaRPr lang="en-US" altLang="en-US" sz="3600" b="1" dirty="0">
              <a:solidFill>
                <a:srgbClr val="0000FF"/>
              </a:solidFill>
              <a:latin typeface="Arial" charset="0"/>
            </a:endParaRPr>
          </a:p>
          <a:p>
            <a:pPr algn="ctr"/>
            <a:r>
              <a:rPr lang="en-US" altLang="en-US" sz="2800" dirty="0">
                <a:latin typeface="Arial" charset="0"/>
              </a:rPr>
              <a:t>School of Bioscience</a:t>
            </a:r>
          </a:p>
          <a:p>
            <a:pPr algn="ctr"/>
            <a:r>
              <a:rPr lang="en-US" altLang="en-US" sz="2800" i="1" dirty="0">
                <a:latin typeface="Arial" charset="0"/>
              </a:rPr>
              <a:t>Email: </a:t>
            </a:r>
            <a:r>
              <a:rPr lang="en-US" altLang="en-US" sz="2800" i="1" dirty="0" smtClean="0">
                <a:solidFill>
                  <a:srgbClr val="0000FF"/>
                </a:solidFill>
                <a:latin typeface="Arial" charset="0"/>
              </a:rPr>
              <a:t>ritobrata.goswami@iitkgp.ac.in</a:t>
            </a:r>
            <a:endParaRPr lang="en-US" altLang="en-US" sz="2800" i="1" dirty="0">
              <a:solidFill>
                <a:srgbClr val="0000FF"/>
              </a:solidFill>
              <a:latin typeface="Arial" charset="0"/>
            </a:endParaRPr>
          </a:p>
          <a:p>
            <a:pPr algn="ctr"/>
            <a:endParaRPr lang="en-IN" altLang="en-US" sz="2800" i="1" dirty="0">
              <a:latin typeface="Arial" charset="0"/>
            </a:endParaRPr>
          </a:p>
        </p:txBody>
      </p:sp>
      <p:sp>
        <p:nvSpPr>
          <p:cNvPr id="3076" name="TextBox 2"/>
          <p:cNvSpPr txBox="1">
            <a:spLocks noChangeArrowheads="1"/>
          </p:cNvSpPr>
          <p:nvPr/>
        </p:nvSpPr>
        <p:spPr bwMode="auto">
          <a:xfrm>
            <a:off x="3232150" y="6273800"/>
            <a:ext cx="3174972" cy="523220"/>
          </a:xfrm>
          <a:prstGeom prst="rect">
            <a:avLst/>
          </a:prstGeom>
          <a:noFill/>
          <a:ln w="9525">
            <a:noFill/>
            <a:miter lim="800000"/>
            <a:headEnd/>
            <a:tailEnd/>
          </a:ln>
        </p:spPr>
        <p:txBody>
          <a:bodyPr wrap="none">
            <a:spAutoFit/>
          </a:bodyPr>
          <a:lstStyle/>
          <a:p>
            <a:r>
              <a:rPr lang="en-US" altLang="en-US" sz="2800" i="1" dirty="0">
                <a:latin typeface="Arial" charset="0"/>
              </a:rPr>
              <a:t>Tel: </a:t>
            </a:r>
            <a:r>
              <a:rPr lang="en-US" altLang="en-US" sz="2800" i="1" dirty="0" smtClean="0">
                <a:latin typeface="Arial" charset="0"/>
              </a:rPr>
              <a:t>03222-260518</a:t>
            </a:r>
            <a:endParaRPr lang="en-US" altLang="en-US" sz="2800" i="1" dirty="0">
              <a:latin typeface="Arial" charset="0"/>
            </a:endParaRPr>
          </a:p>
        </p:txBody>
      </p:sp>
      <p:sp>
        <p:nvSpPr>
          <p:cNvPr id="3078" name="AutoShape 7" descr="Video for cell crawlin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tLang="en-US" sz="1800">
              <a:latin typeface="Arial" charset="0"/>
            </a:endParaRPr>
          </a:p>
        </p:txBody>
      </p:sp>
      <p:sp>
        <p:nvSpPr>
          <p:cNvPr id="3079" name="AutoShape 9" descr="Video for cell crawling"/>
          <p:cNvSpPr>
            <a:spLocks noChangeAspect="1" noChangeArrowheads="1"/>
          </p:cNvSpPr>
          <p:nvPr/>
        </p:nvSpPr>
        <p:spPr bwMode="auto">
          <a:xfrm>
            <a:off x="307975" y="7938"/>
            <a:ext cx="304800" cy="304800"/>
          </a:xfrm>
          <a:prstGeom prst="rect">
            <a:avLst/>
          </a:prstGeom>
          <a:noFill/>
          <a:ln w="9525">
            <a:noFill/>
            <a:miter lim="800000"/>
            <a:headEnd/>
            <a:tailEnd/>
          </a:ln>
        </p:spPr>
        <p:txBody>
          <a:bodyPr/>
          <a:lstStyle/>
          <a:p>
            <a:endParaRPr lang="en-US" altLang="en-US" sz="1800">
              <a:latin typeface="Arial" charset="0"/>
            </a:endParaRPr>
          </a:p>
        </p:txBody>
      </p:sp>
      <p:sp>
        <p:nvSpPr>
          <p:cNvPr id="8" name="TextBox 7"/>
          <p:cNvSpPr txBox="1"/>
          <p:nvPr/>
        </p:nvSpPr>
        <p:spPr>
          <a:xfrm>
            <a:off x="2971800" y="2743200"/>
            <a:ext cx="3593035" cy="584775"/>
          </a:xfrm>
          <a:prstGeom prst="rect">
            <a:avLst/>
          </a:prstGeom>
          <a:noFill/>
        </p:spPr>
        <p:txBody>
          <a:bodyPr wrap="none" rtlCol="0">
            <a:spAutoFit/>
          </a:bodyPr>
          <a:lstStyle/>
          <a:p>
            <a:r>
              <a:rPr lang="en-US" sz="3200" b="1" dirty="0" smtClean="0"/>
              <a:t>Genetic Engineering</a:t>
            </a:r>
            <a:endParaRPr lang="en-US" sz="32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6221" y="177225"/>
            <a:ext cx="5907579" cy="584775"/>
          </a:xfrm>
          <a:prstGeom prst="rect">
            <a:avLst/>
          </a:prstGeom>
          <a:noFill/>
        </p:spPr>
        <p:txBody>
          <a:bodyPr wrap="none" rtlCol="0">
            <a:spAutoFit/>
          </a:bodyPr>
          <a:lstStyle/>
          <a:p>
            <a:r>
              <a:rPr lang="en-US" sz="3200" b="1" dirty="0">
                <a:solidFill>
                  <a:srgbClr val="0000FF"/>
                </a:solidFill>
              </a:rPr>
              <a:t>Key Words in Genetic Engineering</a:t>
            </a:r>
          </a:p>
        </p:txBody>
      </p:sp>
      <p:sp>
        <p:nvSpPr>
          <p:cNvPr id="5" name="TextBox 4"/>
          <p:cNvSpPr txBox="1"/>
          <p:nvPr/>
        </p:nvSpPr>
        <p:spPr>
          <a:xfrm>
            <a:off x="213610" y="990600"/>
            <a:ext cx="8686800" cy="5410712"/>
          </a:xfrm>
          <a:prstGeom prst="rect">
            <a:avLst/>
          </a:prstGeom>
          <a:noFill/>
        </p:spPr>
        <p:txBody>
          <a:bodyPr wrap="square" rtlCol="0">
            <a:spAutoFit/>
          </a:bodyPr>
          <a:lstStyle/>
          <a:p>
            <a:pPr marL="342900" indent="-342900">
              <a:lnSpc>
                <a:spcPct val="120000"/>
              </a:lnSpc>
              <a:buFont typeface="Wingdings" panose="05000000000000000000" pitchFamily="2" charset="2"/>
              <a:buChar char="q"/>
            </a:pPr>
            <a:r>
              <a:rPr lang="en-US" sz="2400" b="1" dirty="0">
                <a:solidFill>
                  <a:srgbClr val="C00000"/>
                </a:solidFill>
              </a:rPr>
              <a:t>Gene of interest:</a:t>
            </a:r>
            <a:r>
              <a:rPr lang="en-US" sz="2400" dirty="0"/>
              <a:t> DNA segment that is to be inserted/deleted</a:t>
            </a:r>
          </a:p>
          <a:p>
            <a:pPr marL="342900" indent="-342900">
              <a:lnSpc>
                <a:spcPct val="120000"/>
              </a:lnSpc>
              <a:buFont typeface="Wingdings" panose="05000000000000000000" pitchFamily="2" charset="2"/>
              <a:buChar char="q"/>
            </a:pPr>
            <a:endParaRPr lang="en-US" sz="2400" dirty="0"/>
          </a:p>
          <a:p>
            <a:pPr marL="342900" indent="-342900">
              <a:lnSpc>
                <a:spcPct val="120000"/>
              </a:lnSpc>
              <a:buFont typeface="Wingdings" panose="05000000000000000000" pitchFamily="2" charset="2"/>
              <a:buChar char="q"/>
            </a:pPr>
            <a:r>
              <a:rPr lang="en-US" sz="2400" b="1" dirty="0">
                <a:solidFill>
                  <a:srgbClr val="002060"/>
                </a:solidFill>
              </a:rPr>
              <a:t>Plasmid:</a:t>
            </a:r>
            <a:r>
              <a:rPr lang="en-US" sz="2400" dirty="0"/>
              <a:t> a small, circular, double-stranded DNA molecule that is distinct from a cell's chromosomal DNA</a:t>
            </a:r>
          </a:p>
          <a:p>
            <a:pPr marL="342900" indent="-342900">
              <a:lnSpc>
                <a:spcPct val="120000"/>
              </a:lnSpc>
              <a:buFont typeface="Wingdings" panose="05000000000000000000" pitchFamily="2" charset="2"/>
              <a:buChar char="q"/>
            </a:pPr>
            <a:endParaRPr lang="en-US" sz="2400" dirty="0"/>
          </a:p>
          <a:p>
            <a:pPr marL="342900" indent="-342900">
              <a:lnSpc>
                <a:spcPct val="120000"/>
              </a:lnSpc>
              <a:buFont typeface="Wingdings" panose="05000000000000000000" pitchFamily="2" charset="2"/>
              <a:buChar char="q"/>
            </a:pPr>
            <a:r>
              <a:rPr lang="en-US" sz="2400" b="1" dirty="0">
                <a:solidFill>
                  <a:schemeClr val="accent3">
                    <a:lumMod val="50000"/>
                  </a:schemeClr>
                </a:solidFill>
              </a:rPr>
              <a:t>Vector:</a:t>
            </a:r>
            <a:r>
              <a:rPr lang="en-US" sz="2400" dirty="0"/>
              <a:t> DNA molecule used as a vehicle to artificially carry foreign genetic material into another cell where it can be expressed</a:t>
            </a:r>
          </a:p>
          <a:p>
            <a:pPr marL="342900" indent="-342900">
              <a:lnSpc>
                <a:spcPct val="120000"/>
              </a:lnSpc>
              <a:buFont typeface="Wingdings" panose="05000000000000000000" pitchFamily="2" charset="2"/>
              <a:buChar char="q"/>
            </a:pPr>
            <a:endParaRPr lang="en-US" sz="2400" dirty="0"/>
          </a:p>
          <a:p>
            <a:pPr marL="342900" indent="-342900">
              <a:lnSpc>
                <a:spcPct val="120000"/>
              </a:lnSpc>
              <a:buFont typeface="Wingdings" panose="05000000000000000000" pitchFamily="2" charset="2"/>
              <a:buChar char="q"/>
            </a:pPr>
            <a:r>
              <a:rPr lang="en-US" sz="2400" b="1" dirty="0">
                <a:solidFill>
                  <a:schemeClr val="accent6">
                    <a:lumMod val="50000"/>
                  </a:schemeClr>
                </a:solidFill>
              </a:rPr>
              <a:t>Transformation:</a:t>
            </a:r>
            <a:r>
              <a:rPr lang="en-US" sz="2400" dirty="0"/>
              <a:t> Transfer of gene of interest in to a host cell (may be bacteria) where it can be maintained as well as expressed.</a:t>
            </a:r>
          </a:p>
          <a:p>
            <a:pPr marL="342900" indent="-342900">
              <a:lnSpc>
                <a:spcPct val="120000"/>
              </a:lnSpc>
              <a:buFont typeface="Wingdings" panose="05000000000000000000" pitchFamily="2" charset="2"/>
              <a:buChar char="q"/>
            </a:pPr>
            <a:endParaRPr lang="en-US" sz="2400" dirty="0"/>
          </a:p>
          <a:p>
            <a:pPr marL="342900" indent="-342900">
              <a:lnSpc>
                <a:spcPct val="120000"/>
              </a:lnSpc>
              <a:buFont typeface="Wingdings" panose="05000000000000000000" pitchFamily="2" charset="2"/>
              <a:buChar char="q"/>
            </a:pPr>
            <a:r>
              <a:rPr lang="en-US" sz="2400" b="1" dirty="0">
                <a:solidFill>
                  <a:srgbClr val="00B050"/>
                </a:solidFill>
              </a:rPr>
              <a:t>Clone:</a:t>
            </a:r>
            <a:r>
              <a:rPr lang="en-US" sz="2400" dirty="0"/>
              <a:t> Organisms carrying identical genes</a:t>
            </a:r>
          </a:p>
        </p:txBody>
      </p:sp>
    </p:spTree>
    <p:extLst>
      <p:ext uri="{BB962C8B-B14F-4D97-AF65-F5344CB8AC3E}">
        <p14:creationId xmlns="" xmlns:p14="http://schemas.microsoft.com/office/powerpoint/2010/main" val="317533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5" descr="09-01_typical_1_l"/>
          <p:cNvPicPr>
            <a:picLocks noChangeAspect="1" noChangeArrowheads="1"/>
          </p:cNvPicPr>
          <p:nvPr/>
        </p:nvPicPr>
        <p:blipFill rotWithShape="1">
          <a:blip r:embed="rId2" cstate="print"/>
          <a:srcRect l="1005" r="4790" b="5402"/>
          <a:stretch/>
        </p:blipFill>
        <p:spPr bwMode="auto">
          <a:xfrm>
            <a:off x="4648200" y="0"/>
            <a:ext cx="4495800" cy="6858000"/>
          </a:xfrm>
          <a:prstGeom prst="rect">
            <a:avLst/>
          </a:prstGeom>
          <a:noFill/>
          <a:ln w="9525">
            <a:noFill/>
            <a:miter lim="800000"/>
            <a:headEnd/>
            <a:tailEnd/>
          </a:ln>
          <a:effectLst/>
        </p:spPr>
      </p:pic>
      <p:sp>
        <p:nvSpPr>
          <p:cNvPr id="9220" name="Text Box 6"/>
          <p:cNvSpPr txBox="1">
            <a:spLocks noChangeArrowheads="1"/>
          </p:cNvSpPr>
          <p:nvPr/>
        </p:nvSpPr>
        <p:spPr bwMode="auto">
          <a:xfrm>
            <a:off x="228600" y="141982"/>
            <a:ext cx="3962400" cy="1077218"/>
          </a:xfrm>
          <a:prstGeom prst="rect">
            <a:avLst/>
          </a:prstGeom>
          <a:noFill/>
          <a:ln w="9525">
            <a:noFill/>
            <a:miter lim="800000"/>
            <a:headEnd/>
            <a:tailEnd/>
          </a:ln>
          <a:effectLst/>
        </p:spPr>
        <p:txBody>
          <a:bodyPr wrap="square">
            <a:spAutoFit/>
          </a:bodyPr>
          <a:lstStyle/>
          <a:p>
            <a:pPr algn="ctr" eaLnBrk="1" hangingPunct="1"/>
            <a:r>
              <a:rPr lang="en-US" altLang="en-US" sz="3200" b="1" dirty="0">
                <a:solidFill>
                  <a:srgbClr val="0070C0"/>
                </a:solidFill>
              </a:rPr>
              <a:t>An Overview of Genetic Engineering</a:t>
            </a:r>
          </a:p>
        </p:txBody>
      </p:sp>
      <p:sp>
        <p:nvSpPr>
          <p:cNvPr id="6149" name="Rectangle 7"/>
          <p:cNvSpPr>
            <a:spLocks noGrp="1" noChangeArrowheads="1"/>
          </p:cNvSpPr>
          <p:nvPr>
            <p:ph type="body" idx="1"/>
          </p:nvPr>
        </p:nvSpPr>
        <p:spPr>
          <a:xfrm>
            <a:off x="152400" y="1519416"/>
            <a:ext cx="4724400" cy="4191000"/>
          </a:xfrm>
        </p:spPr>
        <p:txBody>
          <a:bodyPr>
            <a:noAutofit/>
          </a:bodyPr>
          <a:lstStyle/>
          <a:p>
            <a:pPr marL="457200" indent="-457200" eaLnBrk="1" hangingPunct="1">
              <a:spcBef>
                <a:spcPts val="0"/>
              </a:spcBef>
              <a:buFont typeface="+mj-lt"/>
              <a:buAutoNum type="arabicPeriod"/>
              <a:defRPr/>
            </a:pPr>
            <a:r>
              <a:rPr lang="en-US" sz="2000" b="1" dirty="0"/>
              <a:t>Gene of interest (DNA) </a:t>
            </a:r>
            <a:r>
              <a:rPr lang="en-US" sz="2000" dirty="0"/>
              <a:t>is isolated</a:t>
            </a:r>
          </a:p>
          <a:p>
            <a:pPr marL="857250" lvl="1" indent="-457200">
              <a:spcBef>
                <a:spcPts val="0"/>
              </a:spcBef>
              <a:buFont typeface="Wingdings" panose="05000000000000000000" pitchFamily="2" charset="2"/>
              <a:buChar char="Ø"/>
              <a:defRPr/>
            </a:pPr>
            <a:r>
              <a:rPr lang="en-US" sz="1800" dirty="0">
                <a:solidFill>
                  <a:srgbClr val="FF0000"/>
                </a:solidFill>
              </a:rPr>
              <a:t>(DNA fragment)</a:t>
            </a:r>
          </a:p>
          <a:p>
            <a:pPr marL="400050" lvl="1" indent="0">
              <a:spcBef>
                <a:spcPts val="0"/>
              </a:spcBef>
              <a:buNone/>
              <a:defRPr/>
            </a:pPr>
            <a:endParaRPr lang="en-US" sz="1600" dirty="0">
              <a:solidFill>
                <a:srgbClr val="FF0000"/>
              </a:solidFill>
            </a:endParaRPr>
          </a:p>
          <a:p>
            <a:pPr marL="457200" indent="-457200" eaLnBrk="1" hangingPunct="1">
              <a:spcBef>
                <a:spcPts val="0"/>
              </a:spcBef>
              <a:buFont typeface="+mj-lt"/>
              <a:buAutoNum type="arabicPeriod"/>
              <a:defRPr/>
            </a:pPr>
            <a:r>
              <a:rPr lang="en-US" sz="2000" dirty="0"/>
              <a:t>This desired gene is inserted into a DNA molecule – </a:t>
            </a:r>
            <a:r>
              <a:rPr lang="en-US" sz="2000" b="1" dirty="0"/>
              <a:t>vector</a:t>
            </a:r>
            <a:r>
              <a:rPr lang="en-US" sz="2000" dirty="0"/>
              <a:t> </a:t>
            </a:r>
          </a:p>
          <a:p>
            <a:pPr marL="857250" lvl="1" indent="-457200">
              <a:spcBef>
                <a:spcPts val="0"/>
              </a:spcBef>
              <a:buFont typeface="Wingdings" panose="05000000000000000000" pitchFamily="2" charset="2"/>
              <a:buChar char="Ø"/>
              <a:defRPr/>
            </a:pPr>
            <a:r>
              <a:rPr lang="en-US" sz="1800" b="1" dirty="0">
                <a:solidFill>
                  <a:srgbClr val="FF0000"/>
                </a:solidFill>
              </a:rPr>
              <a:t>(</a:t>
            </a:r>
            <a:r>
              <a:rPr lang="en-US" sz="1800" dirty="0">
                <a:solidFill>
                  <a:srgbClr val="FF0000"/>
                </a:solidFill>
              </a:rPr>
              <a:t>plasmid, bacteriophage or a viral genome)</a:t>
            </a:r>
          </a:p>
          <a:p>
            <a:pPr marL="457200" indent="-457200" eaLnBrk="1" hangingPunct="1">
              <a:spcBef>
                <a:spcPts val="0"/>
              </a:spcBef>
              <a:buFont typeface="+mj-lt"/>
              <a:buAutoNum type="arabicPeriod"/>
              <a:defRPr/>
            </a:pPr>
            <a:endParaRPr lang="en-US" sz="2000" dirty="0"/>
          </a:p>
          <a:p>
            <a:pPr marL="457200" indent="-457200" eaLnBrk="1" hangingPunct="1">
              <a:spcBef>
                <a:spcPts val="0"/>
              </a:spcBef>
              <a:buFont typeface="+mj-lt"/>
              <a:buAutoNum type="arabicPeriod"/>
              <a:defRPr/>
            </a:pPr>
            <a:r>
              <a:rPr lang="en-US" sz="2000" b="1" dirty="0"/>
              <a:t>The vector</a:t>
            </a:r>
            <a:r>
              <a:rPr lang="en-US" sz="2000" dirty="0"/>
              <a:t> inserts the DNA into </a:t>
            </a:r>
            <a:r>
              <a:rPr lang="en-US" sz="2000" b="1" dirty="0"/>
              <a:t>a new cell,</a:t>
            </a:r>
            <a:r>
              <a:rPr lang="en-US" sz="2000" dirty="0"/>
              <a:t> which is grown to form a </a:t>
            </a:r>
            <a:r>
              <a:rPr lang="en-US" sz="2000" b="1" dirty="0"/>
              <a:t>clone</a:t>
            </a:r>
            <a:r>
              <a:rPr lang="en-US" sz="2000" dirty="0"/>
              <a:t>.</a:t>
            </a:r>
          </a:p>
          <a:p>
            <a:pPr marL="857250" lvl="1" indent="-457200">
              <a:spcBef>
                <a:spcPts val="0"/>
              </a:spcBef>
              <a:buFont typeface="Wingdings" panose="05000000000000000000" pitchFamily="2" charset="2"/>
              <a:buChar char="Ø"/>
              <a:defRPr/>
            </a:pPr>
            <a:r>
              <a:rPr lang="en-US" sz="1800" dirty="0">
                <a:solidFill>
                  <a:srgbClr val="FF0000"/>
                </a:solidFill>
              </a:rPr>
              <a:t>(bacteria, yeast, plant or animal cell)</a:t>
            </a:r>
          </a:p>
          <a:p>
            <a:pPr marL="457200" indent="-457200" eaLnBrk="1" hangingPunct="1">
              <a:spcBef>
                <a:spcPts val="0"/>
              </a:spcBef>
              <a:buFont typeface="+mj-lt"/>
              <a:buAutoNum type="arabicPeriod"/>
              <a:defRPr/>
            </a:pPr>
            <a:endParaRPr lang="en-US" sz="2000" dirty="0">
              <a:solidFill>
                <a:srgbClr val="FF0000"/>
              </a:solidFill>
            </a:endParaRPr>
          </a:p>
          <a:p>
            <a:pPr marL="457200" indent="-457200" eaLnBrk="1" hangingPunct="1">
              <a:spcBef>
                <a:spcPts val="0"/>
              </a:spcBef>
              <a:buFont typeface="+mj-lt"/>
              <a:buAutoNum type="arabicPeriod"/>
              <a:defRPr/>
            </a:pPr>
            <a:r>
              <a:rPr lang="en-US" sz="2000" dirty="0"/>
              <a:t>Large quantities of the </a:t>
            </a:r>
            <a:r>
              <a:rPr lang="en-US" sz="2000" b="1" dirty="0"/>
              <a:t>gene product</a:t>
            </a:r>
            <a:r>
              <a:rPr lang="en-US" sz="2000" dirty="0"/>
              <a:t> can be harvested from </a:t>
            </a:r>
            <a:r>
              <a:rPr lang="en-US" sz="2000" b="1" u="sng" dirty="0"/>
              <a:t>the clone</a:t>
            </a:r>
            <a:endParaRPr lang="en-US" sz="2000" dirty="0"/>
          </a:p>
        </p:txBody>
      </p:sp>
    </p:spTree>
    <p:extLst>
      <p:ext uri="{BB962C8B-B14F-4D97-AF65-F5344CB8AC3E}">
        <p14:creationId xmlns="" xmlns:p14="http://schemas.microsoft.com/office/powerpoint/2010/main" val="143267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0" y="0"/>
            <a:ext cx="9144000" cy="1041400"/>
          </a:xfrm>
        </p:spPr>
        <p:txBody>
          <a:bodyPr>
            <a:normAutofit fontScale="90000"/>
          </a:bodyPr>
          <a:lstStyle/>
          <a:p>
            <a:pPr eaLnBrk="1" hangingPunct="1"/>
            <a:r>
              <a:rPr lang="en-US" altLang="en-US" sz="3200" b="1" dirty="0">
                <a:solidFill>
                  <a:srgbClr val="0070C0"/>
                </a:solidFill>
                <a:latin typeface="+mn-lt"/>
              </a:rPr>
              <a:t>Tools for Genetic engineering </a:t>
            </a:r>
            <a:br>
              <a:rPr lang="en-US" altLang="en-US" sz="3200" b="1" dirty="0">
                <a:solidFill>
                  <a:srgbClr val="0070C0"/>
                </a:solidFill>
                <a:latin typeface="+mn-lt"/>
              </a:rPr>
            </a:br>
            <a:r>
              <a:rPr lang="en-US" altLang="en-US" sz="3200" b="1" dirty="0">
                <a:solidFill>
                  <a:srgbClr val="FF0000"/>
                </a:solidFill>
                <a:latin typeface="+mn-lt"/>
              </a:rPr>
              <a:t>1. Restriction Enzymes</a:t>
            </a:r>
          </a:p>
        </p:txBody>
      </p:sp>
      <p:sp>
        <p:nvSpPr>
          <p:cNvPr id="7171" name="Rectangle 1027"/>
          <p:cNvSpPr>
            <a:spLocks noGrp="1" noChangeArrowheads="1"/>
          </p:cNvSpPr>
          <p:nvPr>
            <p:ph type="body" sz="half" idx="1"/>
          </p:nvPr>
        </p:nvSpPr>
        <p:spPr>
          <a:xfrm>
            <a:off x="0" y="914400"/>
            <a:ext cx="8686800" cy="4800600"/>
          </a:xfrm>
        </p:spPr>
        <p:txBody>
          <a:bodyPr>
            <a:normAutofit lnSpcReduction="10000"/>
          </a:bodyPr>
          <a:lstStyle/>
          <a:p>
            <a:pPr eaLnBrk="1" hangingPunct="1">
              <a:lnSpc>
                <a:spcPct val="80000"/>
              </a:lnSpc>
              <a:defRPr/>
            </a:pPr>
            <a:r>
              <a:rPr lang="en-US" sz="2400" b="1" dirty="0"/>
              <a:t>Naturally produced by bacteria – restriction endonucleases</a:t>
            </a:r>
          </a:p>
          <a:p>
            <a:pPr lvl="1" eaLnBrk="1" hangingPunct="1">
              <a:lnSpc>
                <a:spcPct val="80000"/>
              </a:lnSpc>
              <a:defRPr/>
            </a:pPr>
            <a:r>
              <a:rPr lang="en-US" sz="2000" b="1" dirty="0"/>
              <a:t>Natural function</a:t>
            </a:r>
            <a:r>
              <a:rPr lang="en-US" sz="2000" dirty="0"/>
              <a:t> - destroy bacteriophage DNA in bacterial cells</a:t>
            </a:r>
          </a:p>
          <a:p>
            <a:pPr lvl="1" eaLnBrk="1" hangingPunct="1">
              <a:lnSpc>
                <a:spcPct val="80000"/>
              </a:lnSpc>
              <a:defRPr/>
            </a:pPr>
            <a:r>
              <a:rPr lang="en-US" sz="2000" dirty="0"/>
              <a:t>Cannot digest host DNA with methylated C (cytosine)</a:t>
            </a:r>
          </a:p>
          <a:p>
            <a:pPr lvl="1" eaLnBrk="1" hangingPunct="1">
              <a:lnSpc>
                <a:spcPct val="80000"/>
              </a:lnSpc>
              <a:defRPr/>
            </a:pPr>
            <a:endParaRPr lang="en-US" sz="2000" dirty="0">
              <a:cs typeface="Times New Roman" pitchFamily="18" charset="0"/>
            </a:endParaRPr>
          </a:p>
          <a:p>
            <a:pPr eaLnBrk="1" hangingPunct="1">
              <a:lnSpc>
                <a:spcPct val="80000"/>
              </a:lnSpc>
              <a:defRPr/>
            </a:pPr>
            <a:r>
              <a:rPr lang="en-US" sz="2400" b="1" dirty="0">
                <a:cs typeface="Times New Roman" pitchFamily="18" charset="0"/>
              </a:rPr>
              <a:t>A restriction enzyme </a:t>
            </a:r>
          </a:p>
          <a:p>
            <a:pPr lvl="1" eaLnBrk="1" hangingPunct="1">
              <a:lnSpc>
                <a:spcPct val="80000"/>
              </a:lnSpc>
              <a:defRPr/>
            </a:pPr>
            <a:r>
              <a:rPr lang="en-US" sz="2000" b="1" dirty="0">
                <a:cs typeface="Times New Roman" pitchFamily="18" charset="0"/>
              </a:rPr>
              <a:t>Substrate –DNA -</a:t>
            </a:r>
            <a:r>
              <a:rPr lang="en-US" sz="2000" dirty="0">
                <a:cs typeface="Times New Roman" pitchFamily="18" charset="0"/>
              </a:rPr>
              <a:t>recognizes one particular nucleotide sequence in DNA</a:t>
            </a:r>
            <a:r>
              <a:rPr lang="en-US" sz="2000" b="1" dirty="0"/>
              <a:t> </a:t>
            </a:r>
            <a:r>
              <a:rPr lang="en-US" sz="2000" dirty="0">
                <a:cs typeface="Times New Roman" pitchFamily="18" charset="0"/>
              </a:rPr>
              <a:t>and </a:t>
            </a:r>
            <a:r>
              <a:rPr lang="en-US" sz="2000" b="1" dirty="0">
                <a:cs typeface="Times New Roman" pitchFamily="18" charset="0"/>
              </a:rPr>
              <a:t>cuts </a:t>
            </a:r>
            <a:r>
              <a:rPr lang="en-US" sz="2000" dirty="0">
                <a:cs typeface="Times New Roman" pitchFamily="18" charset="0"/>
              </a:rPr>
              <a:t>the DNA molecule (breaks down the bond between two nucleotides) </a:t>
            </a:r>
          </a:p>
          <a:p>
            <a:pPr eaLnBrk="1" hangingPunct="1">
              <a:lnSpc>
                <a:spcPct val="80000"/>
              </a:lnSpc>
              <a:defRPr/>
            </a:pPr>
            <a:endParaRPr lang="en-US" sz="2400" dirty="0">
              <a:cs typeface="Times New Roman" pitchFamily="18" charset="0"/>
            </a:endParaRPr>
          </a:p>
          <a:p>
            <a:pPr eaLnBrk="1" hangingPunct="1">
              <a:lnSpc>
                <a:spcPct val="80000"/>
              </a:lnSpc>
              <a:defRPr/>
            </a:pPr>
            <a:endParaRPr lang="en-US" sz="2400" dirty="0">
              <a:cs typeface="Times New Roman" pitchFamily="18" charset="0"/>
            </a:endParaRPr>
          </a:p>
          <a:p>
            <a:pPr eaLnBrk="1" hangingPunct="1">
              <a:lnSpc>
                <a:spcPct val="80000"/>
              </a:lnSpc>
              <a:defRPr/>
            </a:pPr>
            <a:endParaRPr lang="en-US" sz="2400" dirty="0">
              <a:cs typeface="Times New Roman" pitchFamily="18" charset="0"/>
            </a:endParaRPr>
          </a:p>
          <a:p>
            <a:pPr eaLnBrk="1" hangingPunct="1">
              <a:lnSpc>
                <a:spcPct val="80000"/>
              </a:lnSpc>
              <a:defRPr/>
            </a:pPr>
            <a:endParaRPr lang="en-US" sz="2000" dirty="0">
              <a:cs typeface="Times New Roman" pitchFamily="18" charset="0"/>
            </a:endParaRPr>
          </a:p>
          <a:p>
            <a:pPr eaLnBrk="1" hangingPunct="1">
              <a:lnSpc>
                <a:spcPct val="80000"/>
              </a:lnSpc>
              <a:defRPr/>
            </a:pPr>
            <a:endParaRPr lang="en-US" sz="2000" dirty="0">
              <a:cs typeface="Times New Roman" pitchFamily="18" charset="0"/>
            </a:endParaRPr>
          </a:p>
          <a:p>
            <a:pPr eaLnBrk="1" hangingPunct="1">
              <a:lnSpc>
                <a:spcPct val="80000"/>
              </a:lnSpc>
              <a:defRPr/>
            </a:pPr>
            <a:endParaRPr lang="en-US" sz="2000" dirty="0">
              <a:cs typeface="Times New Roman" pitchFamily="18" charset="0"/>
            </a:endParaRPr>
          </a:p>
          <a:p>
            <a:pPr eaLnBrk="1" hangingPunct="1">
              <a:lnSpc>
                <a:spcPct val="80000"/>
              </a:lnSpc>
              <a:defRPr/>
            </a:pPr>
            <a:endParaRPr lang="en-US" sz="2000" dirty="0">
              <a:cs typeface="Times New Roman" pitchFamily="18" charset="0"/>
            </a:endParaRPr>
          </a:p>
          <a:p>
            <a:pPr eaLnBrk="1" hangingPunct="1">
              <a:lnSpc>
                <a:spcPct val="80000"/>
              </a:lnSpc>
              <a:defRPr/>
            </a:pPr>
            <a:r>
              <a:rPr lang="en-US" sz="2200" dirty="0" smtClean="0">
                <a:cs typeface="Times New Roman" pitchFamily="18" charset="0"/>
              </a:rPr>
              <a:t>Prepackaged </a:t>
            </a:r>
            <a:r>
              <a:rPr lang="en-US" sz="2200" dirty="0">
                <a:cs typeface="Times New Roman" pitchFamily="18" charset="0"/>
              </a:rPr>
              <a:t>kits are available for rDNA techniques</a:t>
            </a:r>
          </a:p>
        </p:txBody>
      </p:sp>
      <p:pic>
        <p:nvPicPr>
          <p:cNvPr id="10244" name="Picture 1028" descr="175px-EcoRI_restriction_enzyme_recognition_site_svg"/>
          <p:cNvPicPr>
            <a:picLocks noChangeAspect="1" noChangeArrowheads="1"/>
          </p:cNvPicPr>
          <p:nvPr/>
        </p:nvPicPr>
        <p:blipFill>
          <a:blip r:embed="rId2" cstate="print"/>
          <a:srcRect/>
          <a:stretch>
            <a:fillRect/>
          </a:stretch>
        </p:blipFill>
        <p:spPr bwMode="auto">
          <a:xfrm>
            <a:off x="646112" y="4178300"/>
            <a:ext cx="1737360" cy="694944"/>
          </a:xfrm>
          <a:prstGeom prst="rect">
            <a:avLst/>
          </a:prstGeom>
          <a:noFill/>
          <a:ln w="9525">
            <a:noFill/>
            <a:miter lim="800000"/>
            <a:headEnd/>
            <a:tailEnd/>
          </a:ln>
        </p:spPr>
      </p:pic>
      <p:pic>
        <p:nvPicPr>
          <p:cNvPr id="10245" name="Picture 1029" descr="165px-SmaI_restriction_enzyme_recognition_site_svg"/>
          <p:cNvPicPr>
            <a:picLocks noChangeAspect="1" noChangeArrowheads="1"/>
          </p:cNvPicPr>
          <p:nvPr/>
        </p:nvPicPr>
        <p:blipFill>
          <a:blip r:embed="rId3" cstate="print"/>
          <a:srcRect/>
          <a:stretch>
            <a:fillRect/>
          </a:stretch>
        </p:blipFill>
        <p:spPr bwMode="auto">
          <a:xfrm>
            <a:off x="4419600" y="4178301"/>
            <a:ext cx="1645920" cy="698269"/>
          </a:xfrm>
          <a:prstGeom prst="rect">
            <a:avLst/>
          </a:prstGeom>
          <a:noFill/>
          <a:ln w="9525">
            <a:noFill/>
            <a:miter lim="800000"/>
            <a:headEnd/>
            <a:tailEnd/>
          </a:ln>
        </p:spPr>
      </p:pic>
      <p:sp>
        <p:nvSpPr>
          <p:cNvPr id="10246" name="Text Box 1032"/>
          <p:cNvSpPr txBox="1">
            <a:spLocks noChangeArrowheads="1"/>
          </p:cNvSpPr>
          <p:nvPr/>
        </p:nvSpPr>
        <p:spPr bwMode="auto">
          <a:xfrm>
            <a:off x="771525" y="3478212"/>
            <a:ext cx="1374775" cy="396875"/>
          </a:xfrm>
          <a:prstGeom prst="rect">
            <a:avLst/>
          </a:prstGeom>
          <a:noFill/>
          <a:ln w="9525">
            <a:noFill/>
            <a:miter lim="800000"/>
            <a:headEnd/>
            <a:tailEnd/>
          </a:ln>
          <a:effectLst/>
        </p:spPr>
        <p:txBody>
          <a:bodyPr wrap="none">
            <a:spAutoFit/>
          </a:bodyPr>
          <a:lstStyle/>
          <a:p>
            <a:pPr eaLnBrk="1" hangingPunct="1"/>
            <a:r>
              <a:rPr lang="en-US" altLang="en-US" sz="2000" b="1" dirty="0"/>
              <a:t>sticky ends</a:t>
            </a:r>
            <a:endParaRPr lang="bg-BG" altLang="en-US" sz="2000" b="1" dirty="0"/>
          </a:p>
        </p:txBody>
      </p:sp>
      <p:sp>
        <p:nvSpPr>
          <p:cNvPr id="10247" name="Text Box 1034"/>
          <p:cNvSpPr txBox="1">
            <a:spLocks noChangeArrowheads="1"/>
          </p:cNvSpPr>
          <p:nvPr/>
        </p:nvSpPr>
        <p:spPr bwMode="auto">
          <a:xfrm>
            <a:off x="4543424" y="3448050"/>
            <a:ext cx="1319212" cy="396875"/>
          </a:xfrm>
          <a:prstGeom prst="rect">
            <a:avLst/>
          </a:prstGeom>
          <a:noFill/>
          <a:ln w="9525">
            <a:noFill/>
            <a:miter lim="800000"/>
            <a:headEnd/>
            <a:tailEnd/>
          </a:ln>
          <a:effectLst/>
        </p:spPr>
        <p:txBody>
          <a:bodyPr wrap="none">
            <a:spAutoFit/>
          </a:bodyPr>
          <a:lstStyle/>
          <a:p>
            <a:pPr eaLnBrk="1" hangingPunct="1"/>
            <a:r>
              <a:rPr lang="en-US" altLang="en-US" sz="2000" b="1" dirty="0"/>
              <a:t>blunt ends</a:t>
            </a:r>
            <a:endParaRPr lang="bg-BG" altLang="en-US" sz="2000" b="1" dirty="0"/>
          </a:p>
        </p:txBody>
      </p:sp>
      <p:pic>
        <p:nvPicPr>
          <p:cNvPr id="10248" name="Picture 1035" descr="scissors1brgb"/>
          <p:cNvPicPr>
            <a:picLocks noGrp="1" noChangeAspect="1" noChangeArrowheads="1"/>
          </p:cNvPicPr>
          <p:nvPr>
            <p:ph sz="half" idx="2"/>
          </p:nvPr>
        </p:nvPicPr>
        <p:blipFill>
          <a:blip r:embed="rId4" cstate="print"/>
          <a:srcRect/>
          <a:stretch>
            <a:fillRect/>
          </a:stretch>
        </p:blipFill>
        <p:spPr>
          <a:xfrm>
            <a:off x="2743200" y="4114800"/>
            <a:ext cx="1416050" cy="927100"/>
          </a:xfrm>
          <a:noFill/>
        </p:spPr>
      </p:pic>
      <p:pic>
        <p:nvPicPr>
          <p:cNvPr id="33794" name="Picture 2" descr="http://www.biology-pages.info/R/RestrictionEnzymes.gif"/>
          <p:cNvPicPr>
            <a:picLocks noChangeAspect="1" noChangeArrowheads="1"/>
          </p:cNvPicPr>
          <p:nvPr/>
        </p:nvPicPr>
        <p:blipFill>
          <a:blip r:embed="rId5" cstate="print"/>
          <a:srcRect/>
          <a:stretch>
            <a:fillRect/>
          </a:stretch>
        </p:blipFill>
        <p:spPr bwMode="auto">
          <a:xfrm>
            <a:off x="6305550" y="3200400"/>
            <a:ext cx="2838450" cy="3314700"/>
          </a:xfrm>
          <a:prstGeom prst="rect">
            <a:avLst/>
          </a:prstGeom>
          <a:noFill/>
        </p:spPr>
      </p:pic>
    </p:spTree>
    <p:extLst>
      <p:ext uri="{BB962C8B-B14F-4D97-AF65-F5344CB8AC3E}">
        <p14:creationId xmlns="" xmlns:p14="http://schemas.microsoft.com/office/powerpoint/2010/main" val="2610413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5"/>
          <p:cNvSpPr>
            <a:spLocks noGrp="1" noChangeArrowheads="1"/>
          </p:cNvSpPr>
          <p:nvPr>
            <p:ph type="title"/>
          </p:nvPr>
        </p:nvSpPr>
        <p:spPr>
          <a:xfrm>
            <a:off x="457200" y="0"/>
            <a:ext cx="8229600" cy="555625"/>
          </a:xfrm>
        </p:spPr>
        <p:txBody>
          <a:bodyPr>
            <a:noAutofit/>
          </a:bodyPr>
          <a:lstStyle/>
          <a:p>
            <a:pPr eaLnBrk="1" hangingPunct="1"/>
            <a:r>
              <a:rPr lang="en-US" altLang="en-US" sz="3200" b="1" dirty="0">
                <a:solidFill>
                  <a:srgbClr val="FF0000"/>
                </a:solidFill>
                <a:latin typeface="Times New Roman" pitchFamily="18" charset="0"/>
              </a:rPr>
              <a:t>Restriction Enzymes: </a:t>
            </a:r>
            <a:r>
              <a:rPr lang="en-US" altLang="en-US" sz="3200" b="1" dirty="0">
                <a:solidFill>
                  <a:schemeClr val="tx1"/>
                </a:solidFill>
                <a:latin typeface="Times New Roman" pitchFamily="18" charset="0"/>
              </a:rPr>
              <a:t>How it Works?</a:t>
            </a:r>
            <a:endParaRPr lang="bg-BG" altLang="en-US" sz="3200" b="1" dirty="0">
              <a:solidFill>
                <a:schemeClr val="tx1"/>
              </a:solidFill>
              <a:latin typeface="Times New Roman" pitchFamily="18" charset="0"/>
            </a:endParaRPr>
          </a:p>
        </p:txBody>
      </p:sp>
      <p:sp>
        <p:nvSpPr>
          <p:cNvPr id="12293" name="Rectangle 6"/>
          <p:cNvSpPr>
            <a:spLocks noGrp="1" noChangeArrowheads="1"/>
          </p:cNvSpPr>
          <p:nvPr>
            <p:ph type="body" idx="1"/>
          </p:nvPr>
        </p:nvSpPr>
        <p:spPr>
          <a:xfrm>
            <a:off x="180975" y="631825"/>
            <a:ext cx="8731250" cy="4525963"/>
          </a:xfrm>
        </p:spPr>
        <p:txBody>
          <a:bodyPr/>
          <a:lstStyle/>
          <a:p>
            <a:pPr eaLnBrk="1" hangingPunct="1"/>
            <a:r>
              <a:rPr lang="en-US" altLang="en-US" sz="2400" dirty="0">
                <a:latin typeface="Times New Roman" pitchFamily="18" charset="0"/>
                <a:cs typeface="Times New Roman" pitchFamily="18" charset="0"/>
              </a:rPr>
              <a:t>Fragments of DNA produced by the same restriction enzyme will spontaneously join by </a:t>
            </a:r>
            <a:r>
              <a:rPr lang="en-US" altLang="en-US" sz="2400" b="1" dirty="0">
                <a:latin typeface="Times New Roman" pitchFamily="18" charset="0"/>
                <a:cs typeface="Times New Roman" pitchFamily="18" charset="0"/>
              </a:rPr>
              <a:t>base pairing</a:t>
            </a:r>
            <a:r>
              <a:rPr lang="en-US" altLang="en-US" sz="2400" dirty="0">
                <a:latin typeface="Times New Roman" pitchFamily="18" charset="0"/>
                <a:cs typeface="Times New Roman" pitchFamily="18" charset="0"/>
              </a:rPr>
              <a:t>. </a:t>
            </a:r>
          </a:p>
          <a:p>
            <a:pPr eaLnBrk="1" hangingPunct="1"/>
            <a:r>
              <a:rPr lang="en-US" altLang="en-US" sz="2400" dirty="0">
                <a:latin typeface="Times New Roman" pitchFamily="18" charset="0"/>
              </a:rPr>
              <a:t>Each of the  DNA strands will have a break</a:t>
            </a:r>
            <a:endParaRPr lang="en-US" altLang="en-US" sz="2400" dirty="0">
              <a:latin typeface="Times New Roman" pitchFamily="18" charset="0"/>
              <a:cs typeface="Times New Roman" pitchFamily="18" charset="0"/>
            </a:endParaRPr>
          </a:p>
          <a:p>
            <a:pPr eaLnBrk="1" hangingPunct="1"/>
            <a:endParaRPr lang="bg-BG" altLang="en-US" sz="2400" dirty="0"/>
          </a:p>
        </p:txBody>
      </p:sp>
      <p:pic>
        <p:nvPicPr>
          <p:cNvPr id="12291" name="Picture 3"/>
          <p:cNvPicPr>
            <a:picLocks noChangeAspect="1" noChangeArrowheads="1"/>
          </p:cNvPicPr>
          <p:nvPr/>
        </p:nvPicPr>
        <p:blipFill>
          <a:blip r:embed="rId2" cstate="print"/>
          <a:srcRect b="3104"/>
          <a:stretch>
            <a:fillRect/>
          </a:stretch>
        </p:blipFill>
        <p:spPr bwMode="auto">
          <a:xfrm>
            <a:off x="1604963" y="1828800"/>
            <a:ext cx="5863929" cy="5029200"/>
          </a:xfrm>
          <a:prstGeom prst="rect">
            <a:avLst/>
          </a:prstGeom>
          <a:noFill/>
          <a:ln w="9525">
            <a:noFill/>
            <a:miter lim="800000"/>
            <a:headEnd/>
            <a:tailEnd/>
          </a:ln>
        </p:spPr>
      </p:pic>
      <p:sp>
        <p:nvSpPr>
          <p:cNvPr id="2" name="Rectangle 1"/>
          <p:cNvSpPr/>
          <p:nvPr/>
        </p:nvSpPr>
        <p:spPr>
          <a:xfrm>
            <a:off x="4648200" y="5459104"/>
            <a:ext cx="3048000" cy="1385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4885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62000" y="329625"/>
            <a:ext cx="7744556"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itchFamily="1" charset="-128"/>
              </a:defRPr>
            </a:lvl1pPr>
            <a:lvl2pPr marL="742950" indent="-285750">
              <a:defRPr sz="2400">
                <a:solidFill>
                  <a:schemeClr val="tx1"/>
                </a:solidFill>
                <a:latin typeface="Arial" panose="020B0604020202020204" pitchFamily="34" charset="0"/>
                <a:ea typeface="ＭＳ Ｐゴシック" pitchFamily="1" charset="-128"/>
              </a:defRPr>
            </a:lvl2pPr>
            <a:lvl3pPr marL="1143000" indent="-228600">
              <a:defRPr sz="2400">
                <a:solidFill>
                  <a:schemeClr val="tx1"/>
                </a:solidFill>
                <a:latin typeface="Arial" panose="020B0604020202020204" pitchFamily="34" charset="0"/>
                <a:ea typeface="ＭＳ Ｐゴシック" pitchFamily="1" charset="-128"/>
              </a:defRPr>
            </a:lvl3pPr>
            <a:lvl4pPr marL="1600200" indent="-228600">
              <a:defRPr sz="2400">
                <a:solidFill>
                  <a:schemeClr val="tx1"/>
                </a:solidFill>
                <a:latin typeface="Arial" panose="020B0604020202020204" pitchFamily="34" charset="0"/>
                <a:ea typeface="ＭＳ Ｐゴシック" pitchFamily="1" charset="-128"/>
              </a:defRPr>
            </a:lvl4pPr>
            <a:lvl5pPr marL="2057400" indent="-228600">
              <a:defRPr sz="2400">
                <a:solidFill>
                  <a:schemeClr val="tx1"/>
                </a:solidFill>
                <a:latin typeface="Arial" panose="020B0604020202020204"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9pPr>
          </a:lstStyle>
          <a:p>
            <a:r>
              <a:rPr lang="en-US" altLang="en-US" sz="3200" b="1" dirty="0">
                <a:solidFill>
                  <a:srgbClr val="FF0000"/>
                </a:solidFill>
                <a:latin typeface="+mn-lt"/>
              </a:rPr>
              <a:t>Frequency of occurrence of restriction sites</a:t>
            </a:r>
          </a:p>
        </p:txBody>
      </p:sp>
      <p:sp>
        <p:nvSpPr>
          <p:cNvPr id="6" name="Text Box 3"/>
          <p:cNvSpPr txBox="1">
            <a:spLocks noChangeArrowheads="1"/>
          </p:cNvSpPr>
          <p:nvPr/>
        </p:nvSpPr>
        <p:spPr bwMode="auto">
          <a:xfrm>
            <a:off x="669925" y="1584325"/>
            <a:ext cx="632769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itchFamily="1" charset="-128"/>
              </a:defRPr>
            </a:lvl1pPr>
            <a:lvl2pPr marL="742950" indent="-285750">
              <a:defRPr sz="2400">
                <a:solidFill>
                  <a:schemeClr val="tx1"/>
                </a:solidFill>
                <a:latin typeface="Arial" panose="020B0604020202020204" pitchFamily="34" charset="0"/>
                <a:ea typeface="ＭＳ Ｐゴシック" pitchFamily="1" charset="-128"/>
              </a:defRPr>
            </a:lvl2pPr>
            <a:lvl3pPr marL="1143000" indent="-228600">
              <a:defRPr sz="2400">
                <a:solidFill>
                  <a:schemeClr val="tx1"/>
                </a:solidFill>
                <a:latin typeface="Arial" panose="020B0604020202020204" pitchFamily="34" charset="0"/>
                <a:ea typeface="ＭＳ Ｐゴシック" pitchFamily="1" charset="-128"/>
              </a:defRPr>
            </a:lvl3pPr>
            <a:lvl4pPr marL="1600200" indent="-228600">
              <a:defRPr sz="2400">
                <a:solidFill>
                  <a:schemeClr val="tx1"/>
                </a:solidFill>
                <a:latin typeface="Arial" panose="020B0604020202020204" pitchFamily="34" charset="0"/>
                <a:ea typeface="ＭＳ Ｐゴシック" pitchFamily="1" charset="-128"/>
              </a:defRPr>
            </a:lvl4pPr>
            <a:lvl5pPr marL="2057400" indent="-228600">
              <a:defRPr sz="2400">
                <a:solidFill>
                  <a:schemeClr val="tx1"/>
                </a:solidFill>
                <a:latin typeface="Arial" panose="020B0604020202020204"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9pPr>
          </a:lstStyle>
          <a:p>
            <a:r>
              <a:rPr lang="en-US" altLang="en-US" dirty="0">
                <a:solidFill>
                  <a:schemeClr val="accent2"/>
                </a:solidFill>
                <a:latin typeface="+mn-lt"/>
              </a:rPr>
              <a:t>If DNA sequence has equal amounts of each base</a:t>
            </a:r>
          </a:p>
        </p:txBody>
      </p:sp>
      <p:sp>
        <p:nvSpPr>
          <p:cNvPr id="7" name="Text Box 4"/>
          <p:cNvSpPr txBox="1">
            <a:spLocks noChangeArrowheads="1"/>
          </p:cNvSpPr>
          <p:nvPr/>
        </p:nvSpPr>
        <p:spPr bwMode="auto">
          <a:xfrm>
            <a:off x="685800" y="2362200"/>
            <a:ext cx="42984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itchFamily="1" charset="-128"/>
              </a:defRPr>
            </a:lvl1pPr>
            <a:lvl2pPr marL="742950" indent="-285750">
              <a:defRPr sz="2400">
                <a:solidFill>
                  <a:schemeClr val="tx1"/>
                </a:solidFill>
                <a:latin typeface="Arial" panose="020B0604020202020204" pitchFamily="34" charset="0"/>
                <a:ea typeface="ＭＳ Ｐゴシック" pitchFamily="1" charset="-128"/>
              </a:defRPr>
            </a:lvl2pPr>
            <a:lvl3pPr marL="1143000" indent="-228600">
              <a:defRPr sz="2400">
                <a:solidFill>
                  <a:schemeClr val="tx1"/>
                </a:solidFill>
                <a:latin typeface="Arial" panose="020B0604020202020204" pitchFamily="34" charset="0"/>
                <a:ea typeface="ＭＳ Ｐゴシック" pitchFamily="1" charset="-128"/>
              </a:defRPr>
            </a:lvl3pPr>
            <a:lvl4pPr marL="1600200" indent="-228600">
              <a:defRPr sz="2400">
                <a:solidFill>
                  <a:schemeClr val="tx1"/>
                </a:solidFill>
                <a:latin typeface="Arial" panose="020B0604020202020204" pitchFamily="34" charset="0"/>
                <a:ea typeface="ＭＳ Ｐゴシック" pitchFamily="1" charset="-128"/>
              </a:defRPr>
            </a:lvl4pPr>
            <a:lvl5pPr marL="2057400" indent="-228600">
              <a:defRPr sz="2400">
                <a:solidFill>
                  <a:schemeClr val="tx1"/>
                </a:solidFill>
                <a:latin typeface="Arial" panose="020B0604020202020204"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9pPr>
          </a:lstStyle>
          <a:p>
            <a:r>
              <a:rPr lang="en-US" altLang="en-US">
                <a:solidFill>
                  <a:schemeClr val="accent2"/>
                </a:solidFill>
                <a:latin typeface="+mn-lt"/>
              </a:rPr>
              <a:t>If bases are distributed randomly</a:t>
            </a:r>
          </a:p>
        </p:txBody>
      </p:sp>
      <p:grpSp>
        <p:nvGrpSpPr>
          <p:cNvPr id="8" name="Group 5"/>
          <p:cNvGrpSpPr>
            <a:grpSpLocks/>
          </p:cNvGrpSpPr>
          <p:nvPr/>
        </p:nvGrpSpPr>
        <p:grpSpPr bwMode="auto">
          <a:xfrm>
            <a:off x="1262063" y="3429004"/>
            <a:ext cx="6151563" cy="461963"/>
            <a:chOff x="795" y="2160"/>
            <a:chExt cx="3875" cy="291"/>
          </a:xfrm>
        </p:grpSpPr>
        <p:sp>
          <p:nvSpPr>
            <p:cNvPr id="9" name="Text Box 6"/>
            <p:cNvSpPr txBox="1">
              <a:spLocks noChangeArrowheads="1"/>
            </p:cNvSpPr>
            <p:nvPr/>
          </p:nvSpPr>
          <p:spPr bwMode="auto">
            <a:xfrm>
              <a:off x="795" y="2160"/>
              <a:ext cx="114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itchFamily="1" charset="-128"/>
                </a:defRPr>
              </a:lvl1pPr>
              <a:lvl2pPr marL="742950" indent="-285750">
                <a:defRPr sz="2400">
                  <a:solidFill>
                    <a:schemeClr val="tx1"/>
                  </a:solidFill>
                  <a:latin typeface="Arial" panose="020B0604020202020204" pitchFamily="34" charset="0"/>
                  <a:ea typeface="ＭＳ Ｐゴシック" pitchFamily="1" charset="-128"/>
                </a:defRPr>
              </a:lvl2pPr>
              <a:lvl3pPr marL="1143000" indent="-228600">
                <a:defRPr sz="2400">
                  <a:solidFill>
                    <a:schemeClr val="tx1"/>
                  </a:solidFill>
                  <a:latin typeface="Arial" panose="020B0604020202020204" pitchFamily="34" charset="0"/>
                  <a:ea typeface="ＭＳ Ｐゴシック" pitchFamily="1" charset="-128"/>
                </a:defRPr>
              </a:lvl3pPr>
              <a:lvl4pPr marL="1600200" indent="-228600">
                <a:defRPr sz="2400">
                  <a:solidFill>
                    <a:schemeClr val="tx1"/>
                  </a:solidFill>
                  <a:latin typeface="Arial" panose="020B0604020202020204" pitchFamily="34" charset="0"/>
                  <a:ea typeface="ＭＳ Ｐゴシック" pitchFamily="1" charset="-128"/>
                </a:defRPr>
              </a:lvl4pPr>
              <a:lvl5pPr marL="2057400" indent="-228600">
                <a:defRPr sz="2400">
                  <a:solidFill>
                    <a:schemeClr val="tx1"/>
                  </a:solidFill>
                  <a:latin typeface="Arial" panose="020B0604020202020204"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9pPr>
            </a:lstStyle>
            <a:p>
              <a:r>
                <a:rPr lang="en-US" altLang="en-US" dirty="0">
                  <a:solidFill>
                    <a:srgbClr val="CC00CC"/>
                  </a:solidFill>
                  <a:latin typeface="+mn-lt"/>
                </a:rPr>
                <a:t>6 base cutter</a:t>
              </a:r>
            </a:p>
          </p:txBody>
        </p:sp>
        <p:sp>
          <p:nvSpPr>
            <p:cNvPr id="10" name="Text Box 7"/>
            <p:cNvSpPr txBox="1">
              <a:spLocks noChangeArrowheads="1"/>
            </p:cNvSpPr>
            <p:nvPr/>
          </p:nvSpPr>
          <p:spPr bwMode="auto">
            <a:xfrm>
              <a:off x="2530" y="2160"/>
              <a:ext cx="214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itchFamily="1" charset="-128"/>
                </a:defRPr>
              </a:lvl1pPr>
              <a:lvl2pPr marL="742950" indent="-285750">
                <a:defRPr sz="2400">
                  <a:solidFill>
                    <a:schemeClr val="tx1"/>
                  </a:solidFill>
                  <a:latin typeface="Arial" panose="020B0604020202020204" pitchFamily="34" charset="0"/>
                  <a:ea typeface="ＭＳ Ｐゴシック" pitchFamily="1" charset="-128"/>
                </a:defRPr>
              </a:lvl2pPr>
              <a:lvl3pPr marL="1143000" indent="-228600">
                <a:defRPr sz="2400">
                  <a:solidFill>
                    <a:schemeClr val="tx1"/>
                  </a:solidFill>
                  <a:latin typeface="Arial" panose="020B0604020202020204" pitchFamily="34" charset="0"/>
                  <a:ea typeface="ＭＳ Ｐゴシック" pitchFamily="1" charset="-128"/>
                </a:defRPr>
              </a:lvl3pPr>
              <a:lvl4pPr marL="1600200" indent="-228600">
                <a:defRPr sz="2400">
                  <a:solidFill>
                    <a:schemeClr val="tx1"/>
                  </a:solidFill>
                  <a:latin typeface="Arial" panose="020B0604020202020204" pitchFamily="34" charset="0"/>
                  <a:ea typeface="ＭＳ Ｐゴシック" pitchFamily="1" charset="-128"/>
                </a:defRPr>
              </a:lvl4pPr>
              <a:lvl5pPr marL="2057400" indent="-228600">
                <a:defRPr sz="2400">
                  <a:solidFill>
                    <a:schemeClr val="tx1"/>
                  </a:solidFill>
                  <a:latin typeface="Arial" panose="020B0604020202020204"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9pPr>
            </a:lstStyle>
            <a:p>
              <a:r>
                <a:rPr lang="en-US" altLang="en-US" dirty="0">
                  <a:solidFill>
                    <a:srgbClr val="CC00CC"/>
                  </a:solidFill>
                  <a:latin typeface="+mn-lt"/>
                </a:rPr>
                <a:t>(1/4)</a:t>
              </a:r>
              <a:r>
                <a:rPr lang="en-US" altLang="en-US" baseline="30000" dirty="0">
                  <a:solidFill>
                    <a:srgbClr val="CC00CC"/>
                  </a:solidFill>
                  <a:latin typeface="+mn-lt"/>
                </a:rPr>
                <a:t>6</a:t>
              </a:r>
              <a:r>
                <a:rPr lang="en-US" altLang="en-US" dirty="0">
                  <a:solidFill>
                    <a:srgbClr val="CC00CC"/>
                  </a:solidFill>
                  <a:latin typeface="+mn-lt"/>
                </a:rPr>
                <a:t> = 1 site in ~4000 </a:t>
              </a:r>
              <a:r>
                <a:rPr lang="en-US" altLang="en-US" dirty="0" err="1">
                  <a:solidFill>
                    <a:srgbClr val="CC00CC"/>
                  </a:solidFill>
                  <a:latin typeface="+mn-lt"/>
                </a:rPr>
                <a:t>bp</a:t>
              </a:r>
              <a:endParaRPr lang="en-US" altLang="en-US" dirty="0">
                <a:solidFill>
                  <a:srgbClr val="CC00CC"/>
                </a:solidFill>
                <a:latin typeface="+mn-lt"/>
              </a:endParaRPr>
            </a:p>
          </p:txBody>
        </p:sp>
      </p:grpSp>
      <p:grpSp>
        <p:nvGrpSpPr>
          <p:cNvPr id="11" name="Group 8"/>
          <p:cNvGrpSpPr>
            <a:grpSpLocks/>
          </p:cNvGrpSpPr>
          <p:nvPr/>
        </p:nvGrpSpPr>
        <p:grpSpPr bwMode="auto">
          <a:xfrm>
            <a:off x="1236663" y="4419605"/>
            <a:ext cx="5857875" cy="461963"/>
            <a:chOff x="779" y="2784"/>
            <a:chExt cx="3690" cy="291"/>
          </a:xfrm>
        </p:grpSpPr>
        <p:sp>
          <p:nvSpPr>
            <p:cNvPr id="12" name="Text Box 9"/>
            <p:cNvSpPr txBox="1">
              <a:spLocks noChangeArrowheads="1"/>
            </p:cNvSpPr>
            <p:nvPr/>
          </p:nvSpPr>
          <p:spPr bwMode="auto">
            <a:xfrm>
              <a:off x="779" y="2784"/>
              <a:ext cx="114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itchFamily="1" charset="-128"/>
                </a:defRPr>
              </a:lvl1pPr>
              <a:lvl2pPr marL="742950" indent="-285750">
                <a:defRPr sz="2400">
                  <a:solidFill>
                    <a:schemeClr val="tx1"/>
                  </a:solidFill>
                  <a:latin typeface="Arial" panose="020B0604020202020204" pitchFamily="34" charset="0"/>
                  <a:ea typeface="ＭＳ Ｐゴシック" pitchFamily="1" charset="-128"/>
                </a:defRPr>
              </a:lvl2pPr>
              <a:lvl3pPr marL="1143000" indent="-228600">
                <a:defRPr sz="2400">
                  <a:solidFill>
                    <a:schemeClr val="tx1"/>
                  </a:solidFill>
                  <a:latin typeface="Arial" panose="020B0604020202020204" pitchFamily="34" charset="0"/>
                  <a:ea typeface="ＭＳ Ｐゴシック" pitchFamily="1" charset="-128"/>
                </a:defRPr>
              </a:lvl3pPr>
              <a:lvl4pPr marL="1600200" indent="-228600">
                <a:defRPr sz="2400">
                  <a:solidFill>
                    <a:schemeClr val="tx1"/>
                  </a:solidFill>
                  <a:latin typeface="Arial" panose="020B0604020202020204" pitchFamily="34" charset="0"/>
                  <a:ea typeface="ＭＳ Ｐゴシック" pitchFamily="1" charset="-128"/>
                </a:defRPr>
              </a:lvl4pPr>
              <a:lvl5pPr marL="2057400" indent="-228600">
                <a:defRPr sz="2400">
                  <a:solidFill>
                    <a:schemeClr val="tx1"/>
                  </a:solidFill>
                  <a:latin typeface="Arial" panose="020B0604020202020204"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9pPr>
            </a:lstStyle>
            <a:p>
              <a:r>
                <a:rPr lang="en-US" altLang="en-US" dirty="0">
                  <a:solidFill>
                    <a:srgbClr val="CC00CC"/>
                  </a:solidFill>
                  <a:latin typeface="+mn-lt"/>
                </a:rPr>
                <a:t>4 base cutter</a:t>
              </a:r>
            </a:p>
          </p:txBody>
        </p:sp>
        <p:sp>
          <p:nvSpPr>
            <p:cNvPr id="13" name="Text Box 10"/>
            <p:cNvSpPr txBox="1">
              <a:spLocks noChangeArrowheads="1"/>
            </p:cNvSpPr>
            <p:nvPr/>
          </p:nvSpPr>
          <p:spPr bwMode="auto">
            <a:xfrm>
              <a:off x="2529" y="2787"/>
              <a:ext cx="194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itchFamily="1" charset="-128"/>
                </a:defRPr>
              </a:lvl1pPr>
              <a:lvl2pPr marL="742950" indent="-285750">
                <a:defRPr sz="2400">
                  <a:solidFill>
                    <a:schemeClr val="tx1"/>
                  </a:solidFill>
                  <a:latin typeface="Arial" panose="020B0604020202020204" pitchFamily="34" charset="0"/>
                  <a:ea typeface="ＭＳ Ｐゴシック" pitchFamily="1" charset="-128"/>
                </a:defRPr>
              </a:lvl2pPr>
              <a:lvl3pPr marL="1143000" indent="-228600">
                <a:defRPr sz="2400">
                  <a:solidFill>
                    <a:schemeClr val="tx1"/>
                  </a:solidFill>
                  <a:latin typeface="Arial" panose="020B0604020202020204" pitchFamily="34" charset="0"/>
                  <a:ea typeface="ＭＳ Ｐゴシック" pitchFamily="1" charset="-128"/>
                </a:defRPr>
              </a:lvl3pPr>
              <a:lvl4pPr marL="1600200" indent="-228600">
                <a:defRPr sz="2400">
                  <a:solidFill>
                    <a:schemeClr val="tx1"/>
                  </a:solidFill>
                  <a:latin typeface="Arial" panose="020B0604020202020204" pitchFamily="34" charset="0"/>
                  <a:ea typeface="ＭＳ Ｐゴシック" pitchFamily="1" charset="-128"/>
                </a:defRPr>
              </a:lvl4pPr>
              <a:lvl5pPr marL="2057400" indent="-228600">
                <a:defRPr sz="2400">
                  <a:solidFill>
                    <a:schemeClr val="tx1"/>
                  </a:solidFill>
                  <a:latin typeface="Arial" panose="020B0604020202020204" pitchFamily="34"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1" charset="-128"/>
                </a:defRPr>
              </a:lvl9pPr>
            </a:lstStyle>
            <a:p>
              <a:r>
                <a:rPr lang="en-US" altLang="en-US" dirty="0">
                  <a:solidFill>
                    <a:srgbClr val="CC00CC"/>
                  </a:solidFill>
                  <a:latin typeface="+mn-lt"/>
                </a:rPr>
                <a:t>(1/4)</a:t>
              </a:r>
              <a:r>
                <a:rPr lang="en-US" altLang="en-US" baseline="30000" dirty="0">
                  <a:solidFill>
                    <a:srgbClr val="CC00CC"/>
                  </a:solidFill>
                  <a:latin typeface="+mn-lt"/>
                </a:rPr>
                <a:t>4</a:t>
              </a:r>
              <a:r>
                <a:rPr lang="en-US" altLang="en-US" dirty="0">
                  <a:solidFill>
                    <a:srgbClr val="CC00CC"/>
                  </a:solidFill>
                  <a:latin typeface="+mn-lt"/>
                </a:rPr>
                <a:t> = 1 site in 256 </a:t>
              </a:r>
              <a:r>
                <a:rPr lang="en-US" altLang="en-US" dirty="0" err="1">
                  <a:solidFill>
                    <a:srgbClr val="CC00CC"/>
                  </a:solidFill>
                  <a:latin typeface="+mn-lt"/>
                </a:rPr>
                <a:t>bp</a:t>
              </a:r>
              <a:endParaRPr lang="en-US" altLang="en-US" dirty="0">
                <a:solidFill>
                  <a:srgbClr val="CC00CC"/>
                </a:solidFill>
                <a:latin typeface="+mn-lt"/>
              </a:endParaRPr>
            </a:p>
          </p:txBody>
        </p:sp>
      </p:grpSp>
    </p:spTree>
    <p:extLst>
      <p:ext uri="{BB962C8B-B14F-4D97-AF65-F5344CB8AC3E}">
        <p14:creationId xmlns="" xmlns:p14="http://schemas.microsoft.com/office/powerpoint/2010/main" val="15787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60388" y="427038"/>
            <a:ext cx="7239000" cy="517525"/>
          </a:xfrm>
        </p:spPr>
        <p:txBody>
          <a:bodyPr>
            <a:normAutofit fontScale="90000"/>
          </a:bodyPr>
          <a:lstStyle/>
          <a:p>
            <a:pPr eaLnBrk="1" hangingPunct="1"/>
            <a:r>
              <a:rPr lang="en-US" altLang="en-US" sz="3200" b="1">
                <a:solidFill>
                  <a:srgbClr val="0070C0"/>
                </a:solidFill>
                <a:latin typeface="Times New Roman" pitchFamily="18" charset="0"/>
              </a:rPr>
              <a:t>Tools for Genetic engineering  </a:t>
            </a:r>
            <a:br>
              <a:rPr lang="en-US" altLang="en-US" sz="3200" b="1">
                <a:solidFill>
                  <a:srgbClr val="0070C0"/>
                </a:solidFill>
                <a:latin typeface="Times New Roman" pitchFamily="18" charset="0"/>
              </a:rPr>
            </a:br>
            <a:r>
              <a:rPr lang="en-US" altLang="en-US" sz="3200" b="1">
                <a:solidFill>
                  <a:srgbClr val="FF0000"/>
                </a:solidFill>
                <a:latin typeface="Times New Roman" pitchFamily="18" charset="0"/>
              </a:rPr>
              <a:t>2. Ligase</a:t>
            </a:r>
          </a:p>
        </p:txBody>
      </p:sp>
      <p:sp>
        <p:nvSpPr>
          <p:cNvPr id="13315" name="Rectangle 3"/>
          <p:cNvSpPr>
            <a:spLocks noGrp="1" noChangeArrowheads="1"/>
          </p:cNvSpPr>
          <p:nvPr>
            <p:ph type="body" sz="half" idx="1"/>
          </p:nvPr>
        </p:nvSpPr>
        <p:spPr>
          <a:xfrm>
            <a:off x="222250" y="1400175"/>
            <a:ext cx="8697913" cy="4525963"/>
          </a:xfrm>
        </p:spPr>
        <p:txBody>
          <a:bodyPr/>
          <a:lstStyle/>
          <a:p>
            <a:pPr eaLnBrk="1" hangingPunct="1"/>
            <a:r>
              <a:rPr lang="en-US" altLang="en-US" sz="2400" b="1" dirty="0">
                <a:latin typeface="Times New Roman" pitchFamily="18" charset="0"/>
              </a:rPr>
              <a:t>DNA </a:t>
            </a:r>
            <a:r>
              <a:rPr lang="en-US" altLang="en-US" sz="2400" b="1" dirty="0" err="1">
                <a:latin typeface="Times New Roman" pitchFamily="18" charset="0"/>
              </a:rPr>
              <a:t>ligase</a:t>
            </a:r>
            <a:r>
              <a:rPr lang="en-US" altLang="en-US" sz="2400" dirty="0">
                <a:latin typeface="Times New Roman" pitchFamily="18" charset="0"/>
              </a:rPr>
              <a:t> is </a:t>
            </a:r>
            <a:r>
              <a:rPr lang="en-US" altLang="en-US" sz="2400" dirty="0" smtClean="0">
                <a:latin typeface="Times New Roman" pitchFamily="18" charset="0"/>
              </a:rPr>
              <a:t>an </a:t>
            </a:r>
            <a:r>
              <a:rPr lang="en-US" altLang="en-US" sz="2400" dirty="0">
                <a:latin typeface="Times New Roman" pitchFamily="18" charset="0"/>
              </a:rPr>
              <a:t>enzyme that can link together DNA strands that have double-strand breaks (a break in both complementary strands of DNA). </a:t>
            </a:r>
          </a:p>
          <a:p>
            <a:pPr lvl="1" eaLnBrk="1" hangingPunct="1"/>
            <a:r>
              <a:rPr lang="en-US" altLang="en-US" sz="2000" dirty="0">
                <a:latin typeface="Times New Roman" pitchFamily="18" charset="0"/>
              </a:rPr>
              <a:t>Naturally DNA </a:t>
            </a:r>
            <a:r>
              <a:rPr lang="en-US" altLang="en-US" sz="2000" dirty="0" err="1">
                <a:latin typeface="Times New Roman" pitchFamily="18" charset="0"/>
              </a:rPr>
              <a:t>ligase</a:t>
            </a:r>
            <a:r>
              <a:rPr lang="en-US" altLang="en-US" sz="2000" dirty="0">
                <a:latin typeface="Times New Roman" pitchFamily="18" charset="0"/>
              </a:rPr>
              <a:t> has applications in both </a:t>
            </a:r>
            <a:r>
              <a:rPr lang="en-US" altLang="en-US" sz="2000" b="1" dirty="0">
                <a:latin typeface="Times New Roman" pitchFamily="18" charset="0"/>
              </a:rPr>
              <a:t>DNA replication </a:t>
            </a:r>
            <a:r>
              <a:rPr lang="en-US" altLang="en-US" sz="2000" dirty="0">
                <a:latin typeface="Times New Roman" pitchFamily="18" charset="0"/>
              </a:rPr>
              <a:t>and</a:t>
            </a:r>
            <a:r>
              <a:rPr lang="en-US" altLang="en-US" sz="2000" b="1" dirty="0">
                <a:latin typeface="Times New Roman" pitchFamily="18" charset="0"/>
              </a:rPr>
              <a:t> DNA repair</a:t>
            </a:r>
            <a:r>
              <a:rPr lang="en-US" altLang="en-US" sz="2000" dirty="0">
                <a:latin typeface="Times New Roman" pitchFamily="18" charset="0"/>
              </a:rPr>
              <a:t> </a:t>
            </a:r>
            <a:r>
              <a:rPr lang="en-US" altLang="en-US" sz="2000" b="1" dirty="0">
                <a:latin typeface="Times New Roman" pitchFamily="18" charset="0"/>
              </a:rPr>
              <a:t>.</a:t>
            </a:r>
          </a:p>
          <a:p>
            <a:pPr lvl="1" eaLnBrk="1" hangingPunct="1"/>
            <a:r>
              <a:rPr lang="en-US" altLang="en-US" sz="2000" dirty="0">
                <a:latin typeface="Times New Roman" pitchFamily="18" charset="0"/>
              </a:rPr>
              <a:t>Needs ATP</a:t>
            </a:r>
            <a:r>
              <a:rPr lang="en-US" altLang="en-US" sz="2000" b="1" dirty="0">
                <a:latin typeface="Times New Roman" pitchFamily="18" charset="0"/>
              </a:rPr>
              <a:t> </a:t>
            </a:r>
          </a:p>
          <a:p>
            <a:pPr eaLnBrk="1" hangingPunct="1"/>
            <a:r>
              <a:rPr lang="en-US" altLang="en-US" sz="2400" dirty="0">
                <a:latin typeface="Times New Roman" pitchFamily="18" charset="0"/>
              </a:rPr>
              <a:t>DNA </a:t>
            </a:r>
            <a:r>
              <a:rPr lang="en-US" altLang="en-US" sz="2400" dirty="0" err="1">
                <a:latin typeface="Times New Roman" pitchFamily="18" charset="0"/>
              </a:rPr>
              <a:t>ligase</a:t>
            </a:r>
            <a:r>
              <a:rPr lang="en-US" altLang="en-US" sz="2400" dirty="0">
                <a:latin typeface="Times New Roman" pitchFamily="18" charset="0"/>
              </a:rPr>
              <a:t> has extensive use in molecular biology laboratories for </a:t>
            </a:r>
            <a:r>
              <a:rPr lang="en-US" altLang="en-US" sz="2400" b="1" dirty="0">
                <a:latin typeface="Times New Roman" pitchFamily="18" charset="0"/>
              </a:rPr>
              <a:t>genetic recombination  experiments</a:t>
            </a:r>
            <a:r>
              <a:rPr lang="en-US" altLang="en-US" sz="2800" b="1" dirty="0">
                <a:latin typeface="Times New Roman" pitchFamily="18" charset="0"/>
              </a:rPr>
              <a:t> </a:t>
            </a:r>
          </a:p>
        </p:txBody>
      </p:sp>
      <p:pic>
        <p:nvPicPr>
          <p:cNvPr id="13316" name="Picture 4" descr="Ligation_svg"/>
          <p:cNvPicPr>
            <a:picLocks noChangeAspect="1" noChangeArrowheads="1"/>
          </p:cNvPicPr>
          <p:nvPr/>
        </p:nvPicPr>
        <p:blipFill>
          <a:blip r:embed="rId2" cstate="print"/>
          <a:srcRect/>
          <a:stretch>
            <a:fillRect/>
          </a:stretch>
        </p:blipFill>
        <p:spPr bwMode="auto">
          <a:xfrm>
            <a:off x="1570038" y="4678363"/>
            <a:ext cx="4371975" cy="1903412"/>
          </a:xfrm>
          <a:prstGeom prst="rect">
            <a:avLst/>
          </a:prstGeom>
          <a:noFill/>
          <a:ln w="9525">
            <a:noFill/>
            <a:miter lim="800000"/>
            <a:headEnd/>
            <a:tailEnd/>
          </a:ln>
        </p:spPr>
      </p:pic>
      <p:sp>
        <p:nvSpPr>
          <p:cNvPr id="13317" name="Text Box 5"/>
          <p:cNvSpPr txBox="1">
            <a:spLocks noChangeArrowheads="1"/>
          </p:cNvSpPr>
          <p:nvPr/>
        </p:nvSpPr>
        <p:spPr bwMode="auto">
          <a:xfrm>
            <a:off x="298450" y="5257800"/>
            <a:ext cx="728663" cy="396875"/>
          </a:xfrm>
          <a:prstGeom prst="rect">
            <a:avLst/>
          </a:prstGeom>
          <a:noFill/>
          <a:ln w="9525">
            <a:noFill/>
            <a:miter lim="800000"/>
            <a:headEnd/>
            <a:tailEnd/>
          </a:ln>
          <a:effectLst/>
        </p:spPr>
        <p:txBody>
          <a:bodyPr wrap="none">
            <a:spAutoFit/>
          </a:bodyPr>
          <a:lstStyle/>
          <a:p>
            <a:pPr eaLnBrk="1" hangingPunct="1"/>
            <a:r>
              <a:rPr lang="en-US" altLang="en-US" sz="2000">
                <a:latin typeface="Times New Roman" pitchFamily="18" charset="0"/>
              </a:rPr>
              <a:t>ATP </a:t>
            </a:r>
          </a:p>
        </p:txBody>
      </p:sp>
      <p:sp>
        <p:nvSpPr>
          <p:cNvPr id="13318" name="Line 6"/>
          <p:cNvSpPr>
            <a:spLocks noChangeShapeType="1"/>
          </p:cNvSpPr>
          <p:nvPr/>
        </p:nvSpPr>
        <p:spPr bwMode="auto">
          <a:xfrm flipV="1">
            <a:off x="1185863" y="5459413"/>
            <a:ext cx="687387" cy="11112"/>
          </a:xfrm>
          <a:prstGeom prst="line">
            <a:avLst/>
          </a:prstGeom>
          <a:noFill/>
          <a:ln w="9525">
            <a:solidFill>
              <a:schemeClr val="tx1"/>
            </a:solidFill>
            <a:round/>
            <a:headEnd/>
            <a:tailEnd type="triangle" w="med" len="med"/>
          </a:ln>
          <a:effectLst/>
        </p:spPr>
        <p:txBody>
          <a:bodyPr wrap="none"/>
          <a:lstStyle/>
          <a:p>
            <a:endParaRPr lang="en-US"/>
          </a:p>
        </p:txBody>
      </p:sp>
      <p:pic>
        <p:nvPicPr>
          <p:cNvPr id="13319" name="Picture 8" descr="glue"/>
          <p:cNvPicPr>
            <a:picLocks noGrp="1" noChangeAspect="1" noChangeArrowheads="1"/>
          </p:cNvPicPr>
          <p:nvPr>
            <p:ph sz="half" idx="2"/>
          </p:nvPr>
        </p:nvPicPr>
        <p:blipFill>
          <a:blip r:embed="rId3" cstate="print"/>
          <a:srcRect/>
          <a:stretch>
            <a:fillRect/>
          </a:stretch>
        </p:blipFill>
        <p:spPr>
          <a:xfrm>
            <a:off x="6792913" y="4983163"/>
            <a:ext cx="739775" cy="1343025"/>
          </a:xfrm>
          <a:noFill/>
        </p:spPr>
      </p:pic>
    </p:spTree>
    <p:extLst>
      <p:ext uri="{BB962C8B-B14F-4D97-AF65-F5344CB8AC3E}">
        <p14:creationId xmlns="" xmlns:p14="http://schemas.microsoft.com/office/powerpoint/2010/main" val="134700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44450"/>
            <a:ext cx="8229600" cy="1077913"/>
          </a:xfrm>
        </p:spPr>
        <p:txBody>
          <a:bodyPr>
            <a:spAutoFit/>
          </a:bodyPr>
          <a:lstStyle/>
          <a:p>
            <a:pPr eaLnBrk="1" hangingPunct="1"/>
            <a:r>
              <a:rPr lang="en-US" altLang="en-US" sz="3200" b="1" dirty="0">
                <a:solidFill>
                  <a:srgbClr val="0070C0"/>
                </a:solidFill>
                <a:latin typeface="Times New Roman" pitchFamily="18" charset="0"/>
              </a:rPr>
              <a:t>Tools for Genetic engineering </a:t>
            </a:r>
            <a:br>
              <a:rPr lang="en-US" altLang="en-US" sz="3200" b="1" dirty="0">
                <a:solidFill>
                  <a:srgbClr val="0070C0"/>
                </a:solidFill>
                <a:latin typeface="Times New Roman" pitchFamily="18" charset="0"/>
              </a:rPr>
            </a:br>
            <a:r>
              <a:rPr lang="en-US" altLang="en-US" sz="3200" b="1" dirty="0">
                <a:solidFill>
                  <a:srgbClr val="FF0000"/>
                </a:solidFill>
                <a:latin typeface="Times New Roman" pitchFamily="18" charset="0"/>
              </a:rPr>
              <a:t>3.  Plasmids</a:t>
            </a:r>
          </a:p>
        </p:txBody>
      </p:sp>
      <p:sp>
        <p:nvSpPr>
          <p:cNvPr id="11267" name="Rectangle 3"/>
          <p:cNvSpPr>
            <a:spLocks noGrp="1" noChangeArrowheads="1"/>
          </p:cNvSpPr>
          <p:nvPr>
            <p:ph type="body" sz="half" idx="1"/>
          </p:nvPr>
        </p:nvSpPr>
        <p:spPr>
          <a:xfrm>
            <a:off x="-76200" y="1066800"/>
            <a:ext cx="6400800" cy="5306068"/>
          </a:xfrm>
        </p:spPr>
        <p:txBody>
          <a:bodyPr wrap="square">
            <a:spAutoFit/>
          </a:bodyPr>
          <a:lstStyle/>
          <a:p>
            <a:pPr marL="0" indent="0" eaLnBrk="1" hangingPunct="1">
              <a:buNone/>
              <a:defRPr/>
            </a:pPr>
            <a:r>
              <a:rPr lang="en-US" sz="2200" b="1" u="sng" dirty="0">
                <a:latin typeface="Times New Roman" pitchFamily="18" charset="0"/>
              </a:rPr>
              <a:t>Vectors</a:t>
            </a:r>
            <a:r>
              <a:rPr lang="en-US" sz="2200" dirty="0">
                <a:latin typeface="Times New Roman" pitchFamily="18" charset="0"/>
              </a:rPr>
              <a:t> - </a:t>
            </a:r>
            <a:r>
              <a:rPr lang="en-US" sz="2200" b="1" dirty="0">
                <a:latin typeface="Times New Roman" pitchFamily="18" charset="0"/>
              </a:rPr>
              <a:t>Small pieces of  circular DNA used for 	   cloning </a:t>
            </a:r>
          </a:p>
          <a:p>
            <a:pPr eaLnBrk="1" hangingPunct="1">
              <a:defRPr/>
            </a:pPr>
            <a:endParaRPr lang="en-US" sz="2200" b="1" u="sng" dirty="0">
              <a:latin typeface="Times New Roman" pitchFamily="18" charset="0"/>
            </a:endParaRPr>
          </a:p>
          <a:p>
            <a:pPr marL="0" indent="0" eaLnBrk="1" hangingPunct="1">
              <a:buNone/>
              <a:defRPr/>
            </a:pPr>
            <a:r>
              <a:rPr lang="en-US" sz="2200" b="1" u="sng" dirty="0">
                <a:latin typeface="Times New Roman" pitchFamily="18" charset="0"/>
              </a:rPr>
              <a:t>Requirements of the Vector</a:t>
            </a:r>
            <a:r>
              <a:rPr lang="en-US" sz="2200" u="sng" dirty="0">
                <a:latin typeface="Times New Roman" pitchFamily="18" charset="0"/>
              </a:rPr>
              <a:t> </a:t>
            </a:r>
          </a:p>
          <a:p>
            <a:pPr marL="457200" lvl="1" indent="0" eaLnBrk="1" hangingPunct="1">
              <a:buFontTx/>
              <a:buNone/>
              <a:defRPr/>
            </a:pPr>
            <a:r>
              <a:rPr lang="en-US" sz="2200" b="1" dirty="0">
                <a:solidFill>
                  <a:srgbClr val="FF0000"/>
                </a:solidFill>
                <a:latin typeface="Times New Roman" pitchFamily="18" charset="0"/>
              </a:rPr>
              <a:t>1. Self-replication </a:t>
            </a:r>
            <a:r>
              <a:rPr lang="en-US" sz="2200" b="1" dirty="0">
                <a:latin typeface="Times New Roman" pitchFamily="18" charset="0"/>
              </a:rPr>
              <a:t>- </a:t>
            </a:r>
            <a:r>
              <a:rPr lang="en-US" sz="2200" dirty="0">
                <a:latin typeface="Times New Roman" pitchFamily="18" charset="0"/>
              </a:rPr>
              <a:t>able to replicate in the host (independent origin of  replication)</a:t>
            </a:r>
          </a:p>
          <a:p>
            <a:pPr marL="457200" lvl="1" indent="0" eaLnBrk="1" hangingPunct="1">
              <a:buFontTx/>
              <a:buNone/>
              <a:defRPr/>
            </a:pPr>
            <a:r>
              <a:rPr lang="en-US" sz="2200" b="1" dirty="0">
                <a:solidFill>
                  <a:srgbClr val="FF0000"/>
                </a:solidFill>
                <a:latin typeface="Times New Roman" pitchFamily="18" charset="0"/>
              </a:rPr>
              <a:t>2. Cloning site -</a:t>
            </a:r>
            <a:r>
              <a:rPr lang="en-US" sz="2200" dirty="0">
                <a:latin typeface="Times New Roman" pitchFamily="18" charset="0"/>
              </a:rPr>
              <a:t>(region containing multiple restriction sites)</a:t>
            </a:r>
          </a:p>
          <a:p>
            <a:pPr marL="457200" lvl="1" indent="0" eaLnBrk="1" hangingPunct="1">
              <a:buFontTx/>
              <a:buNone/>
              <a:defRPr/>
            </a:pPr>
            <a:r>
              <a:rPr lang="en-US" sz="2200" b="1" dirty="0">
                <a:solidFill>
                  <a:srgbClr val="FF0000"/>
                </a:solidFill>
                <a:latin typeface="Times New Roman" pitchFamily="18" charset="0"/>
              </a:rPr>
              <a:t>3. Promoter </a:t>
            </a:r>
            <a:r>
              <a:rPr lang="en-US" sz="2200" b="1" dirty="0">
                <a:latin typeface="Times New Roman" pitchFamily="18" charset="0"/>
              </a:rPr>
              <a:t>(</a:t>
            </a:r>
            <a:r>
              <a:rPr lang="en-US" sz="2200" dirty="0">
                <a:latin typeface="Times New Roman" pitchFamily="18" charset="0"/>
              </a:rPr>
              <a:t>and operator) - </a:t>
            </a:r>
            <a:r>
              <a:rPr lang="en-US" sz="2200" b="1" dirty="0">
                <a:solidFill>
                  <a:srgbClr val="FF6666"/>
                </a:solidFill>
                <a:latin typeface="Times New Roman" pitchFamily="18" charset="0"/>
              </a:rPr>
              <a:t> </a:t>
            </a:r>
            <a:r>
              <a:rPr lang="en-US" sz="2200" dirty="0">
                <a:latin typeface="Times New Roman" pitchFamily="18" charset="0"/>
              </a:rPr>
              <a:t>to support the expression of insert DNA (i.e. gene of interest) in the host.</a:t>
            </a:r>
            <a:endParaRPr lang="en-US" sz="2200" b="1" dirty="0">
              <a:solidFill>
                <a:srgbClr val="FF6666"/>
              </a:solidFill>
              <a:latin typeface="Times New Roman" pitchFamily="18" charset="0"/>
            </a:endParaRPr>
          </a:p>
          <a:p>
            <a:pPr marL="457200" lvl="1" indent="0" eaLnBrk="1" hangingPunct="1">
              <a:buFontTx/>
              <a:buNone/>
              <a:defRPr/>
            </a:pPr>
            <a:r>
              <a:rPr lang="en-US" sz="2200" b="1" dirty="0">
                <a:solidFill>
                  <a:srgbClr val="FF0000"/>
                </a:solidFill>
                <a:latin typeface="Times New Roman" pitchFamily="18" charset="0"/>
              </a:rPr>
              <a:t>4. Selectable marker – </a:t>
            </a:r>
            <a:r>
              <a:rPr lang="en-US" sz="2200" dirty="0">
                <a:latin typeface="Times New Roman" pitchFamily="18" charset="0"/>
              </a:rPr>
              <a:t>antibiotic resistance (Ampicillin resistant)</a:t>
            </a:r>
            <a:endParaRPr lang="en-US" sz="2200" b="1" dirty="0">
              <a:solidFill>
                <a:srgbClr val="FF0000"/>
              </a:solidFill>
              <a:latin typeface="Times New Roman" pitchFamily="18" charset="0"/>
            </a:endParaRPr>
          </a:p>
          <a:p>
            <a:pPr marL="457200" lvl="1" indent="0" eaLnBrk="1" hangingPunct="1">
              <a:buFontTx/>
              <a:buNone/>
              <a:defRPr/>
            </a:pPr>
            <a:r>
              <a:rPr lang="en-US" sz="2200" b="1" dirty="0">
                <a:solidFill>
                  <a:srgbClr val="FF0000"/>
                </a:solidFill>
                <a:latin typeface="Times New Roman" pitchFamily="18" charset="0"/>
              </a:rPr>
              <a:t>5. Proper size- for easy handling</a:t>
            </a:r>
          </a:p>
        </p:txBody>
      </p:sp>
      <p:pic>
        <p:nvPicPr>
          <p:cNvPr id="14340" name="Picture 4" descr="figure_09_03_labeled"/>
          <p:cNvPicPr>
            <a:picLocks noGrp="1" noChangeAspect="1" noChangeArrowheads="1"/>
          </p:cNvPicPr>
          <p:nvPr>
            <p:ph sz="quarter" idx="2"/>
          </p:nvPr>
        </p:nvPicPr>
        <p:blipFill>
          <a:blip r:embed="rId2" cstate="print"/>
          <a:srcRect b="2411"/>
          <a:stretch>
            <a:fillRect/>
          </a:stretch>
        </p:blipFill>
        <p:spPr>
          <a:xfrm>
            <a:off x="5867400" y="1203163"/>
            <a:ext cx="3200400" cy="2378237"/>
          </a:xfrm>
          <a:noFill/>
        </p:spPr>
      </p:pic>
    </p:spTree>
    <p:extLst>
      <p:ext uri="{BB962C8B-B14F-4D97-AF65-F5344CB8AC3E}">
        <p14:creationId xmlns="" xmlns:p14="http://schemas.microsoft.com/office/powerpoint/2010/main" val="368624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sz="half" idx="1"/>
          </p:nvPr>
        </p:nvSpPr>
        <p:spPr>
          <a:xfrm>
            <a:off x="111125" y="725487"/>
            <a:ext cx="8685213" cy="6665913"/>
          </a:xfrm>
        </p:spPr>
        <p:txBody>
          <a:bodyPr>
            <a:spAutoFit/>
          </a:bodyPr>
          <a:lstStyle/>
          <a:p>
            <a:pPr marL="457200" indent="-457200" eaLnBrk="1" hangingPunct="1">
              <a:buFontTx/>
              <a:buAutoNum type="arabicPeriod"/>
              <a:defRPr/>
            </a:pPr>
            <a:r>
              <a:rPr lang="en-US" sz="2400" b="1" dirty="0">
                <a:latin typeface="Times New Roman" pitchFamily="18" charset="0"/>
                <a:cs typeface="Times New Roman" pitchFamily="18" charset="0"/>
              </a:rPr>
              <a:t>Bacteria</a:t>
            </a:r>
          </a:p>
          <a:p>
            <a:pPr lvl="1" indent="-342900" eaLnBrk="1" hangingPunct="1">
              <a:buFontTx/>
              <a:buChar char="-"/>
              <a:defRPr/>
            </a:pPr>
            <a:r>
              <a:rPr lang="en-US" sz="2000" b="1" i="1" dirty="0">
                <a:latin typeface="Times New Roman" pitchFamily="18" charset="0"/>
                <a:cs typeface="Times New Roman" pitchFamily="18" charset="0"/>
              </a:rPr>
              <a:t>E. coli</a:t>
            </a:r>
            <a:r>
              <a:rPr lang="en-US" sz="2000" dirty="0">
                <a:latin typeface="Times New Roman" pitchFamily="18" charset="0"/>
                <a:cs typeface="Times New Roman" pitchFamily="18" charset="0"/>
              </a:rPr>
              <a:t> - used because is easily grown and its</a:t>
            </a:r>
          </a:p>
          <a:p>
            <a:pPr marL="400050" lvl="1" indent="0" eaLnBrk="1" hangingPunct="1">
              <a:buFontTx/>
              <a:buNone/>
              <a:defRPr/>
            </a:pPr>
            <a:r>
              <a:rPr lang="en-US" sz="2000" dirty="0">
                <a:latin typeface="Times New Roman" pitchFamily="18" charset="0"/>
                <a:cs typeface="Times New Roman" pitchFamily="18" charset="0"/>
              </a:rPr>
              <a:t>genomics are well understood.</a:t>
            </a:r>
          </a:p>
          <a:p>
            <a:pPr lvl="1" indent="-342900" eaLnBrk="1" hangingPunct="1">
              <a:defRPr/>
            </a:pPr>
            <a:r>
              <a:rPr lang="en-US" sz="2000" dirty="0">
                <a:latin typeface="Times New Roman" pitchFamily="18" charset="0"/>
                <a:cs typeface="Times New Roman" pitchFamily="18" charset="0"/>
              </a:rPr>
              <a:t>Gene product is purified from host cells</a:t>
            </a:r>
          </a:p>
          <a:p>
            <a:pPr marL="0" indent="0">
              <a:buFontTx/>
              <a:buNone/>
              <a:defRPr/>
            </a:pPr>
            <a:r>
              <a:rPr lang="en-US" sz="2400" b="1" dirty="0">
                <a:latin typeface="Times New Roman" pitchFamily="18" charset="0"/>
                <a:cs typeface="Times New Roman" pitchFamily="18" charset="0"/>
              </a:rPr>
              <a:t>2. Yeasts</a:t>
            </a:r>
            <a:r>
              <a:rPr lang="en-US" sz="2400" dirty="0">
                <a:latin typeface="Times New Roman" pitchFamily="18" charset="0"/>
                <a:cs typeface="Times New Roman" pitchFamily="18" charset="0"/>
              </a:rPr>
              <a:t> - </a:t>
            </a:r>
            <a:r>
              <a:rPr lang="en-US" sz="2400" b="1" i="1" dirty="0">
                <a:latin typeface="Times New Roman" pitchFamily="18" charset="0"/>
                <a:ea typeface="ＭＳ Ｐゴシック" pitchFamily="34" charset="-128"/>
                <a:cs typeface="Times New Roman" pitchFamily="18" charset="0"/>
              </a:rPr>
              <a:t>Saccharomyces cerevisiae</a:t>
            </a:r>
          </a:p>
          <a:p>
            <a:pPr lvl="1" eaLnBrk="1" hangingPunct="1">
              <a:defRPr/>
            </a:pPr>
            <a:r>
              <a:rPr lang="en-US" sz="2000" dirty="0">
                <a:latin typeface="Times New Roman" pitchFamily="18" charset="0"/>
                <a:ea typeface="ＭＳ Ｐゴシック" pitchFamily="34" charset="-128"/>
                <a:cs typeface="Times New Roman" pitchFamily="18" charset="0"/>
              </a:rPr>
              <a:t>Used because it is easily grown and its genomics are known</a:t>
            </a:r>
          </a:p>
          <a:p>
            <a:pPr lvl="1" eaLnBrk="1" hangingPunct="1">
              <a:defRPr/>
            </a:pPr>
            <a:r>
              <a:rPr lang="en-US" sz="2000" dirty="0">
                <a:latin typeface="Times New Roman" pitchFamily="18" charset="0"/>
                <a:ea typeface="ＭＳ Ｐゴシック" pitchFamily="34" charset="-128"/>
                <a:cs typeface="Times New Roman" pitchFamily="18" charset="0"/>
              </a:rPr>
              <a:t>May express eukaryotic genes easily</a:t>
            </a:r>
            <a:endParaRPr lang="en-US" sz="2000" dirty="0">
              <a:latin typeface="Times New Roman" pitchFamily="18" charset="0"/>
              <a:cs typeface="Times New Roman" pitchFamily="18" charset="0"/>
            </a:endParaRPr>
          </a:p>
          <a:p>
            <a:pPr lvl="1" eaLnBrk="1" hangingPunct="1">
              <a:defRPr/>
            </a:pPr>
            <a:r>
              <a:rPr lang="en-US" sz="2000" dirty="0">
                <a:latin typeface="Times New Roman" pitchFamily="18" charset="0"/>
                <a:cs typeface="Times New Roman" pitchFamily="18" charset="0"/>
              </a:rPr>
              <a:t>Continuously </a:t>
            </a:r>
            <a:r>
              <a:rPr lang="en-US" sz="2000" b="1" u="sng" dirty="0">
                <a:latin typeface="Times New Roman" pitchFamily="18" charset="0"/>
                <a:cs typeface="Times New Roman" pitchFamily="18" charset="0"/>
              </a:rPr>
              <a:t>secrete  </a:t>
            </a:r>
            <a:r>
              <a:rPr lang="en-US" sz="2000" dirty="0">
                <a:latin typeface="Times New Roman" pitchFamily="18" charset="0"/>
                <a:cs typeface="Times New Roman" pitchFamily="18" charset="0"/>
              </a:rPr>
              <a:t>the gene product.</a:t>
            </a:r>
          </a:p>
          <a:p>
            <a:pPr lvl="1" eaLnBrk="1" hangingPunct="1">
              <a:defRPr/>
            </a:pPr>
            <a:r>
              <a:rPr lang="en-US" sz="2000" dirty="0">
                <a:latin typeface="Times New Roman" pitchFamily="18" charset="0"/>
                <a:cs typeface="Times New Roman" pitchFamily="18" charset="0"/>
              </a:rPr>
              <a:t>Easily collected and purified</a:t>
            </a:r>
            <a:endParaRPr lang="en-US" sz="2000" u="sng" dirty="0">
              <a:latin typeface="Times New Roman" pitchFamily="18" charset="0"/>
              <a:cs typeface="Times New Roman" pitchFamily="18" charset="0"/>
            </a:endParaRPr>
          </a:p>
          <a:p>
            <a:pPr marL="0" indent="0" eaLnBrk="1" hangingPunct="1">
              <a:buFontTx/>
              <a:buNone/>
              <a:defRPr/>
            </a:pPr>
            <a:r>
              <a:rPr lang="en-US" sz="2400" b="1" dirty="0">
                <a:latin typeface="Times New Roman" pitchFamily="18" charset="0"/>
                <a:cs typeface="Times New Roman" pitchFamily="18" charset="0"/>
              </a:rPr>
              <a:t>3. Plant cells</a:t>
            </a:r>
            <a:r>
              <a:rPr lang="en-US" sz="2400" b="1" dirty="0">
                <a:latin typeface="Times New Roman" pitchFamily="18" charset="0"/>
                <a:ea typeface="ＭＳ Ｐゴシック" pitchFamily="34" charset="-128"/>
                <a:cs typeface="Times New Roman" pitchFamily="18" charset="0"/>
              </a:rPr>
              <a:t> and whole plants</a:t>
            </a:r>
          </a:p>
          <a:p>
            <a:pPr lvl="1" eaLnBrk="1" hangingPunct="1">
              <a:defRPr/>
            </a:pPr>
            <a:r>
              <a:rPr lang="en-US" sz="2000" dirty="0">
                <a:latin typeface="Times New Roman" pitchFamily="18" charset="0"/>
                <a:ea typeface="ＭＳ Ｐゴシック" pitchFamily="34" charset="-128"/>
                <a:cs typeface="Times New Roman" pitchFamily="18" charset="0"/>
              </a:rPr>
              <a:t>May express eukaryotic genes easily</a:t>
            </a:r>
          </a:p>
          <a:p>
            <a:pPr lvl="1" eaLnBrk="1" hangingPunct="1">
              <a:defRPr/>
            </a:pPr>
            <a:r>
              <a:rPr lang="en-US" sz="2000" dirty="0">
                <a:latin typeface="Times New Roman" pitchFamily="18" charset="0"/>
                <a:ea typeface="ＭＳ Ｐゴシック" pitchFamily="34" charset="-128"/>
                <a:cs typeface="Times New Roman" pitchFamily="18" charset="0"/>
              </a:rPr>
              <a:t>Plants are easily grown</a:t>
            </a:r>
            <a:r>
              <a:rPr lang="en-US" sz="2000" dirty="0">
                <a:latin typeface="Times New Roman" pitchFamily="18" charset="0"/>
                <a:cs typeface="Times New Roman" pitchFamily="18" charset="0"/>
              </a:rPr>
              <a:t>  - produce plants with new properties.</a:t>
            </a:r>
          </a:p>
          <a:p>
            <a:pPr marL="0" indent="0" eaLnBrk="1" hangingPunct="1">
              <a:buFontTx/>
              <a:buNone/>
              <a:defRPr/>
            </a:pPr>
            <a:r>
              <a:rPr lang="en-US" sz="2400" b="1" dirty="0">
                <a:latin typeface="Times New Roman" pitchFamily="18" charset="0"/>
                <a:cs typeface="Times New Roman" pitchFamily="18" charset="0"/>
              </a:rPr>
              <a:t>4. Mammalian cells</a:t>
            </a:r>
          </a:p>
          <a:p>
            <a:pPr lvl="1" eaLnBrk="1" hangingPunct="1">
              <a:defRPr/>
            </a:pPr>
            <a:r>
              <a:rPr lang="en-US" sz="2000" dirty="0">
                <a:latin typeface="Times New Roman" pitchFamily="18" charset="0"/>
                <a:cs typeface="Times New Roman" pitchFamily="18" charset="0"/>
              </a:rPr>
              <a:t> </a:t>
            </a:r>
            <a:r>
              <a:rPr lang="en-US" sz="2000" dirty="0">
                <a:latin typeface="Times New Roman" pitchFamily="18" charset="0"/>
                <a:ea typeface="ＭＳ Ｐゴシック" pitchFamily="34" charset="-128"/>
                <a:cs typeface="Times New Roman" pitchFamily="18" charset="0"/>
              </a:rPr>
              <a:t>May express eukaryotic genes easily</a:t>
            </a:r>
          </a:p>
          <a:p>
            <a:pPr lvl="1" eaLnBrk="1" hangingPunct="1">
              <a:defRPr/>
            </a:pPr>
            <a:r>
              <a:rPr lang="en-US" sz="2000" dirty="0">
                <a:latin typeface="Times New Roman" pitchFamily="18" charset="0"/>
                <a:ea typeface="ＭＳ Ｐゴシック" pitchFamily="34" charset="-128"/>
                <a:cs typeface="Times New Roman" pitchFamily="18" charset="0"/>
              </a:rPr>
              <a:t>Harder to grow</a:t>
            </a:r>
            <a:endParaRPr lang="en-US" sz="2000" dirty="0">
              <a:latin typeface="Times New Roman" pitchFamily="18" charset="0"/>
              <a:cs typeface="Times New Roman" pitchFamily="18" charset="0"/>
            </a:endParaRPr>
          </a:p>
          <a:p>
            <a:pPr lvl="1" eaLnBrk="1" hangingPunct="1">
              <a:defRPr/>
            </a:pPr>
            <a:r>
              <a:rPr lang="en-US" sz="2000" dirty="0">
                <a:latin typeface="Times New Roman" pitchFamily="18" charset="0"/>
                <a:cs typeface="Times New Roman" pitchFamily="18" charset="0"/>
              </a:rPr>
              <a:t>Medical use.</a:t>
            </a:r>
          </a:p>
          <a:p>
            <a:pPr marL="0" indent="0" eaLnBrk="1" hangingPunct="1">
              <a:buFontTx/>
              <a:buNone/>
              <a:defRPr/>
            </a:pPr>
            <a:endParaRPr lang="en-US" sz="2400" dirty="0">
              <a:latin typeface="Times New Roman" pitchFamily="18" charset="0"/>
              <a:cs typeface="Times New Roman" pitchFamily="18" charset="0"/>
            </a:endParaRPr>
          </a:p>
        </p:txBody>
      </p:sp>
      <p:sp>
        <p:nvSpPr>
          <p:cNvPr id="16388" name="Rectangle 2"/>
          <p:cNvSpPr txBox="1">
            <a:spLocks noChangeArrowheads="1"/>
          </p:cNvSpPr>
          <p:nvPr/>
        </p:nvSpPr>
        <p:spPr bwMode="auto">
          <a:xfrm>
            <a:off x="381000" y="133350"/>
            <a:ext cx="8229600" cy="628650"/>
          </a:xfrm>
          <a:prstGeom prst="rect">
            <a:avLst/>
          </a:prstGeom>
          <a:noFill/>
          <a:ln w="9525">
            <a:noFill/>
            <a:miter lim="800000"/>
            <a:headEnd/>
            <a:tailEnd/>
          </a:ln>
          <a:effectLst/>
        </p:spPr>
        <p:txBody>
          <a:bodyPr anchor="ctr"/>
          <a:lstStyle/>
          <a:p>
            <a:pPr algn="ctr" eaLnBrk="1" hangingPunct="1"/>
            <a:r>
              <a:rPr lang="en-US" altLang="en-US" sz="3200" b="1" dirty="0">
                <a:solidFill>
                  <a:srgbClr val="0070C0"/>
                </a:solidFill>
                <a:latin typeface="Times New Roman" pitchFamily="18" charset="0"/>
              </a:rPr>
              <a:t>Hosts for Recombinant DNA Technology</a:t>
            </a:r>
            <a:endParaRPr lang="en-US" altLang="en-US" sz="3200" b="1" dirty="0">
              <a:solidFill>
                <a:srgbClr val="0070C0"/>
              </a:solidFill>
              <a:latin typeface="Times New Roman" pitchFamily="18" charset="0"/>
              <a:ea typeface="MS PGothic" pitchFamily="34" charset="-128"/>
              <a:cs typeface="Times New Roman" pitchFamily="18" charset="0"/>
            </a:endParaRPr>
          </a:p>
        </p:txBody>
      </p:sp>
      <p:pic>
        <p:nvPicPr>
          <p:cNvPr id="2" name="Ink 1"/>
          <p:cNvPicPr>
            <a:picLocks noChangeAspect="1" noChangeArrowheads="1"/>
          </p:cNvPicPr>
          <p:nvPr/>
        </p:nvPicPr>
        <p:blipFill>
          <a:blip r:embed="rId2" cstate="print"/>
          <a:srcRect/>
          <a:stretch>
            <a:fillRect/>
          </a:stretch>
        </p:blipFill>
        <p:spPr bwMode="auto">
          <a:xfrm>
            <a:off x="258763" y="928688"/>
            <a:ext cx="4760912" cy="1125537"/>
          </a:xfrm>
          <a:prstGeom prst="rect">
            <a:avLst/>
          </a:prstGeom>
          <a:noFill/>
          <a:ln w="9525">
            <a:noFill/>
            <a:miter lim="800000"/>
            <a:headEnd/>
            <a:tailEnd/>
          </a:ln>
        </p:spPr>
      </p:pic>
    </p:spTree>
    <p:extLst>
      <p:ext uri="{BB962C8B-B14F-4D97-AF65-F5344CB8AC3E}">
        <p14:creationId xmlns="" xmlns:p14="http://schemas.microsoft.com/office/powerpoint/2010/main" val="275269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figure 5-11"/>
          <p:cNvPicPr>
            <a:picLocks noChangeAspect="1" noChangeArrowheads="1"/>
          </p:cNvPicPr>
          <p:nvPr/>
        </p:nvPicPr>
        <p:blipFill rotWithShape="1">
          <a:blip r:embed="rId3" cstate="print"/>
          <a:srcRect b="8502"/>
          <a:stretch/>
        </p:blipFill>
        <p:spPr bwMode="auto">
          <a:xfrm>
            <a:off x="304800" y="1395863"/>
            <a:ext cx="8531225" cy="5385937"/>
          </a:xfrm>
          <a:prstGeom prst="rect">
            <a:avLst/>
          </a:prstGeom>
          <a:noFill/>
          <a:ln w="9525">
            <a:noFill/>
            <a:miter lim="800000"/>
            <a:headEnd/>
            <a:tailEnd/>
          </a:ln>
          <a:effectLst/>
        </p:spPr>
      </p:pic>
      <p:sp>
        <p:nvSpPr>
          <p:cNvPr id="3" name="TextBox 2"/>
          <p:cNvSpPr txBox="1"/>
          <p:nvPr/>
        </p:nvSpPr>
        <p:spPr>
          <a:xfrm>
            <a:off x="1066800" y="304800"/>
            <a:ext cx="7239000" cy="584775"/>
          </a:xfrm>
          <a:prstGeom prst="rect">
            <a:avLst/>
          </a:prstGeom>
          <a:noFill/>
        </p:spPr>
        <p:txBody>
          <a:bodyPr wrap="square" rtlCol="0">
            <a:spAutoFit/>
          </a:bodyPr>
          <a:lstStyle/>
          <a:p>
            <a:pPr algn="ctr"/>
            <a:r>
              <a:rPr lang="en-US" sz="3200" b="1" dirty="0"/>
              <a:t>Cloning of a Gene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descr="figure 5-12"/>
          <p:cNvPicPr>
            <a:picLocks noChangeAspect="1" noChangeArrowheads="1"/>
          </p:cNvPicPr>
          <p:nvPr/>
        </p:nvPicPr>
        <p:blipFill rotWithShape="1">
          <a:blip r:embed="rId3" cstate="print"/>
          <a:srcRect b="7887"/>
          <a:stretch/>
        </p:blipFill>
        <p:spPr bwMode="auto">
          <a:xfrm>
            <a:off x="3733800" y="65194"/>
            <a:ext cx="5105400" cy="6693791"/>
          </a:xfrm>
          <a:prstGeom prst="rect">
            <a:avLst/>
          </a:prstGeom>
          <a:noFill/>
          <a:ln w="9525">
            <a:noFill/>
            <a:miter lim="800000"/>
            <a:headEnd/>
            <a:tailEnd/>
          </a:ln>
          <a:effectLst/>
        </p:spPr>
      </p:pic>
      <p:sp>
        <p:nvSpPr>
          <p:cNvPr id="3" name="TextBox 2"/>
          <p:cNvSpPr txBox="1"/>
          <p:nvPr/>
        </p:nvSpPr>
        <p:spPr>
          <a:xfrm>
            <a:off x="76200" y="177225"/>
            <a:ext cx="3733800" cy="584775"/>
          </a:xfrm>
          <a:prstGeom prst="rect">
            <a:avLst/>
          </a:prstGeom>
          <a:noFill/>
        </p:spPr>
        <p:txBody>
          <a:bodyPr wrap="square" rtlCol="0">
            <a:spAutoFit/>
          </a:bodyPr>
          <a:lstStyle/>
          <a:p>
            <a:pPr algn="ctr"/>
            <a:r>
              <a:rPr lang="en-US" sz="3200" b="1" dirty="0"/>
              <a:t>Cloning of a Gene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279652084"/>
              </p:ext>
            </p:extLst>
          </p:nvPr>
        </p:nvGraphicFramePr>
        <p:xfrm>
          <a:off x="381000" y="304800"/>
          <a:ext cx="8382000" cy="6226170"/>
        </p:xfrm>
        <a:graphic>
          <a:graphicData uri="http://schemas.openxmlformats.org/drawingml/2006/table">
            <a:tbl>
              <a:tblPr firstRow="1" bandRow="1">
                <a:tableStyleId>{793D81CF-94F2-401A-BA57-92F5A7B2D0C5}</a:tableStyleId>
              </a:tblPr>
              <a:tblGrid>
                <a:gridCol w="11430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5638800">
                  <a:extLst>
                    <a:ext uri="{9D8B030D-6E8A-4147-A177-3AD203B41FA5}">
                      <a16:colId xmlns="" xmlns:a16="http://schemas.microsoft.com/office/drawing/2014/main" val="20002"/>
                    </a:ext>
                  </a:extLst>
                </a:gridCol>
              </a:tblGrid>
              <a:tr h="454835">
                <a:tc>
                  <a:txBody>
                    <a:bodyPr/>
                    <a:lstStyle/>
                    <a:p>
                      <a:pPr algn="ctr"/>
                      <a:r>
                        <a:rPr lang="en-US" sz="1600" dirty="0"/>
                        <a:t>Lecture</a:t>
                      </a:r>
                      <a:endParaRPr lang="en-US" sz="1600" b="1" dirty="0">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Date</a:t>
                      </a:r>
                      <a:endParaRPr lang="en-US" sz="1600" b="1" dirty="0">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Topic</a:t>
                      </a:r>
                      <a:endParaRPr lang="en-US" sz="1600" b="1" dirty="0">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0"/>
                  </a:ext>
                </a:extLst>
              </a:tr>
              <a:tr h="389848">
                <a:tc>
                  <a:txBody>
                    <a:bodyPr/>
                    <a:lstStyle/>
                    <a:p>
                      <a:pPr algn="ctr"/>
                      <a:r>
                        <a:rPr lang="en-US" sz="1600" dirty="0"/>
                        <a:t>1</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03/01/2018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Nucleic acids – 1</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1"/>
                  </a:ext>
                </a:extLst>
              </a:tr>
              <a:tr h="389848">
                <a:tc>
                  <a:txBody>
                    <a:bodyPr/>
                    <a:lstStyle/>
                    <a:p>
                      <a:pPr algn="ctr"/>
                      <a:r>
                        <a:rPr lang="en-US" sz="1600" dirty="0"/>
                        <a:t>2</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10/01/2018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Nucleic acids – 2</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2"/>
                  </a:ext>
                </a:extLst>
              </a:tr>
              <a:tr h="389848">
                <a:tc>
                  <a:txBody>
                    <a:bodyPr/>
                    <a:lstStyle/>
                    <a:p>
                      <a:pPr algn="ctr"/>
                      <a:r>
                        <a:rPr lang="en-US" sz="1600" dirty="0"/>
                        <a:t>3</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17/01/2018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Transcription and Translation – 1</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3"/>
                  </a:ext>
                </a:extLst>
              </a:tr>
              <a:tr h="389848">
                <a:tc>
                  <a:txBody>
                    <a:bodyPr/>
                    <a:lstStyle/>
                    <a:p>
                      <a:pPr algn="ctr"/>
                      <a:r>
                        <a:rPr lang="en-US" sz="1600" dirty="0"/>
                        <a:t>4</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24/01/2018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Transcription and Translation – 2</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4"/>
                  </a:ext>
                </a:extLst>
              </a:tr>
              <a:tr h="389848">
                <a:tc>
                  <a:txBody>
                    <a:bodyPr/>
                    <a:lstStyle/>
                    <a:p>
                      <a:pPr algn="ctr"/>
                      <a:r>
                        <a:rPr lang="en-US" sz="1600" dirty="0"/>
                        <a:t>5</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31/01/2018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Protein structure – 1</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5"/>
                  </a:ext>
                </a:extLst>
              </a:tr>
              <a:tr h="389848">
                <a:tc>
                  <a:txBody>
                    <a:bodyPr/>
                    <a:lstStyle/>
                    <a:p>
                      <a:pPr algn="ctr"/>
                      <a:r>
                        <a:rPr lang="en-US" sz="1600" dirty="0"/>
                        <a:t>6</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07/02/2018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Protein structure – 2 / Discussion and Revision</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6"/>
                  </a:ext>
                </a:extLst>
              </a:tr>
              <a:tr h="500513">
                <a:tc>
                  <a:txBody>
                    <a:bodyPr/>
                    <a:lstStyle/>
                    <a:p>
                      <a:pPr algn="ctr"/>
                      <a:r>
                        <a:rPr lang="en-CA" dirty="0"/>
                        <a:t>**</a:t>
                      </a:r>
                      <a:endParaRPr lang="en-CA" b="1" dirty="0">
                        <a:solidFill>
                          <a:srgbClr val="0000FF"/>
                        </a:solidFill>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14/02/2018</a:t>
                      </a:r>
                      <a:endParaRPr lang="en-US" sz="1600" b="1" dirty="0">
                        <a:solidFill>
                          <a:srgbClr val="0000FF"/>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CLASS TEST - 1  </a:t>
                      </a:r>
                      <a:endParaRPr lang="en-US" sz="1600" b="1" dirty="0">
                        <a:solidFill>
                          <a:srgbClr val="0000FF"/>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7"/>
                  </a:ext>
                </a:extLst>
              </a:tr>
              <a:tr h="497804">
                <a:tc>
                  <a:txBody>
                    <a:bodyPr/>
                    <a:lstStyle/>
                    <a:p>
                      <a:pPr algn="ctr"/>
                      <a:r>
                        <a:rPr lang="en-US" sz="1800" dirty="0"/>
                        <a:t>7</a:t>
                      </a:r>
                      <a:endParaRPr lang="en-US" sz="18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28/02/2018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Enzymes</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8"/>
                  </a:ext>
                </a:extLst>
              </a:tr>
              <a:tr h="389848">
                <a:tc>
                  <a:txBody>
                    <a:bodyPr/>
                    <a:lstStyle/>
                    <a:p>
                      <a:pPr algn="ctr"/>
                      <a:r>
                        <a:rPr lang="en-US" sz="1600" dirty="0"/>
                        <a:t>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07/03/2018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Cellular architecture</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09"/>
                  </a:ext>
                </a:extLst>
              </a:tr>
              <a:tr h="389848">
                <a:tc>
                  <a:txBody>
                    <a:bodyPr/>
                    <a:lstStyle/>
                    <a:p>
                      <a:pPr algn="ctr"/>
                      <a:r>
                        <a:rPr lang="en-US" sz="1600" dirty="0"/>
                        <a:t>9</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14/03/2018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Cell division and apoptosis</a:t>
                      </a:r>
                      <a:endParaRPr lang="en-CA"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10"/>
                  </a:ext>
                </a:extLst>
              </a:tr>
              <a:tr h="433102">
                <a:tc>
                  <a:txBody>
                    <a:bodyPr/>
                    <a:lstStyle/>
                    <a:p>
                      <a:pPr algn="ctr"/>
                      <a:r>
                        <a:rPr lang="en-US" sz="1600" dirty="0"/>
                        <a:t>10</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21/03/2018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Host defense/vaccines</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11"/>
                  </a:ext>
                </a:extLst>
              </a:tr>
              <a:tr h="433102">
                <a:tc>
                  <a:txBody>
                    <a:bodyPr/>
                    <a:lstStyle/>
                    <a:p>
                      <a:pPr algn="ctr"/>
                      <a:r>
                        <a:rPr lang="en-US" sz="1600" dirty="0"/>
                        <a:t>11</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28/03/2018</a:t>
                      </a:r>
                      <a:endParaRPr lang="en-US" sz="1600" b="1" dirty="0">
                        <a:solidFill>
                          <a:schemeClr val="tx1"/>
                        </a:solidFill>
                        <a:latin typeface="Arial" panose="020B0604020202020204" pitchFamily="34" charset="0"/>
                        <a:cs typeface="Arial" panose="020B0604020202020204" pitchFamily="34" charset="0"/>
                      </a:endParaRPr>
                    </a:p>
                  </a:txBody>
                  <a:tcPr marT="45692" marB="4569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Genetic Engineering &amp; its impact</a:t>
                      </a:r>
                      <a:endParaRPr lang="en-CA" sz="1600" b="1" dirty="0">
                        <a:solidFill>
                          <a:schemeClr val="tx1"/>
                        </a:solidFill>
                      </a:endParaRPr>
                    </a:p>
                  </a:txBody>
                  <a:tcPr marT="45692" marB="45692" anchor="ctr"/>
                </a:tc>
                <a:extLst>
                  <a:ext uri="{0D108BD9-81ED-4DB2-BD59-A6C34878D82A}">
                    <a16:rowId xmlns="" xmlns:a16="http://schemas.microsoft.com/office/drawing/2014/main" val="10012"/>
                  </a:ext>
                </a:extLst>
              </a:tr>
              <a:tr h="389848">
                <a:tc>
                  <a:txBody>
                    <a:bodyPr/>
                    <a:lstStyle/>
                    <a:p>
                      <a:pPr algn="ctr"/>
                      <a:r>
                        <a:rPr lang="en-CA" sz="1600" dirty="0"/>
                        <a:t>**</a:t>
                      </a:r>
                      <a:endParaRPr lang="en-CA" sz="1600" b="1" dirty="0">
                        <a:solidFill>
                          <a:srgbClr val="0000FF"/>
                        </a:solidFill>
                      </a:endParaRPr>
                    </a:p>
                  </a:txBody>
                  <a:tcPr marT="45692" marB="45692" anchor="ctr"/>
                </a:tc>
                <a:tc>
                  <a:txBody>
                    <a:bodyPr/>
                    <a:lstStyle/>
                    <a:p>
                      <a:pPr algn="ctr"/>
                      <a:r>
                        <a:rPr lang="en-US" sz="1600" dirty="0"/>
                        <a:t>04/04/2018</a:t>
                      </a:r>
                      <a:endParaRPr lang="en-US" sz="1600" b="1" dirty="0">
                        <a:solidFill>
                          <a:srgbClr val="0000FF"/>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CLASS TEST - 2 </a:t>
                      </a:r>
                      <a:endParaRPr lang="en-CA" b="1" dirty="0">
                        <a:solidFill>
                          <a:srgbClr val="0000FF"/>
                        </a:solidFill>
                      </a:endParaRPr>
                    </a:p>
                  </a:txBody>
                  <a:tcPr marT="45692" marB="45692" anchor="ctr"/>
                </a:tc>
                <a:extLst>
                  <a:ext uri="{0D108BD9-81ED-4DB2-BD59-A6C34878D82A}">
                    <a16:rowId xmlns="" xmlns:a16="http://schemas.microsoft.com/office/drawing/2014/main" val="10013"/>
                  </a:ext>
                </a:extLst>
              </a:tr>
              <a:tr h="398182">
                <a:tc>
                  <a:txBody>
                    <a:bodyPr/>
                    <a:lstStyle/>
                    <a:p>
                      <a:pPr algn="ctr"/>
                      <a:r>
                        <a:rPr lang="en-CA" dirty="0"/>
                        <a:t>**</a:t>
                      </a:r>
                      <a:endParaRPr lang="en-CA" b="1" dirty="0">
                        <a:solidFill>
                          <a:srgbClr val="0000FF"/>
                        </a:solidFill>
                      </a:endParaRPr>
                    </a:p>
                  </a:txBody>
                  <a:tcPr marT="45692" marB="45692" anchor="ctr"/>
                </a:tc>
                <a:tc>
                  <a:txBody>
                    <a:bodyPr/>
                    <a:lstStyle/>
                    <a:p>
                      <a:pPr algn="ctr"/>
                      <a:r>
                        <a:rPr lang="en-US" sz="1600" dirty="0"/>
                        <a:t>11/04/2018</a:t>
                      </a:r>
                      <a:endParaRPr lang="en-US" sz="1600" b="1" dirty="0">
                        <a:solidFill>
                          <a:srgbClr val="0000FF"/>
                        </a:solidFill>
                        <a:latin typeface="Arial" panose="020B0604020202020204" pitchFamily="34" charset="0"/>
                        <a:cs typeface="Arial" panose="020B0604020202020204" pitchFamily="34" charset="0"/>
                      </a:endParaRPr>
                    </a:p>
                  </a:txBody>
                  <a:tcPr marT="45692" marB="45692" anchor="ctr"/>
                </a:tc>
                <a:tc>
                  <a:txBody>
                    <a:bodyPr/>
                    <a:lstStyle/>
                    <a:p>
                      <a:pPr algn="ctr"/>
                      <a:r>
                        <a:rPr lang="en-US" sz="1600" dirty="0"/>
                        <a:t>DISCUSSION AND REVISION</a:t>
                      </a:r>
                      <a:endParaRPr lang="en-US" sz="1600" b="1" dirty="0">
                        <a:solidFill>
                          <a:srgbClr val="0000FF"/>
                        </a:solidFill>
                        <a:latin typeface="Arial" panose="020B0604020202020204" pitchFamily="34" charset="0"/>
                        <a:cs typeface="Arial" panose="020B0604020202020204" pitchFamily="34" charset="0"/>
                      </a:endParaRPr>
                    </a:p>
                  </a:txBody>
                  <a:tcPr marT="45692" marB="45692" anchor="ctr"/>
                </a:tc>
                <a:extLst>
                  <a:ext uri="{0D108BD9-81ED-4DB2-BD59-A6C34878D82A}">
                    <a16:rowId xmlns="" xmlns:a16="http://schemas.microsoft.com/office/drawing/2014/main" val="10014"/>
                  </a:ext>
                </a:extLst>
              </a:tr>
            </a:tbl>
          </a:graphicData>
        </a:graphic>
      </p:graphicFrame>
      <p:sp>
        <p:nvSpPr>
          <p:cNvPr id="2" name="Rounded Rectangle 1"/>
          <p:cNvSpPr/>
          <p:nvPr/>
        </p:nvSpPr>
        <p:spPr>
          <a:xfrm>
            <a:off x="381000" y="5351850"/>
            <a:ext cx="8382000" cy="3631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1"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 xmlns:p14="http://schemas.microsoft.com/office/powerpoint/2010/main" val="1846450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descr="figure 5-13"/>
          <p:cNvPicPr>
            <a:picLocks noChangeAspect="1" noChangeArrowheads="1"/>
          </p:cNvPicPr>
          <p:nvPr/>
        </p:nvPicPr>
        <p:blipFill rotWithShape="1">
          <a:blip r:embed="rId3" cstate="print"/>
          <a:srcRect b="7676"/>
          <a:stretch/>
        </p:blipFill>
        <p:spPr bwMode="auto">
          <a:xfrm>
            <a:off x="685800" y="1295400"/>
            <a:ext cx="7921625" cy="5526643"/>
          </a:xfrm>
          <a:prstGeom prst="rect">
            <a:avLst/>
          </a:prstGeom>
          <a:noFill/>
          <a:ln w="9525">
            <a:noFill/>
            <a:miter lim="800000"/>
            <a:headEnd/>
            <a:tailEnd/>
          </a:ln>
          <a:effectLst/>
        </p:spPr>
      </p:pic>
      <p:sp>
        <p:nvSpPr>
          <p:cNvPr id="3" name="TextBox 2"/>
          <p:cNvSpPr txBox="1"/>
          <p:nvPr/>
        </p:nvSpPr>
        <p:spPr>
          <a:xfrm>
            <a:off x="1066800" y="228600"/>
            <a:ext cx="7239000" cy="584775"/>
          </a:xfrm>
          <a:prstGeom prst="rect">
            <a:avLst/>
          </a:prstGeom>
          <a:noFill/>
        </p:spPr>
        <p:txBody>
          <a:bodyPr wrap="square" rtlCol="0">
            <a:spAutoFit/>
          </a:bodyPr>
          <a:lstStyle/>
          <a:p>
            <a:pPr algn="ctr"/>
            <a:r>
              <a:rPr lang="en-US" sz="3200" b="1" dirty="0"/>
              <a:t>Cloning of a Gene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5712A0E-9F2D-40E9-93BC-EE07BE93A2C2}"/>
              </a:ext>
            </a:extLst>
          </p:cNvPr>
          <p:cNvSpPr/>
          <p:nvPr/>
        </p:nvSpPr>
        <p:spPr>
          <a:xfrm>
            <a:off x="44970" y="61210"/>
            <a:ext cx="9006761" cy="461665"/>
          </a:xfrm>
          <a:prstGeom prst="rect">
            <a:avLst/>
          </a:prstGeom>
        </p:spPr>
        <p:txBody>
          <a:bodyPr wrap="none">
            <a:spAutoFit/>
          </a:bodyPr>
          <a:lstStyle/>
          <a:p>
            <a:r>
              <a:rPr lang="en-GB" sz="2400" b="1" u="sng" dirty="0">
                <a:solidFill>
                  <a:srgbClr val="007033"/>
                </a:solidFill>
              </a:rPr>
              <a:t>3. Transform recombinant DNA (vector + gene of interest) into a host:</a:t>
            </a:r>
          </a:p>
        </p:txBody>
      </p:sp>
      <p:grpSp>
        <p:nvGrpSpPr>
          <p:cNvPr id="2" name="Group 9">
            <a:extLst>
              <a:ext uri="{FF2B5EF4-FFF2-40B4-BE49-F238E27FC236}">
                <a16:creationId xmlns="" xmlns:a16="http://schemas.microsoft.com/office/drawing/2014/main" id="{091BE2ED-D87A-4415-805F-66C51A609572}"/>
              </a:ext>
            </a:extLst>
          </p:cNvPr>
          <p:cNvGrpSpPr/>
          <p:nvPr/>
        </p:nvGrpSpPr>
        <p:grpSpPr>
          <a:xfrm>
            <a:off x="377188" y="517878"/>
            <a:ext cx="7166612" cy="6340122"/>
            <a:chOff x="453388" y="517878"/>
            <a:chExt cx="7166612" cy="6340122"/>
          </a:xfrm>
        </p:grpSpPr>
        <p:pic>
          <p:nvPicPr>
            <p:cNvPr id="11" name="Picture 10">
              <a:extLst>
                <a:ext uri="{FF2B5EF4-FFF2-40B4-BE49-F238E27FC236}">
                  <a16:creationId xmlns="" xmlns:a16="http://schemas.microsoft.com/office/drawing/2014/main" id="{81A8FC0F-0959-4952-9CA1-3F5BB4A70BF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01138" y="967890"/>
              <a:ext cx="5218862" cy="3429000"/>
            </a:xfrm>
            <a:prstGeom prst="rect">
              <a:avLst/>
            </a:prstGeom>
          </p:spPr>
        </p:pic>
        <p:pic>
          <p:nvPicPr>
            <p:cNvPr id="5" name="Picture 4">
              <a:extLst>
                <a:ext uri="{FF2B5EF4-FFF2-40B4-BE49-F238E27FC236}">
                  <a16:creationId xmlns="" xmlns:a16="http://schemas.microsoft.com/office/drawing/2014/main" id="{2A9FA812-1344-4751-8BFA-020DB9FCB3C1}"/>
                </a:ext>
              </a:extLst>
            </p:cNvPr>
            <p:cNvPicPr>
              <a:picLocks noChangeAspect="1"/>
            </p:cNvPicPr>
            <p:nvPr/>
          </p:nvPicPr>
          <p:blipFill rotWithShape="1">
            <a:blip r:embed="rId4" cstate="print">
              <a:extLst>
                <a:ext uri="{28A0092B-C50C-407E-A947-70E740481C1C}">
                  <a14:useLocalDpi xmlns="" xmlns:a14="http://schemas.microsoft.com/office/drawing/2010/main" val="0"/>
                </a:ext>
              </a:extLst>
            </a:blip>
            <a:srcRect l="7058" b="65886"/>
            <a:stretch/>
          </p:blipFill>
          <p:spPr>
            <a:xfrm>
              <a:off x="453388" y="517878"/>
              <a:ext cx="3602605" cy="1996722"/>
            </a:xfrm>
            <a:prstGeom prst="rect">
              <a:avLst/>
            </a:prstGeom>
          </p:spPr>
        </p:pic>
        <p:pic>
          <p:nvPicPr>
            <p:cNvPr id="12" name="Picture 11">
              <a:extLst>
                <a:ext uri="{FF2B5EF4-FFF2-40B4-BE49-F238E27FC236}">
                  <a16:creationId xmlns="" xmlns:a16="http://schemas.microsoft.com/office/drawing/2014/main" id="{8549CD56-F532-430D-93D2-0055850F31E5}"/>
                </a:ext>
              </a:extLst>
            </p:cNvPr>
            <p:cNvPicPr>
              <a:picLocks noChangeAspect="1"/>
            </p:cNvPicPr>
            <p:nvPr/>
          </p:nvPicPr>
          <p:blipFill rotWithShape="1">
            <a:blip r:embed="rId4" cstate="print">
              <a:extLst>
                <a:ext uri="{28A0092B-C50C-407E-A947-70E740481C1C}">
                  <a14:useLocalDpi xmlns="" xmlns:a14="http://schemas.microsoft.com/office/drawing/2010/main" val="0"/>
                </a:ext>
              </a:extLst>
            </a:blip>
            <a:srcRect t="60152"/>
            <a:stretch/>
          </p:blipFill>
          <p:spPr>
            <a:xfrm>
              <a:off x="1486738" y="4389395"/>
              <a:ext cx="4102702" cy="2468605"/>
            </a:xfrm>
            <a:prstGeom prst="rect">
              <a:avLst/>
            </a:prstGeom>
          </p:spPr>
        </p:pic>
      </p:grpSp>
      <p:sp>
        <p:nvSpPr>
          <p:cNvPr id="13" name="TextBox 12">
            <a:extLst>
              <a:ext uri="{FF2B5EF4-FFF2-40B4-BE49-F238E27FC236}">
                <a16:creationId xmlns="" xmlns:a16="http://schemas.microsoft.com/office/drawing/2014/main" id="{0663165B-14EE-4F47-A96B-3D1D0B532E19}"/>
              </a:ext>
            </a:extLst>
          </p:cNvPr>
          <p:cNvSpPr txBox="1"/>
          <p:nvPr/>
        </p:nvSpPr>
        <p:spPr>
          <a:xfrm>
            <a:off x="5484509" y="5257800"/>
            <a:ext cx="1678291" cy="738664"/>
          </a:xfrm>
          <a:prstGeom prst="rect">
            <a:avLst/>
          </a:prstGeom>
          <a:noFill/>
        </p:spPr>
        <p:txBody>
          <a:bodyPr wrap="square" rtlCol="0">
            <a:spAutoFit/>
          </a:bodyPr>
          <a:lstStyle/>
          <a:p>
            <a:pPr algn="ctr"/>
            <a:r>
              <a:rPr lang="en-GB" sz="1400" dirty="0"/>
              <a:t>Pick a colony of bacteria with recombinant vector</a:t>
            </a:r>
          </a:p>
        </p:txBody>
      </p:sp>
      <p:cxnSp>
        <p:nvCxnSpPr>
          <p:cNvPr id="15" name="Straight Arrow Connector 14">
            <a:extLst>
              <a:ext uri="{FF2B5EF4-FFF2-40B4-BE49-F238E27FC236}">
                <a16:creationId xmlns="" xmlns:a16="http://schemas.microsoft.com/office/drawing/2014/main" id="{F57DE8B8-9B91-42AE-93D4-B1EDF5A6B5CE}"/>
              </a:ext>
            </a:extLst>
          </p:cNvPr>
          <p:cNvCxnSpPr/>
          <p:nvPr/>
        </p:nvCxnSpPr>
        <p:spPr>
          <a:xfrm>
            <a:off x="5589440" y="6096000"/>
            <a:ext cx="1476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 xmlns:a16="http://schemas.microsoft.com/office/drawing/2014/main" id="{A98F07FB-144E-4376-80A3-5A8421250AEA}"/>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339608" y="5552481"/>
            <a:ext cx="855786" cy="1040367"/>
          </a:xfrm>
          <a:prstGeom prst="rect">
            <a:avLst/>
          </a:prstGeom>
        </p:spPr>
      </p:pic>
      <p:sp>
        <p:nvSpPr>
          <p:cNvPr id="19" name="TextBox 18">
            <a:extLst>
              <a:ext uri="{FF2B5EF4-FFF2-40B4-BE49-F238E27FC236}">
                <a16:creationId xmlns="" xmlns:a16="http://schemas.microsoft.com/office/drawing/2014/main" id="{23E0449F-73A7-4C18-AEAE-8884EABC9712}"/>
              </a:ext>
            </a:extLst>
          </p:cNvPr>
          <p:cNvSpPr txBox="1"/>
          <p:nvPr/>
        </p:nvSpPr>
        <p:spPr>
          <a:xfrm>
            <a:off x="5638800" y="6182380"/>
            <a:ext cx="1375392" cy="523220"/>
          </a:xfrm>
          <a:prstGeom prst="rect">
            <a:avLst/>
          </a:prstGeom>
          <a:noFill/>
        </p:spPr>
        <p:txBody>
          <a:bodyPr wrap="square" rtlCol="0">
            <a:spAutoFit/>
          </a:bodyPr>
          <a:lstStyle/>
          <a:p>
            <a:pPr algn="ctr"/>
            <a:r>
              <a:rPr lang="en-GB" sz="1400" dirty="0"/>
              <a:t>And culture to get more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figure 5-14"/>
          <p:cNvPicPr>
            <a:picLocks noChangeAspect="1" noChangeArrowheads="1"/>
          </p:cNvPicPr>
          <p:nvPr/>
        </p:nvPicPr>
        <p:blipFill rotWithShape="1">
          <a:blip r:embed="rId3" cstate="print"/>
          <a:srcRect b="7051"/>
          <a:stretch/>
        </p:blipFill>
        <p:spPr bwMode="auto">
          <a:xfrm>
            <a:off x="5118100" y="165100"/>
            <a:ext cx="3949700" cy="6579684"/>
          </a:xfrm>
          <a:prstGeom prst="rect">
            <a:avLst/>
          </a:prstGeom>
          <a:noFill/>
          <a:ln w="9525">
            <a:noFill/>
            <a:miter lim="800000"/>
            <a:headEnd/>
            <a:tailEnd/>
          </a:ln>
          <a:effectLst/>
        </p:spPr>
      </p:pic>
      <p:sp>
        <p:nvSpPr>
          <p:cNvPr id="2" name="TextBox 1"/>
          <p:cNvSpPr txBox="1"/>
          <p:nvPr/>
        </p:nvSpPr>
        <p:spPr>
          <a:xfrm>
            <a:off x="457200" y="304800"/>
            <a:ext cx="4495800" cy="1077218"/>
          </a:xfrm>
          <a:prstGeom prst="rect">
            <a:avLst/>
          </a:prstGeom>
          <a:noFill/>
        </p:spPr>
        <p:txBody>
          <a:bodyPr wrap="square" rtlCol="0">
            <a:spAutoFit/>
          </a:bodyPr>
          <a:lstStyle/>
          <a:p>
            <a:pPr algn="ctr"/>
            <a:r>
              <a:rPr lang="en-US" sz="3200" b="1" dirty="0"/>
              <a:t>Cloning and Transformation of a Gene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descr="figure 5-14 part 1"/>
          <p:cNvPicPr>
            <a:picLocks noChangeAspect="1" noChangeArrowheads="1"/>
          </p:cNvPicPr>
          <p:nvPr/>
        </p:nvPicPr>
        <p:blipFill rotWithShape="1">
          <a:blip r:embed="rId3" cstate="print"/>
          <a:srcRect b="8305"/>
          <a:stretch/>
        </p:blipFill>
        <p:spPr bwMode="auto">
          <a:xfrm>
            <a:off x="3008515" y="165100"/>
            <a:ext cx="6135485" cy="6692899"/>
          </a:xfrm>
          <a:prstGeom prst="rect">
            <a:avLst/>
          </a:prstGeom>
          <a:noFill/>
          <a:ln w="9525">
            <a:noFill/>
            <a:miter lim="800000"/>
            <a:headEnd/>
            <a:tailEnd/>
          </a:ln>
          <a:effectLst/>
        </p:spPr>
      </p:pic>
      <p:sp>
        <p:nvSpPr>
          <p:cNvPr id="4" name="TextBox 3"/>
          <p:cNvSpPr txBox="1"/>
          <p:nvPr/>
        </p:nvSpPr>
        <p:spPr>
          <a:xfrm>
            <a:off x="0" y="1208782"/>
            <a:ext cx="4495800" cy="1077218"/>
          </a:xfrm>
          <a:prstGeom prst="rect">
            <a:avLst/>
          </a:prstGeom>
          <a:noFill/>
        </p:spPr>
        <p:txBody>
          <a:bodyPr wrap="square" rtlCol="0">
            <a:spAutoFit/>
          </a:bodyPr>
          <a:lstStyle/>
          <a:p>
            <a:pPr algn="ctr"/>
            <a:r>
              <a:rPr lang="en-US" sz="3200" b="1" dirty="0"/>
              <a:t>Cloning and Transformation of a Gene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descr="figure 5-14 part 2"/>
          <p:cNvPicPr>
            <a:picLocks noChangeAspect="1" noChangeArrowheads="1"/>
          </p:cNvPicPr>
          <p:nvPr/>
        </p:nvPicPr>
        <p:blipFill rotWithShape="1">
          <a:blip r:embed="rId3" cstate="print"/>
          <a:srcRect b="7469"/>
          <a:stretch/>
        </p:blipFill>
        <p:spPr bwMode="auto">
          <a:xfrm>
            <a:off x="990600" y="117144"/>
            <a:ext cx="6781800" cy="6726403"/>
          </a:xfrm>
          <a:prstGeom prst="rect">
            <a:avLst/>
          </a:prstGeom>
          <a:noFill/>
          <a:ln w="9525">
            <a:noFill/>
            <a:miter lim="800000"/>
            <a:headEnd/>
            <a:tailEnd/>
          </a:ln>
          <a:effectLst/>
        </p:spPr>
      </p:pic>
      <p:sp>
        <p:nvSpPr>
          <p:cNvPr id="3" name="TextBox 2"/>
          <p:cNvSpPr txBox="1"/>
          <p:nvPr/>
        </p:nvSpPr>
        <p:spPr>
          <a:xfrm>
            <a:off x="4572000" y="2514600"/>
            <a:ext cx="4495800" cy="1077218"/>
          </a:xfrm>
          <a:prstGeom prst="rect">
            <a:avLst/>
          </a:prstGeom>
          <a:noFill/>
        </p:spPr>
        <p:txBody>
          <a:bodyPr wrap="square" rtlCol="0">
            <a:spAutoFit/>
          </a:bodyPr>
          <a:lstStyle/>
          <a:p>
            <a:pPr algn="ctr"/>
            <a:r>
              <a:rPr lang="en-US" sz="3200" b="1" dirty="0"/>
              <a:t>Cloning and Transformation of a Gene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human insulin production"/>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776" t="16783" r="4329" b="21725"/>
          <a:stretch/>
        </p:blipFill>
        <p:spPr bwMode="auto">
          <a:xfrm>
            <a:off x="-17016" y="1981200"/>
            <a:ext cx="9161016" cy="46482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457200" y="218182"/>
            <a:ext cx="8305800" cy="1077218"/>
          </a:xfrm>
          <a:prstGeom prst="rect">
            <a:avLst/>
          </a:prstGeom>
          <a:noFill/>
        </p:spPr>
        <p:txBody>
          <a:bodyPr wrap="square" rtlCol="0">
            <a:spAutoFit/>
          </a:bodyPr>
          <a:lstStyle/>
          <a:p>
            <a:pPr algn="ctr"/>
            <a:r>
              <a:rPr lang="en-US" sz="3200" b="1" dirty="0"/>
              <a:t>Production of Insulin through Genetic Engineering Approach</a:t>
            </a:r>
          </a:p>
        </p:txBody>
      </p:sp>
    </p:spTree>
    <p:extLst>
      <p:ext uri="{BB962C8B-B14F-4D97-AF65-F5344CB8AC3E}">
        <p14:creationId xmlns="" xmlns:p14="http://schemas.microsoft.com/office/powerpoint/2010/main" val="109191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txBox="1">
            <a:spLocks noChangeArrowheads="1"/>
          </p:cNvSpPr>
          <p:nvPr/>
        </p:nvSpPr>
        <p:spPr bwMode="auto">
          <a:xfrm>
            <a:off x="1738313" y="101600"/>
            <a:ext cx="5043487"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3200" b="1">
                <a:solidFill>
                  <a:srgbClr val="800000"/>
                </a:solidFill>
              </a:rPr>
              <a:t>DNA Gel Electrophoresis</a:t>
            </a:r>
          </a:p>
        </p:txBody>
      </p:sp>
      <p:pic>
        <p:nvPicPr>
          <p:cNvPr id="39939" name="Picture 2" descr="http://www.bio-rad.com/webroot/web/images/lsr/products/electrophoresis/category_overlay_content/global/sub_cell_gt.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38" y="5029200"/>
            <a:ext cx="3573462"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2" name="Picture 4" descr="http://www.yourgenome.org/sites/default/files/illustrations/diagram/gel_electrophoresis_dna_tank_yourgenome.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440113" y="-76200"/>
            <a:ext cx="5703887"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941" name="Picture 6" descr="http://www.vce.bioninja.com.au/_Media/gel_tank_med.jpe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10000" y="4648200"/>
            <a:ext cx="533400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44281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fade">
                                      <p:cBhvr>
                                        <p:cTn id="7" dur="20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762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altLang="en-US" sz="3200" b="1" kern="0" dirty="0">
                <a:solidFill>
                  <a:srgbClr val="C00000"/>
                </a:solidFill>
              </a:rPr>
              <a:t>DNA Gel Electrophoresis</a:t>
            </a:r>
          </a:p>
        </p:txBody>
      </p:sp>
      <p:sp>
        <p:nvSpPr>
          <p:cNvPr id="38915" name="TextBox 2"/>
          <p:cNvSpPr txBox="1">
            <a:spLocks noChangeArrowheads="1"/>
          </p:cNvSpPr>
          <p:nvPr/>
        </p:nvSpPr>
        <p:spPr bwMode="auto">
          <a:xfrm>
            <a:off x="152400" y="1011734"/>
            <a:ext cx="6934200" cy="56938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a:spcAft>
                <a:spcPts val="2400"/>
              </a:spcAft>
            </a:pPr>
            <a:r>
              <a:rPr lang="en-CA" altLang="en-US" sz="2400" dirty="0"/>
              <a:t>Agarose gel is used to analyze a mixture of DNA.</a:t>
            </a:r>
          </a:p>
          <a:p>
            <a:pPr marL="0" indent="0">
              <a:spcAft>
                <a:spcPts val="2400"/>
              </a:spcAft>
            </a:pPr>
            <a:r>
              <a:rPr lang="en-CA" altLang="en-US" sz="2400" dirty="0"/>
              <a:t>DNA is negatively charged and hence migrates towards the positive terminal in the applied electric field gradient.</a:t>
            </a:r>
          </a:p>
          <a:p>
            <a:pPr marL="0" indent="0">
              <a:spcAft>
                <a:spcPts val="2400"/>
              </a:spcAft>
            </a:pPr>
            <a:r>
              <a:rPr lang="en-CA" altLang="en-US" sz="2400" dirty="0"/>
              <a:t>Different DNA molecules separate according to mass.</a:t>
            </a:r>
          </a:p>
          <a:p>
            <a:pPr marL="0" indent="0">
              <a:spcAft>
                <a:spcPts val="2400"/>
              </a:spcAft>
            </a:pPr>
            <a:r>
              <a:rPr lang="en-CA" altLang="en-US" sz="2400" dirty="0"/>
              <a:t>Smaller molecules migrate faster.</a:t>
            </a:r>
          </a:p>
          <a:p>
            <a:pPr marL="0" indent="0">
              <a:spcAft>
                <a:spcPts val="2400"/>
              </a:spcAft>
            </a:pPr>
            <a:r>
              <a:rPr lang="en-CA" altLang="en-US" sz="2400" dirty="0"/>
              <a:t>DNA is visualized in the gel by staining with ethidium bromide, which fluoresces under UV light.</a:t>
            </a:r>
          </a:p>
          <a:p>
            <a:pPr marL="0" indent="0">
              <a:spcAft>
                <a:spcPts val="2400"/>
              </a:spcAft>
            </a:pPr>
            <a:r>
              <a:rPr lang="en-CA" altLang="en-US" sz="2400" dirty="0"/>
              <a:t>UV light at 302 nm or 365 nm wavelengths used.</a:t>
            </a:r>
          </a:p>
        </p:txBody>
      </p:sp>
      <p:pic>
        <p:nvPicPr>
          <p:cNvPr id="4" name="Picture 2" descr="figure 5-19b"/>
          <p:cNvPicPr>
            <a:picLocks noChangeAspect="1" noChangeArrowheads="1"/>
          </p:cNvPicPr>
          <p:nvPr/>
        </p:nvPicPr>
        <p:blipFill rotWithShape="1">
          <a:blip r:embed="rId2" cstate="print"/>
          <a:srcRect b="29098"/>
          <a:stretch/>
        </p:blipFill>
        <p:spPr bwMode="auto">
          <a:xfrm>
            <a:off x="6477000" y="3604204"/>
            <a:ext cx="2667000" cy="2644196"/>
          </a:xfrm>
          <a:prstGeom prst="rect">
            <a:avLst/>
          </a:prstGeom>
          <a:noFill/>
          <a:ln w="9525">
            <a:noFill/>
            <a:miter lim="800000"/>
            <a:headEnd/>
            <a:tailEnd/>
          </a:ln>
          <a:effectLst/>
        </p:spPr>
      </p:pic>
    </p:spTree>
    <p:extLst>
      <p:ext uri="{BB962C8B-B14F-4D97-AF65-F5344CB8AC3E}">
        <p14:creationId xmlns="" xmlns:p14="http://schemas.microsoft.com/office/powerpoint/2010/main" val="3985730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5379" y="1524000"/>
            <a:ext cx="6245621" cy="830997"/>
          </a:xfrm>
          <a:prstGeom prst="rect">
            <a:avLst/>
          </a:prstGeom>
          <a:noFill/>
        </p:spPr>
        <p:txBody>
          <a:bodyPr wrap="none" rtlCol="0">
            <a:spAutoFit/>
          </a:bodyPr>
          <a:lstStyle/>
          <a:p>
            <a:r>
              <a:rPr lang="en-US" sz="4800" b="1" dirty="0"/>
              <a:t>Cloning Whole Animals </a:t>
            </a:r>
          </a:p>
        </p:txBody>
      </p:sp>
      <p:sp>
        <p:nvSpPr>
          <p:cNvPr id="3" name="Rectangle 2"/>
          <p:cNvSpPr/>
          <p:nvPr/>
        </p:nvSpPr>
        <p:spPr>
          <a:xfrm>
            <a:off x="4495800" y="4000246"/>
            <a:ext cx="4572000" cy="2324354"/>
          </a:xfrm>
          <a:prstGeom prst="rect">
            <a:avLst/>
          </a:prstGeom>
        </p:spPr>
        <p:txBody>
          <a:bodyPr>
            <a:spAutoFit/>
          </a:bodyPr>
          <a:lstStyle/>
          <a:p>
            <a:pPr>
              <a:lnSpc>
                <a:spcPct val="150000"/>
              </a:lnSpc>
            </a:pPr>
            <a:r>
              <a:rPr lang="en-US" altLang="en-US" sz="3600" b="1" dirty="0"/>
              <a:t>Two techniques</a:t>
            </a:r>
          </a:p>
          <a:p>
            <a:pPr lvl="1">
              <a:lnSpc>
                <a:spcPct val="150000"/>
              </a:lnSpc>
            </a:pPr>
            <a:r>
              <a:rPr lang="en-US" altLang="en-US" sz="3200" b="1" dirty="0"/>
              <a:t>- Embryo splitting</a:t>
            </a:r>
          </a:p>
          <a:p>
            <a:pPr lvl="1">
              <a:lnSpc>
                <a:spcPct val="150000"/>
              </a:lnSpc>
            </a:pPr>
            <a:r>
              <a:rPr lang="en-US" altLang="en-US" sz="3200" b="1" dirty="0"/>
              <a:t>- Nuclear transfer</a:t>
            </a:r>
          </a:p>
        </p:txBody>
      </p:sp>
    </p:spTree>
    <p:extLst>
      <p:ext uri="{BB962C8B-B14F-4D97-AF65-F5344CB8AC3E}">
        <p14:creationId xmlns="" xmlns:p14="http://schemas.microsoft.com/office/powerpoint/2010/main" val="1974522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attl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420" y="707265"/>
            <a:ext cx="8915400" cy="3788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3200400" y="76200"/>
            <a:ext cx="3000117" cy="584775"/>
          </a:xfrm>
          <a:prstGeom prst="rect">
            <a:avLst/>
          </a:prstGeom>
          <a:noFill/>
        </p:spPr>
        <p:txBody>
          <a:bodyPr wrap="none" rtlCol="0">
            <a:spAutoFit/>
          </a:bodyPr>
          <a:lstStyle/>
          <a:p>
            <a:r>
              <a:rPr lang="en-US" sz="3200" b="1" dirty="0"/>
              <a:t>Embryo Splitting</a:t>
            </a:r>
          </a:p>
        </p:txBody>
      </p:sp>
      <p:sp>
        <p:nvSpPr>
          <p:cNvPr id="4" name="Rectangle 3"/>
          <p:cNvSpPr txBox="1">
            <a:spLocks noChangeArrowheads="1"/>
          </p:cNvSpPr>
          <p:nvPr/>
        </p:nvSpPr>
        <p:spPr>
          <a:xfrm>
            <a:off x="762000" y="4419600"/>
            <a:ext cx="8229600" cy="2438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n-US" sz="2400" dirty="0"/>
              <a:t>Egg collected</a:t>
            </a:r>
          </a:p>
          <a:p>
            <a:pPr>
              <a:lnSpc>
                <a:spcPct val="90000"/>
              </a:lnSpc>
            </a:pPr>
            <a:r>
              <a:rPr lang="en-US" altLang="en-US" sz="2400" dirty="0"/>
              <a:t>Fertilized by </a:t>
            </a:r>
            <a:r>
              <a:rPr lang="en-US" altLang="en-US" sz="2400" i="1" dirty="0"/>
              <a:t>in vitro</a:t>
            </a:r>
            <a:r>
              <a:rPr lang="en-US" altLang="en-US" sz="2400" dirty="0"/>
              <a:t> fertilization (IVF)</a:t>
            </a:r>
          </a:p>
          <a:p>
            <a:pPr>
              <a:lnSpc>
                <a:spcPct val="90000"/>
              </a:lnSpc>
            </a:pPr>
            <a:r>
              <a:rPr lang="en-US" altLang="en-US" sz="2400" dirty="0"/>
              <a:t>Embryo is grown to 8–16 cells</a:t>
            </a:r>
          </a:p>
          <a:p>
            <a:pPr>
              <a:lnSpc>
                <a:spcPct val="90000"/>
              </a:lnSpc>
            </a:pPr>
            <a:r>
              <a:rPr lang="en-US" altLang="en-US" sz="2400" dirty="0"/>
              <a:t>Cells are separated</a:t>
            </a:r>
          </a:p>
          <a:p>
            <a:pPr>
              <a:lnSpc>
                <a:spcPct val="90000"/>
              </a:lnSpc>
            </a:pPr>
            <a:r>
              <a:rPr lang="en-US" altLang="en-US" sz="2400" dirty="0"/>
              <a:t>Separated cells grown into separate embryos </a:t>
            </a:r>
          </a:p>
          <a:p>
            <a:pPr>
              <a:lnSpc>
                <a:spcPct val="90000"/>
              </a:lnSpc>
            </a:pPr>
            <a:r>
              <a:rPr lang="en-US" altLang="en-US" sz="2400" dirty="0"/>
              <a:t>Embryos transplanted into surrogate mothers</a:t>
            </a:r>
          </a:p>
        </p:txBody>
      </p:sp>
    </p:spTree>
    <p:extLst>
      <p:ext uri="{BB962C8B-B14F-4D97-AF65-F5344CB8AC3E}">
        <p14:creationId xmlns="" xmlns:p14="http://schemas.microsoft.com/office/powerpoint/2010/main" val="18873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24" y="268069"/>
            <a:ext cx="9092168" cy="584775"/>
          </a:xfrm>
          <a:prstGeom prst="rect">
            <a:avLst/>
          </a:prstGeom>
          <a:noFill/>
        </p:spPr>
        <p:txBody>
          <a:bodyPr wrap="none" rtlCol="0">
            <a:spAutoFit/>
          </a:bodyPr>
          <a:lstStyle/>
          <a:p>
            <a:pPr algn="ctr"/>
            <a:r>
              <a:rPr lang="en-US" sz="3200" b="1" dirty="0">
                <a:solidFill>
                  <a:srgbClr val="0000FF"/>
                </a:solidFill>
                <a:latin typeface="+mj-lt"/>
              </a:rPr>
              <a:t>Genetic Engineering / Recombinant DNA Technology</a:t>
            </a:r>
          </a:p>
        </p:txBody>
      </p:sp>
      <p:sp>
        <p:nvSpPr>
          <p:cNvPr id="3" name="TextBox 2"/>
          <p:cNvSpPr txBox="1"/>
          <p:nvPr/>
        </p:nvSpPr>
        <p:spPr>
          <a:xfrm>
            <a:off x="304800" y="1114485"/>
            <a:ext cx="8534400" cy="4524315"/>
          </a:xfrm>
          <a:prstGeom prst="rect">
            <a:avLst/>
          </a:prstGeom>
          <a:noFill/>
        </p:spPr>
        <p:txBody>
          <a:bodyPr wrap="square" rtlCol="0">
            <a:spAutoFit/>
          </a:bodyPr>
          <a:lstStyle/>
          <a:p>
            <a:pPr marL="285750" indent="-285750">
              <a:lnSpc>
                <a:spcPct val="120000"/>
              </a:lnSpc>
              <a:buFont typeface="Wingdings" panose="05000000000000000000" pitchFamily="2" charset="2"/>
              <a:buChar char="q"/>
            </a:pPr>
            <a:r>
              <a:rPr lang="en-US" sz="2400" dirty="0"/>
              <a:t> Manipulation of an organism’s genome</a:t>
            </a:r>
          </a:p>
          <a:p>
            <a:pPr>
              <a:lnSpc>
                <a:spcPct val="120000"/>
              </a:lnSpc>
            </a:pPr>
            <a:endParaRPr lang="en-US" sz="2400" dirty="0"/>
          </a:p>
          <a:p>
            <a:pPr marL="285750" indent="-285750">
              <a:lnSpc>
                <a:spcPct val="120000"/>
              </a:lnSpc>
              <a:buFont typeface="Wingdings" panose="05000000000000000000" pitchFamily="2" charset="2"/>
              <a:buChar char="q"/>
            </a:pPr>
            <a:r>
              <a:rPr lang="en-US" sz="2400" dirty="0"/>
              <a:t> Can range from changing one base pair (A-T or C-G), deleting a whole region of DNA, or introducing an additional copy of a gene</a:t>
            </a:r>
          </a:p>
          <a:p>
            <a:pPr marL="285750" indent="-285750">
              <a:lnSpc>
                <a:spcPct val="120000"/>
              </a:lnSpc>
              <a:buFont typeface="Wingdings" panose="05000000000000000000" pitchFamily="2" charset="2"/>
              <a:buChar char="q"/>
            </a:pPr>
            <a:endParaRPr lang="en-US" sz="2400" dirty="0"/>
          </a:p>
          <a:p>
            <a:pPr marL="285750" indent="-285750">
              <a:lnSpc>
                <a:spcPct val="120000"/>
              </a:lnSpc>
              <a:buFont typeface="Wingdings" panose="05000000000000000000" pitchFamily="2" charset="2"/>
              <a:buChar char="q"/>
            </a:pPr>
            <a:r>
              <a:rPr lang="en-US" sz="2400" dirty="0"/>
              <a:t> Extracting DNA from an organism’s genome and combining it with the DNA of another individual</a:t>
            </a:r>
          </a:p>
          <a:p>
            <a:pPr marL="285750" indent="-285750">
              <a:lnSpc>
                <a:spcPct val="120000"/>
              </a:lnSpc>
              <a:buFont typeface="Wingdings" panose="05000000000000000000" pitchFamily="2" charset="2"/>
              <a:buChar char="q"/>
            </a:pPr>
            <a:endParaRPr lang="en-US" sz="2400" dirty="0"/>
          </a:p>
          <a:p>
            <a:pPr marL="285750" indent="-285750">
              <a:lnSpc>
                <a:spcPct val="120000"/>
              </a:lnSpc>
              <a:buFont typeface="Wingdings" panose="05000000000000000000" pitchFamily="2" charset="2"/>
              <a:buChar char="q"/>
            </a:pPr>
            <a:r>
              <a:rPr lang="en-US" sz="2400" dirty="0"/>
              <a:t> Used for enhancing or modifying the characteristics of an individual organism</a:t>
            </a:r>
          </a:p>
        </p:txBody>
      </p:sp>
    </p:spTree>
    <p:extLst>
      <p:ext uri="{BB962C8B-B14F-4D97-AF65-F5344CB8AC3E}">
        <p14:creationId xmlns="" xmlns:p14="http://schemas.microsoft.com/office/powerpoint/2010/main" val="1972719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76200"/>
            <a:ext cx="2971647" cy="584775"/>
          </a:xfrm>
          <a:prstGeom prst="rect">
            <a:avLst/>
          </a:prstGeom>
          <a:noFill/>
        </p:spPr>
        <p:txBody>
          <a:bodyPr wrap="none" rtlCol="0">
            <a:spAutoFit/>
          </a:bodyPr>
          <a:lstStyle/>
          <a:p>
            <a:r>
              <a:rPr lang="en-US" sz="3200" b="1" dirty="0"/>
              <a:t>Nuclear Transfer</a:t>
            </a:r>
          </a:p>
        </p:txBody>
      </p:sp>
      <p:pic>
        <p:nvPicPr>
          <p:cNvPr id="3" name="Picture 2" descr="nucXfr"/>
          <p:cNvPicPr preferRelativeResize="0">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5888" y="838200"/>
            <a:ext cx="8875712" cy="4903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96629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s://upload.wikimedia.org/wikipedia/commons/thumb/8/8c/Dolly_clone.svg/391px-Dolly_clone.svg.png"/>
          <p:cNvPicPr>
            <a:picLocks noChangeAspect="1" noChangeArrowheads="1"/>
          </p:cNvPicPr>
          <p:nvPr/>
        </p:nvPicPr>
        <p:blipFill>
          <a:blip r:embed="rId3" cstate="print"/>
          <a:srcRect/>
          <a:stretch>
            <a:fillRect/>
          </a:stretch>
        </p:blipFill>
        <p:spPr bwMode="auto">
          <a:xfrm>
            <a:off x="4505019" y="1031881"/>
            <a:ext cx="4410075" cy="5797388"/>
          </a:xfrm>
          <a:prstGeom prst="rect">
            <a:avLst/>
          </a:prstGeom>
          <a:noFill/>
        </p:spPr>
      </p:pic>
      <p:pic>
        <p:nvPicPr>
          <p:cNvPr id="35844" name="Picture 4" descr="Image result for dolly the sheep"/>
          <p:cNvPicPr>
            <a:picLocks noChangeAspect="1" noChangeArrowheads="1"/>
          </p:cNvPicPr>
          <p:nvPr/>
        </p:nvPicPr>
        <p:blipFill>
          <a:blip r:embed="rId4" cstate="print"/>
          <a:srcRect l="19252" r="20029"/>
          <a:stretch>
            <a:fillRect/>
          </a:stretch>
        </p:blipFill>
        <p:spPr bwMode="auto">
          <a:xfrm>
            <a:off x="533400" y="1219200"/>
            <a:ext cx="3124200" cy="3429000"/>
          </a:xfrm>
          <a:prstGeom prst="rect">
            <a:avLst/>
          </a:prstGeom>
          <a:noFill/>
        </p:spPr>
      </p:pic>
      <p:sp>
        <p:nvSpPr>
          <p:cNvPr id="37" name="Rectangle 36"/>
          <p:cNvSpPr/>
          <p:nvPr/>
        </p:nvSpPr>
        <p:spPr>
          <a:xfrm>
            <a:off x="2590800" y="228600"/>
            <a:ext cx="4001032" cy="523220"/>
          </a:xfrm>
          <a:prstGeom prst="rect">
            <a:avLst/>
          </a:prstGeom>
        </p:spPr>
        <p:txBody>
          <a:bodyPr wrap="none">
            <a:spAutoFit/>
          </a:bodyPr>
          <a:lstStyle/>
          <a:p>
            <a:r>
              <a:rPr lang="en-US" sz="2800" b="1" dirty="0"/>
              <a:t>The First Cloned Mammal</a:t>
            </a:r>
          </a:p>
        </p:txBody>
      </p:sp>
      <p:sp>
        <p:nvSpPr>
          <p:cNvPr id="39" name="Rectangle 38"/>
          <p:cNvSpPr/>
          <p:nvPr/>
        </p:nvSpPr>
        <p:spPr>
          <a:xfrm>
            <a:off x="431442" y="4724400"/>
            <a:ext cx="4038600" cy="1015663"/>
          </a:xfrm>
          <a:prstGeom prst="rect">
            <a:avLst/>
          </a:prstGeom>
        </p:spPr>
        <p:txBody>
          <a:bodyPr wrap="square">
            <a:spAutoFit/>
          </a:bodyPr>
          <a:lstStyle/>
          <a:p>
            <a:r>
              <a:rPr lang="en-US" sz="2000" b="1" dirty="0"/>
              <a:t>Born on 5th July, 1996</a:t>
            </a:r>
            <a:br>
              <a:rPr lang="en-US" sz="2000" b="1" dirty="0"/>
            </a:br>
            <a:r>
              <a:rPr lang="en-US" sz="2000" b="1" dirty="0"/>
              <a:t>at </a:t>
            </a:r>
            <a:r>
              <a:rPr lang="en-US" sz="2000" b="1" dirty="0" err="1"/>
              <a:t>Roslin</a:t>
            </a:r>
            <a:r>
              <a:rPr lang="en-US" sz="2000" b="1" dirty="0"/>
              <a:t> Institute, Edinburgh, Scotland</a:t>
            </a:r>
          </a:p>
        </p:txBody>
      </p:sp>
    </p:spTree>
    <p:extLst>
      <p:ext uri="{BB962C8B-B14F-4D97-AF65-F5344CB8AC3E}">
        <p14:creationId xmlns="" xmlns:p14="http://schemas.microsoft.com/office/powerpoint/2010/main" val="45778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 y="838200"/>
            <a:ext cx="9120425" cy="5333999"/>
            <a:chOff x="1119395" y="1123949"/>
            <a:chExt cx="6745316" cy="3944938"/>
          </a:xfrm>
        </p:grpSpPr>
        <p:pic>
          <p:nvPicPr>
            <p:cNvPr id="1026" name="Picture 2" descr="https://www.biology.iupui.edu/biocourses/Biol540/images/16cloning3.jpg"/>
            <p:cNvPicPr>
              <a:picLocks noChangeAspect="1" noChangeArrowheads="1"/>
            </p:cNvPicPr>
            <p:nvPr/>
          </p:nvPicPr>
          <p:blipFill rotWithShape="1">
            <a:blip r:embed="rId2" cstate="print"/>
            <a:srcRect l="2686" b="5635"/>
            <a:stretch/>
          </p:blipFill>
          <p:spPr bwMode="auto">
            <a:xfrm>
              <a:off x="1119395" y="3181349"/>
              <a:ext cx="2817812" cy="1887538"/>
            </a:xfrm>
            <a:prstGeom prst="rect">
              <a:avLst/>
            </a:prstGeom>
            <a:noFill/>
          </p:spPr>
        </p:pic>
        <p:pic>
          <p:nvPicPr>
            <p:cNvPr id="1032" name="Picture 8" descr="https://www.biology.iupui.edu/biocourses/Biol540/images/16cloning1.jpg"/>
            <p:cNvPicPr>
              <a:picLocks noChangeAspect="1" noChangeArrowheads="1"/>
            </p:cNvPicPr>
            <p:nvPr/>
          </p:nvPicPr>
          <p:blipFill rotWithShape="1">
            <a:blip r:embed="rId3" cstate="print"/>
            <a:srcRect l="704"/>
            <a:stretch/>
          </p:blipFill>
          <p:spPr bwMode="auto">
            <a:xfrm>
              <a:off x="1119395" y="1123949"/>
              <a:ext cx="3385929" cy="2000251"/>
            </a:xfrm>
            <a:prstGeom prst="rect">
              <a:avLst/>
            </a:prstGeom>
            <a:noFill/>
          </p:spPr>
        </p:pic>
        <p:pic>
          <p:nvPicPr>
            <p:cNvPr id="1034" name="Picture 10" descr="https://www.biology.iupui.edu/biocourses/Biol540/images/16cloning2.jpg"/>
            <p:cNvPicPr>
              <a:picLocks noChangeAspect="1" noChangeArrowheads="1"/>
            </p:cNvPicPr>
            <p:nvPr/>
          </p:nvPicPr>
          <p:blipFill rotWithShape="1">
            <a:blip r:embed="rId4" cstate="print"/>
            <a:srcRect r="3755"/>
            <a:stretch/>
          </p:blipFill>
          <p:spPr bwMode="auto">
            <a:xfrm>
              <a:off x="4371975" y="1123949"/>
              <a:ext cx="3492736" cy="2000251"/>
            </a:xfrm>
            <a:prstGeom prst="rect">
              <a:avLst/>
            </a:prstGeom>
            <a:noFill/>
          </p:spPr>
        </p:pic>
        <p:pic>
          <p:nvPicPr>
            <p:cNvPr id="1036" name="Picture 12" descr="https://www.biology.iupui.edu/biocourses/Biol540/images/16cloning4.jpg"/>
            <p:cNvPicPr>
              <a:picLocks noChangeAspect="1" noChangeArrowheads="1"/>
            </p:cNvPicPr>
            <p:nvPr/>
          </p:nvPicPr>
          <p:blipFill rotWithShape="1">
            <a:blip r:embed="rId5" cstate="print"/>
            <a:srcRect b="5635"/>
            <a:stretch/>
          </p:blipFill>
          <p:spPr bwMode="auto">
            <a:xfrm>
              <a:off x="3891939" y="3181349"/>
              <a:ext cx="2476500" cy="1887538"/>
            </a:xfrm>
            <a:prstGeom prst="rect">
              <a:avLst/>
            </a:prstGeom>
            <a:noFill/>
          </p:spPr>
        </p:pic>
        <p:pic>
          <p:nvPicPr>
            <p:cNvPr id="1038" name="Picture 14" descr="https://www.biology.iupui.edu/biocourses/Biol540/images/16cloning5.jpg"/>
            <p:cNvPicPr>
              <a:picLocks noChangeAspect="1" noChangeArrowheads="1"/>
            </p:cNvPicPr>
            <p:nvPr/>
          </p:nvPicPr>
          <p:blipFill rotWithShape="1">
            <a:blip r:embed="rId6" cstate="print"/>
            <a:srcRect b="5635"/>
            <a:stretch/>
          </p:blipFill>
          <p:spPr bwMode="auto">
            <a:xfrm>
              <a:off x="6293086" y="3181349"/>
              <a:ext cx="1571625" cy="1887538"/>
            </a:xfrm>
            <a:prstGeom prst="rect">
              <a:avLst/>
            </a:prstGeom>
            <a:noFill/>
          </p:spPr>
        </p:pic>
      </p:grpSp>
      <p:sp>
        <p:nvSpPr>
          <p:cNvPr id="8" name="TextBox 7"/>
          <p:cNvSpPr txBox="1"/>
          <p:nvPr/>
        </p:nvSpPr>
        <p:spPr>
          <a:xfrm>
            <a:off x="6629400" y="6400800"/>
            <a:ext cx="1260281" cy="369332"/>
          </a:xfrm>
          <a:prstGeom prst="rect">
            <a:avLst/>
          </a:prstGeom>
          <a:noFill/>
        </p:spPr>
        <p:txBody>
          <a:bodyPr wrap="none" rtlCol="0">
            <a:spAutoFit/>
          </a:bodyPr>
          <a:lstStyle/>
          <a:p>
            <a:r>
              <a:rPr lang="en-US" dirty="0" smtClean="0"/>
              <a:t>Times 1997</a:t>
            </a:r>
            <a:endParaRPr lang="en-US" dirty="0"/>
          </a:p>
        </p:txBody>
      </p:sp>
    </p:spTree>
    <p:extLst>
      <p:ext uri="{BB962C8B-B14F-4D97-AF65-F5344CB8AC3E}">
        <p14:creationId xmlns="" xmlns:p14="http://schemas.microsoft.com/office/powerpoint/2010/main" val="4154649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upload.wikimedia.org/wikipedia/commons/e/ea/Ccandowner2003.jpg"/>
          <p:cNvPicPr>
            <a:picLocks noChangeAspect="1" noChangeArrowheads="1"/>
          </p:cNvPicPr>
          <p:nvPr/>
        </p:nvPicPr>
        <p:blipFill>
          <a:blip r:embed="rId2" cstate="print"/>
          <a:srcRect/>
          <a:stretch>
            <a:fillRect/>
          </a:stretch>
        </p:blipFill>
        <p:spPr bwMode="auto">
          <a:xfrm>
            <a:off x="228600" y="857000"/>
            <a:ext cx="4114800" cy="6001000"/>
          </a:xfrm>
          <a:prstGeom prst="rect">
            <a:avLst/>
          </a:prstGeom>
          <a:noFill/>
        </p:spPr>
      </p:pic>
      <p:sp>
        <p:nvSpPr>
          <p:cNvPr id="5" name="Rectangle 4"/>
          <p:cNvSpPr/>
          <p:nvPr/>
        </p:nvSpPr>
        <p:spPr>
          <a:xfrm>
            <a:off x="4572000" y="5257800"/>
            <a:ext cx="4495800" cy="1569660"/>
          </a:xfrm>
          <a:prstGeom prst="rect">
            <a:avLst/>
          </a:prstGeom>
        </p:spPr>
        <p:txBody>
          <a:bodyPr wrap="square">
            <a:spAutoFit/>
          </a:bodyPr>
          <a:lstStyle/>
          <a:p>
            <a:r>
              <a:rPr lang="en-US" sz="2400" b="1" dirty="0"/>
              <a:t>In 2001, scientists at </a:t>
            </a:r>
            <a:r>
              <a:rPr lang="en-US" sz="2400" b="1" dirty="0">
                <a:hlinkClick r:id="rId3" tooltip="Texas A&amp;M University"/>
              </a:rPr>
              <a:t>Texas A&amp;M University</a:t>
            </a:r>
            <a:r>
              <a:rPr lang="en-US" sz="2400" b="1" dirty="0"/>
              <a:t> created the first cloned cat known as Copy Cat/Cloned Cat (CC). </a:t>
            </a:r>
          </a:p>
        </p:txBody>
      </p:sp>
      <p:sp>
        <p:nvSpPr>
          <p:cNvPr id="6" name="Rectangle 5"/>
          <p:cNvSpPr/>
          <p:nvPr/>
        </p:nvSpPr>
        <p:spPr>
          <a:xfrm>
            <a:off x="2793892" y="76200"/>
            <a:ext cx="3149708" cy="523220"/>
          </a:xfrm>
          <a:prstGeom prst="rect">
            <a:avLst/>
          </a:prstGeom>
        </p:spPr>
        <p:txBody>
          <a:bodyPr wrap="none">
            <a:spAutoFit/>
          </a:bodyPr>
          <a:lstStyle/>
          <a:p>
            <a:r>
              <a:rPr lang="en-US" sz="2800" b="1" dirty="0"/>
              <a:t>The First Cloned Cat</a:t>
            </a:r>
          </a:p>
        </p:txBody>
      </p:sp>
    </p:spTree>
    <p:extLst>
      <p:ext uri="{BB962C8B-B14F-4D97-AF65-F5344CB8AC3E}">
        <p14:creationId xmlns="" xmlns:p14="http://schemas.microsoft.com/office/powerpoint/2010/main" val="3968349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taca Movie Poster B.jpg"/>
          <p:cNvPicPr>
            <a:picLocks noChangeAspect="1" noChangeArrowheads="1"/>
          </p:cNvPicPr>
          <p:nvPr/>
        </p:nvPicPr>
        <p:blipFill>
          <a:blip r:embed="rId3" cstate="print"/>
          <a:srcRect/>
          <a:stretch>
            <a:fillRect/>
          </a:stretch>
        </p:blipFill>
        <p:spPr bwMode="auto">
          <a:xfrm>
            <a:off x="3048000" y="1676400"/>
            <a:ext cx="3004868" cy="4343400"/>
          </a:xfrm>
          <a:prstGeom prst="rect">
            <a:avLst/>
          </a:prstGeom>
          <a:noFill/>
        </p:spPr>
      </p:pic>
      <p:sp>
        <p:nvSpPr>
          <p:cNvPr id="7" name="TextBox 6"/>
          <p:cNvSpPr txBox="1"/>
          <p:nvPr/>
        </p:nvSpPr>
        <p:spPr>
          <a:xfrm>
            <a:off x="609600" y="304800"/>
            <a:ext cx="7924800" cy="954107"/>
          </a:xfrm>
          <a:prstGeom prst="rect">
            <a:avLst/>
          </a:prstGeom>
          <a:noFill/>
        </p:spPr>
        <p:txBody>
          <a:bodyPr wrap="square" rtlCol="0">
            <a:spAutoFit/>
          </a:bodyPr>
          <a:lstStyle/>
          <a:p>
            <a:pPr algn="ctr"/>
            <a:r>
              <a:rPr lang="en-US" sz="2800" b="1" dirty="0"/>
              <a:t>Ethical issues of Genetic Engineering:</a:t>
            </a:r>
          </a:p>
          <a:p>
            <a:pPr algn="ctr"/>
            <a:r>
              <a:rPr lang="en-US" sz="2800" dirty="0"/>
              <a:t>Selecting Best Possible Features from Parents!</a:t>
            </a:r>
          </a:p>
        </p:txBody>
      </p:sp>
      <p:sp>
        <p:nvSpPr>
          <p:cNvPr id="4" name="Rectangle 3">
            <a:extLst>
              <a:ext uri="{FF2B5EF4-FFF2-40B4-BE49-F238E27FC236}">
                <a16:creationId xmlns="" xmlns:a16="http://schemas.microsoft.com/office/drawing/2014/main" id="{2E6634D6-03CE-4802-B2B3-CDA04D75CADB}"/>
              </a:ext>
            </a:extLst>
          </p:cNvPr>
          <p:cNvSpPr/>
          <p:nvPr/>
        </p:nvSpPr>
        <p:spPr>
          <a:xfrm>
            <a:off x="3113152" y="5995498"/>
            <a:ext cx="2876532" cy="369332"/>
          </a:xfrm>
          <a:prstGeom prst="rect">
            <a:avLst/>
          </a:prstGeom>
        </p:spPr>
        <p:txBody>
          <a:bodyPr wrap="square">
            <a:spAutoFit/>
          </a:bodyPr>
          <a:lstStyle/>
          <a:p>
            <a:pPr algn="ctr"/>
            <a:r>
              <a:rPr lang="en-GB" dirty="0"/>
              <a:t>Director: Andrew Niccol</a:t>
            </a:r>
          </a:p>
        </p:txBody>
      </p:sp>
    </p:spTree>
    <p:extLst>
      <p:ext uri="{BB962C8B-B14F-4D97-AF65-F5344CB8AC3E}">
        <p14:creationId xmlns="" xmlns:p14="http://schemas.microsoft.com/office/powerpoint/2010/main" val="3146667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2824" y="304800"/>
            <a:ext cx="3339376" cy="646331"/>
          </a:xfrm>
          <a:prstGeom prst="rect">
            <a:avLst/>
          </a:prstGeom>
          <a:noFill/>
        </p:spPr>
        <p:txBody>
          <a:bodyPr wrap="none" rtlCol="0">
            <a:spAutoFit/>
          </a:bodyPr>
          <a:lstStyle/>
          <a:p>
            <a:r>
              <a:rPr lang="en-US" sz="3600" b="1" dirty="0">
                <a:latin typeface="Arial" panose="020B0604020202020204" pitchFamily="34" charset="0"/>
                <a:cs typeface="Arial" panose="020B0604020202020204" pitchFamily="34" charset="0"/>
              </a:rPr>
              <a:t>REFERENCES</a:t>
            </a:r>
          </a:p>
        </p:txBody>
      </p:sp>
      <p:pic>
        <p:nvPicPr>
          <p:cNvPr id="5" name="Picture 7" descr="Titl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4930" y="1295400"/>
            <a:ext cx="7899470" cy="116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609600" y="2794000"/>
            <a:ext cx="2740336" cy="3855213"/>
            <a:chOff x="187" y="415"/>
            <a:chExt cx="1064" cy="1512"/>
          </a:xfrm>
        </p:grpSpPr>
        <p:pic>
          <p:nvPicPr>
            <p:cNvPr id="7" name="Picture 6" descr="98328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7" y="415"/>
              <a:ext cx="1064" cy="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483" y="1746"/>
              <a:ext cx="538" cy="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r>
                <a:rPr lang="en-US" altLang="en-US" sz="2400" dirty="0" err="1">
                  <a:solidFill>
                    <a:srgbClr val="0000FF"/>
                  </a:solidFill>
                </a:rPr>
                <a:t>Stryer</a:t>
              </a:r>
              <a:r>
                <a:rPr lang="en-US" altLang="en-US" sz="2400" dirty="0">
                  <a:solidFill>
                    <a:srgbClr val="0000FF"/>
                  </a:solidFill>
                </a:rPr>
                <a:t>…</a:t>
              </a:r>
            </a:p>
          </p:txBody>
        </p:sp>
      </p:grpSp>
      <p:grpSp>
        <p:nvGrpSpPr>
          <p:cNvPr id="9" name="Group 47"/>
          <p:cNvGrpSpPr>
            <a:grpSpLocks/>
          </p:cNvGrpSpPr>
          <p:nvPr/>
        </p:nvGrpSpPr>
        <p:grpSpPr bwMode="auto">
          <a:xfrm>
            <a:off x="5378116" y="2765485"/>
            <a:ext cx="3600450" cy="3879717"/>
            <a:chOff x="2370" y="-334"/>
            <a:chExt cx="1978" cy="2049"/>
          </a:xfrm>
        </p:grpSpPr>
        <p:pic>
          <p:nvPicPr>
            <p:cNvPr id="10" name="Picture 8" descr="51nzwbSs6dL"/>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370" y="-334"/>
              <a:ext cx="1978" cy="18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0"/>
            <p:cNvSpPr txBox="1">
              <a:spLocks noChangeArrowheads="1"/>
            </p:cNvSpPr>
            <p:nvPr/>
          </p:nvSpPr>
          <p:spPr bwMode="auto">
            <a:xfrm>
              <a:off x="2537" y="1471"/>
              <a:ext cx="1622" cy="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defRPr>
              </a:lvl1pPr>
              <a:lvl2pPr marL="742950" indent="-285750" eaLnBrk="0" hangingPunct="0">
                <a:defRPr sz="1600" b="1">
                  <a:solidFill>
                    <a:schemeClr val="tx1"/>
                  </a:solidFill>
                  <a:latin typeface="Arial" panose="020B0604020202020204" pitchFamily="34" charset="0"/>
                </a:defRPr>
              </a:lvl2pPr>
              <a:lvl3pPr marL="1143000" indent="-228600" eaLnBrk="0" hangingPunct="0">
                <a:defRPr sz="1600" b="1">
                  <a:solidFill>
                    <a:schemeClr val="tx1"/>
                  </a:solidFill>
                  <a:latin typeface="Arial" panose="020B0604020202020204" pitchFamily="34" charset="0"/>
                </a:defRPr>
              </a:lvl3pPr>
              <a:lvl4pPr marL="1600200" indent="-228600" eaLnBrk="0" hangingPunct="0">
                <a:defRPr sz="1600" b="1">
                  <a:solidFill>
                    <a:schemeClr val="tx1"/>
                  </a:solidFill>
                  <a:latin typeface="Arial" panose="020B0604020202020204" pitchFamily="34" charset="0"/>
                </a:defRPr>
              </a:lvl4pPr>
              <a:lvl5pPr marL="2057400" indent="-228600" eaLnBrk="0" hangingPunct="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1" hangingPunct="1"/>
              <a:r>
                <a:rPr lang="en-US" altLang="en-US" sz="2400" dirty="0">
                  <a:solidFill>
                    <a:srgbClr val="0000FF"/>
                  </a:solidFill>
                </a:rPr>
                <a:t>Baltimore, </a:t>
              </a:r>
              <a:r>
                <a:rPr lang="en-US" altLang="en-US" sz="2400" dirty="0" err="1">
                  <a:solidFill>
                    <a:srgbClr val="0000FF"/>
                  </a:solidFill>
                </a:rPr>
                <a:t>Lodish</a:t>
              </a:r>
              <a:r>
                <a:rPr lang="en-US" altLang="en-US" sz="2400" dirty="0">
                  <a:solidFill>
                    <a:srgbClr val="0000FF"/>
                  </a:solidFill>
                </a:rPr>
                <a:t>..</a:t>
              </a:r>
            </a:p>
          </p:txBody>
        </p:sp>
      </p:grpSp>
    </p:spTree>
    <p:extLst>
      <p:ext uri="{BB962C8B-B14F-4D97-AF65-F5344CB8AC3E}">
        <p14:creationId xmlns="" xmlns:p14="http://schemas.microsoft.com/office/powerpoint/2010/main" val="248493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57200" y="206514"/>
            <a:ext cx="8229600" cy="707886"/>
          </a:xfrm>
          <a:prstGeom prst="rect">
            <a:avLst/>
          </a:prstGeom>
          <a:noFill/>
          <a:ln w="9525">
            <a:noFill/>
            <a:miter lim="800000"/>
            <a:headEnd/>
            <a:tailEnd/>
          </a:ln>
          <a:effectLst/>
        </p:spPr>
        <p:txBody>
          <a:bodyPr wrap="square">
            <a:spAutoFit/>
          </a:bodyPr>
          <a:lstStyle/>
          <a:p>
            <a:pPr algn="ctr" eaLnBrk="1" hangingPunct="1"/>
            <a:r>
              <a:rPr lang="en-US" altLang="en-US" sz="4000" b="1" dirty="0">
                <a:solidFill>
                  <a:srgbClr val="0000FF"/>
                </a:solidFill>
                <a:latin typeface="Times New Roman" pitchFamily="18" charset="0"/>
              </a:rPr>
              <a:t>Applications of Genetic Engineering</a:t>
            </a:r>
          </a:p>
        </p:txBody>
      </p:sp>
      <p:sp>
        <p:nvSpPr>
          <p:cNvPr id="3" name="TextBox 2"/>
          <p:cNvSpPr txBox="1"/>
          <p:nvPr/>
        </p:nvSpPr>
        <p:spPr>
          <a:xfrm>
            <a:off x="228600" y="1295400"/>
            <a:ext cx="6477000" cy="4893647"/>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Agricultural</a:t>
            </a:r>
            <a:r>
              <a:rPr lang="en-US" sz="2400" dirty="0"/>
              <a:t> application (</a:t>
            </a:r>
            <a:r>
              <a:rPr lang="en-US" sz="2400" dirty="0" err="1"/>
              <a:t>Bt</a:t>
            </a:r>
            <a:r>
              <a:rPr lang="en-US" sz="2400" dirty="0"/>
              <a:t> Cotton, Genetically modified sweet corn etc.)</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Application in </a:t>
            </a:r>
            <a:r>
              <a:rPr lang="en-US" sz="2400" b="1" dirty="0"/>
              <a:t>Dairy, Poultry </a:t>
            </a:r>
            <a:r>
              <a:rPr lang="en-US" sz="2400" dirty="0"/>
              <a:t>Farms etc (Growth hormones in cow milk)</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b="1" dirty="0"/>
              <a:t>Environmental</a:t>
            </a:r>
            <a:r>
              <a:rPr lang="en-US" sz="2400" dirty="0"/>
              <a:t> application (</a:t>
            </a:r>
            <a:r>
              <a:rPr lang="en-US" sz="2400" i="1" dirty="0"/>
              <a:t>Pseudomonas </a:t>
            </a:r>
            <a:r>
              <a:rPr lang="en-US" sz="2400" i="1" dirty="0" err="1"/>
              <a:t>putida</a:t>
            </a:r>
            <a:r>
              <a:rPr lang="en-US" sz="2400" i="1" dirty="0"/>
              <a:t>, an oil eating bacteria)</a:t>
            </a:r>
            <a:endParaRPr lang="en-US" sz="2400" dirty="0"/>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b="1" dirty="0"/>
              <a:t>Therapeutic</a:t>
            </a:r>
            <a:r>
              <a:rPr lang="en-US" sz="2400" dirty="0"/>
              <a:t> application (</a:t>
            </a:r>
            <a:r>
              <a:rPr lang="en-US" sz="2400" u="sng" dirty="0"/>
              <a:t>Human insulin</a:t>
            </a:r>
            <a:r>
              <a:rPr lang="en-US" sz="2400" dirty="0"/>
              <a:t>, many growth hormones, etc)</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endParaRPr lang="en-US" sz="2400" dirty="0"/>
          </a:p>
        </p:txBody>
      </p:sp>
      <p:pic>
        <p:nvPicPr>
          <p:cNvPr id="5" name="Picture 2" descr="Image result for genetically modified sweet corn"/>
          <p:cNvPicPr>
            <a:picLocks noChangeAspect="1" noChangeArrowheads="1"/>
          </p:cNvPicPr>
          <p:nvPr/>
        </p:nvPicPr>
        <p:blipFill>
          <a:blip r:embed="rId2" cstate="print"/>
          <a:srcRect/>
          <a:stretch>
            <a:fillRect/>
          </a:stretch>
        </p:blipFill>
        <p:spPr bwMode="auto">
          <a:xfrm>
            <a:off x="6858000" y="1124712"/>
            <a:ext cx="2286000" cy="2532888"/>
          </a:xfrm>
          <a:prstGeom prst="rect">
            <a:avLst/>
          </a:prstGeom>
          <a:noFill/>
        </p:spPr>
      </p:pic>
    </p:spTree>
    <p:extLst>
      <p:ext uri="{BB962C8B-B14F-4D97-AF65-F5344CB8AC3E}">
        <p14:creationId xmlns="" xmlns:p14="http://schemas.microsoft.com/office/powerpoint/2010/main" val="373042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3400" y="1066800"/>
            <a:ext cx="8143324" cy="2209800"/>
            <a:chOff x="533400" y="1154131"/>
            <a:chExt cx="8143324" cy="2209800"/>
          </a:xfrm>
        </p:grpSpPr>
        <p:sp>
          <p:nvSpPr>
            <p:cNvPr id="4" name="Rectangle 3"/>
            <p:cNvSpPr/>
            <p:nvPr/>
          </p:nvSpPr>
          <p:spPr>
            <a:xfrm>
              <a:off x="533400" y="1154131"/>
              <a:ext cx="8143324" cy="1938992"/>
            </a:xfrm>
            <a:prstGeom prst="rect">
              <a:avLst/>
            </a:prstGeom>
          </p:spPr>
          <p:txBody>
            <a:bodyPr wrap="square">
              <a:spAutoFit/>
            </a:bodyPr>
            <a:lstStyle/>
            <a:p>
              <a:pPr marL="342900" indent="-342900">
                <a:buFont typeface="Wingdings" panose="05000000000000000000" pitchFamily="2" charset="2"/>
                <a:buChar char="v"/>
              </a:pPr>
              <a:r>
                <a:rPr lang="en-US" sz="2400" b="1" u="sng" dirty="0" err="1"/>
                <a:t>Flavr</a:t>
              </a:r>
              <a:r>
                <a:rPr lang="en-US" sz="2400" b="1" u="sng" dirty="0"/>
                <a:t> </a:t>
              </a:r>
              <a:r>
                <a:rPr lang="en-US" sz="2400" b="1" u="sng" dirty="0" err="1"/>
                <a:t>Savr</a:t>
              </a:r>
              <a:r>
                <a:rPr lang="en-US" sz="2400" b="1" dirty="0"/>
                <a:t> (also known as CGN-89564-2; pronounced "flavor saver"), a genetically modified tomato</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endParaRPr lang="en-US" sz="2400" b="1" dirty="0"/>
            </a:p>
          </p:txBody>
        </p:sp>
        <p:pic>
          <p:nvPicPr>
            <p:cNvPr id="5" name="Picture 6" descr="Image result for flavr savr tomatoes"/>
            <p:cNvPicPr>
              <a:picLocks noChangeAspect="1" noChangeArrowheads="1"/>
            </p:cNvPicPr>
            <p:nvPr/>
          </p:nvPicPr>
          <p:blipFill>
            <a:blip r:embed="rId2" cstate="print"/>
            <a:srcRect/>
            <a:stretch>
              <a:fillRect/>
            </a:stretch>
          </p:blipFill>
          <p:spPr bwMode="auto">
            <a:xfrm>
              <a:off x="1828800" y="1911250"/>
              <a:ext cx="5742520" cy="1452681"/>
            </a:xfrm>
            <a:prstGeom prst="rect">
              <a:avLst/>
            </a:prstGeom>
            <a:noFill/>
          </p:spPr>
        </p:pic>
      </p:grpSp>
      <p:sp>
        <p:nvSpPr>
          <p:cNvPr id="8" name="TextBox 7"/>
          <p:cNvSpPr txBox="1"/>
          <p:nvPr/>
        </p:nvSpPr>
        <p:spPr>
          <a:xfrm>
            <a:off x="1701534" y="152400"/>
            <a:ext cx="5766066" cy="646331"/>
          </a:xfrm>
          <a:prstGeom prst="rect">
            <a:avLst/>
          </a:prstGeom>
          <a:noFill/>
        </p:spPr>
        <p:txBody>
          <a:bodyPr wrap="none" rtlCol="0">
            <a:spAutoFit/>
          </a:bodyPr>
          <a:lstStyle/>
          <a:p>
            <a:r>
              <a:rPr lang="en-US" sz="3600" b="1" dirty="0"/>
              <a:t>Genetically modified Product</a:t>
            </a:r>
          </a:p>
        </p:txBody>
      </p:sp>
      <p:sp>
        <p:nvSpPr>
          <p:cNvPr id="9" name="TextBox 8"/>
          <p:cNvSpPr txBox="1"/>
          <p:nvPr/>
        </p:nvSpPr>
        <p:spPr>
          <a:xfrm>
            <a:off x="457200" y="3886200"/>
            <a:ext cx="8219523"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Glow Fish: Zebra fish with green fluorescent protein (GFP) and others</a:t>
            </a:r>
          </a:p>
        </p:txBody>
      </p:sp>
      <p:pic>
        <p:nvPicPr>
          <p:cNvPr id="10" name="Picture 8" descr="https://upload.wikimedia.org/wikipedia/commons/a/ac/Zebrafisch.jpg"/>
          <p:cNvPicPr>
            <a:picLocks noChangeAspect="1" noChangeArrowheads="1"/>
          </p:cNvPicPr>
          <p:nvPr/>
        </p:nvPicPr>
        <p:blipFill>
          <a:blip r:embed="rId3" cstate="print"/>
          <a:srcRect/>
          <a:stretch>
            <a:fillRect/>
          </a:stretch>
        </p:blipFill>
        <p:spPr bwMode="auto">
          <a:xfrm>
            <a:off x="1219200" y="4840373"/>
            <a:ext cx="3104761" cy="1484227"/>
          </a:xfrm>
          <a:prstGeom prst="rect">
            <a:avLst/>
          </a:prstGeom>
          <a:noFill/>
        </p:spPr>
      </p:pic>
      <p:pic>
        <p:nvPicPr>
          <p:cNvPr id="11" name="Picture 6" descr="https://upload.wikimedia.org/wikipedia/commons/thumb/f/f2/GloFish.jpg/800px-GloFish.jpg"/>
          <p:cNvPicPr>
            <a:picLocks noChangeAspect="1" noChangeArrowheads="1"/>
          </p:cNvPicPr>
          <p:nvPr/>
        </p:nvPicPr>
        <p:blipFill>
          <a:blip r:embed="rId4" cstate="print"/>
          <a:srcRect b="65109"/>
          <a:stretch>
            <a:fillRect/>
          </a:stretch>
        </p:blipFill>
        <p:spPr bwMode="auto">
          <a:xfrm>
            <a:off x="5042258" y="4840373"/>
            <a:ext cx="3111142" cy="1447800"/>
          </a:xfrm>
          <a:prstGeom prst="rect">
            <a:avLst/>
          </a:prstGeom>
          <a:noFill/>
        </p:spPr>
      </p:pic>
      <p:sp>
        <p:nvSpPr>
          <p:cNvPr id="12" name="TextBox 11"/>
          <p:cNvSpPr txBox="1"/>
          <p:nvPr/>
        </p:nvSpPr>
        <p:spPr>
          <a:xfrm>
            <a:off x="1600200" y="6324600"/>
            <a:ext cx="2091919" cy="369332"/>
          </a:xfrm>
          <a:prstGeom prst="rect">
            <a:avLst/>
          </a:prstGeom>
          <a:noFill/>
        </p:spPr>
        <p:txBody>
          <a:bodyPr wrap="none" rtlCol="0">
            <a:spAutoFit/>
          </a:bodyPr>
          <a:lstStyle/>
          <a:p>
            <a:r>
              <a:rPr lang="en-US" dirty="0"/>
              <a:t>Wild type  zebra fish</a:t>
            </a:r>
          </a:p>
        </p:txBody>
      </p:sp>
      <p:sp>
        <p:nvSpPr>
          <p:cNvPr id="13" name="TextBox 12"/>
          <p:cNvSpPr txBox="1"/>
          <p:nvPr/>
        </p:nvSpPr>
        <p:spPr>
          <a:xfrm>
            <a:off x="4800600" y="6295324"/>
            <a:ext cx="3539752" cy="369332"/>
          </a:xfrm>
          <a:prstGeom prst="rect">
            <a:avLst/>
          </a:prstGeom>
          <a:noFill/>
        </p:spPr>
        <p:txBody>
          <a:bodyPr wrap="none" rtlCol="0">
            <a:spAutoFit/>
          </a:bodyPr>
          <a:lstStyle/>
          <a:p>
            <a:r>
              <a:rPr lang="en-US" dirty="0"/>
              <a:t>Glow fish (genetically modified fish)</a:t>
            </a:r>
          </a:p>
        </p:txBody>
      </p:sp>
    </p:spTree>
    <p:extLst>
      <p:ext uri="{BB962C8B-B14F-4D97-AF65-F5344CB8AC3E}">
        <p14:creationId xmlns="" xmlns:p14="http://schemas.microsoft.com/office/powerpoint/2010/main" val="420743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insulin and glucose metabolis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228600"/>
            <a:ext cx="6248400" cy="62484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690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0B76204-D552-45ED-8AB0-FBBA8646C583}"/>
              </a:ext>
            </a:extLst>
          </p:cNvPr>
          <p:cNvSpPr>
            <a:spLocks noGrp="1"/>
          </p:cNvSpPr>
          <p:nvPr>
            <p:ph type="title"/>
          </p:nvPr>
        </p:nvSpPr>
        <p:spPr>
          <a:xfrm>
            <a:off x="32084" y="244475"/>
            <a:ext cx="9067800" cy="593725"/>
          </a:xfrm>
        </p:spPr>
        <p:txBody>
          <a:bodyPr>
            <a:noAutofit/>
          </a:bodyPr>
          <a:lstStyle/>
          <a:p>
            <a:r>
              <a:rPr lang="en-US" sz="3600" b="1" dirty="0"/>
              <a:t>Insulin: an indispensable hormone in our body </a:t>
            </a:r>
            <a:endParaRPr lang="en-GB" sz="3600" dirty="0"/>
          </a:p>
        </p:txBody>
      </p:sp>
      <p:sp>
        <p:nvSpPr>
          <p:cNvPr id="6" name="Content Placeholder 5">
            <a:extLst>
              <a:ext uri="{FF2B5EF4-FFF2-40B4-BE49-F238E27FC236}">
                <a16:creationId xmlns="" xmlns:a16="http://schemas.microsoft.com/office/drawing/2014/main" id="{91D18A31-C194-4552-985B-0936793555BA}"/>
              </a:ext>
            </a:extLst>
          </p:cNvPr>
          <p:cNvSpPr>
            <a:spLocks noGrp="1"/>
          </p:cNvSpPr>
          <p:nvPr>
            <p:ph idx="1"/>
          </p:nvPr>
        </p:nvSpPr>
        <p:spPr>
          <a:xfrm>
            <a:off x="76200" y="1828800"/>
            <a:ext cx="5257800" cy="4343400"/>
          </a:xfrm>
        </p:spPr>
        <p:txBody>
          <a:bodyPr>
            <a:noAutofit/>
          </a:bodyPr>
          <a:lstStyle/>
          <a:p>
            <a:pPr>
              <a:spcBef>
                <a:spcPts val="0"/>
              </a:spcBef>
              <a:buFont typeface="Wingdings" panose="05000000000000000000" pitchFamily="2" charset="2"/>
              <a:buChar char="v"/>
            </a:pPr>
            <a:r>
              <a:rPr lang="en-US" sz="1800" dirty="0"/>
              <a:t>Insulin is produced by </a:t>
            </a:r>
            <a:r>
              <a:rPr lang="el-GR" sz="1800" dirty="0"/>
              <a:t>β</a:t>
            </a:r>
            <a:r>
              <a:rPr lang="en-GB" sz="1800" dirty="0"/>
              <a:t>-</a:t>
            </a:r>
            <a:r>
              <a:rPr lang="en-US" sz="1800" dirty="0"/>
              <a:t>cells in the </a:t>
            </a:r>
            <a:r>
              <a:rPr lang="en-US" sz="1800" b="1" dirty="0"/>
              <a:t>pancreas</a:t>
            </a:r>
            <a:r>
              <a:rPr lang="en-US" sz="1800" dirty="0"/>
              <a:t>, </a:t>
            </a:r>
            <a:r>
              <a:rPr lang="en-US" sz="1800" dirty="0" smtClean="0"/>
              <a:t>in </a:t>
            </a:r>
            <a:r>
              <a:rPr lang="en-US" sz="1800" dirty="0"/>
              <a:t>the islets of Langerhans </a:t>
            </a:r>
          </a:p>
          <a:p>
            <a:pPr lvl="1">
              <a:spcBef>
                <a:spcPts val="0"/>
              </a:spcBef>
              <a:buFont typeface="Wingdings" panose="05000000000000000000" pitchFamily="2" charset="2"/>
              <a:buChar char="Ø"/>
            </a:pPr>
            <a:r>
              <a:rPr lang="en-US" sz="1800" dirty="0"/>
              <a:t>Insulin is constantly released in a small amount</a:t>
            </a:r>
          </a:p>
          <a:p>
            <a:pPr lvl="1">
              <a:spcBef>
                <a:spcPts val="0"/>
              </a:spcBef>
              <a:buFont typeface="Wingdings" panose="05000000000000000000" pitchFamily="2" charset="2"/>
              <a:buChar char="Ø"/>
            </a:pPr>
            <a:r>
              <a:rPr lang="en-US" sz="1800" dirty="0"/>
              <a:t>Surge of insulin release in response to a rise in the blood glucose level (i.e., after meals)</a:t>
            </a:r>
          </a:p>
          <a:p>
            <a:pPr>
              <a:spcBef>
                <a:spcPts val="0"/>
              </a:spcBef>
              <a:buFont typeface="Wingdings" panose="05000000000000000000" pitchFamily="2" charset="2"/>
              <a:buChar char="v"/>
            </a:pPr>
            <a:endParaRPr lang="en-US" sz="1800" dirty="0"/>
          </a:p>
          <a:p>
            <a:pPr>
              <a:spcBef>
                <a:spcPts val="0"/>
              </a:spcBef>
              <a:buFont typeface="Wingdings" panose="05000000000000000000" pitchFamily="2" charset="2"/>
              <a:buChar char="v"/>
            </a:pPr>
            <a:r>
              <a:rPr lang="en-US" sz="1800" dirty="0"/>
              <a:t>Insulin allows transport of glucose from the blood into cells</a:t>
            </a:r>
          </a:p>
          <a:p>
            <a:pPr>
              <a:spcBef>
                <a:spcPts val="0"/>
              </a:spcBef>
              <a:buFont typeface="Wingdings" panose="05000000000000000000" pitchFamily="2" charset="2"/>
              <a:buChar char="v"/>
            </a:pPr>
            <a:endParaRPr lang="en-US" sz="1800" dirty="0"/>
          </a:p>
          <a:p>
            <a:pPr>
              <a:spcBef>
                <a:spcPts val="0"/>
              </a:spcBef>
              <a:buFont typeface="Wingdings" panose="05000000000000000000" pitchFamily="2" charset="2"/>
              <a:buChar char="v"/>
            </a:pPr>
            <a:r>
              <a:rPr lang="en-US" sz="1800" dirty="0"/>
              <a:t>Once transported into the cell, the blood glucose level is returned to normal within hours</a:t>
            </a:r>
          </a:p>
          <a:p>
            <a:pPr>
              <a:spcBef>
                <a:spcPts val="0"/>
              </a:spcBef>
              <a:buFont typeface="Wingdings" panose="05000000000000000000" pitchFamily="2" charset="2"/>
              <a:buChar char="v"/>
            </a:pPr>
            <a:endParaRPr lang="en-US" sz="1800" dirty="0"/>
          </a:p>
          <a:p>
            <a:pPr>
              <a:spcBef>
                <a:spcPts val="0"/>
              </a:spcBef>
              <a:buFont typeface="Wingdings" panose="05000000000000000000" pitchFamily="2" charset="2"/>
              <a:buChar char="v"/>
            </a:pPr>
            <a:r>
              <a:rPr lang="en-US" sz="1800" dirty="0"/>
              <a:t>Lack of insulin leads to reduced glucose uptake, causing high blood sugar level- </a:t>
            </a:r>
            <a:r>
              <a:rPr lang="en-US" sz="1800" b="1" dirty="0"/>
              <a:t>Diabetes</a:t>
            </a:r>
          </a:p>
        </p:txBody>
      </p:sp>
      <p:sp>
        <p:nvSpPr>
          <p:cNvPr id="9" name="Rectangle 8">
            <a:extLst>
              <a:ext uri="{FF2B5EF4-FFF2-40B4-BE49-F238E27FC236}">
                <a16:creationId xmlns="" xmlns:a16="http://schemas.microsoft.com/office/drawing/2014/main" id="{48558133-C374-40CD-8780-84689538F116}"/>
              </a:ext>
            </a:extLst>
          </p:cNvPr>
          <p:cNvSpPr/>
          <p:nvPr/>
        </p:nvSpPr>
        <p:spPr>
          <a:xfrm>
            <a:off x="96980" y="1030069"/>
            <a:ext cx="8316122" cy="646331"/>
          </a:xfrm>
          <a:prstGeom prst="rect">
            <a:avLst/>
          </a:prstGeom>
        </p:spPr>
        <p:txBody>
          <a:bodyPr wrap="square">
            <a:spAutoFit/>
          </a:bodyPr>
          <a:lstStyle/>
          <a:p>
            <a:pPr>
              <a:spcBef>
                <a:spcPts val="0"/>
              </a:spcBef>
              <a:buFont typeface="Wingdings" panose="05000000000000000000" pitchFamily="2" charset="2"/>
              <a:buChar char="v"/>
            </a:pPr>
            <a:r>
              <a:rPr lang="en-US" b="1" dirty="0"/>
              <a:t> Hormone</a:t>
            </a:r>
            <a:r>
              <a:rPr lang="en-US" dirty="0"/>
              <a:t> that </a:t>
            </a:r>
            <a:r>
              <a:rPr lang="en-US" b="1" dirty="0"/>
              <a:t>regulates the amount of glucose (sugar)</a:t>
            </a:r>
            <a:r>
              <a:rPr lang="en-US" dirty="0"/>
              <a:t> in the blood and is required for the body to function normally</a:t>
            </a:r>
          </a:p>
        </p:txBody>
      </p:sp>
      <p:sp>
        <p:nvSpPr>
          <p:cNvPr id="10" name="Rectangle 9">
            <a:extLst>
              <a:ext uri="{FF2B5EF4-FFF2-40B4-BE49-F238E27FC236}">
                <a16:creationId xmlns="" xmlns:a16="http://schemas.microsoft.com/office/drawing/2014/main" id="{78EB8CCB-2EBC-4D4F-831A-B4B6A39A1069}"/>
              </a:ext>
            </a:extLst>
          </p:cNvPr>
          <p:cNvSpPr/>
          <p:nvPr/>
        </p:nvSpPr>
        <p:spPr>
          <a:xfrm>
            <a:off x="6940452" y="6400800"/>
            <a:ext cx="1992533" cy="369332"/>
          </a:xfrm>
          <a:prstGeom prst="rect">
            <a:avLst/>
          </a:prstGeom>
        </p:spPr>
        <p:txBody>
          <a:bodyPr wrap="none">
            <a:spAutoFit/>
          </a:bodyPr>
          <a:lstStyle/>
          <a:p>
            <a:r>
              <a:rPr lang="en-GB" dirty="0"/>
              <a:t>endocrineweb.com</a:t>
            </a:r>
          </a:p>
        </p:txBody>
      </p:sp>
      <p:grpSp>
        <p:nvGrpSpPr>
          <p:cNvPr id="4" name="Group 3">
            <a:extLst>
              <a:ext uri="{FF2B5EF4-FFF2-40B4-BE49-F238E27FC236}">
                <a16:creationId xmlns="" xmlns:a16="http://schemas.microsoft.com/office/drawing/2014/main" id="{48A8E3BB-A859-4F65-8023-50BD4BC8025B}"/>
              </a:ext>
            </a:extLst>
          </p:cNvPr>
          <p:cNvGrpSpPr/>
          <p:nvPr/>
        </p:nvGrpSpPr>
        <p:grpSpPr>
          <a:xfrm>
            <a:off x="5334000" y="1545000"/>
            <a:ext cx="3477060" cy="4932000"/>
            <a:chOff x="5334000" y="1545000"/>
            <a:chExt cx="3477060" cy="4932000"/>
          </a:xfrm>
        </p:grpSpPr>
        <p:pic>
          <p:nvPicPr>
            <p:cNvPr id="8" name="Picture 7">
              <a:extLst>
                <a:ext uri="{FF2B5EF4-FFF2-40B4-BE49-F238E27FC236}">
                  <a16:creationId xmlns="" xmlns:a16="http://schemas.microsoft.com/office/drawing/2014/main" id="{BDC2CD3A-6095-4E98-91DE-95B9DB61624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334000" y="1545000"/>
              <a:ext cx="3477060" cy="4932000"/>
            </a:xfrm>
            <a:prstGeom prst="rect">
              <a:avLst/>
            </a:prstGeom>
          </p:spPr>
        </p:pic>
        <p:sp>
          <p:nvSpPr>
            <p:cNvPr id="2" name="Rectangle 1">
              <a:extLst>
                <a:ext uri="{FF2B5EF4-FFF2-40B4-BE49-F238E27FC236}">
                  <a16:creationId xmlns="" xmlns:a16="http://schemas.microsoft.com/office/drawing/2014/main" id="{7B7276A8-7BF3-4A06-89CD-3451472E9FD6}"/>
                </a:ext>
              </a:extLst>
            </p:cNvPr>
            <p:cNvSpPr/>
            <p:nvPr/>
          </p:nvSpPr>
          <p:spPr>
            <a:xfrm>
              <a:off x="5715000" y="3429000"/>
              <a:ext cx="45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 xmlns:a16="http://schemas.microsoft.com/office/drawing/2014/main" id="{E9C5DF64-C50A-4EF0-AF85-77B880D238D1}"/>
                </a:ext>
              </a:extLst>
            </p:cNvPr>
            <p:cNvSpPr txBox="1"/>
            <p:nvPr/>
          </p:nvSpPr>
          <p:spPr>
            <a:xfrm>
              <a:off x="5661025" y="3364726"/>
              <a:ext cx="587375" cy="276999"/>
            </a:xfrm>
            <a:prstGeom prst="rect">
              <a:avLst/>
            </a:prstGeom>
            <a:noFill/>
          </p:spPr>
          <p:txBody>
            <a:bodyPr wrap="square" rtlCol="0">
              <a:spAutoFit/>
            </a:bodyPr>
            <a:lstStyle/>
            <a:p>
              <a:r>
                <a:rPr lang="el-GR" sz="1200" dirty="0"/>
                <a:t>β</a:t>
              </a:r>
              <a:r>
                <a:rPr lang="en-GB" sz="1200" dirty="0"/>
                <a:t>-cells</a:t>
              </a:r>
            </a:p>
          </p:txBody>
        </p:sp>
      </p:grpSp>
      <p:sp>
        <p:nvSpPr>
          <p:cNvPr id="12" name="Rectangle 11">
            <a:extLst>
              <a:ext uri="{FF2B5EF4-FFF2-40B4-BE49-F238E27FC236}">
                <a16:creationId xmlns="" xmlns:a16="http://schemas.microsoft.com/office/drawing/2014/main" id="{3BD4ABC5-668A-4088-9282-A411418A96DC}"/>
              </a:ext>
            </a:extLst>
          </p:cNvPr>
          <p:cNvSpPr/>
          <p:nvPr/>
        </p:nvSpPr>
        <p:spPr>
          <a:xfrm>
            <a:off x="5274718" y="1693991"/>
            <a:ext cx="679994" cy="276999"/>
          </a:xfrm>
          <a:prstGeom prst="rect">
            <a:avLst/>
          </a:prstGeom>
        </p:spPr>
        <p:txBody>
          <a:bodyPr wrap="none">
            <a:spAutoFit/>
          </a:bodyPr>
          <a:lstStyle/>
          <a:p>
            <a:pPr lvl="0"/>
            <a:r>
              <a:rPr lang="en-GB" sz="1200" dirty="0">
                <a:solidFill>
                  <a:prstClr val="black"/>
                </a:solidFill>
              </a:rPr>
              <a:t>(</a:t>
            </a:r>
            <a:r>
              <a:rPr lang="el-GR" sz="1200" dirty="0">
                <a:solidFill>
                  <a:prstClr val="black"/>
                </a:solidFill>
              </a:rPr>
              <a:t>β</a:t>
            </a:r>
            <a:r>
              <a:rPr lang="en-GB" sz="1200" dirty="0">
                <a:solidFill>
                  <a:prstClr val="black"/>
                </a:solidFill>
              </a:rPr>
              <a:t>-cells)</a:t>
            </a:r>
          </a:p>
        </p:txBody>
      </p:sp>
    </p:spTree>
    <p:extLst>
      <p:ext uri="{BB962C8B-B14F-4D97-AF65-F5344CB8AC3E}">
        <p14:creationId xmlns="" xmlns:p14="http://schemas.microsoft.com/office/powerpoint/2010/main" val="25360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52400"/>
            <a:ext cx="8991600" cy="1077218"/>
          </a:xfrm>
          <a:prstGeom prst="rect">
            <a:avLst/>
          </a:prstGeom>
          <a:noFill/>
        </p:spPr>
        <p:txBody>
          <a:bodyPr wrap="square" rtlCol="0">
            <a:spAutoFit/>
          </a:bodyPr>
          <a:lstStyle/>
          <a:p>
            <a:pPr algn="ctr"/>
            <a:r>
              <a:rPr lang="en-US" sz="3200" b="1" dirty="0"/>
              <a:t>Production of Human Insulin: An example of Genetic Engineering/Recombinant DNA Technology</a:t>
            </a:r>
          </a:p>
        </p:txBody>
      </p:sp>
      <p:pic>
        <p:nvPicPr>
          <p:cNvPr id="4098" name="Picture 2" descr="Image result for pre pro insuli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4215" y="1219200"/>
            <a:ext cx="7597785" cy="5476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1024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899410"/>
            <a:ext cx="8915400" cy="1200329"/>
          </a:xfrm>
          <a:prstGeom prst="rect">
            <a:avLst/>
          </a:prstGeom>
        </p:spPr>
        <p:txBody>
          <a:bodyPr wrap="square">
            <a:spAutoFit/>
          </a:bodyPr>
          <a:lstStyle/>
          <a:p>
            <a:pPr marL="342900" indent="-342900">
              <a:buFont typeface="Wingdings" panose="05000000000000000000" pitchFamily="2" charset="2"/>
              <a:buChar char="q"/>
            </a:pPr>
            <a:r>
              <a:rPr lang="en-US" sz="2400" dirty="0"/>
              <a:t>1921: Frederick Banting and Charles Best successfully purified insulin from a dog's pancreas. Over the years scientists made continual improvements in producing insulin</a:t>
            </a:r>
          </a:p>
        </p:txBody>
      </p:sp>
      <p:sp>
        <p:nvSpPr>
          <p:cNvPr id="6" name="Rectangle 5"/>
          <p:cNvSpPr/>
          <p:nvPr/>
        </p:nvSpPr>
        <p:spPr>
          <a:xfrm>
            <a:off x="76200" y="2256020"/>
            <a:ext cx="8915400" cy="3416320"/>
          </a:xfrm>
          <a:prstGeom prst="rect">
            <a:avLst/>
          </a:prstGeom>
        </p:spPr>
        <p:txBody>
          <a:bodyPr wrap="square">
            <a:spAutoFit/>
          </a:bodyPr>
          <a:lstStyle/>
          <a:p>
            <a:pPr marL="342900" indent="-342900">
              <a:buFont typeface="Wingdings" panose="05000000000000000000" pitchFamily="2" charset="2"/>
              <a:buChar char="q"/>
            </a:pPr>
            <a:r>
              <a:rPr lang="en-US" sz="2400" dirty="0"/>
              <a:t>In the 1980s, researchers used genetic engineering to manufacture human insulin</a:t>
            </a:r>
          </a:p>
          <a:p>
            <a:endParaRPr lang="en-US" sz="2400" dirty="0"/>
          </a:p>
          <a:p>
            <a:pPr marL="342900" indent="-342900">
              <a:buFont typeface="Wingdings" panose="05000000000000000000" pitchFamily="2" charset="2"/>
              <a:buChar char="q"/>
            </a:pPr>
            <a:r>
              <a:rPr lang="en-US" sz="2400" dirty="0"/>
              <a:t>In 1982, the Eli Lilly Corporation produced a human insulin that became the </a:t>
            </a:r>
            <a:r>
              <a:rPr lang="en-US" sz="2400" b="1" dirty="0"/>
              <a:t>first approved genetically engineered  pharmaceutical product</a:t>
            </a:r>
          </a:p>
          <a:p>
            <a:endParaRPr lang="en-US" sz="2400" dirty="0"/>
          </a:p>
          <a:p>
            <a:pPr marL="342900" indent="-342900">
              <a:buFont typeface="Wingdings" panose="05000000000000000000" pitchFamily="2" charset="2"/>
              <a:buChar char="q"/>
            </a:pPr>
            <a:r>
              <a:rPr lang="en-US" sz="2400" dirty="0"/>
              <a:t>At present, researchers could produce genetically engineered insulin in unlimited supplies without depending on animals</a:t>
            </a:r>
          </a:p>
        </p:txBody>
      </p:sp>
      <p:sp>
        <p:nvSpPr>
          <p:cNvPr id="4" name="TextBox 3"/>
          <p:cNvSpPr txBox="1"/>
          <p:nvPr/>
        </p:nvSpPr>
        <p:spPr>
          <a:xfrm>
            <a:off x="3657600" y="5754469"/>
            <a:ext cx="1628138" cy="646331"/>
          </a:xfrm>
          <a:prstGeom prst="rect">
            <a:avLst/>
          </a:prstGeom>
          <a:noFill/>
        </p:spPr>
        <p:txBody>
          <a:bodyPr wrap="none" rtlCol="0">
            <a:spAutoFit/>
          </a:bodyPr>
          <a:lstStyle/>
          <a:p>
            <a:r>
              <a:rPr lang="en-US" sz="3600" b="1" dirty="0"/>
              <a:t>HOW??</a:t>
            </a:r>
          </a:p>
        </p:txBody>
      </p:sp>
      <p:sp>
        <p:nvSpPr>
          <p:cNvPr id="7" name="TextBox 6"/>
          <p:cNvSpPr txBox="1"/>
          <p:nvPr/>
        </p:nvSpPr>
        <p:spPr>
          <a:xfrm>
            <a:off x="2773373" y="6334780"/>
            <a:ext cx="3170227" cy="523220"/>
          </a:xfrm>
          <a:prstGeom prst="rect">
            <a:avLst/>
          </a:prstGeom>
          <a:noFill/>
        </p:spPr>
        <p:txBody>
          <a:bodyPr wrap="none" rtlCol="0">
            <a:spAutoFit/>
          </a:bodyPr>
          <a:lstStyle/>
          <a:p>
            <a:r>
              <a:rPr lang="en-US" sz="2800" b="1" dirty="0">
                <a:solidFill>
                  <a:srgbClr val="C00000"/>
                </a:solidFill>
              </a:rPr>
              <a:t>Genetic Engineering</a:t>
            </a:r>
          </a:p>
        </p:txBody>
      </p:sp>
      <p:sp>
        <p:nvSpPr>
          <p:cNvPr id="2" name="TextBox 1"/>
          <p:cNvSpPr txBox="1"/>
          <p:nvPr/>
        </p:nvSpPr>
        <p:spPr>
          <a:xfrm>
            <a:off x="2438400" y="76200"/>
            <a:ext cx="4181722" cy="646331"/>
          </a:xfrm>
          <a:prstGeom prst="rect">
            <a:avLst/>
          </a:prstGeom>
          <a:noFill/>
        </p:spPr>
        <p:txBody>
          <a:bodyPr wrap="none" rtlCol="0">
            <a:spAutoFit/>
          </a:bodyPr>
          <a:lstStyle/>
          <a:p>
            <a:r>
              <a:rPr lang="en-US" sz="3600" b="1" dirty="0"/>
              <a:t>Production of Insulin</a:t>
            </a:r>
          </a:p>
        </p:txBody>
      </p:sp>
    </p:spTree>
    <p:extLst>
      <p:ext uri="{BB962C8B-B14F-4D97-AF65-F5344CB8AC3E}">
        <p14:creationId xmlns="" xmlns:p14="http://schemas.microsoft.com/office/powerpoint/2010/main" val="319206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1725</TotalTime>
  <Words>1251</Words>
  <Application>Microsoft Office PowerPoint</Application>
  <PresentationFormat>On-screen Show (4:3)</PresentationFormat>
  <Paragraphs>235</Paragraphs>
  <Slides>35</Slides>
  <Notes>10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Insulin: an indispensable hormone in our body </vt:lpstr>
      <vt:lpstr>Slide 8</vt:lpstr>
      <vt:lpstr>Slide 9</vt:lpstr>
      <vt:lpstr>Slide 10</vt:lpstr>
      <vt:lpstr>Slide 11</vt:lpstr>
      <vt:lpstr>Tools for Genetic engineering  1. Restriction Enzymes</vt:lpstr>
      <vt:lpstr>Restriction Enzymes: How it Works?</vt:lpstr>
      <vt:lpstr>Slide 14</vt:lpstr>
      <vt:lpstr>Tools for Genetic engineering   2. Ligase</vt:lpstr>
      <vt:lpstr>Tools for Genetic engineering  3.  Plasmids</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dibyendugayatri</dc:creator>
  <cp:lastModifiedBy>Prof. R. Goswami</cp:lastModifiedBy>
  <cp:revision>92</cp:revision>
  <dcterms:created xsi:type="dcterms:W3CDTF">2016-10-30T20:54:58Z</dcterms:created>
  <dcterms:modified xsi:type="dcterms:W3CDTF">2018-03-28T06:57:08Z</dcterms:modified>
</cp:coreProperties>
</file>