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319" r:id="rId2"/>
    <p:sldId id="320" r:id="rId3"/>
    <p:sldId id="321" r:id="rId4"/>
    <p:sldId id="322" r:id="rId5"/>
    <p:sldId id="323" r:id="rId6"/>
    <p:sldId id="324" r:id="rId7"/>
    <p:sldId id="326" r:id="rId8"/>
    <p:sldId id="327" r:id="rId9"/>
    <p:sldId id="325" r:id="rId10"/>
    <p:sldId id="328" r:id="rId11"/>
    <p:sldId id="329" r:id="rId12"/>
    <p:sldId id="330" r:id="rId13"/>
    <p:sldId id="331" r:id="rId14"/>
    <p:sldId id="333" r:id="rId15"/>
    <p:sldId id="33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2"/>
    <p:restoredTop sz="96405"/>
  </p:normalViewPr>
  <p:slideViewPr>
    <p:cSldViewPr snapToGrid="0" snapToObjects="1">
      <p:cViewPr varScale="1">
        <p:scale>
          <a:sx n="127" d="100"/>
          <a:sy n="127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176F-7340-4362-8878-E06382CFB32F}" type="datetimeFigureOut">
              <a:rPr lang="en-IN" smtClean="0"/>
              <a:t>29/04/20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0703-3111-4611-9F6A-3FCC27BF5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189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176F-7340-4362-8878-E06382CFB32F}" type="datetimeFigureOut">
              <a:rPr lang="en-IN" smtClean="0"/>
              <a:t>29/04/20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0703-3111-4611-9F6A-3FCC27BF5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3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176F-7340-4362-8878-E06382CFB32F}" type="datetimeFigureOut">
              <a:rPr lang="en-IN" smtClean="0"/>
              <a:t>29/04/20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0703-3111-4611-9F6A-3FCC27BF5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70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03386"/>
          </a:xfrm>
        </p:spPr>
        <p:txBody>
          <a:bodyPr>
            <a:normAutofit/>
          </a:bodyPr>
          <a:lstStyle>
            <a:lvl1pPr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7286"/>
            <a:ext cx="7886700" cy="477967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176F-7340-4362-8878-E06382CFB32F}" type="datetimeFigureOut">
              <a:rPr lang="en-IN" smtClean="0"/>
              <a:t>29/04/20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0703-3111-4611-9F6A-3FCC27BF5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796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176F-7340-4362-8878-E06382CFB32F}" type="datetimeFigureOut">
              <a:rPr lang="en-IN" smtClean="0"/>
              <a:t>29/04/20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0703-3111-4611-9F6A-3FCC27BF5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598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176F-7340-4362-8878-E06382CFB32F}" type="datetimeFigureOut">
              <a:rPr lang="en-IN" smtClean="0"/>
              <a:t>29/04/20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0703-3111-4611-9F6A-3FCC27BF5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78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176F-7340-4362-8878-E06382CFB32F}" type="datetimeFigureOut">
              <a:rPr lang="en-IN" smtClean="0"/>
              <a:t>29/04/20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0703-3111-4611-9F6A-3FCC27BF5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914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176F-7340-4362-8878-E06382CFB32F}" type="datetimeFigureOut">
              <a:rPr lang="en-IN" smtClean="0"/>
              <a:t>29/04/20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0703-3111-4611-9F6A-3FCC27BF5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756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176F-7340-4362-8878-E06382CFB32F}" type="datetimeFigureOut">
              <a:rPr lang="en-IN" smtClean="0"/>
              <a:t>29/04/20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0703-3111-4611-9F6A-3FCC27BF5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05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176F-7340-4362-8878-E06382CFB32F}" type="datetimeFigureOut">
              <a:rPr lang="en-IN" smtClean="0"/>
              <a:t>29/04/20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0703-3111-4611-9F6A-3FCC27BF5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884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176F-7340-4362-8878-E06382CFB32F}" type="datetimeFigureOut">
              <a:rPr lang="en-IN" smtClean="0"/>
              <a:t>29/04/20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0703-3111-4611-9F6A-3FCC27BF5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680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5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28107"/>
            <a:ext cx="7886700" cy="4748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8176F-7340-4362-8878-E06382CFB32F}" type="datetimeFigureOut">
              <a:rPr lang="en-IN" smtClean="0"/>
              <a:t>29/04/20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70703-3111-4611-9F6A-3FCC27BF5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49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emf"/><Relationship Id="rId4" Type="http://schemas.openxmlformats.org/officeDocument/2006/relationships/image" Target="../media/image32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image" Target="../media/image34.emf"/><Relationship Id="rId7" Type="http://schemas.openxmlformats.org/officeDocument/2006/relationships/image" Target="../media/image37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emf"/><Relationship Id="rId5" Type="http://schemas.openxmlformats.org/officeDocument/2006/relationships/image" Target="../media/image32.emf"/><Relationship Id="rId10" Type="http://schemas.openxmlformats.org/officeDocument/2006/relationships/image" Target="../media/image40.emf"/><Relationship Id="rId4" Type="http://schemas.openxmlformats.org/officeDocument/2006/relationships/image" Target="../media/image35.emf"/><Relationship Id="rId9" Type="http://schemas.openxmlformats.org/officeDocument/2006/relationships/image" Target="../media/image3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2B1C5B-DD5E-744E-AF32-84FB47D148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Heat Transfer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A6E3FB5-8A8C-8F41-B4EB-C793D3268A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CH21004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104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CCFCC1-6057-8743-B6A3-92B89935852B}"/>
              </a:ext>
            </a:extLst>
          </p:cNvPr>
          <p:cNvSpPr/>
          <p:nvPr/>
        </p:nvSpPr>
        <p:spPr>
          <a:xfrm>
            <a:off x="542613" y="455247"/>
            <a:ext cx="84305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both surfaces are at the same temperature, there can be no heat exchange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6F37D0-0765-DC45-A047-52FCF5E0C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026" y="1108178"/>
            <a:ext cx="1613947" cy="11297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71D68A3-C8E1-D143-9085-6F123F10B3C6}"/>
              </a:ext>
            </a:extLst>
          </p:cNvPr>
          <p:cNvSpPr/>
          <p:nvPr/>
        </p:nvSpPr>
        <p:spPr>
          <a:xfrm>
            <a:off x="3538927" y="2410321"/>
            <a:ext cx="2066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reciprocity relation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CAB4C0-51B4-0442-B352-F0B1A1F58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670" y="3025915"/>
            <a:ext cx="1574660" cy="4533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00DD6B-9656-3A40-9026-07CE83765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0342" y="3641587"/>
            <a:ext cx="5343312" cy="56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08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DEE5C5-CEE6-EF4D-9444-3420FD2C4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616" y="0"/>
            <a:ext cx="5743384" cy="34694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C1C3B4-F693-B047-9DF3-D5556EFF0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792862" cy="25729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745408-2315-4443-A5FE-91D71F8F3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5" y="3587821"/>
            <a:ext cx="7010390" cy="12325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DD163B-2CDD-1C4E-88C9-4762AB9FCB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3871" y="5140849"/>
            <a:ext cx="5343312" cy="56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62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6E3474-AB66-8649-85C4-E492BB3C4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3335813" cy="36174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CD8A73-EEC4-7144-A331-37350264A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458" y="210805"/>
            <a:ext cx="1816570" cy="5528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F85D69-7378-EB4D-8BFA-541E44C10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9458" y="2106732"/>
            <a:ext cx="4469213" cy="7871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CC70E7-81B6-2248-8916-D8F252C723B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886" t="39559"/>
          <a:stretch/>
        </p:blipFill>
        <p:spPr>
          <a:xfrm>
            <a:off x="3199458" y="1165398"/>
            <a:ext cx="5304279" cy="7035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C68D55-871B-AB4C-A71A-C71E01714E3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4707"/>
          <a:stretch/>
        </p:blipFill>
        <p:spPr>
          <a:xfrm>
            <a:off x="683204" y="3659516"/>
            <a:ext cx="1969402" cy="7192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7021CA-EB69-BA46-B312-5D6781F9F8B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6725"/>
          <a:stretch/>
        </p:blipFill>
        <p:spPr>
          <a:xfrm>
            <a:off x="460495" y="4358017"/>
            <a:ext cx="2414820" cy="7192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7AA850-44A1-004B-87B1-2F00163EBB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718" y="1634250"/>
            <a:ext cx="764971" cy="47248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537151-87CF-BC46-8596-70280C81D6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9458" y="3244866"/>
            <a:ext cx="4108147" cy="7871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C4E675-6066-7E45-B705-859C3FCE05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99458" y="4220058"/>
            <a:ext cx="5247933" cy="7871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BFC20A4-DAE1-EF48-AC7A-052528FEA75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43620" y="5195250"/>
            <a:ext cx="2009911" cy="803964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87856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D384C1-166B-2C47-94E4-E9C9EB2B5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228" y="1140431"/>
            <a:ext cx="5501544" cy="462399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8938E7F-CD8A-534A-92B0-C90DF3093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Radiation shape factor for radiation between parallel rectangles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E05085-0BBE-F64D-8974-EBCA16854F0D}"/>
              </a:ext>
            </a:extLst>
          </p:cNvPr>
          <p:cNvGrpSpPr/>
          <p:nvPr/>
        </p:nvGrpSpPr>
        <p:grpSpPr>
          <a:xfrm>
            <a:off x="-11507" y="5563680"/>
            <a:ext cx="9167014" cy="1134966"/>
            <a:chOff x="-11507" y="5563680"/>
            <a:chExt cx="9167014" cy="113496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3572BAC-5CD7-F44C-9E13-1498AA7CD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1507" y="5764428"/>
              <a:ext cx="9167014" cy="934218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6AF15F4-7788-3B4C-9E71-10D42C00AB53}"/>
                </a:ext>
              </a:extLst>
            </p:cNvPr>
            <p:cNvSpPr/>
            <p:nvPr/>
          </p:nvSpPr>
          <p:spPr>
            <a:xfrm>
              <a:off x="0" y="5563680"/>
              <a:ext cx="215680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Parallel, equal rectangles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646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938E7F-CD8A-534A-92B0-C90DF3093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Radiation shape factor: perpendicular rectangles with a common edge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DC29A9-EC06-1E46-8893-98FC21C6E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1015516"/>
            <a:ext cx="6543675" cy="47607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CB1977-9B9E-5D40-A9AF-28D2391CE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60" y="5651360"/>
            <a:ext cx="8773278" cy="120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76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938E7F-CD8A-534A-92B0-C90DF3093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Radiation shape factor: two parallel coaxial disks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914FDB-05F4-8F4D-A6EE-A4AE0E217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" y="1140431"/>
            <a:ext cx="6184132" cy="49134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5143CF-8EA2-B646-9515-2FA5C57E7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211" y="6233988"/>
            <a:ext cx="3969578" cy="51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50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B2A34-5D95-0C41-9722-0F17DFFDD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Concepts of radiation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0A55FD-D1C7-7E41-8792-5D6BAA4E8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10" y="1068512"/>
            <a:ext cx="3532936" cy="28449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84FEA4-05B4-574D-86F1-10E92CD37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220" y="3557117"/>
            <a:ext cx="6189441" cy="32171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5C3BE8-8124-3B46-8C25-4BCD65BA2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801" y="1318942"/>
            <a:ext cx="777159" cy="6692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88509F-E157-1D4B-9353-214D7367B0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0847" y="2098936"/>
            <a:ext cx="1998155" cy="27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2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7BFFB0-585D-ED45-921C-F2BEDC9B6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72" y="714199"/>
            <a:ext cx="8558456" cy="452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21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40042B-779E-AE4D-8D75-458C3C769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240" y="385745"/>
            <a:ext cx="5568087" cy="11817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D422756-68AA-CF40-8F0F-92A779040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763" y="1662611"/>
            <a:ext cx="1192472" cy="62216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FC795DF-0EF8-9748-8873-60B61D061414}"/>
              </a:ext>
            </a:extLst>
          </p:cNvPr>
          <p:cNvGrpSpPr/>
          <p:nvPr/>
        </p:nvGrpSpPr>
        <p:grpSpPr>
          <a:xfrm>
            <a:off x="1412927" y="2844518"/>
            <a:ext cx="5091400" cy="383093"/>
            <a:chOff x="1412927" y="2472731"/>
            <a:chExt cx="5091400" cy="38309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A563979-5040-6842-A986-C325340CE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22676" y="2472731"/>
              <a:ext cx="2681651" cy="383093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B440C92-E65D-774B-BDAC-549DDB391AB7}"/>
                </a:ext>
              </a:extLst>
            </p:cNvPr>
            <p:cNvSpPr/>
            <p:nvPr/>
          </p:nvSpPr>
          <p:spPr>
            <a:xfrm>
              <a:off x="1412927" y="2532659"/>
              <a:ext cx="2547492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500" dirty="0">
                  <a:solidFill>
                    <a:srgbClr val="0070C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Stefan-Boltzmann constant,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C705B133-774E-4949-A230-1769379EC61F}"/>
              </a:ext>
            </a:extLst>
          </p:cNvPr>
          <p:cNvSpPr/>
          <p:nvPr/>
        </p:nvSpPr>
        <p:spPr>
          <a:xfrm>
            <a:off x="679135" y="3430251"/>
            <a:ext cx="7785729" cy="1159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blackbody radiation: materials that obey this law appear black to the eye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they appear black because they do not reﬂect any radiation.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blackbody: considered as one that absorbs all radiation incident upon it.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C4B4DB-DB73-7145-BB58-6B48F2AC682A}"/>
              </a:ext>
            </a:extLst>
          </p:cNvPr>
          <p:cNvSpPr/>
          <p:nvPr/>
        </p:nvSpPr>
        <p:spPr>
          <a:xfrm>
            <a:off x="1638752" y="2426285"/>
            <a:ext cx="586649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energy radiated per unit time and per unit area by the ideal radiator</a:t>
            </a:r>
          </a:p>
        </p:txBody>
      </p:sp>
    </p:spTree>
    <p:extLst>
      <p:ext uri="{BB962C8B-B14F-4D97-AF65-F5344CB8AC3E}">
        <p14:creationId xmlns:p14="http://schemas.microsoft.com/office/powerpoint/2010/main" val="420195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0A3F-AAC5-7446-8640-482C8451B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Radiation properties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209301-2C85-2C43-89D3-C32817E41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367553"/>
            <a:ext cx="3327679" cy="21590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EBBC138-B25E-8641-BF37-DB804E248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673" y="1592958"/>
            <a:ext cx="1755738" cy="5503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558665-9E38-5848-8727-3F8B6747199C}"/>
              </a:ext>
            </a:extLst>
          </p:cNvPr>
          <p:cNvSpPr/>
          <p:nvPr/>
        </p:nvSpPr>
        <p:spPr>
          <a:xfrm>
            <a:off x="4497376" y="2143264"/>
            <a:ext cx="107273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500" dirty="0">
                <a:latin typeface="Roboto" panose="02000000000000000000" pitchFamily="2" charset="0"/>
                <a:ea typeface="Roboto" panose="02000000000000000000" pitchFamily="2" charset="0"/>
              </a:rPr>
              <a:t>reflectivity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EB71F4-C80F-E243-9762-644801DB8A61}"/>
              </a:ext>
            </a:extLst>
          </p:cNvPr>
          <p:cNvSpPr/>
          <p:nvPr/>
        </p:nvSpPr>
        <p:spPr>
          <a:xfrm>
            <a:off x="5618871" y="2143264"/>
            <a:ext cx="118013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500" dirty="0">
                <a:latin typeface="Roboto" panose="02000000000000000000" pitchFamily="2" charset="0"/>
                <a:ea typeface="Roboto" panose="02000000000000000000" pitchFamily="2" charset="0"/>
              </a:rPr>
              <a:t>absorptivity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711300-FC59-E444-B898-F869B20EDE2A}"/>
              </a:ext>
            </a:extLst>
          </p:cNvPr>
          <p:cNvSpPr/>
          <p:nvPr/>
        </p:nvSpPr>
        <p:spPr>
          <a:xfrm>
            <a:off x="6847767" y="2146229"/>
            <a:ext cx="137569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500" dirty="0">
                <a:latin typeface="Roboto" panose="02000000000000000000" pitchFamily="2" charset="0"/>
                <a:ea typeface="Roboto" panose="02000000000000000000" pitchFamily="2" charset="0"/>
              </a:rPr>
              <a:t>transmissivity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E56D69-A227-D24A-BA35-CCFD7152C581}"/>
              </a:ext>
            </a:extLst>
          </p:cNvPr>
          <p:cNvSpPr/>
          <p:nvPr/>
        </p:nvSpPr>
        <p:spPr>
          <a:xfrm>
            <a:off x="4120453" y="2531987"/>
            <a:ext cx="461156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  <a:cs typeface="Raanana" pitchFamily="2" charset="-79"/>
              </a:rPr>
              <a:t>Most solid bodies do not transmit thermal radiation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0A0ADE-A39E-AD42-9E14-9FC4AE8E9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931" y="2917745"/>
            <a:ext cx="1102318" cy="3518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EC6CCE-FA96-BF4A-B057-187F2AB3CC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7990" y="3730755"/>
            <a:ext cx="5388019" cy="26196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77C613-C4AD-6241-B3E7-C9BA9EEEF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6215" y="4660132"/>
            <a:ext cx="1485325" cy="31380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538DF4-3D12-B440-8744-40696C5978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5759" y="4407288"/>
            <a:ext cx="577348" cy="26805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1872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3FE8B-9DBA-6640-B171-D446036A9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Radiation properties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56AF24-5256-D144-A829-70B13F295604}"/>
              </a:ext>
            </a:extLst>
          </p:cNvPr>
          <p:cNvSpPr/>
          <p:nvPr/>
        </p:nvSpPr>
        <p:spPr>
          <a:xfrm>
            <a:off x="628650" y="1343880"/>
            <a:ext cx="7886699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No real surface is either specular or diffuse.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An ordinary mirror is quite specular for visible light, but would not necessarily be specular over the entire wavelength range of thermal radiation.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Ordinarily, a rough surface exhibits diffuse behavior better than a highly polished surface.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Similarly, a polished surface is more specular than a rough surface.</a:t>
            </a:r>
          </a:p>
        </p:txBody>
      </p:sp>
    </p:spTree>
    <p:extLst>
      <p:ext uri="{BB962C8B-B14F-4D97-AF65-F5344CB8AC3E}">
        <p14:creationId xmlns:p14="http://schemas.microsoft.com/office/powerpoint/2010/main" val="3788036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3FE8B-9DBA-6640-B171-D446036A9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Radiation properties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FABA44-1832-F142-B744-AE70865FA2E8}"/>
              </a:ext>
            </a:extLst>
          </p:cNvPr>
          <p:cNvSpPr/>
          <p:nvPr/>
        </p:nvSpPr>
        <p:spPr>
          <a:xfrm>
            <a:off x="628650" y="1261012"/>
            <a:ext cx="78866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relation between the emissive power of a body and the material properties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70E625-D0E1-714C-BC55-2C9871183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313" y="1750925"/>
            <a:ext cx="3443371" cy="25095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F3F895-C9D4-6142-9DB0-DB6B61E19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733" y="2825229"/>
            <a:ext cx="1418274" cy="4558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9A4591-854F-C745-AE92-FB72AF712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023" y="3396030"/>
            <a:ext cx="1583562" cy="4558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20FE9E-1F8E-1947-9A26-DA721B62B6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1452" y="3966831"/>
            <a:ext cx="936836" cy="7494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D7E9C3-C6C2-B149-ABF2-B30DDEBF8C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2751" y="3055745"/>
            <a:ext cx="1109797" cy="159231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CA33BAC-E3DA-9D42-9CAF-A299E92BA147}"/>
              </a:ext>
            </a:extLst>
          </p:cNvPr>
          <p:cNvSpPr/>
          <p:nvPr/>
        </p:nvSpPr>
        <p:spPr>
          <a:xfrm>
            <a:off x="6417671" y="4601373"/>
            <a:ext cx="19399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Kirchhoff’s identity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AFD050-C2F5-8C4F-BB0D-48B43D4E9AF1}"/>
              </a:ext>
            </a:extLst>
          </p:cNvPr>
          <p:cNvSpPr/>
          <p:nvPr/>
        </p:nvSpPr>
        <p:spPr>
          <a:xfrm>
            <a:off x="945023" y="5221354"/>
            <a:ext cx="78866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 reality, the emissivity of a material varies with temperature and the wavelength of the radiation.</a:t>
            </a:r>
          </a:p>
        </p:txBody>
      </p:sp>
    </p:spTree>
    <p:extLst>
      <p:ext uri="{BB962C8B-B14F-4D97-AF65-F5344CB8AC3E}">
        <p14:creationId xmlns:p14="http://schemas.microsoft.com/office/powerpoint/2010/main" val="68467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3FE8B-9DBA-6640-B171-D446036A9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Gray body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78D29B-29B6-0740-BEE5-CD8DEE0D8AEA}"/>
              </a:ext>
            </a:extLst>
          </p:cNvPr>
          <p:cNvSpPr/>
          <p:nvPr/>
        </p:nvSpPr>
        <p:spPr>
          <a:xfrm>
            <a:off x="628650" y="1379695"/>
            <a:ext cx="772153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</a:rPr>
              <a:t>A </a:t>
            </a:r>
            <a:r>
              <a:rPr lang="en-IN" dirty="0" err="1">
                <a:latin typeface="Roboto" panose="02000000000000000000" pitchFamily="2" charset="0"/>
                <a:ea typeface="Roboto" panose="02000000000000000000" pitchFamily="2" charset="0"/>
              </a:rPr>
              <a:t>gray</a:t>
            </a:r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</a:rPr>
              <a:t> body is defined such that the monochromatic emissivity of the body is independent of wavelength.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The monochromatic emissivity is defined as the ratio of the monochromatic emissive power of the body to the monochromatic emissive power of a blackbody at the same wavelength and temperature.</a:t>
            </a:r>
          </a:p>
          <a:p>
            <a:pPr>
              <a:lnSpc>
                <a:spcPct val="150000"/>
              </a:lnSpc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2D56B2-E557-DF47-ADD1-4C57375EB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457" y="3646783"/>
            <a:ext cx="1281916" cy="7744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CCC81DC-2620-2048-9BD9-0FC2DD1C8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544" y="4655020"/>
            <a:ext cx="5602911" cy="16465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5C1EA31-E457-374A-8C92-34F99E71C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2344" y="5653315"/>
            <a:ext cx="981111" cy="51637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28529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F696E-20E9-7D4E-A31F-D7A43D41E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Radiation Shape / View Factor</a:t>
            </a:r>
            <a:endParaRPr lang="en-US" sz="3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885934-8770-3D42-8D9C-C7A9262A7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616" y="1140431"/>
            <a:ext cx="5743384" cy="34694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2A60F8-E34D-4D4D-A39E-42E77D916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87" y="1140431"/>
            <a:ext cx="6466172" cy="122834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E3BC776-BAE1-F544-B9D4-96FB0FE222A7}"/>
              </a:ext>
            </a:extLst>
          </p:cNvPr>
          <p:cNvGrpSpPr/>
          <p:nvPr/>
        </p:nvGrpSpPr>
        <p:grpSpPr>
          <a:xfrm>
            <a:off x="628650" y="4788063"/>
            <a:ext cx="6576018" cy="851783"/>
            <a:chOff x="628650" y="4788063"/>
            <a:chExt cx="6576018" cy="85178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D25AB49-1799-6646-BD49-EB2764C7D885}"/>
                </a:ext>
              </a:extLst>
            </p:cNvPr>
            <p:cNvSpPr/>
            <p:nvPr/>
          </p:nvSpPr>
          <p:spPr>
            <a:xfrm>
              <a:off x="628650" y="4788063"/>
              <a:ext cx="6576018" cy="7807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dirty="0"/>
                <a:t>energy leaving surface 1 and arriving at surface 2:</a:t>
              </a:r>
            </a:p>
            <a:p>
              <a:pPr>
                <a:lnSpc>
                  <a:spcPct val="150000"/>
                </a:lnSpc>
              </a:pPr>
              <a:r>
                <a:rPr lang="en-US" sz="1600" dirty="0"/>
                <a:t>energy leaving surface 2 and arriving at surface 1: 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705D4E7-1756-6F46-A256-EDB21C54C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01700" y="4843162"/>
              <a:ext cx="1088572" cy="38553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6DBE896-D669-F34C-AC70-17474A5A4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01700" y="5190112"/>
              <a:ext cx="1159840" cy="449734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4F000B-07B5-F444-9225-BCDCB5AD6509}"/>
              </a:ext>
            </a:extLst>
          </p:cNvPr>
          <p:cNvGrpSpPr/>
          <p:nvPr/>
        </p:nvGrpSpPr>
        <p:grpSpPr>
          <a:xfrm>
            <a:off x="628650" y="5677433"/>
            <a:ext cx="8244045" cy="971510"/>
            <a:chOff x="628650" y="5677433"/>
            <a:chExt cx="8244045" cy="97151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D8976D7-A3AA-F348-90DF-FD929BA37000}"/>
                </a:ext>
              </a:extLst>
            </p:cNvPr>
            <p:cNvSpPr/>
            <p:nvPr/>
          </p:nvSpPr>
          <p:spPr>
            <a:xfrm>
              <a:off x="628650" y="5677433"/>
              <a:ext cx="824404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Since the surfaces are black, all the incident radiation will be absorbed, and the net energy exchange: 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7C34733-3BD1-934C-92A5-CDE6336FC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75609" y="6215608"/>
              <a:ext cx="3250013" cy="4333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38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679</TotalTime>
  <Words>313</Words>
  <Application>Microsoft Macintosh PowerPoint</Application>
  <PresentationFormat>On-screen Show (4:3)</PresentationFormat>
  <Paragraphs>35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Roboto</vt:lpstr>
      <vt:lpstr>Tahoma</vt:lpstr>
      <vt:lpstr>1_Office Theme</vt:lpstr>
      <vt:lpstr>Heat Transfer</vt:lpstr>
      <vt:lpstr>Concepts of radiation</vt:lpstr>
      <vt:lpstr>PowerPoint Presentation</vt:lpstr>
      <vt:lpstr>PowerPoint Presentation</vt:lpstr>
      <vt:lpstr>Radiation properties</vt:lpstr>
      <vt:lpstr>Radiation properties</vt:lpstr>
      <vt:lpstr>Radiation properties</vt:lpstr>
      <vt:lpstr>Gray body</vt:lpstr>
      <vt:lpstr>Radiation Shape / View Factor</vt:lpstr>
      <vt:lpstr>PowerPoint Presentation</vt:lpstr>
      <vt:lpstr>PowerPoint Presentation</vt:lpstr>
      <vt:lpstr>PowerPoint Presentation</vt:lpstr>
      <vt:lpstr>Radiation shape factor for radiation between parallel rectangles</vt:lpstr>
      <vt:lpstr>Radiation shape factor: perpendicular rectangles with a common edge</vt:lpstr>
      <vt:lpstr>Radiation shape factor: two parallel coaxial disks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Heat Transfer</dc:title>
  <dc:creator>Arnab Atta</dc:creator>
  <cp:lastModifiedBy>Arnab Atta</cp:lastModifiedBy>
  <cp:revision>92</cp:revision>
  <dcterms:created xsi:type="dcterms:W3CDTF">2020-04-18T07:09:39Z</dcterms:created>
  <dcterms:modified xsi:type="dcterms:W3CDTF">2020-04-29T07:40:23Z</dcterms:modified>
</cp:coreProperties>
</file>