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8" r:id="rId4"/>
    <p:sldId id="323" r:id="rId5"/>
    <p:sldId id="313" r:id="rId6"/>
    <p:sldId id="30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0" d="100"/>
          <a:sy n="70" d="100"/>
        </p:scale>
        <p:origin x="-744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A97-27F1-463D-9EEB-D83B810C9CE1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E86E-9A85-4FB7-B57D-70132EEF3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81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A97-27F1-463D-9EEB-D83B810C9CE1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E86E-9A85-4FB7-B57D-70132EEF3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83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A97-27F1-463D-9EEB-D83B810C9CE1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E86E-9A85-4FB7-B57D-70132EEF3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85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A97-27F1-463D-9EEB-D83B810C9CE1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E86E-9A85-4FB7-B57D-70132EEF3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A97-27F1-463D-9EEB-D83B810C9CE1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E86E-9A85-4FB7-B57D-70132EEF3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04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A97-27F1-463D-9EEB-D83B810C9CE1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E86E-9A85-4FB7-B57D-70132EEF3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10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A97-27F1-463D-9EEB-D83B810C9CE1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E86E-9A85-4FB7-B57D-70132EEF3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71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A97-27F1-463D-9EEB-D83B810C9CE1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E86E-9A85-4FB7-B57D-70132EEF3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58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A97-27F1-463D-9EEB-D83B810C9CE1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E86E-9A85-4FB7-B57D-70132EEF3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21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A97-27F1-463D-9EEB-D83B810C9CE1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E86E-9A85-4FB7-B57D-70132EEF3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33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A97-27F1-463D-9EEB-D83B810C9CE1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E86E-9A85-4FB7-B57D-70132EEF3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20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BA97-27F1-463D-9EEB-D83B810C9CE1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3E86E-9A85-4FB7-B57D-70132EEF3A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.wmf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oleObject" Target="../embeddings/oleObject1.bin"/><Relationship Id="rId2" Type="http://schemas.openxmlformats.org/officeDocument/2006/relationships/tags" Target="../tags/tag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24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7.png"/><Relationship Id="rId32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6.png"/><Relationship Id="rId28" Type="http://schemas.openxmlformats.org/officeDocument/2006/relationships/image" Target="../media/image3.wmf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4.wmf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oleObject" Target="../embeddings/oleObject2.bin"/><Relationship Id="rId30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31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29.wmf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0.png"/><Relationship Id="rId11" Type="http://schemas.openxmlformats.org/officeDocument/2006/relationships/image" Target="../media/image39.png"/><Relationship Id="rId5" Type="http://schemas.openxmlformats.org/officeDocument/2006/relationships/image" Target="../media/image260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16.png"/><Relationship Id="rId7" Type="http://schemas.openxmlformats.org/officeDocument/2006/relationships/image" Target="../media/image41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1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1" y="1599362"/>
            <a:ext cx="1121277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Hopper: Stress distribution 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 Designing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sz="2700" dirty="0"/>
          </a:p>
        </p:txBody>
      </p:sp>
      <p:pic>
        <p:nvPicPr>
          <p:cNvPr id="3074" name="Picture 2" descr="Storage and Discharge of Bulk Solids | Springer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043" y="2882386"/>
            <a:ext cx="52673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22042" y="6584016"/>
            <a:ext cx="95515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Powders and Bulk Solids</a:t>
            </a:r>
            <a:r>
              <a:rPr lang="en-US" sz="1200" dirty="0"/>
              <a:t>. Behavior, Characterization, Storage and Flow. Authors: </a:t>
            </a:r>
            <a:r>
              <a:rPr lang="en-US" sz="1200" b="1" dirty="0"/>
              <a:t>Schulze</a:t>
            </a:r>
            <a:r>
              <a:rPr lang="en-US" sz="1200" dirty="0"/>
              <a:t>, </a:t>
            </a:r>
            <a:r>
              <a:rPr lang="en-US" sz="1200" dirty="0" err="1" smtClean="0"/>
              <a:t>Dietmar</a:t>
            </a:r>
            <a:r>
              <a:rPr lang="en-US" sz="1200" dirty="0" smtClean="0"/>
              <a:t>, </a:t>
            </a:r>
            <a:r>
              <a:rPr lang="en-US" sz="1200" b="1" dirty="0" smtClean="0"/>
              <a:t>Springer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1450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1271" y="931788"/>
            <a:ext cx="3072681" cy="2538302"/>
            <a:chOff x="701655" y="931788"/>
            <a:chExt cx="3072681" cy="253830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655" y="931788"/>
              <a:ext cx="3072681" cy="2538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897" y="1166923"/>
              <a:ext cx="90487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803" y="1166923"/>
              <a:ext cx="90487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086" y="1166923"/>
              <a:ext cx="90487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275850" y="1680829"/>
              <a:ext cx="90487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119395" y="1684367"/>
              <a:ext cx="90487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2085" y="1912968"/>
              <a:ext cx="352425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8170" y="966676"/>
              <a:ext cx="800100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" name="Straight Arrow Connector 12"/>
          <p:cNvCxnSpPr/>
          <p:nvPr/>
        </p:nvCxnSpPr>
        <p:spPr>
          <a:xfrm rot="1860000" flipV="1">
            <a:off x="2858109" y="971511"/>
            <a:ext cx="0" cy="8080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66036" y="1439344"/>
            <a:ext cx="1992016" cy="209993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827" y="770592"/>
            <a:ext cx="2381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V="1">
            <a:off x="2652609" y="997727"/>
            <a:ext cx="8038" cy="651610"/>
          </a:xfrm>
          <a:prstGeom prst="straightConnector1">
            <a:avLst/>
          </a:prstGeom>
          <a:ln w="1905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89" y="781225"/>
            <a:ext cx="233209" cy="276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761" y="1084788"/>
            <a:ext cx="4518526" cy="35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721" y="1561535"/>
            <a:ext cx="1276505" cy="3191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1662044" y="1909430"/>
            <a:ext cx="98797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65269" y="181743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Bookman Old Style" pitchFamily="18" charset="0"/>
              </a:rPr>
              <a:t>r</a:t>
            </a:r>
            <a:endParaRPr lang="en-US" i="1" dirty="0">
              <a:latin typeface="Bookman Old Style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234422" y="3575694"/>
            <a:ext cx="3872578" cy="1733297"/>
            <a:chOff x="5234422" y="2906942"/>
            <a:chExt cx="3872578" cy="1733297"/>
          </a:xfrm>
        </p:grpSpPr>
        <p:pic>
          <p:nvPicPr>
            <p:cNvPr id="4123" name="Picture 27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7004" y="3794509"/>
              <a:ext cx="3305024" cy="845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20" name="Picture 2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422" y="2906942"/>
              <a:ext cx="3872578" cy="5649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125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401" y="4394565"/>
            <a:ext cx="4177844" cy="1031307"/>
          </a:xfrm>
          <a:prstGeom prst="rect">
            <a:avLst/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7" name="Picture 3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152" y="5864995"/>
            <a:ext cx="3106178" cy="70072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8" name="Picture 3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203" y="5907716"/>
            <a:ext cx="931011" cy="394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 flipV="1">
            <a:off x="6264322" y="4392748"/>
            <a:ext cx="436729" cy="984483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404604" y="4392747"/>
            <a:ext cx="436729" cy="984483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672" y="2630283"/>
            <a:ext cx="2512467" cy="76328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673" y="2606126"/>
            <a:ext cx="4828818" cy="847161"/>
          </a:xfrm>
          <a:prstGeom prst="rect">
            <a:avLst/>
          </a:prstGeom>
          <a:noFill/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775724" y="1613617"/>
            <a:ext cx="4848448" cy="729326"/>
            <a:chOff x="3775724" y="1613617"/>
            <a:chExt cx="4848448" cy="729326"/>
          </a:xfrm>
        </p:grpSpPr>
        <p:pic>
          <p:nvPicPr>
            <p:cNvPr id="4107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724" y="1613617"/>
              <a:ext cx="4848448" cy="697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1233" y="2022903"/>
              <a:ext cx="403529" cy="32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661" y="2610282"/>
            <a:ext cx="1384270" cy="384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11176622" y="2283645"/>
            <a:ext cx="0" cy="319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548" y="4678215"/>
            <a:ext cx="660177" cy="385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1855" y="3751273"/>
                <a:ext cx="3481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:  </a:t>
                </a:r>
                <a:r>
                  <a:rPr lang="en-US" dirty="0" smtClean="0">
                    <a:latin typeface="Bookman Old Style" pitchFamily="18" charset="0"/>
                  </a:rPr>
                  <a:t>Angle of Internal Friction</a:t>
                </a:r>
                <a:endParaRPr lang="en-US" dirty="0"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5" y="3751273"/>
                <a:ext cx="3481209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5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1855" y="4160785"/>
                <a:ext cx="3086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:  </a:t>
                </a:r>
                <a:r>
                  <a:rPr lang="en-US" dirty="0" smtClean="0">
                    <a:latin typeface="Bookman Old Style" pitchFamily="18" charset="0"/>
                  </a:rPr>
                  <a:t>Angle of Wall Friction</a:t>
                </a:r>
                <a:endParaRPr lang="en-US" dirty="0"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5" y="4160785"/>
                <a:ext cx="3086294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333" r="-59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20949" y="5126331"/>
            <a:ext cx="6066203" cy="1477328"/>
            <a:chOff x="320949" y="5126331"/>
            <a:chExt cx="6066203" cy="1477328"/>
          </a:xfrm>
        </p:grpSpPr>
        <p:sp>
          <p:nvSpPr>
            <p:cNvPr id="56" name="TextBox 55"/>
            <p:cNvSpPr txBox="1"/>
            <p:nvPr/>
          </p:nvSpPr>
          <p:spPr>
            <a:xfrm>
              <a:off x="320949" y="5126331"/>
              <a:ext cx="4084380" cy="1477328"/>
            </a:xfrm>
            <a:prstGeom prst="rect">
              <a:avLst/>
            </a:prstGeom>
            <a:noFill/>
            <a:ln w="22225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In a hopper, stress decreases as we towards mouth or exit.</a:t>
              </a:r>
            </a:p>
            <a:p>
              <a:pPr algn="just"/>
              <a:endParaRPr lang="en-US" dirty="0"/>
            </a:p>
            <a:p>
              <a:pPr algn="just"/>
              <a:r>
                <a:rPr lang="en-US" dirty="0" smtClean="0">
                  <a:solidFill>
                    <a:srgbClr val="0033CC"/>
                  </a:solidFill>
                </a:rPr>
                <a:t>In a hopper, near the mouth the vertical stress is proportional to local radius.</a:t>
              </a:r>
              <a:endParaRPr lang="en-US" dirty="0">
                <a:solidFill>
                  <a:srgbClr val="0033CC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127" idx="1"/>
            </p:cNvCxnSpPr>
            <p:nvPr/>
          </p:nvCxnSpPr>
          <p:spPr>
            <a:xfrm flipH="1">
              <a:off x="4405329" y="6215355"/>
              <a:ext cx="19818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88572"/>
              </p:ext>
            </p:extLst>
          </p:nvPr>
        </p:nvGraphicFramePr>
        <p:xfrm>
          <a:off x="10544068" y="1992920"/>
          <a:ext cx="1042879" cy="42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25" imgW="558720" imgH="228600" progId="Equation.DSMT4">
                  <p:embed/>
                </p:oleObj>
              </mc:Choice>
              <mc:Fallback>
                <p:oleObj name="Equation" r:id="rId25" imgW="558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544068" y="1992920"/>
                        <a:ext cx="1042879" cy="426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672117"/>
              </p:ext>
            </p:extLst>
          </p:nvPr>
        </p:nvGraphicFramePr>
        <p:xfrm>
          <a:off x="1598864" y="2347779"/>
          <a:ext cx="254508" cy="255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27" imgW="177480" imgH="177480" progId="Equation.DSMT4">
                  <p:embed/>
                </p:oleObj>
              </mc:Choice>
              <mc:Fallback>
                <p:oleObj name="Equation" r:id="rId27" imgW="17748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864" y="2347779"/>
                        <a:ext cx="254508" cy="255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8" name="Picture 14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214" y="2050199"/>
            <a:ext cx="1905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>
            <a:off x="1689340" y="1553801"/>
            <a:ext cx="0" cy="79397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534333"/>
              </p:ext>
            </p:extLst>
          </p:nvPr>
        </p:nvGraphicFramePr>
        <p:xfrm>
          <a:off x="6014204" y="489969"/>
          <a:ext cx="25400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30" imgW="177480" imgH="177480" progId="Equation.DSMT4">
                  <p:embed/>
                </p:oleObj>
              </mc:Choice>
              <mc:Fallback>
                <p:oleObj name="Equation" r:id="rId30" imgW="177480" imgH="177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4204" y="489969"/>
                        <a:ext cx="254000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Arrow Connector 26"/>
          <p:cNvCxnSpPr>
            <a:endCxn id="4106" idx="0"/>
          </p:cNvCxnSpPr>
          <p:nvPr/>
        </p:nvCxnSpPr>
        <p:spPr>
          <a:xfrm>
            <a:off x="6108024" y="770592"/>
            <a:ext cx="0" cy="314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87" name="Picture 23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28" y="1521141"/>
            <a:ext cx="702576" cy="40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6114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21590" y="1247082"/>
            <a:ext cx="1917808" cy="3834489"/>
            <a:chOff x="1068945" y="631065"/>
            <a:chExt cx="1803044" cy="543250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Flowchart: Process 4"/>
            <p:cNvSpPr/>
            <p:nvPr/>
          </p:nvSpPr>
          <p:spPr>
            <a:xfrm>
              <a:off x="1068946" y="631065"/>
              <a:ext cx="1803043" cy="3825025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apezoid 5"/>
            <p:cNvSpPr/>
            <p:nvPr/>
          </p:nvSpPr>
          <p:spPr>
            <a:xfrm rot="10800000">
              <a:off x="1068945" y="4456089"/>
              <a:ext cx="1803043" cy="1607485"/>
            </a:xfrm>
            <a:prstGeom prst="trapezoid">
              <a:avLst>
                <a:gd name="adj" fmla="val 5370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94" y="1154285"/>
            <a:ext cx="3331475" cy="4655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65736" y="389036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ookman Old Style" pitchFamily="18" charset="0"/>
              </a:rPr>
              <a:t>Stress profile</a:t>
            </a:r>
            <a:endParaRPr lang="en-US" sz="2800" dirty="0"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22042" y="6584016"/>
            <a:ext cx="95515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Powders and Bulk Solids</a:t>
            </a:r>
            <a:r>
              <a:rPr lang="en-US" sz="1200" dirty="0"/>
              <a:t>. Behavior, Characterization, Storage and Flow. Authors: </a:t>
            </a:r>
            <a:r>
              <a:rPr lang="en-US" sz="1200" b="1" dirty="0"/>
              <a:t>Schulze</a:t>
            </a:r>
            <a:r>
              <a:rPr lang="en-US" sz="1200" dirty="0"/>
              <a:t>, </a:t>
            </a:r>
            <a:r>
              <a:rPr lang="en-US" sz="1200" dirty="0" err="1" smtClean="0"/>
              <a:t>Dietmar</a:t>
            </a:r>
            <a:r>
              <a:rPr lang="en-US" sz="1200" dirty="0" smtClean="0"/>
              <a:t>, </a:t>
            </a:r>
            <a:r>
              <a:rPr lang="en-US" sz="1200" b="1" dirty="0" smtClean="0"/>
              <a:t>Springer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8704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4" y="1109555"/>
            <a:ext cx="2318555" cy="3314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5736" y="398058"/>
            <a:ext cx="6157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ookman Old Style" pitchFamily="18" charset="0"/>
              </a:rPr>
              <a:t>Critical Diameter to avoid Arching</a:t>
            </a:r>
            <a:endParaRPr lang="en-US" sz="2800" dirty="0"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2913" y="1246296"/>
            <a:ext cx="6268022" cy="4854145"/>
            <a:chOff x="5765249" y="864152"/>
            <a:chExt cx="6268022" cy="4854145"/>
          </a:xfrm>
        </p:grpSpPr>
        <p:sp>
          <p:nvSpPr>
            <p:cNvPr id="14" name="TextBox 13"/>
            <p:cNvSpPr txBox="1"/>
            <p:nvPr/>
          </p:nvSpPr>
          <p:spPr>
            <a:xfrm>
              <a:off x="5765249" y="3686972"/>
              <a:ext cx="4084380" cy="2031325"/>
            </a:xfrm>
            <a:prstGeom prst="rect">
              <a:avLst/>
            </a:prstGeom>
            <a:noFill/>
            <a:ln w="22225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If the </a:t>
              </a:r>
              <a:r>
                <a:rPr lang="en-US" b="1" dirty="0" smtClean="0">
                  <a:solidFill>
                    <a:schemeClr val="accent2">
                      <a:lumMod val="50000"/>
                    </a:schemeClr>
                  </a:solidFill>
                </a:rPr>
                <a:t>vertical stress </a:t>
              </a:r>
              <a:r>
                <a:rPr lang="en-US" dirty="0" smtClean="0"/>
                <a:t>is able to </a:t>
              </a:r>
              <a:r>
                <a:rPr lang="en-US" b="1" dirty="0" smtClean="0">
                  <a:solidFill>
                    <a:srgbClr val="006600"/>
                  </a:solidFill>
                </a:rPr>
                <a:t>overcome</a:t>
              </a:r>
              <a:r>
                <a:rPr lang="en-US" dirty="0" smtClean="0"/>
                <a:t> the </a:t>
              </a:r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</a:rPr>
                <a:t>yield  stress of Arch</a:t>
              </a:r>
              <a:r>
                <a:rPr lang="en-US" dirty="0" smtClean="0"/>
                <a:t> formed due to cohesive forces, no arch formation will take place.</a:t>
              </a:r>
            </a:p>
            <a:p>
              <a:pPr algn="just"/>
              <a:endParaRPr lang="en-US" dirty="0">
                <a:solidFill>
                  <a:srgbClr val="0033CC"/>
                </a:solidFill>
              </a:endParaRPr>
            </a:p>
            <a:p>
              <a:pPr algn="just"/>
              <a:r>
                <a:rPr lang="en-US" dirty="0" smtClean="0">
                  <a:solidFill>
                    <a:srgbClr val="0033CC"/>
                  </a:solidFill>
                </a:rPr>
                <a:t>There exists a critical diameter, above which no arch formation is possible.</a:t>
              </a:r>
              <a:endParaRPr lang="en-US" dirty="0">
                <a:solidFill>
                  <a:srgbClr val="0033CC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48891" y="864152"/>
              <a:ext cx="4084380" cy="1754326"/>
            </a:xfrm>
            <a:prstGeom prst="rect">
              <a:avLst/>
            </a:prstGeom>
            <a:noFill/>
            <a:ln w="22225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In a hopper, as we go near mouth, the vertical stress decreases, whereas cohesive forces start dominating.</a:t>
              </a:r>
            </a:p>
            <a:p>
              <a:pPr algn="just"/>
              <a:endParaRPr lang="en-US" dirty="0">
                <a:solidFill>
                  <a:srgbClr val="0033CC"/>
                </a:solidFill>
              </a:endParaRPr>
            </a:p>
            <a:p>
              <a:pPr algn="just"/>
              <a:r>
                <a:rPr lang="en-US" dirty="0" smtClean="0">
                  <a:solidFill>
                    <a:srgbClr val="0033CC"/>
                  </a:solidFill>
                </a:rPr>
                <a:t>Hence arch formation usually takes place near the mouth of the hopper.</a:t>
              </a:r>
              <a:endParaRPr lang="en-US" dirty="0">
                <a:solidFill>
                  <a:srgbClr val="0033CC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322042" y="6584016"/>
            <a:ext cx="95515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Powders and Bulk Solids</a:t>
            </a:r>
            <a:r>
              <a:rPr lang="en-US" sz="1200" dirty="0"/>
              <a:t>. Behavior, Characterization, Storage and Flow. Authors: </a:t>
            </a:r>
            <a:r>
              <a:rPr lang="en-US" sz="1200" b="1" dirty="0"/>
              <a:t>Schulze</a:t>
            </a:r>
            <a:r>
              <a:rPr lang="en-US" sz="1200" dirty="0"/>
              <a:t>, </a:t>
            </a:r>
            <a:r>
              <a:rPr lang="en-US" sz="1200" dirty="0" err="1" smtClean="0"/>
              <a:t>Dietmar</a:t>
            </a:r>
            <a:r>
              <a:rPr lang="en-US" sz="1200" dirty="0" smtClean="0"/>
              <a:t>, </a:t>
            </a:r>
            <a:r>
              <a:rPr lang="en-US" sz="1200" b="1" dirty="0" smtClean="0"/>
              <a:t>Springer</a:t>
            </a: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22299" y="4071393"/>
            <a:ext cx="6387736" cy="203132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Assumptions: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-         </a:t>
            </a:r>
            <a:r>
              <a:rPr lang="en-US" dirty="0" smtClean="0"/>
              <a:t>plays a role in an indirect way.</a:t>
            </a:r>
            <a:endParaRPr lang="en-US" dirty="0"/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dirty="0" smtClean="0"/>
              <a:t>Weight of material above arch is very small as compared the total weight of the material kept in cylindrical section.</a:t>
            </a:r>
          </a:p>
          <a:p>
            <a:pPr marL="285750" indent="-285750" algn="just">
              <a:buFontTx/>
              <a:buChar char="-"/>
            </a:pPr>
            <a:endParaRPr lang="en-US" dirty="0"/>
          </a:p>
          <a:p>
            <a:pPr marL="285750" indent="-285750" algn="just">
              <a:buFontTx/>
              <a:buChar char="-"/>
            </a:pPr>
            <a:r>
              <a:rPr lang="en-US" dirty="0" smtClean="0"/>
              <a:t>The major normal stress experienced  by arch is       . 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754" y="5751808"/>
            <a:ext cx="2381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702957"/>
              </p:ext>
            </p:extLst>
          </p:nvPr>
        </p:nvGraphicFramePr>
        <p:xfrm>
          <a:off x="1655981" y="2060808"/>
          <a:ext cx="273966" cy="328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5981" y="2060808"/>
                        <a:ext cx="273966" cy="328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610316" y="2347396"/>
            <a:ext cx="398064" cy="261579"/>
            <a:chOff x="8461612" y="3439236"/>
            <a:chExt cx="398064" cy="261579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8461612" y="3439236"/>
              <a:ext cx="0" cy="25930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8586716" y="3441508"/>
              <a:ext cx="0" cy="25930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723196" y="3441508"/>
              <a:ext cx="0" cy="25930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8859676" y="3441508"/>
              <a:ext cx="0" cy="25930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707754"/>
              </p:ext>
            </p:extLst>
          </p:nvPr>
        </p:nvGraphicFramePr>
        <p:xfrm>
          <a:off x="5916211" y="4410303"/>
          <a:ext cx="274637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7" imgW="190440" imgH="228600" progId="Equation.DSMT4">
                  <p:embed/>
                </p:oleObj>
              </mc:Choice>
              <mc:Fallback>
                <p:oleObj name="Equation" r:id="rId7" imgW="19044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211" y="4410303"/>
                        <a:ext cx="274637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820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08394" y="6570368"/>
            <a:ext cx="95515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Powders and Bulk Solids</a:t>
            </a:r>
            <a:r>
              <a:rPr lang="en-US" sz="1200" dirty="0"/>
              <a:t>. Behavior, Characterization, Storage and Flow. Authors: </a:t>
            </a:r>
            <a:r>
              <a:rPr lang="en-US" sz="1200" b="1" dirty="0"/>
              <a:t>Schulze</a:t>
            </a:r>
            <a:r>
              <a:rPr lang="en-US" sz="1200" dirty="0"/>
              <a:t>, </a:t>
            </a:r>
            <a:r>
              <a:rPr lang="en-US" sz="1200" dirty="0" err="1" smtClean="0"/>
              <a:t>Dietmar</a:t>
            </a:r>
            <a:r>
              <a:rPr lang="en-US" sz="1200" dirty="0" smtClean="0"/>
              <a:t>, </a:t>
            </a:r>
            <a:r>
              <a:rPr lang="en-US" sz="1200" b="1" dirty="0" smtClean="0"/>
              <a:t>Springer</a:t>
            </a:r>
            <a:endParaRPr lang="en-US" sz="12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781276" y="909953"/>
            <a:ext cx="4247369" cy="2328303"/>
            <a:chOff x="6204364" y="623345"/>
            <a:chExt cx="4247369" cy="2328303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4364" y="1063928"/>
              <a:ext cx="4247369" cy="1887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864084" y="623345"/>
              <a:ext cx="3151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Unconfined Yield Strength</a:t>
              </a:r>
              <a:endParaRPr lang="en-US" dirty="0">
                <a:latin typeface="Bookman Old Style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731890" y="20504"/>
            <a:ext cx="6157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ookman Old Style" pitchFamily="18" charset="0"/>
              </a:rPr>
              <a:t>Critical Diameter to avoid Arching</a:t>
            </a:r>
            <a:endParaRPr lang="en-US" sz="2800" dirty="0">
              <a:latin typeface="Bookman Old Style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5838" y="4084094"/>
            <a:ext cx="3425113" cy="2100971"/>
            <a:chOff x="3712113" y="4084094"/>
            <a:chExt cx="3425113" cy="2100971"/>
          </a:xfrm>
        </p:grpSpPr>
        <p:grpSp>
          <p:nvGrpSpPr>
            <p:cNvPr id="20" name="Group 19"/>
            <p:cNvGrpSpPr/>
            <p:nvPr/>
          </p:nvGrpSpPr>
          <p:grpSpPr>
            <a:xfrm>
              <a:off x="3712113" y="4084094"/>
              <a:ext cx="3425113" cy="2100971"/>
              <a:chOff x="1883281" y="4084094"/>
              <a:chExt cx="3425113" cy="2100971"/>
            </a:xfrm>
          </p:grpSpPr>
          <p:pic>
            <p:nvPicPr>
              <p:cNvPr id="8196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3281" y="4084094"/>
                <a:ext cx="3425113" cy="21009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151796" y="5572502"/>
                    <a:ext cx="39074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/>
                            </a:rPr>
                            <m:t>𝑑𝑙</m:t>
                          </m:r>
                        </m:oMath>
                      </m:oMathPara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1796" y="5572502"/>
                    <a:ext cx="390748" cy="30777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539327" y="5446117"/>
                    <a:ext cx="23602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𝒅𝒛</m:t>
                          </m:r>
                        </m:oMath>
                      </m:oMathPara>
                    </a14:m>
                    <a:endParaRPr lang="en-US" sz="1400" b="1" i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9327" y="5446117"/>
                    <a:ext cx="236024" cy="307777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38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/>
              <p:cNvCxnSpPr/>
              <p:nvPr/>
            </p:nvCxnSpPr>
            <p:spPr>
              <a:xfrm>
                <a:off x="2616395" y="5418821"/>
                <a:ext cx="0" cy="381479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>
              <a:off x="4230838" y="5513695"/>
              <a:ext cx="150125" cy="3002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8541" y="5684707"/>
            <a:ext cx="2888776" cy="657520"/>
            <a:chOff x="178541" y="5684707"/>
            <a:chExt cx="2888776" cy="657520"/>
          </a:xfrm>
        </p:grpSpPr>
        <p:grpSp>
          <p:nvGrpSpPr>
            <p:cNvPr id="27" name="Group 26"/>
            <p:cNvGrpSpPr/>
            <p:nvPr/>
          </p:nvGrpSpPr>
          <p:grpSpPr>
            <a:xfrm>
              <a:off x="357247" y="5684707"/>
              <a:ext cx="2374643" cy="320655"/>
              <a:chOff x="357247" y="5684707"/>
              <a:chExt cx="2374643" cy="320655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2166696" y="5684707"/>
                <a:ext cx="565194" cy="32065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357247" y="5755196"/>
                <a:ext cx="541299" cy="2501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467" y="6005362"/>
              <a:ext cx="323850" cy="31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41" y="6027902"/>
              <a:ext cx="323850" cy="31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2" name="Straight Connector 41"/>
          <p:cNvCxnSpPr/>
          <p:nvPr/>
        </p:nvCxnSpPr>
        <p:spPr>
          <a:xfrm>
            <a:off x="994082" y="5131563"/>
            <a:ext cx="643651" cy="158314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637733" y="4517409"/>
            <a:ext cx="0" cy="219145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08" y="6162524"/>
            <a:ext cx="1619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Arc 48"/>
          <p:cNvSpPr/>
          <p:nvPr/>
        </p:nvSpPr>
        <p:spPr>
          <a:xfrm rot="16902822">
            <a:off x="1174154" y="6270116"/>
            <a:ext cx="799159" cy="545910"/>
          </a:xfrm>
          <a:prstGeom prst="arc">
            <a:avLst>
              <a:gd name="adj1" fmla="val 19212471"/>
              <a:gd name="adj2" fmla="val 0"/>
            </a:avLst>
          </a:prstGeom>
          <a:ln w="1905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728" y="5015819"/>
            <a:ext cx="3221861" cy="858379"/>
          </a:xfrm>
          <a:prstGeom prst="rect">
            <a:avLst/>
          </a:prstGeom>
          <a:noFill/>
          <a:ln w="19050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Group 49"/>
          <p:cNvGrpSpPr/>
          <p:nvPr/>
        </p:nvGrpSpPr>
        <p:grpSpPr>
          <a:xfrm>
            <a:off x="202135" y="797006"/>
            <a:ext cx="4806003" cy="2782923"/>
            <a:chOff x="502391" y="797006"/>
            <a:chExt cx="4806003" cy="2782923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91" y="797006"/>
              <a:ext cx="4806003" cy="2782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05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5300" y="998729"/>
              <a:ext cx="238125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8618"/>
            <a:ext cx="983847" cy="5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7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302" y="4084094"/>
            <a:ext cx="5122820" cy="59473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9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854" y="3579929"/>
            <a:ext cx="2394386" cy="160892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0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317" y="5324311"/>
            <a:ext cx="2127204" cy="932293"/>
          </a:xfrm>
          <a:prstGeom prst="rect">
            <a:avLst/>
          </a:prstGeom>
          <a:noFill/>
          <a:ln w="1905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728" y="1035816"/>
            <a:ext cx="269697" cy="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154564"/>
              </p:ext>
            </p:extLst>
          </p:nvPr>
        </p:nvGraphicFramePr>
        <p:xfrm>
          <a:off x="1314781" y="1760552"/>
          <a:ext cx="273966" cy="328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17" imgW="190440" imgH="228600" progId="Equation.DSMT4">
                  <p:embed/>
                </p:oleObj>
              </mc:Choice>
              <mc:Fallback>
                <p:oleObj name="Equation" r:id="rId17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14781" y="1760552"/>
                        <a:ext cx="273966" cy="328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1269116" y="2047140"/>
            <a:ext cx="398064" cy="261579"/>
            <a:chOff x="8461612" y="3439236"/>
            <a:chExt cx="398064" cy="261579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8461612" y="3439236"/>
              <a:ext cx="0" cy="25930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8586716" y="3441508"/>
              <a:ext cx="0" cy="25930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8723196" y="3441508"/>
              <a:ext cx="0" cy="25930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8859676" y="3441508"/>
              <a:ext cx="0" cy="25930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166" y="1383852"/>
            <a:ext cx="2381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5" name="Picture 1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095" y="1357076"/>
            <a:ext cx="2190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02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8" y="2456743"/>
            <a:ext cx="2742774" cy="222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81" y="1401843"/>
            <a:ext cx="2606721" cy="588048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1987" y="120697"/>
            <a:ext cx="9155132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itchFamily="18" charset="0"/>
              </a:rPr>
              <a:t>JENIKE’s Flow Phase diagram for a hopper </a:t>
            </a:r>
            <a:endParaRPr lang="en-IN" sz="3200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man Old Style" pitchFamily="18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418" y="2084926"/>
            <a:ext cx="5287518" cy="4472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00061" y="4027217"/>
            <a:ext cx="419804" cy="872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332" y="3365613"/>
            <a:ext cx="448305" cy="957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9265" y="5457938"/>
                <a:ext cx="3481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:  </a:t>
                </a:r>
                <a:r>
                  <a:rPr lang="en-US" dirty="0" smtClean="0">
                    <a:latin typeface="Bookman Old Style" pitchFamily="18" charset="0"/>
                  </a:rPr>
                  <a:t>Angle of Internal Friction</a:t>
                </a:r>
                <a:endParaRPr lang="en-US" dirty="0"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65" y="5457938"/>
                <a:ext cx="348120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9313" y="5900376"/>
                <a:ext cx="3086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:  </a:t>
                </a:r>
                <a:r>
                  <a:rPr lang="en-US" dirty="0" smtClean="0">
                    <a:latin typeface="Bookman Old Style" pitchFamily="18" charset="0"/>
                  </a:rPr>
                  <a:t>Angle of Wall Friction</a:t>
                </a:r>
                <a:endParaRPr lang="en-US" dirty="0"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13" y="5900376"/>
                <a:ext cx="308629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7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322042" y="6584016"/>
            <a:ext cx="95515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Powders and Bulk Solids</a:t>
            </a:r>
            <a:r>
              <a:rPr lang="en-US" sz="1200" dirty="0"/>
              <a:t>. Behavior, Characterization, Storage and Flow. Authors: </a:t>
            </a:r>
            <a:r>
              <a:rPr lang="en-US" sz="1200" b="1" dirty="0"/>
              <a:t>Schulze</a:t>
            </a:r>
            <a:r>
              <a:rPr lang="en-US" sz="1200" dirty="0"/>
              <a:t>, </a:t>
            </a:r>
            <a:r>
              <a:rPr lang="en-US" sz="1200" dirty="0" err="1" smtClean="0"/>
              <a:t>Dietmar</a:t>
            </a:r>
            <a:r>
              <a:rPr lang="en-US" sz="1200" dirty="0" smtClean="0"/>
              <a:t>, </a:t>
            </a:r>
            <a:r>
              <a:rPr lang="en-US" sz="1200" b="1" dirty="0" smtClean="0"/>
              <a:t>Springer</a:t>
            </a:r>
            <a:endParaRPr lang="en-US" sz="1200" b="1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13" y="4856894"/>
            <a:ext cx="4672848" cy="45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97" y="2696993"/>
            <a:ext cx="3162229" cy="871977"/>
          </a:xfrm>
          <a:prstGeom prst="rect">
            <a:avLst/>
          </a:prstGeom>
          <a:noFill/>
          <a:ln w="1905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9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6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9B93165D420748A94852C5ABD932FF" ma:contentTypeVersion="2" ma:contentTypeDescription="Create a new document." ma:contentTypeScope="" ma:versionID="b55263f2ca7a359a141bd4ad7e41ff9d">
  <xsd:schema xmlns:xsd="http://www.w3.org/2001/XMLSchema" xmlns:xs="http://www.w3.org/2001/XMLSchema" xmlns:p="http://schemas.microsoft.com/office/2006/metadata/properties" xmlns:ns2="592d9fb0-1a1d-4a9a-9e0b-69a672cb261c" targetNamespace="http://schemas.microsoft.com/office/2006/metadata/properties" ma:root="true" ma:fieldsID="8988ca09719363d52934114b7007fa97" ns2:_="">
    <xsd:import namespace="592d9fb0-1a1d-4a9a-9e0b-69a672cb26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d9fb0-1a1d-4a9a-9e0b-69a672cb26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828776-BD23-43DC-9218-5EAD5234D2CF}"/>
</file>

<file path=customXml/itemProps2.xml><?xml version="1.0" encoding="utf-8"?>
<ds:datastoreItem xmlns:ds="http://schemas.openxmlformats.org/officeDocument/2006/customXml" ds:itemID="{80EB41C3-EC31-483E-A1F2-C60C01535199}"/>
</file>

<file path=customXml/itemProps3.xml><?xml version="1.0" encoding="utf-8"?>
<ds:datastoreItem xmlns:ds="http://schemas.openxmlformats.org/officeDocument/2006/customXml" ds:itemID="{D2BF9E0C-C741-4826-90A8-EC0008800C00}"/>
</file>

<file path=docProps/app.xml><?xml version="1.0" encoding="utf-8"?>
<Properties xmlns="http://schemas.openxmlformats.org/officeDocument/2006/extended-properties" xmlns:vt="http://schemas.openxmlformats.org/officeDocument/2006/docPropsVTypes">
  <TotalTime>17260</TotalTime>
  <Words>288</Words>
  <Application>Microsoft Office PowerPoint</Application>
  <PresentationFormat>Custom</PresentationFormat>
  <Paragraphs>33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Equation</vt:lpstr>
      <vt:lpstr>Hopper: Stress distribution  &amp;  Designing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</dc:creator>
  <cp:lastModifiedBy>manish kaushal</cp:lastModifiedBy>
  <cp:revision>208</cp:revision>
  <dcterms:created xsi:type="dcterms:W3CDTF">2018-04-06T10:11:55Z</dcterms:created>
  <dcterms:modified xsi:type="dcterms:W3CDTF">2020-09-07T05:15:47Z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0x010100E09B93165D420748A94852C5ABD932FF</vt:lpwstr>
  </property>
</Properties>
</file>