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7E37-7602-4F51-A3DA-192F7EDB06D0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75C3-FAD2-4CE8-993B-750C6ABB2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46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7E37-7602-4F51-A3DA-192F7EDB06D0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75C3-FAD2-4CE8-993B-750C6ABB2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1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7E37-7602-4F51-A3DA-192F7EDB06D0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75C3-FAD2-4CE8-993B-750C6ABB2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62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7E37-7602-4F51-A3DA-192F7EDB06D0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75C3-FAD2-4CE8-993B-750C6ABB2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47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7E37-7602-4F51-A3DA-192F7EDB06D0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75C3-FAD2-4CE8-993B-750C6ABB2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6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7E37-7602-4F51-A3DA-192F7EDB06D0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75C3-FAD2-4CE8-993B-750C6ABB2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9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7E37-7602-4F51-A3DA-192F7EDB06D0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75C3-FAD2-4CE8-993B-750C6ABB2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37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7E37-7602-4F51-A3DA-192F7EDB06D0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75C3-FAD2-4CE8-993B-750C6ABB2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7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7E37-7602-4F51-A3DA-192F7EDB06D0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75C3-FAD2-4CE8-993B-750C6ABB2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4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7E37-7602-4F51-A3DA-192F7EDB06D0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75C3-FAD2-4CE8-993B-750C6ABB2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92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7E37-7602-4F51-A3DA-192F7EDB06D0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A75C3-FAD2-4CE8-993B-750C6ABB2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23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57E37-7602-4F51-A3DA-192F7EDB06D0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A75C3-FAD2-4CE8-993B-750C6ABB28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45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451" y="274320"/>
            <a:ext cx="11430000" cy="62962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/>
              <a:t>Design a forward feed triple effect evaporator to concentrate </a:t>
            </a:r>
            <a:r>
              <a:rPr lang="en-IN" b="1" dirty="0" smtClean="0">
                <a:solidFill>
                  <a:srgbClr val="FF0000"/>
                </a:solidFill>
              </a:rPr>
              <a:t>X1</a:t>
            </a:r>
            <a:r>
              <a:rPr lang="en-IN" dirty="0" smtClean="0"/>
              <a:t>% </a:t>
            </a:r>
            <a:r>
              <a:rPr lang="en-IN" dirty="0"/>
              <a:t>w/w caustic soda solution to a product with </a:t>
            </a:r>
            <a:r>
              <a:rPr lang="en-IN" b="1" dirty="0" smtClean="0">
                <a:solidFill>
                  <a:srgbClr val="FF0000"/>
                </a:solidFill>
              </a:rPr>
              <a:t>X2</a:t>
            </a:r>
            <a:r>
              <a:rPr lang="en-IN" dirty="0" smtClean="0"/>
              <a:t> </a:t>
            </a:r>
            <a:r>
              <a:rPr lang="en-IN" dirty="0"/>
              <a:t>w/w </a:t>
            </a:r>
            <a:r>
              <a:rPr lang="en-IN" dirty="0" err="1"/>
              <a:t>NaOH</a:t>
            </a:r>
            <a:r>
              <a:rPr lang="en-IN" dirty="0"/>
              <a:t>. Feed liquor is available at </a:t>
            </a:r>
            <a:r>
              <a:rPr lang="en-IN" b="1" dirty="0" smtClean="0">
                <a:solidFill>
                  <a:srgbClr val="FF0000"/>
                </a:solidFill>
              </a:rPr>
              <a:t>F</a:t>
            </a:r>
            <a:r>
              <a:rPr lang="en-IN" dirty="0" smtClean="0"/>
              <a:t> </a:t>
            </a:r>
            <a:r>
              <a:rPr lang="en-IN" dirty="0"/>
              <a:t>kg/sec at </a:t>
            </a:r>
            <a:r>
              <a:rPr lang="en-IN" b="1" dirty="0" err="1" smtClean="0">
                <a:solidFill>
                  <a:srgbClr val="FF0000"/>
                </a:solidFill>
              </a:rPr>
              <a:t>T</a:t>
            </a:r>
            <a:r>
              <a:rPr lang="en-IN" baseline="30000" dirty="0" err="1" smtClean="0"/>
              <a:t>o</a:t>
            </a:r>
            <a:r>
              <a:rPr lang="en-IN" dirty="0" err="1" smtClean="0"/>
              <a:t>C</a:t>
            </a:r>
            <a:r>
              <a:rPr lang="en-IN" dirty="0"/>
              <a:t>. Last effect of the evaporator can be connected to an existing vacuum system and operated at a pressure of </a:t>
            </a:r>
            <a:r>
              <a:rPr lang="en-IN" b="1" dirty="0" smtClean="0">
                <a:solidFill>
                  <a:srgbClr val="FF0000"/>
                </a:solidFill>
              </a:rPr>
              <a:t>P</a:t>
            </a:r>
            <a:r>
              <a:rPr lang="en-IN" dirty="0" smtClean="0"/>
              <a:t> </a:t>
            </a:r>
            <a:r>
              <a:rPr lang="en-IN" dirty="0" err="1"/>
              <a:t>kPa</a:t>
            </a:r>
            <a:r>
              <a:rPr lang="en-IN" dirty="0"/>
              <a:t> (abs). Steam with negligible superheat is available at </a:t>
            </a:r>
            <a:r>
              <a:rPr lang="en-IN" b="1" dirty="0">
                <a:solidFill>
                  <a:srgbClr val="FF0000"/>
                </a:solidFill>
              </a:rPr>
              <a:t>120</a:t>
            </a:r>
            <a:r>
              <a:rPr lang="en-IN" baseline="30000" dirty="0"/>
              <a:t>o</a:t>
            </a:r>
            <a:r>
              <a:rPr lang="en-IN" dirty="0"/>
              <a:t>C. Estimated overall heat transfer coefficients for the effects are 3000, 2000 and 1250 W/(m2C), defined with respect to the difference in temperature of the liquid in the effect and the condensing temperature of steam/vapour heating it. 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Estimate:</a:t>
            </a:r>
          </a:p>
          <a:p>
            <a:pPr marL="514350" indent="-514350" algn="just">
              <a:buAutoNum type="romanLcParenBoth"/>
            </a:pPr>
            <a:r>
              <a:rPr lang="en-IN" dirty="0" smtClean="0"/>
              <a:t>Steam </a:t>
            </a:r>
            <a:r>
              <a:rPr lang="en-IN" dirty="0"/>
              <a:t>consumption </a:t>
            </a:r>
            <a:endParaRPr lang="en-IN" dirty="0" smtClean="0"/>
          </a:p>
          <a:p>
            <a:pPr marL="514350" indent="-514350" algn="just">
              <a:buAutoNum type="romanLcParenBoth"/>
            </a:pPr>
            <a:r>
              <a:rPr lang="en-IN" dirty="0" smtClean="0"/>
              <a:t>Heat </a:t>
            </a:r>
            <a:r>
              <a:rPr lang="en-IN" dirty="0"/>
              <a:t>load </a:t>
            </a:r>
            <a:endParaRPr lang="en-IN" dirty="0" smtClean="0"/>
          </a:p>
          <a:p>
            <a:pPr marL="514350" indent="-514350" algn="just">
              <a:buAutoNum type="romanLcParenBoth"/>
            </a:pPr>
            <a:r>
              <a:rPr lang="en-IN" dirty="0" smtClean="0"/>
              <a:t>Heat </a:t>
            </a:r>
            <a:r>
              <a:rPr lang="en-IN" dirty="0"/>
              <a:t>transfer </a:t>
            </a:r>
            <a:r>
              <a:rPr lang="en-IN" dirty="0" smtClean="0"/>
              <a:t>area, </a:t>
            </a:r>
            <a:r>
              <a:rPr lang="en-IN" dirty="0"/>
              <a:t>Operating </a:t>
            </a:r>
            <a:r>
              <a:rPr lang="en-IN" dirty="0" smtClean="0"/>
              <a:t>temperature, Pressure and </a:t>
            </a:r>
            <a:r>
              <a:rPr lang="en-IN" dirty="0"/>
              <a:t>Condensate temperature </a:t>
            </a:r>
            <a:r>
              <a:rPr lang="en-IN" dirty="0" smtClean="0"/>
              <a:t>in </a:t>
            </a:r>
            <a:r>
              <a:rPr lang="en-IN" dirty="0"/>
              <a:t>each effect.</a:t>
            </a:r>
          </a:p>
        </p:txBody>
      </p:sp>
    </p:spTree>
    <p:extLst>
      <p:ext uri="{BB962C8B-B14F-4D97-AF65-F5344CB8AC3E}">
        <p14:creationId xmlns:p14="http://schemas.microsoft.com/office/powerpoint/2010/main" val="141993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375371"/>
              </p:ext>
            </p:extLst>
          </p:nvPr>
        </p:nvGraphicFramePr>
        <p:xfrm>
          <a:off x="812075" y="597716"/>
          <a:ext cx="9013374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60599243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4260331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36632540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83123882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9736846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180293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Group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X1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X2</a:t>
                      </a:r>
                      <a:r>
                        <a:rPr lang="en-IN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11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12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4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89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00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145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51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750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952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46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064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14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845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68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27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859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67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4390114"/>
              </p:ext>
            </p:extLst>
          </p:nvPr>
        </p:nvGraphicFramePr>
        <p:xfrm>
          <a:off x="1099458" y="323396"/>
          <a:ext cx="901337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60599243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14260331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36632540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83123882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69736846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180293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Group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X1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X2</a:t>
                      </a:r>
                      <a:r>
                        <a:rPr lang="en-IN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115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12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4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89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00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145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51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750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952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463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30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2B35B1F28C3D4A95C1EA759EF7725E" ma:contentTypeVersion="3" ma:contentTypeDescription="Create a new document." ma:contentTypeScope="" ma:versionID="c0559491a57c3feaa2e7e8ec263b70d8">
  <xsd:schema xmlns:xsd="http://www.w3.org/2001/XMLSchema" xmlns:xs="http://www.w3.org/2001/XMLSchema" xmlns:p="http://schemas.microsoft.com/office/2006/metadata/properties" xmlns:ns2="a80e7f17-1135-43f5-b3df-4cd5cb746bc9" targetNamespace="http://schemas.microsoft.com/office/2006/metadata/properties" ma:root="true" ma:fieldsID="dd367b250ef52d1ee4a17a960cd2e171" ns2:_="">
    <xsd:import namespace="a80e7f17-1135-43f5-b3df-4cd5cb746bc9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0e7f17-1135-43f5-b3df-4cd5cb746bc9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a80e7f17-1135-43f5-b3df-4cd5cb746bc9" xsi:nil="true"/>
  </documentManagement>
</p:properties>
</file>

<file path=customXml/itemProps1.xml><?xml version="1.0" encoding="utf-8"?>
<ds:datastoreItem xmlns:ds="http://schemas.openxmlformats.org/officeDocument/2006/customXml" ds:itemID="{286FF173-9D6F-4765-A88B-4010FF6DE280}"/>
</file>

<file path=customXml/itemProps2.xml><?xml version="1.0" encoding="utf-8"?>
<ds:datastoreItem xmlns:ds="http://schemas.openxmlformats.org/officeDocument/2006/customXml" ds:itemID="{E3FF0DE6-28D6-4D95-96E6-E1A9268140B3}"/>
</file>

<file path=customXml/itemProps3.xml><?xml version="1.0" encoding="utf-8"?>
<ds:datastoreItem xmlns:ds="http://schemas.openxmlformats.org/officeDocument/2006/customXml" ds:itemID="{2AE755A7-71F3-42BD-BFB7-454F059DE504}"/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286</Words>
  <Application>Microsoft Office PowerPoint</Application>
  <PresentationFormat>Widescreen</PresentationFormat>
  <Paragraphs>161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</cp:revision>
  <dcterms:created xsi:type="dcterms:W3CDTF">2020-09-22T07:07:14Z</dcterms:created>
  <dcterms:modified xsi:type="dcterms:W3CDTF">2020-09-22T07:10:51Z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0x010100642B35B1F28C3D4A95C1EA759EF7725E</vt:lpwstr>
  </property>
</Properties>
</file>