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3" r:id="rId8"/>
    <p:sldId id="259" r:id="rId9"/>
    <p:sldId id="261" r:id="rId10"/>
    <p:sldId id="262" r:id="rId11"/>
    <p:sldId id="264" r:id="rId12"/>
    <p:sldId id="265" r:id="rId13"/>
    <p:sldId id="266" r:id="rId14"/>
    <p:sldId id="267" r:id="rId15"/>
    <p:sldId id="273" r:id="rId16"/>
    <p:sldId id="274" r:id="rId17"/>
    <p:sldId id="268" r:id="rId18"/>
    <p:sldId id="269" r:id="rId19"/>
    <p:sldId id="270" r:id="rId20"/>
    <p:sldId id="272" r:id="rId21"/>
    <p:sldId id="271" r:id="rId22"/>
    <p:sldId id="275" r:id="rId23"/>
    <p:sldId id="276" r:id="rId24"/>
    <p:sldId id="279" r:id="rId25"/>
    <p:sldId id="277" r:id="rId26"/>
    <p:sldId id="278" r:id="rId27"/>
    <p:sldId id="280" r:id="rId28"/>
    <p:sldId id="281" r:id="rId29"/>
    <p:sldId id="284" r:id="rId30"/>
    <p:sldId id="283" r:id="rId31"/>
    <p:sldId id="285" r:id="rId32"/>
    <p:sldId id="282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B2052-30D8-41FA-CD3E-363350A047B8}" v="1" dt="2020-09-08T10:07:47.676"/>
    <p1510:client id="{8D86C90B-0469-43DD-A840-9C442EABFCC4}" v="10" dt="2020-09-08T10:09:21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deep Nandi" userId="S::soumya99nandi@iitkgp.ac.in::bc75b872-5cf7-4db9-8ebe-79e41b9df68e" providerId="AD" clId="Web-{13DB2052-30D8-41FA-CD3E-363350A047B8}"/>
    <pc:docChg chg="modSld">
      <pc:chgData name="Soumyadeep Nandi" userId="S::soumya99nandi@iitkgp.ac.in::bc75b872-5cf7-4db9-8ebe-79e41b9df68e" providerId="AD" clId="Web-{13DB2052-30D8-41FA-CD3E-363350A047B8}" dt="2020-09-08T10:07:47.676" v="0" actId="1076"/>
      <pc:docMkLst>
        <pc:docMk/>
      </pc:docMkLst>
      <pc:sldChg chg="modSp">
        <pc:chgData name="Soumyadeep Nandi" userId="S::soumya99nandi@iitkgp.ac.in::bc75b872-5cf7-4db9-8ebe-79e41b9df68e" providerId="AD" clId="Web-{13DB2052-30D8-41FA-CD3E-363350A047B8}" dt="2020-09-08T10:07:47.676" v="0" actId="1076"/>
        <pc:sldMkLst>
          <pc:docMk/>
          <pc:sldMk cId="1795457967" sldId="256"/>
        </pc:sldMkLst>
        <pc:spChg chg="mod">
          <ac:chgData name="Soumyadeep Nandi" userId="S::soumya99nandi@iitkgp.ac.in::bc75b872-5cf7-4db9-8ebe-79e41b9df68e" providerId="AD" clId="Web-{13DB2052-30D8-41FA-CD3E-363350A047B8}" dt="2020-09-08T10:07:47.676" v="0" actId="1076"/>
          <ac:spMkLst>
            <pc:docMk/>
            <pc:sldMk cId="1795457967" sldId="256"/>
            <ac:spMk id="2" creationId="{00000000-0000-0000-0000-000000000000}"/>
          </ac:spMkLst>
        </pc:spChg>
      </pc:sldChg>
    </pc:docChg>
  </pc:docChgLst>
  <pc:docChgLst>
    <pc:chgData name="Shubham Sahu" userId="S::shubhamsahu@iitkgp.ac.in::84b24da5-500c-4e3a-8d87-c843537a0fde" providerId="AD" clId="Web-{8D86C90B-0469-43DD-A840-9C442EABFCC4}"/>
    <pc:docChg chg="modSld">
      <pc:chgData name="Shubham Sahu" userId="S::shubhamsahu@iitkgp.ac.in::84b24da5-500c-4e3a-8d87-c843537a0fde" providerId="AD" clId="Web-{8D86C90B-0469-43DD-A840-9C442EABFCC4}" dt="2020-09-08T10:09:18.054" v="6" actId="20577"/>
      <pc:docMkLst>
        <pc:docMk/>
      </pc:docMkLst>
      <pc:sldChg chg="modSp">
        <pc:chgData name="Shubham Sahu" userId="S::shubhamsahu@iitkgp.ac.in::84b24da5-500c-4e3a-8d87-c843537a0fde" providerId="AD" clId="Web-{8D86C90B-0469-43DD-A840-9C442EABFCC4}" dt="2020-09-08T10:09:18.038" v="5" actId="20577"/>
        <pc:sldMkLst>
          <pc:docMk/>
          <pc:sldMk cId="3065493755" sldId="273"/>
        </pc:sldMkLst>
        <pc:spChg chg="mod">
          <ac:chgData name="Shubham Sahu" userId="S::shubhamsahu@iitkgp.ac.in::84b24da5-500c-4e3a-8d87-c843537a0fde" providerId="AD" clId="Web-{8D86C90B-0469-43DD-A840-9C442EABFCC4}" dt="2020-09-08T10:09:18.038" v="5" actId="20577"/>
          <ac:spMkLst>
            <pc:docMk/>
            <pc:sldMk cId="3065493755" sldId="27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497-41BC-4DC3-ADC6-65D6EB663C2C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53A2-6F29-4C72-8B3A-70256850A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7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497-41BC-4DC3-ADC6-65D6EB663C2C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53A2-6F29-4C72-8B3A-70256850A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4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497-41BC-4DC3-ADC6-65D6EB663C2C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53A2-6F29-4C72-8B3A-70256850A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25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497-41BC-4DC3-ADC6-65D6EB663C2C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53A2-6F29-4C72-8B3A-70256850A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497-41BC-4DC3-ADC6-65D6EB663C2C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53A2-6F29-4C72-8B3A-70256850A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4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497-41BC-4DC3-ADC6-65D6EB663C2C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53A2-6F29-4C72-8B3A-70256850A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02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497-41BC-4DC3-ADC6-65D6EB663C2C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53A2-6F29-4C72-8B3A-70256850A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4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497-41BC-4DC3-ADC6-65D6EB663C2C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53A2-6F29-4C72-8B3A-70256850A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45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497-41BC-4DC3-ADC6-65D6EB663C2C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53A2-6F29-4C72-8B3A-70256850A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8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497-41BC-4DC3-ADC6-65D6EB663C2C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53A2-6F29-4C72-8B3A-70256850A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9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497-41BC-4DC3-ADC6-65D6EB663C2C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53A2-6F29-4C72-8B3A-70256850A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9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0497-41BC-4DC3-ADC6-65D6EB663C2C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953A2-6F29-4C72-8B3A-70256850A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1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slideplayer.com/slide/11960513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nergy-xprt.com/products/hairpin-heat-exchangers-66191" TargetMode="Externa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0830"/>
            <a:ext cx="9144000" cy="2387600"/>
          </a:xfrm>
        </p:spPr>
        <p:txBody>
          <a:bodyPr/>
          <a:lstStyle/>
          <a:p>
            <a:r>
              <a:rPr lang="en-IN"/>
              <a:t>Double Pipe Heat Exchanger </a:t>
            </a:r>
            <a:br>
              <a:rPr lang="en-IN"/>
            </a:br>
            <a:r>
              <a:rPr lang="en-IN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45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Shell and tube side fluids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521404"/>
              </p:ext>
            </p:extLst>
          </p:nvPr>
        </p:nvGraphicFramePr>
        <p:xfrm>
          <a:off x="838200" y="1690686"/>
          <a:ext cx="8658497" cy="4208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663">
                  <a:extLst>
                    <a:ext uri="{9D8B030D-6E8A-4147-A177-3AD203B41FA5}">
                      <a16:colId xmlns:a16="http://schemas.microsoft.com/office/drawing/2014/main" val="3854004091"/>
                    </a:ext>
                  </a:extLst>
                </a:gridCol>
                <a:gridCol w="5252834">
                  <a:extLst>
                    <a:ext uri="{9D8B030D-6E8A-4147-A177-3AD203B41FA5}">
                      <a16:colId xmlns:a16="http://schemas.microsoft.com/office/drawing/2014/main" val="3815120385"/>
                    </a:ext>
                  </a:extLst>
                </a:gridCol>
              </a:tblGrid>
              <a:tr h="508732">
                <a:tc>
                  <a:txBody>
                    <a:bodyPr/>
                    <a:lstStyle/>
                    <a:p>
                      <a:pPr algn="ctr"/>
                      <a:r>
                        <a:rPr lang="en-IN" sz="2200"/>
                        <a:t>Shell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/>
                        <a:t>Tube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331156"/>
                  </a:ext>
                </a:extLst>
              </a:tr>
              <a:tr h="508732">
                <a:tc>
                  <a:txBody>
                    <a:bodyPr/>
                    <a:lstStyle/>
                    <a:p>
                      <a:pPr algn="l"/>
                      <a:r>
                        <a:rPr lang="en-IN" sz="2200"/>
                        <a:t>High Temperature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/>
                        <a:t>More viscous fluid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20776"/>
                  </a:ext>
                </a:extLst>
              </a:tr>
              <a:tr h="508732">
                <a:tc>
                  <a:txBody>
                    <a:bodyPr/>
                    <a:lstStyle/>
                    <a:p>
                      <a:pPr algn="l"/>
                      <a:r>
                        <a:rPr lang="en-IN" sz="2200"/>
                        <a:t>Dirty and fouling fluids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/>
                        <a:t>Liquid with lower flow rate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761676"/>
                  </a:ext>
                </a:extLst>
              </a:tr>
              <a:tr h="878085">
                <a:tc>
                  <a:txBody>
                    <a:bodyPr/>
                    <a:lstStyle/>
                    <a:p>
                      <a:pPr algn="l"/>
                      <a:r>
                        <a:rPr lang="en-IN" sz="2200"/>
                        <a:t>More hazardous or expensive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/>
                        <a:t>Fluid undergoing phase change e.g. condensing steam/</a:t>
                      </a:r>
                      <a:r>
                        <a:rPr lang="en-IN" sz="2200" err="1"/>
                        <a:t>vapor</a:t>
                      </a:r>
                      <a:endParaRPr lang="en-IN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60899"/>
                  </a:ext>
                </a:extLst>
              </a:tr>
              <a:tr h="508732">
                <a:tc>
                  <a:txBody>
                    <a:bodyPr/>
                    <a:lstStyle/>
                    <a:p>
                      <a:pPr algn="l"/>
                      <a:r>
                        <a:rPr lang="en-IN" sz="2200"/>
                        <a:t>Corrosive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/>
                        <a:t>Fluid with large ∆T (&gt;40</a:t>
                      </a:r>
                      <a:r>
                        <a:rPr lang="en-IN" sz="2200" baseline="30000"/>
                        <a:t>o</a:t>
                      </a:r>
                      <a:r>
                        <a:rPr lang="en-IN" sz="2200"/>
                        <a:t>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88043"/>
                  </a:ext>
                </a:extLst>
              </a:tr>
              <a:tr h="508732">
                <a:tc>
                  <a:txBody>
                    <a:bodyPr/>
                    <a:lstStyle/>
                    <a:p>
                      <a:pPr algn="l"/>
                      <a:r>
                        <a:rPr lang="en-IN" sz="2200"/>
                        <a:t>Streams with low flow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/>
                        <a:t>Fluid for which pressure drop limit is 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14513"/>
                  </a:ext>
                </a:extLst>
              </a:tr>
              <a:tr h="787238">
                <a:tc>
                  <a:txBody>
                    <a:bodyPr/>
                    <a:lstStyle/>
                    <a:p>
                      <a:pPr algn="l"/>
                      <a:endParaRPr lang="en-IN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/>
                        <a:t>Fluid that has poorer heat transfer 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2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09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HEs shall be designed to conform to specified shell side or tube side design pressure drop</a:t>
            </a:r>
          </a:p>
          <a:p>
            <a:pPr lvl="1"/>
            <a:r>
              <a:rPr lang="en-IN" err="1"/>
              <a:t>P</a:t>
            </a:r>
            <a:r>
              <a:rPr lang="en-IN" baseline="-25000" err="1"/>
              <a:t>design</a:t>
            </a:r>
            <a:r>
              <a:rPr lang="en-IN" baseline="-25000"/>
              <a:t>, min</a:t>
            </a:r>
            <a:r>
              <a:rPr lang="en-IN" baseline="30000"/>
              <a:t> </a:t>
            </a:r>
            <a:r>
              <a:rPr lang="en-IN"/>
              <a:t>  should be 10% above </a:t>
            </a:r>
            <a:r>
              <a:rPr lang="en-IN" err="1"/>
              <a:t>P</a:t>
            </a:r>
            <a:r>
              <a:rPr lang="en-IN" baseline="-25000" err="1"/>
              <a:t>operating</a:t>
            </a:r>
            <a:r>
              <a:rPr lang="en-IN" baseline="-25000"/>
              <a:t>, max</a:t>
            </a:r>
          </a:p>
          <a:p>
            <a:pPr lvl="1"/>
            <a:r>
              <a:rPr lang="en-IN"/>
              <a:t>Maximum operating pressures</a:t>
            </a:r>
          </a:p>
          <a:p>
            <a:pPr lvl="2"/>
            <a:r>
              <a:rPr lang="en-IN"/>
              <a:t>Shell side – 165 bar</a:t>
            </a:r>
          </a:p>
          <a:p>
            <a:pPr lvl="2"/>
            <a:r>
              <a:rPr lang="en-IN"/>
              <a:t>Tube side – 1033 bar</a:t>
            </a:r>
          </a:p>
          <a:p>
            <a:r>
              <a:rPr lang="en-IN"/>
              <a:t>Tube elements shall be removable without cutting the shell or connecting piping and without disconnecting the shell piping.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04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Typical design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solidFill>
                  <a:srgbClr val="0070C0"/>
                </a:solidFill>
              </a:rPr>
              <a:t>Known data pf two fluid streams</a:t>
            </a:r>
          </a:p>
          <a:p>
            <a:pPr lvl="1"/>
            <a:r>
              <a:rPr lang="en-IN">
                <a:solidFill>
                  <a:srgbClr val="0070C0"/>
                </a:solidFill>
              </a:rPr>
              <a:t>Hot fluid –</a:t>
            </a:r>
            <a:r>
              <a:rPr lang="en-IN" err="1">
                <a:solidFill>
                  <a:srgbClr val="0070C0"/>
                </a:solidFill>
              </a:rPr>
              <a:t>T</a:t>
            </a:r>
            <a:r>
              <a:rPr lang="en-IN" baseline="-25000" err="1">
                <a:solidFill>
                  <a:srgbClr val="0070C0"/>
                </a:solidFill>
              </a:rPr>
              <a:t>h,i</a:t>
            </a:r>
            <a:r>
              <a:rPr lang="en-IN">
                <a:solidFill>
                  <a:srgbClr val="0070C0"/>
                </a:solidFill>
              </a:rPr>
              <a:t> , flow rate - Known</a:t>
            </a:r>
            <a:endParaRPr lang="en-IN">
              <a:solidFill>
                <a:srgbClr val="0070C0"/>
              </a:solidFill>
              <a:cs typeface="Calibri"/>
            </a:endParaRPr>
          </a:p>
          <a:p>
            <a:pPr lvl="1"/>
            <a:r>
              <a:rPr lang="en-IN">
                <a:solidFill>
                  <a:srgbClr val="0070C0"/>
                </a:solidFill>
              </a:rPr>
              <a:t>Cold fluid – </a:t>
            </a:r>
            <a:r>
              <a:rPr lang="en-IN" err="1">
                <a:solidFill>
                  <a:srgbClr val="0070C0"/>
                </a:solidFill>
              </a:rPr>
              <a:t>T</a:t>
            </a:r>
            <a:r>
              <a:rPr lang="en-IN" baseline="-25000" err="1">
                <a:solidFill>
                  <a:srgbClr val="0070C0"/>
                </a:solidFill>
              </a:rPr>
              <a:t>c,i</a:t>
            </a:r>
            <a:r>
              <a:rPr lang="en-IN" baseline="-25000">
                <a:solidFill>
                  <a:srgbClr val="0070C0"/>
                </a:solidFill>
              </a:rPr>
              <a:t> </a:t>
            </a:r>
            <a:r>
              <a:rPr lang="en-IN">
                <a:solidFill>
                  <a:srgbClr val="0070C0"/>
                </a:solidFill>
              </a:rPr>
              <a:t>, flow rate - </a:t>
            </a:r>
            <a:endParaRPr lang="en-IN">
              <a:solidFill>
                <a:srgbClr val="0070C0"/>
              </a:solidFill>
              <a:cs typeface="Calibri"/>
            </a:endParaRPr>
          </a:p>
          <a:p>
            <a:pPr lvl="1"/>
            <a:r>
              <a:rPr lang="en-IN">
                <a:solidFill>
                  <a:srgbClr val="0070C0"/>
                </a:solidFill>
              </a:rPr>
              <a:t>Design target variables could be - </a:t>
            </a:r>
            <a:r>
              <a:rPr lang="en-IN" err="1">
                <a:solidFill>
                  <a:srgbClr val="0070C0"/>
                </a:solidFill>
              </a:rPr>
              <a:t>T</a:t>
            </a:r>
            <a:r>
              <a:rPr lang="en-IN" baseline="-25000" err="1">
                <a:solidFill>
                  <a:srgbClr val="0070C0"/>
                </a:solidFill>
              </a:rPr>
              <a:t>h,o</a:t>
            </a:r>
            <a:r>
              <a:rPr lang="en-IN" baseline="-25000">
                <a:solidFill>
                  <a:srgbClr val="0070C0"/>
                </a:solidFill>
              </a:rPr>
              <a:t>  </a:t>
            </a:r>
            <a:r>
              <a:rPr lang="en-IN">
                <a:solidFill>
                  <a:srgbClr val="0070C0"/>
                </a:solidFill>
              </a:rPr>
              <a:t>and/or T</a:t>
            </a:r>
            <a:r>
              <a:rPr lang="en-IN" baseline="-25000">
                <a:solidFill>
                  <a:srgbClr val="0070C0"/>
                </a:solidFill>
              </a:rPr>
              <a:t>c,o</a:t>
            </a:r>
          </a:p>
          <a:p>
            <a:pPr lvl="1"/>
            <a:r>
              <a:rPr lang="en-IN">
                <a:solidFill>
                  <a:srgbClr val="0070C0"/>
                </a:solidFill>
              </a:rPr>
              <a:t>Properties</a:t>
            </a:r>
            <a:endParaRPr lang="en-IN">
              <a:solidFill>
                <a:srgbClr val="0070C0"/>
              </a:solidFill>
              <a:cs typeface="Calibri"/>
            </a:endParaRPr>
          </a:p>
          <a:p>
            <a:pPr lvl="1"/>
            <a:r>
              <a:rPr lang="en-IN">
                <a:solidFill>
                  <a:srgbClr val="0070C0"/>
                </a:solidFill>
              </a:rPr>
              <a:t>Allowable </a:t>
            </a:r>
            <a:r>
              <a:rPr lang="el-GR">
                <a:solidFill>
                  <a:srgbClr val="0070C0"/>
                </a:solidFill>
              </a:rPr>
              <a:t>Δ</a:t>
            </a:r>
            <a:r>
              <a:rPr lang="en-IN">
                <a:solidFill>
                  <a:srgbClr val="0070C0"/>
                </a:solidFill>
              </a:rPr>
              <a:t>P</a:t>
            </a:r>
            <a:endParaRPr lang="en-IN">
              <a:solidFill>
                <a:srgbClr val="0070C0"/>
              </a:solidFill>
              <a:cs typeface="Calibri"/>
            </a:endParaRPr>
          </a:p>
          <a:p>
            <a:pPr lvl="1"/>
            <a:r>
              <a:rPr lang="en-IN">
                <a:solidFill>
                  <a:srgbClr val="0070C0"/>
                </a:solidFill>
              </a:rPr>
              <a:t>Any other restrictions</a:t>
            </a:r>
          </a:p>
          <a:p>
            <a:pPr marL="457200" lvl="1" indent="0">
              <a:buNone/>
            </a:pPr>
            <a:endParaRPr lang="en-IN">
              <a:solidFill>
                <a:srgbClr val="0070C0"/>
              </a:solidFill>
            </a:endParaRPr>
          </a:p>
          <a:p>
            <a:r>
              <a:rPr lang="en-IN">
                <a:solidFill>
                  <a:srgbClr val="7030A0"/>
                </a:solidFill>
              </a:rPr>
              <a:t>HE need to be designed </a:t>
            </a:r>
          </a:p>
        </p:txBody>
      </p:sp>
    </p:spTree>
    <p:extLst>
      <p:ext uri="{BB962C8B-B14F-4D97-AF65-F5344CB8AC3E}">
        <p14:creationId xmlns:p14="http://schemas.microsoft.com/office/powerpoint/2010/main" val="306549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steps in design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274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/>
                  <a:t>Calculate heat duty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IN"/>
              </a:p>
              <a:p>
                <a:endParaRPr lang="en-IN"/>
              </a:p>
              <a:p>
                <a:r>
                  <a:rPr lang="en-IN"/>
                  <a:t>Heat transfer area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N"/>
                  <a:t> will be calculated with a assumed </a:t>
                </a:r>
                <a:r>
                  <a:rPr lang="en-IN">
                    <a:solidFill>
                      <a:srgbClr val="FF0000"/>
                    </a:solidFill>
                  </a:rPr>
                  <a:t>U value</a:t>
                </a:r>
              </a:p>
              <a:p>
                <a:endParaRPr lang="en-IN"/>
              </a:p>
              <a:p>
                <a:r>
                  <a:rPr lang="en-IN"/>
                  <a:t>To achieve this area, inner pipes and outer(shell) pipe sizes will be decided (USE TEMA guidelines)</a:t>
                </a:r>
              </a:p>
              <a:p>
                <a:endParaRPr lang="en-IN"/>
              </a:p>
              <a:p>
                <a:r>
                  <a:rPr lang="en-IN"/>
                  <a:t>Cross check </a:t>
                </a:r>
              </a:p>
              <a:p>
                <a:pPr lvl="1"/>
                <a:r>
                  <a:rPr lang="en-IN"/>
                  <a:t>U calculated should be close to U assumed</a:t>
                </a:r>
              </a:p>
              <a:p>
                <a:pPr lvl="1"/>
                <a:r>
                  <a:rPr lang="en-IN"/>
                  <a:t>Selected tubes (inner and shell) with the given flow rates satisfied the given </a:t>
                </a:r>
                <a:r>
                  <a:rPr lang="el-GR"/>
                  <a:t>Δ</a:t>
                </a:r>
                <a:r>
                  <a:rPr lang="en-IN"/>
                  <a:t>P limits? </a:t>
                </a:r>
              </a:p>
              <a:p>
                <a:r>
                  <a:rPr lang="en-IN">
                    <a:solidFill>
                      <a:srgbClr val="FF0000"/>
                    </a:solidFill>
                  </a:rPr>
                  <a:t>If both conditioned satisfied – satisfactory design, else </a:t>
                </a:r>
                <a:r>
                  <a:rPr lang="en-IN" sz="2800">
                    <a:solidFill>
                      <a:srgbClr val="FF0000"/>
                    </a:solidFill>
                  </a:rPr>
                  <a:t>- reiterate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2741"/>
              </a:xfrm>
              <a:blipFill>
                <a:blip r:embed="rId2"/>
                <a:stretch>
                  <a:fillRect l="-928" t="-2987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44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TEMA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Double-pipe exchanger dimensio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43668"/>
            <a:ext cx="5657850" cy="771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8675" y="6311900"/>
            <a:ext cx="4797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Ref: http://www.thermopedia.com/content/705/</a:t>
            </a:r>
          </a:p>
        </p:txBody>
      </p:sp>
    </p:spTree>
    <p:extLst>
      <p:ext uri="{BB962C8B-B14F-4D97-AF65-F5344CB8AC3E}">
        <p14:creationId xmlns:p14="http://schemas.microsoft.com/office/powerpoint/2010/main" val="123698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Double pipe hairpin section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ttp://www.thermopedia.com/content/5127/dou_p_t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6" y="1955074"/>
            <a:ext cx="11857999" cy="31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62488" y="6329261"/>
            <a:ext cx="4797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Ref: http://www.thermopedia.com/content/705/</a:t>
            </a:r>
          </a:p>
        </p:txBody>
      </p:sp>
    </p:spTree>
    <p:extLst>
      <p:ext uri="{BB962C8B-B14F-4D97-AF65-F5344CB8AC3E}">
        <p14:creationId xmlns:p14="http://schemas.microsoft.com/office/powerpoint/2010/main" val="37241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Multi tubular hairpins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Multitubular hairpin exchang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34" y="2261705"/>
            <a:ext cx="3475899" cy="277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ltitubular hairpin dimensions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7"/>
          <a:stretch/>
        </p:blipFill>
        <p:spPr bwMode="auto">
          <a:xfrm>
            <a:off x="5472157" y="1951921"/>
            <a:ext cx="5722712" cy="390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0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Multi tubular hairpins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19" y="1383163"/>
            <a:ext cx="10618581" cy="49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0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50" y="414837"/>
            <a:ext cx="6069602" cy="1603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50" y="2004146"/>
            <a:ext cx="6390567" cy="718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50" y="2857601"/>
            <a:ext cx="3686256" cy="3364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094" y="3429166"/>
            <a:ext cx="304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(3) Caloric temperatures  T</a:t>
            </a:r>
            <a:r>
              <a:rPr lang="en-IN" baseline="-25000"/>
              <a:t>c </a:t>
            </a:r>
            <a:r>
              <a:rPr lang="en-IN" baseline="30000"/>
              <a:t>, </a:t>
            </a:r>
            <a:r>
              <a:rPr lang="en-IN" err="1"/>
              <a:t>t</a:t>
            </a:r>
            <a:r>
              <a:rPr lang="en-IN" baseline="-25000" err="1"/>
              <a:t>c</a:t>
            </a:r>
            <a:r>
              <a:rPr lang="en-IN" baseline="30000"/>
              <a:t>  </a:t>
            </a:r>
            <a:endParaRPr lang="en-IN" baseline="-25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01294"/>
            <a:ext cx="4442881" cy="1264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6217" y="4259363"/>
            <a:ext cx="4624271" cy="11119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9336" y="5439697"/>
            <a:ext cx="3403490" cy="8056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5617" y="5548238"/>
            <a:ext cx="1560998" cy="5885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8200" y="6136811"/>
            <a:ext cx="1012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0070C0"/>
                </a:solidFill>
              </a:rPr>
              <a:t>If the temperature difference is 50 and viscosity is less than 1 </a:t>
            </a:r>
            <a:r>
              <a:rPr lang="en-IN" b="1" err="1">
                <a:solidFill>
                  <a:srgbClr val="0070C0"/>
                </a:solidFill>
              </a:rPr>
              <a:t>cp</a:t>
            </a:r>
            <a:r>
              <a:rPr lang="en-IN" b="1">
                <a:solidFill>
                  <a:srgbClr val="0070C0"/>
                </a:solidFill>
              </a:rPr>
              <a:t>, T</a:t>
            </a:r>
            <a:r>
              <a:rPr lang="en-IN" b="1" baseline="-25000">
                <a:solidFill>
                  <a:srgbClr val="0070C0"/>
                </a:solidFill>
              </a:rPr>
              <a:t>c </a:t>
            </a:r>
            <a:r>
              <a:rPr lang="en-IN" b="1" baseline="30000">
                <a:solidFill>
                  <a:srgbClr val="0070C0"/>
                </a:solidFill>
              </a:rPr>
              <a:t>, </a:t>
            </a:r>
            <a:r>
              <a:rPr lang="en-IN" b="1" err="1">
                <a:solidFill>
                  <a:srgbClr val="0070C0"/>
                </a:solidFill>
              </a:rPr>
              <a:t>t</a:t>
            </a:r>
            <a:r>
              <a:rPr lang="en-IN" b="1" baseline="-25000" err="1">
                <a:solidFill>
                  <a:srgbClr val="0070C0"/>
                </a:solidFill>
              </a:rPr>
              <a:t>c</a:t>
            </a:r>
            <a:r>
              <a:rPr lang="en-IN" b="1" baseline="30000">
                <a:solidFill>
                  <a:srgbClr val="0070C0"/>
                </a:solidFill>
              </a:rPr>
              <a:t> </a:t>
            </a:r>
            <a:r>
              <a:rPr lang="en-IN" b="1">
                <a:solidFill>
                  <a:srgbClr val="0070C0"/>
                </a:solidFill>
              </a:rPr>
              <a:t> can be taken as average temperatures</a:t>
            </a:r>
          </a:p>
        </p:txBody>
      </p:sp>
    </p:spTree>
    <p:extLst>
      <p:ext uri="{BB962C8B-B14F-4D97-AF65-F5344CB8AC3E}">
        <p14:creationId xmlns:p14="http://schemas.microsoft.com/office/powerpoint/2010/main" val="348720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4" y="-8443"/>
            <a:ext cx="9353005" cy="68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1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Typical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6798"/>
          </a:xfrm>
        </p:spPr>
        <p:txBody>
          <a:bodyPr>
            <a:normAutofit/>
          </a:bodyPr>
          <a:lstStyle/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Concentric pipes fitted with packing glands and Tee – joint.</a:t>
            </a:r>
          </a:p>
          <a:p>
            <a:r>
              <a:rPr lang="en-IN"/>
              <a:t>Multiple heat exchangers are connected with return bend and return head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94509" y="1690688"/>
            <a:ext cx="11225357" cy="2875272"/>
            <a:chOff x="483321" y="2086439"/>
            <a:chExt cx="11225357" cy="28752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21" y="2086439"/>
              <a:ext cx="11225357" cy="2875272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83321" y="2377440"/>
              <a:ext cx="11025056" cy="2569030"/>
              <a:chOff x="483321" y="2377440"/>
              <a:chExt cx="11025056" cy="256903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7772400" y="2547257"/>
                <a:ext cx="1894114" cy="58783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0169443" y="2547257"/>
                <a:ext cx="1338934" cy="58783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8290569" y="4188823"/>
                <a:ext cx="1338934" cy="58783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3321" y="2377440"/>
                <a:ext cx="1515296" cy="757647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40969" y="4188823"/>
                <a:ext cx="1972494" cy="757647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2836817" y="6457360"/>
            <a:ext cx="381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Ref – Process Heat transfer by DQ Kern</a:t>
            </a:r>
          </a:p>
        </p:txBody>
      </p:sp>
    </p:spTree>
    <p:extLst>
      <p:ext uri="{BB962C8B-B14F-4D97-AF65-F5344CB8AC3E}">
        <p14:creationId xmlns:p14="http://schemas.microsoft.com/office/powerpoint/2010/main" val="161683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(4) Decide tube side and shell side fluid streams</a:t>
            </a:r>
          </a:p>
          <a:p>
            <a:pPr marL="0" indent="0">
              <a:buNone/>
            </a:pPr>
            <a:r>
              <a:rPr lang="en-IN"/>
              <a:t>(5) Estimate the tube side and shell side heat transfer coefficients using the correlations</a:t>
            </a:r>
          </a:p>
          <a:p>
            <a:pPr marL="0" indent="0">
              <a:buNone/>
            </a:pPr>
            <a:r>
              <a:rPr lang="en-IN"/>
              <a:t>Calculate </a:t>
            </a:r>
            <a:r>
              <a:rPr lang="en-IN" err="1"/>
              <a:t>j</a:t>
            </a:r>
            <a:r>
              <a:rPr lang="en-IN" baseline="-25000" err="1"/>
              <a:t>H</a:t>
            </a:r>
            <a:r>
              <a:rPr lang="en-IN"/>
              <a:t> from the Figure 24 in the data 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3857352"/>
            <a:ext cx="5954486" cy="6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5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831" y="194012"/>
            <a:ext cx="8478337" cy="64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5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856" y="-15723"/>
            <a:ext cx="6940289" cy="68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70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/>
                  <a:t>Estimate overall heat transfer coefficient</a:t>
                </a:r>
              </a:p>
              <a:p>
                <a:endParaRPr lang="en-IN"/>
              </a:p>
              <a:p>
                <a:endParaRPr lang="en-IN"/>
              </a:p>
              <a:p>
                <a:r>
                  <a:rPr lang="en-IN"/>
                  <a:t>Since conductive resistance offered by pipe is less, it can be neglected.</a:t>
                </a:r>
              </a:p>
              <a:p>
                <a:r>
                  <a:rPr lang="en-IN"/>
                  <a:t>U based OD of inner pipe is calculated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IN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/>
                  <a:t> + R</a:t>
                </a:r>
                <a:r>
                  <a:rPr lang="en-IN" baseline="-25000"/>
                  <a:t>d</a:t>
                </a:r>
              </a:p>
              <a:p>
                <a:pPr marL="0" indent="0">
                  <a:buNone/>
                </a:pPr>
                <a:r>
                  <a:rPr lang="en-IN"/>
                  <a:t>                    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16" y="2560320"/>
            <a:ext cx="4925084" cy="8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2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329" y="199842"/>
            <a:ext cx="7873340" cy="64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44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40" y="282984"/>
            <a:ext cx="8032266" cy="58520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030265" y="6135065"/>
                <a:ext cx="7246536" cy="630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200" b="1">
                    <a:solidFill>
                      <a:srgbClr val="0070C0"/>
                    </a:solidFill>
                  </a:rPr>
                  <a:t>Entrance and exit losses, one velocity head per hair pin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  <m:r>
                              <a:rPr lang="en-IN" sz="2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IN" sz="2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IN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IN" sz="2200" b="1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265" y="6135065"/>
                <a:ext cx="7246536" cy="630429"/>
              </a:xfrm>
              <a:prstGeom prst="rect">
                <a:avLst/>
              </a:prstGeom>
              <a:blipFill>
                <a:blip r:embed="rId3"/>
                <a:stretch>
                  <a:fillRect l="-109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3832" y="5854178"/>
            <a:ext cx="1869567" cy="91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15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Calculated </a:t>
            </a:r>
            <a:r>
              <a:rPr lang="el-GR"/>
              <a:t>Δ</a:t>
            </a:r>
            <a:r>
              <a:rPr lang="en-IN"/>
              <a:t>P (for both tube side and shell side) should be with in the limits.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If this condition doesn’t satisfy we need use series-parallel combinations of hairpins. </a:t>
            </a:r>
          </a:p>
        </p:txBody>
      </p:sp>
    </p:spTree>
    <p:extLst>
      <p:ext uri="{BB962C8B-B14F-4D97-AF65-F5344CB8AC3E}">
        <p14:creationId xmlns:p14="http://schemas.microsoft.com/office/powerpoint/2010/main" val="3536894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269137" cy="3449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469" y="4297680"/>
            <a:ext cx="5795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>
                <a:solidFill>
                  <a:srgbClr val="FF0000"/>
                </a:solidFill>
              </a:rPr>
              <a:t>Pressure drop came to be 60 psi in the tube side</a:t>
            </a:r>
          </a:p>
        </p:txBody>
      </p:sp>
    </p:spTree>
    <p:extLst>
      <p:ext uri="{BB962C8B-B14F-4D97-AF65-F5344CB8AC3E}">
        <p14:creationId xmlns:p14="http://schemas.microsoft.com/office/powerpoint/2010/main" val="2348227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8" y="666204"/>
            <a:ext cx="8112035" cy="551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63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900690"/>
            <a:ext cx="8985339" cy="36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5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Packing glands and Tee joint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138" y="2072270"/>
            <a:ext cx="2823089" cy="2381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93" y="2142309"/>
            <a:ext cx="4137657" cy="22412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176963"/>
            <a:ext cx="11003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Ref: </a:t>
            </a:r>
            <a:r>
              <a:rPr lang="en-IN">
                <a:hlinkClick r:id="rId4"/>
              </a:rPr>
              <a:t>https://slideplayer.com/slide/11960513/</a:t>
            </a:r>
            <a:r>
              <a:rPr lang="en-IN"/>
              <a:t>, </a:t>
            </a:r>
          </a:p>
          <a:p>
            <a:r>
              <a:rPr lang="en-IN"/>
              <a:t>        https://www.brighthubengineering.com/marine-engines-machinery/65856-a-guide-to-gland-packing-part-two/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2802" y="2260011"/>
            <a:ext cx="2143125" cy="2143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91840" y="4697863"/>
            <a:ext cx="22139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b="1">
                <a:solidFill>
                  <a:srgbClr val="7030A0"/>
                </a:solidFill>
              </a:rPr>
              <a:t>Packing glands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7028" y="4697862"/>
            <a:ext cx="13710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b="1">
                <a:solidFill>
                  <a:srgbClr val="7030A0"/>
                </a:solidFill>
              </a:rPr>
              <a:t>Tee joint</a:t>
            </a:r>
          </a:p>
        </p:txBody>
      </p:sp>
    </p:spTree>
    <p:extLst>
      <p:ext uri="{BB962C8B-B14F-4D97-AF65-F5344CB8AC3E}">
        <p14:creationId xmlns:p14="http://schemas.microsoft.com/office/powerpoint/2010/main" val="352799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13" y="207166"/>
            <a:ext cx="8050172" cy="57382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6146" y="5863451"/>
            <a:ext cx="87581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>
                <a:solidFill>
                  <a:srgbClr val="FF0000"/>
                </a:solidFill>
              </a:rPr>
              <a:t>Pressure drop due elevation difference between inlet and outlet should also be included</a:t>
            </a:r>
          </a:p>
        </p:txBody>
      </p:sp>
    </p:spTree>
    <p:extLst>
      <p:ext uri="{BB962C8B-B14F-4D97-AF65-F5344CB8AC3E}">
        <p14:creationId xmlns:p14="http://schemas.microsoft.com/office/powerpoint/2010/main" val="256684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Process Heat transfer by D Q Kern</a:t>
            </a:r>
          </a:p>
        </p:txBody>
      </p:sp>
    </p:spTree>
    <p:extLst>
      <p:ext uri="{BB962C8B-B14F-4D97-AF65-F5344CB8AC3E}">
        <p14:creationId xmlns:p14="http://schemas.microsoft.com/office/powerpoint/2010/main" val="326261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Typical commercial DHE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Bulletin 10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0764"/>
            <a:ext cx="5426985" cy="340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368" y="2651761"/>
            <a:ext cx="3578136" cy="26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5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Configuration of inner tubes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37" y="1825625"/>
            <a:ext cx="807720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853" y="4173309"/>
            <a:ext cx="3343275" cy="2038350"/>
          </a:xfrm>
          <a:prstGeom prst="rect">
            <a:avLst/>
          </a:prstGeom>
        </p:spPr>
      </p:pic>
      <p:pic>
        <p:nvPicPr>
          <p:cNvPr id="1026" name="Picture 2" descr="Hairpin Heat Exchanger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860" r="46" b="27081"/>
          <a:stretch/>
        </p:blipFill>
        <p:spPr bwMode="auto">
          <a:xfrm>
            <a:off x="5550535" y="4023361"/>
            <a:ext cx="4823764" cy="198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>
          <a:xfrm rot="1566860">
            <a:off x="3726749" y="3226974"/>
            <a:ext cx="683624" cy="1204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 rot="19627949">
            <a:off x="6935302" y="3277302"/>
            <a:ext cx="683624" cy="940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87137" y="6291813"/>
            <a:ext cx="7556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Ref: </a:t>
            </a:r>
            <a:r>
              <a:rPr lang="en-IN">
                <a:hlinkClick r:id="rId5"/>
              </a:rPr>
              <a:t>https://www.energy-xprt.com/products/hairpin-heat-exchangers-66191</a:t>
            </a:r>
            <a:endParaRPr lang="en-IN"/>
          </a:p>
          <a:p>
            <a:r>
              <a:rPr lang="en-IN"/>
              <a:t>        Double pipe heat exchanger design, MED, KAU</a:t>
            </a:r>
          </a:p>
        </p:txBody>
      </p:sp>
    </p:spTree>
    <p:extLst>
      <p:ext uri="{BB962C8B-B14F-4D97-AF65-F5344CB8AC3E}">
        <p14:creationId xmlns:p14="http://schemas.microsoft.com/office/powerpoint/2010/main" val="299888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Hairpin Heat exchanger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192" b="-3676"/>
          <a:stretch/>
        </p:blipFill>
        <p:spPr>
          <a:xfrm>
            <a:off x="1196449" y="4571999"/>
            <a:ext cx="7392987" cy="2286001"/>
          </a:xfr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98341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/>
              <a:t>It’s like a single-pass Shell &amp;Tube unit that has been folded in half to give it a hairpin appearance.</a:t>
            </a:r>
          </a:p>
          <a:p>
            <a:pPr marL="285750" indent="-285750">
              <a:buFont typeface="Arial"/>
              <a:buChar char="•"/>
            </a:pPr>
            <a:endParaRPr lang="en-US" sz="2200"/>
          </a:p>
        </p:txBody>
      </p:sp>
      <p:sp>
        <p:nvSpPr>
          <p:cNvPr id="8" name="Rectangle 7"/>
          <p:cNvSpPr/>
          <p:nvPr/>
        </p:nvSpPr>
        <p:spPr>
          <a:xfrm>
            <a:off x="838200" y="2462253"/>
            <a:ext cx="81094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/>
              <a:t>For following conditions these can be an alternative to S&amp;T exchangers: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/>
              <a:t>Duty &lt; 500 kW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/>
              <a:t>Low Flow rates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/>
              <a:t>Large Temperature cross 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/>
              <a:t>Diameter of S&amp;T exchanger is 8" (200 mm) or less.</a:t>
            </a:r>
          </a:p>
        </p:txBody>
      </p:sp>
    </p:spTree>
    <p:extLst>
      <p:ext uri="{BB962C8B-B14F-4D97-AF65-F5344CB8AC3E}">
        <p14:creationId xmlns:p14="http://schemas.microsoft.com/office/powerpoint/2010/main" val="134595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2906"/>
            <a:ext cx="7572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6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Points to ponder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Single tube DPHE</a:t>
            </a:r>
          </a:p>
          <a:p>
            <a:pPr lvl="1"/>
            <a:r>
              <a:rPr lang="en-IN"/>
              <a:t>Shell tube size range - 50 - 150 mm (2” -  4”)</a:t>
            </a:r>
          </a:p>
          <a:p>
            <a:pPr lvl="1"/>
            <a:r>
              <a:rPr lang="en-IN"/>
              <a:t>Inner tube size range - 19 - 65 mm (3/4” -  2.5”)</a:t>
            </a:r>
          </a:p>
          <a:p>
            <a:r>
              <a:rPr lang="en-IN"/>
              <a:t>Multi tubular DPHE</a:t>
            </a:r>
          </a:p>
          <a:p>
            <a:pPr lvl="1"/>
            <a:r>
              <a:rPr lang="en-IN"/>
              <a:t>No of tubes – commonly 7 but can go up to 64</a:t>
            </a:r>
          </a:p>
          <a:p>
            <a:pPr lvl="1"/>
            <a:r>
              <a:rPr lang="en-IN"/>
              <a:t>Shell tube size range – 150 to 200 mm</a:t>
            </a:r>
          </a:p>
          <a:p>
            <a:r>
              <a:rPr lang="en-IN"/>
              <a:t>Finned tube DPHE</a:t>
            </a:r>
          </a:p>
          <a:p>
            <a:pPr lvl="1"/>
            <a:r>
              <a:rPr lang="en-IN"/>
              <a:t>Fins can provide about 2.5 times the external surface area</a:t>
            </a:r>
          </a:p>
          <a:p>
            <a:pPr lvl="1"/>
            <a:r>
              <a:rPr lang="en-IN" err="1"/>
              <a:t>h</a:t>
            </a:r>
            <a:r>
              <a:rPr lang="en-IN" baseline="-25000" err="1"/>
              <a:t>shell</a:t>
            </a:r>
            <a:r>
              <a:rPr lang="en-IN"/>
              <a:t> &lt; 0.75 </a:t>
            </a:r>
            <a:r>
              <a:rPr lang="en-IN" err="1"/>
              <a:t>h</a:t>
            </a:r>
            <a:r>
              <a:rPr lang="en-IN" baseline="-25000" err="1"/>
              <a:t>tube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6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8" t="5518"/>
          <a:stretch/>
        </p:blipFill>
        <p:spPr>
          <a:xfrm>
            <a:off x="6113417" y="561702"/>
            <a:ext cx="5130844" cy="62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1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2" ma:contentTypeDescription="Create a new document." ma:contentTypeScope="" ma:versionID="b55263f2ca7a359a141bd4ad7e41ff9d">
  <xsd:schema xmlns:xsd="http://www.w3.org/2001/XMLSchema" xmlns:xs="http://www.w3.org/2001/XMLSchema" xmlns:p="http://schemas.microsoft.com/office/2006/metadata/properties" xmlns:ns2="592d9fb0-1a1d-4a9a-9e0b-69a672cb261c" targetNamespace="http://schemas.microsoft.com/office/2006/metadata/properties" ma:root="true" ma:fieldsID="8988ca09719363d52934114b7007fa97" ns2:_="">
    <xsd:import namespace="592d9fb0-1a1d-4a9a-9e0b-69a672cb26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d9fb0-1a1d-4a9a-9e0b-69a672cb2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5FBDDB-D537-4705-BEB3-3DC392D4A0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25F4CC-D506-4FDD-80F1-E72A3D0DEA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FE9155-A2F8-44E8-810D-A56169DC6F07}">
  <ds:schemaRefs>
    <ds:schemaRef ds:uri="592d9fb0-1a1d-4a9a-9e0b-69a672cb26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Double Pipe Heat Exchanger  Design</vt:lpstr>
      <vt:lpstr>Typical construction</vt:lpstr>
      <vt:lpstr>Packing glands and Tee joint</vt:lpstr>
      <vt:lpstr>Typical commercial DHE</vt:lpstr>
      <vt:lpstr>Configuration of inner tubes</vt:lpstr>
      <vt:lpstr>Hairpin Heat exchanger</vt:lpstr>
      <vt:lpstr>Pros and Cons</vt:lpstr>
      <vt:lpstr>Points to ponder</vt:lpstr>
      <vt:lpstr>Data Sheet</vt:lpstr>
      <vt:lpstr>Shell and tube side fluids</vt:lpstr>
      <vt:lpstr>Design Considerations</vt:lpstr>
      <vt:lpstr>Typical design problem</vt:lpstr>
      <vt:lpstr>Key steps in design calculations</vt:lpstr>
      <vt:lpstr>TEMA guidelines</vt:lpstr>
      <vt:lpstr>Double pipe hairpin section data</vt:lpstr>
      <vt:lpstr>Multi tubular hairpins</vt:lpstr>
      <vt:lpstr>Multi tubular hairpins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Pipe Heat Exchanger  Design</dc:title>
  <dc:creator>dell</dc:creator>
  <cp:revision>1</cp:revision>
  <dcterms:created xsi:type="dcterms:W3CDTF">2020-09-04T06:43:33Z</dcterms:created>
  <dcterms:modified xsi:type="dcterms:W3CDTF">2020-09-08T10:09:29Z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