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5" r:id="rId9"/>
    <p:sldId id="267" r:id="rId10"/>
    <p:sldId id="269" r:id="rId11"/>
    <p:sldId id="266" r:id="rId12"/>
    <p:sldId id="274" r:id="rId13"/>
    <p:sldId id="276" r:id="rId14"/>
    <p:sldId id="275" r:id="rId15"/>
    <p:sldId id="264" r:id="rId16"/>
    <p:sldId id="272" r:id="rId17"/>
    <p:sldId id="270" r:id="rId18"/>
    <p:sldId id="273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93" r:id="rId30"/>
    <p:sldId id="294" r:id="rId31"/>
    <p:sldId id="295" r:id="rId32"/>
    <p:sldId id="296" r:id="rId33"/>
    <p:sldId id="287" r:id="rId34"/>
    <p:sldId id="288" r:id="rId35"/>
    <p:sldId id="291" r:id="rId36"/>
    <p:sldId id="289" r:id="rId37"/>
    <p:sldId id="292" r:id="rId38"/>
    <p:sldId id="29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2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September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system/files/documents/srd/NISTIR5078.htm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acharya.inflibnet.ac.in/data-server/eacharya-documents/55daa452e41301c73a2cb5ac_INFIEP_208/386/ET/5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Evaporator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Week -4</a:t>
            </a:r>
          </a:p>
          <a:p>
            <a:endParaRPr lang="en-US" dirty="0"/>
          </a:p>
          <a:p>
            <a:r>
              <a:rPr lang="en-US" dirty="0" smtClean="0"/>
              <a:t>By</a:t>
            </a:r>
          </a:p>
          <a:p>
            <a:r>
              <a:rPr lang="en-US" dirty="0" err="1" smtClean="0"/>
              <a:t>Dr.Swambabu</a:t>
            </a:r>
            <a:r>
              <a:rPr lang="en-US" dirty="0" smtClean="0"/>
              <a:t> Varanasi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Koustav</a:t>
            </a:r>
            <a:r>
              <a:rPr lang="en-US" dirty="0" smtClean="0"/>
              <a:t> 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599"/>
            <a:ext cx="8229600" cy="990600"/>
          </a:xfrm>
        </p:spPr>
        <p:txBody>
          <a:bodyPr/>
          <a:lstStyle/>
          <a:p>
            <a:r>
              <a:rPr lang="en-IN" dirty="0" smtClean="0"/>
              <a:t>Film-type evaporator</a:t>
            </a:r>
            <a:endParaRPr lang="en-IN" dirty="0"/>
          </a:p>
        </p:txBody>
      </p:sp>
      <p:pic>
        <p:nvPicPr>
          <p:cNvPr id="5122" name="Picture 2" descr="http://eacharya.inflibnet.ac.in/data-server/eacharya-documents/55daa452e41301c73a2cb5ac_INFIEP_208/386/ET/images/fig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6" y="1212272"/>
            <a:ext cx="3416909" cy="524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438" y="645863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Climbing film evaporator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124" name="Picture 4" descr="http://eacharya.inflibnet.ac.in/data-server/eacharya-documents/55daa452e41301c73a2cb5ac_INFIEP_208/386/ET/images/fig3.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201" y="1010371"/>
            <a:ext cx="3238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8892" y="6426367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Falling film evaporator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Agitated Thin Film Evaporator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 descr="http://eacharya.inflibnet.ac.in/data-server/eacharya-documents/55daa452e41301c73a2cb5ac_INFIEP_208/386/ET/images/fig5.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770" y="1600201"/>
            <a:ext cx="3262808" cy="514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Another possible arrangement – Forced circulation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1432724" y="4636848"/>
            <a:ext cx="662753" cy="471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71620" y="4618550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Feed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9350" y="4470593"/>
            <a:ext cx="1267692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Heat exchanger</a:t>
            </a:r>
            <a:endParaRPr lang="en-IN" dirty="0"/>
          </a:p>
        </p:txBody>
      </p:sp>
      <p:sp>
        <p:nvSpPr>
          <p:cNvPr id="7" name="L-Shape 6"/>
          <p:cNvSpPr/>
          <p:nvPr/>
        </p:nvSpPr>
        <p:spPr>
          <a:xfrm rot="5400000">
            <a:off x="4673560" y="2110470"/>
            <a:ext cx="988365" cy="1191495"/>
          </a:xfrm>
          <a:prstGeom prst="corner">
            <a:avLst>
              <a:gd name="adj1" fmla="val 30488"/>
              <a:gd name="adj2" fmla="val 25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186582" y="1381337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Vacuum </a:t>
            </a:r>
          </a:p>
          <a:p>
            <a:r>
              <a:rPr lang="en-IN" sz="2000" b="1" dirty="0" smtClean="0">
                <a:solidFill>
                  <a:srgbClr val="00B050"/>
                </a:solidFill>
              </a:rPr>
              <a:t>generator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9" name="L-Shape 8"/>
          <p:cNvSpPr/>
          <p:nvPr/>
        </p:nvSpPr>
        <p:spPr>
          <a:xfrm rot="5400000" flipH="1">
            <a:off x="5146962" y="4297160"/>
            <a:ext cx="651165" cy="1773382"/>
          </a:xfrm>
          <a:prstGeom prst="corner">
            <a:avLst>
              <a:gd name="adj1" fmla="val 30488"/>
              <a:gd name="adj2" fmla="val 25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432657" y="4932376"/>
            <a:ext cx="225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Concentrated </a:t>
            </a:r>
          </a:p>
          <a:p>
            <a:r>
              <a:rPr lang="en-IN" sz="2400" b="1" dirty="0" smtClean="0">
                <a:solidFill>
                  <a:srgbClr val="00B050"/>
                </a:solidFill>
              </a:rPr>
              <a:t>Product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04673" y="3200400"/>
            <a:ext cx="1140647" cy="1657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5358770" y="2094213"/>
            <a:ext cx="561111" cy="572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-Shape 12"/>
          <p:cNvSpPr/>
          <p:nvPr/>
        </p:nvSpPr>
        <p:spPr>
          <a:xfrm rot="5400000">
            <a:off x="5743234" y="1623157"/>
            <a:ext cx="353293" cy="588819"/>
          </a:xfrm>
          <a:prstGeom prst="corner">
            <a:avLst>
              <a:gd name="adj1" fmla="val 26923"/>
              <a:gd name="adj2" fmla="val 21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-Shape 13"/>
          <p:cNvSpPr/>
          <p:nvPr/>
        </p:nvSpPr>
        <p:spPr>
          <a:xfrm rot="5400000" flipH="1">
            <a:off x="5768713" y="2502167"/>
            <a:ext cx="298872" cy="628175"/>
          </a:xfrm>
          <a:prstGeom prst="corner">
            <a:avLst>
              <a:gd name="adj1" fmla="val 26923"/>
              <a:gd name="adj2" fmla="val 21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232237" y="2681751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Condensed</a:t>
            </a:r>
          </a:p>
          <a:p>
            <a:r>
              <a:rPr lang="en-IN" sz="2000" b="1" dirty="0" smtClean="0">
                <a:solidFill>
                  <a:srgbClr val="00B050"/>
                </a:solidFill>
              </a:rPr>
              <a:t>vapours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5203" y="220866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Condenser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>
            <a:off x="3217742" y="3907234"/>
            <a:ext cx="692727" cy="56335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Flash Evaporator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 descr="https://html1-f.scribdassets.com/7seadkoev46skbme/images/1-36a2fb826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2" r="43477" b="19034"/>
          <a:stretch/>
        </p:blipFill>
        <p:spPr bwMode="auto">
          <a:xfrm rot="21425938">
            <a:off x="1224342" y="1741915"/>
            <a:ext cx="5693067" cy="36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Forced </a:t>
            </a:r>
            <a:r>
              <a:rPr lang="en-IN" dirty="0" smtClean="0"/>
              <a:t>circulation evaporator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600199"/>
            <a:ext cx="432435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056" y="6553200"/>
            <a:ext cx="85779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Image from - http</a:t>
            </a:r>
            <a:r>
              <a:rPr lang="en-IN" sz="1100" dirty="0"/>
              <a:t>://eacharya.inflibnet.ac.in/data-server/eacharya-documents/55daa452e41301c73a2cb5ac_INFIEP_208/386/ET/5.html</a:t>
            </a:r>
          </a:p>
        </p:txBody>
      </p:sp>
    </p:spTree>
    <p:extLst>
      <p:ext uri="{BB962C8B-B14F-4D97-AF65-F5344CB8AC3E}">
        <p14:creationId xmlns:p14="http://schemas.microsoft.com/office/powerpoint/2010/main" val="15445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0" y="235527"/>
            <a:ext cx="8229600" cy="990600"/>
          </a:xfrm>
        </p:spPr>
        <p:txBody>
          <a:bodyPr/>
          <a:lstStyle/>
          <a:p>
            <a:r>
              <a:rPr lang="en-IN" b="1" dirty="0" err="1"/>
              <a:t>Gasketed</a:t>
            </a:r>
            <a:r>
              <a:rPr lang="en-IN" b="1" dirty="0"/>
              <a:t> Plate Evaporator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http://eacharya.inflibnet.ac.in/data-server/eacharya-documents/55daa452e41301c73a2cb5ac_INFIEP_208/386/ET/images/fig6.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" b="52224"/>
          <a:stretch/>
        </p:blipFill>
        <p:spPr bwMode="auto">
          <a:xfrm>
            <a:off x="434829" y="2175884"/>
            <a:ext cx="5060565" cy="362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eacharya.inflibnet.ac.in/data-server/eacharya-documents/55daa452e41301c73a2cb5ac_INFIEP_208/386/ET/images/fig6.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90" r="-474"/>
          <a:stretch/>
        </p:blipFill>
        <p:spPr bwMode="auto">
          <a:xfrm>
            <a:off x="4184579" y="2407228"/>
            <a:ext cx="4820876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49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 contact evaporator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Direct Contact Evaporation&#10;&#10;28&#10;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8" t="23812" r="12084"/>
          <a:stretch/>
        </p:blipFill>
        <p:spPr bwMode="auto">
          <a:xfrm>
            <a:off x="1149531" y="1737358"/>
            <a:ext cx="6426912" cy="458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2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Criteria for evaporator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241"/>
          <a:stretch/>
        </p:blipFill>
        <p:spPr>
          <a:xfrm>
            <a:off x="-447289" y="2113827"/>
            <a:ext cx="9815631" cy="366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Evaporator performance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Thermodynamic efficiency of an evaporator is low like a distillation column</a:t>
                </a:r>
              </a:p>
              <a:p>
                <a:r>
                  <a:rPr lang="en-IN" dirty="0" smtClean="0"/>
                  <a:t>‘</a:t>
                </a:r>
                <a:r>
                  <a:rPr lang="en-IN" dirty="0" smtClean="0">
                    <a:solidFill>
                      <a:srgbClr val="0070C0"/>
                    </a:solidFill>
                  </a:rPr>
                  <a:t>Steam economy</a:t>
                </a:r>
                <a:r>
                  <a:rPr lang="en-IN" dirty="0" smtClean="0"/>
                  <a:t>’ or ‘</a:t>
                </a:r>
                <a:r>
                  <a:rPr lang="en-IN" dirty="0" smtClean="0">
                    <a:solidFill>
                      <a:srgbClr val="0070C0"/>
                    </a:solidFill>
                  </a:rPr>
                  <a:t>economy</a:t>
                </a:r>
                <a:r>
                  <a:rPr lang="en-IN" dirty="0" smtClean="0"/>
                  <a:t>’ is used to evaluate the performance of an evaporator</a:t>
                </a:r>
              </a:p>
              <a:p>
                <a:endParaRPr lang="en-IN" dirty="0"/>
              </a:p>
              <a:p>
                <a:r>
                  <a:rPr lang="en-IN" dirty="0" smtClean="0"/>
                  <a:t>Economy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𝑠𝑜𝑙𝑣𝑒𝑛𝑡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𝑒𝑣𝑎𝑝𝑜𝑟𝑎𝑡𝑒𝑑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𝑠𝑡𝑒𝑎𝑚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𝑢𝑠𝑒𝑑</m:t>
                        </m:r>
                      </m:den>
                    </m:f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Economy can be improved</a:t>
                </a:r>
              </a:p>
              <a:p>
                <a:pPr lvl="1"/>
                <a:r>
                  <a:rPr lang="en-IN" dirty="0" smtClean="0"/>
                  <a:t>Multiple effects</a:t>
                </a:r>
              </a:p>
              <a:p>
                <a:pPr lvl="1"/>
                <a:r>
                  <a:rPr lang="en-IN" dirty="0" smtClean="0"/>
                  <a:t>Vapour compression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3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effect evaporator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" y="1618758"/>
            <a:ext cx="9068116" cy="5074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61875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Feed forward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1966" y="16002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Feed backward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195" y="64190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Parallel Feed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6089" y="646507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Mixed feed backward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2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Double pipe HE is economically beneficial when required heat transfer area less than 50 m</a:t>
            </a:r>
            <a:r>
              <a:rPr lang="en-IN" baseline="30000" dirty="0" smtClean="0"/>
              <a:t>2</a:t>
            </a:r>
            <a:r>
              <a:rPr lang="en-IN" dirty="0" smtClean="0"/>
              <a:t>.</a:t>
            </a:r>
          </a:p>
          <a:p>
            <a:r>
              <a:rPr lang="en-IN" dirty="0" smtClean="0"/>
              <a:t>Finned double pipe HE is used when </a:t>
            </a:r>
            <a:r>
              <a:rPr lang="en-IN" dirty="0" err="1" smtClean="0"/>
              <a:t>h</a:t>
            </a:r>
            <a:r>
              <a:rPr lang="en-IN" baseline="-25000" dirty="0" err="1" smtClean="0"/>
              <a:t>shell</a:t>
            </a:r>
            <a:r>
              <a:rPr lang="en-IN" dirty="0" smtClean="0"/>
              <a:t> &lt; 0.75 </a:t>
            </a:r>
            <a:r>
              <a:rPr lang="en-IN" dirty="0" err="1" smtClean="0"/>
              <a:t>h</a:t>
            </a:r>
            <a:r>
              <a:rPr lang="en-IN" baseline="-25000" dirty="0" err="1" smtClean="0"/>
              <a:t>tube</a:t>
            </a:r>
            <a:endParaRPr lang="en-IN" baseline="30000" dirty="0" smtClean="0"/>
          </a:p>
          <a:p>
            <a:r>
              <a:rPr lang="en-IN" dirty="0" smtClean="0"/>
              <a:t>Criteria and methodology used is similar for both except</a:t>
            </a:r>
          </a:p>
          <a:p>
            <a:pPr lvl="1"/>
            <a:r>
              <a:rPr lang="en-IN" dirty="0"/>
              <a:t>equivalent diameter calculations </a:t>
            </a:r>
            <a:r>
              <a:rPr lang="en-IN" dirty="0" smtClean="0"/>
              <a:t>O</a:t>
            </a:r>
          </a:p>
          <a:p>
            <a:pPr lvl="1"/>
            <a:r>
              <a:rPr lang="en-IN" dirty="0"/>
              <a:t>O</a:t>
            </a:r>
            <a:r>
              <a:rPr lang="en-IN" dirty="0" smtClean="0"/>
              <a:t>uter </a:t>
            </a:r>
            <a:r>
              <a:rPr lang="en-IN" dirty="0"/>
              <a:t>surface area consideration for calculating </a:t>
            </a:r>
            <a:r>
              <a:rPr lang="en-IN" dirty="0" err="1"/>
              <a:t>U</a:t>
            </a:r>
            <a:r>
              <a:rPr lang="en-IN" baseline="-25000" dirty="0" err="1"/>
              <a:t>o</a:t>
            </a:r>
            <a:endParaRPr lang="en-IN" dirty="0"/>
          </a:p>
          <a:p>
            <a:r>
              <a:rPr lang="en-IN" dirty="0" smtClean="0"/>
              <a:t>Key aspects </a:t>
            </a:r>
          </a:p>
          <a:p>
            <a:pPr lvl="1"/>
            <a:r>
              <a:rPr lang="en-IN" sz="1600" dirty="0" smtClean="0"/>
              <a:t>Shell side and tube side streams, Caloric temperature estimation</a:t>
            </a:r>
          </a:p>
          <a:p>
            <a:pPr lvl="1"/>
            <a:r>
              <a:rPr lang="en-IN" sz="1600" dirty="0" smtClean="0"/>
              <a:t>Usage of appropriate correlations</a:t>
            </a:r>
          </a:p>
          <a:p>
            <a:pPr lvl="1"/>
            <a:r>
              <a:rPr lang="en-IN" sz="1600" dirty="0" smtClean="0"/>
              <a:t>TEMA guidelines</a:t>
            </a:r>
          </a:p>
          <a:p>
            <a:pPr lvl="1"/>
            <a:r>
              <a:rPr lang="en-IN" sz="1600" dirty="0" smtClean="0"/>
              <a:t>Reading heat transfer data tables, graphs, </a:t>
            </a:r>
            <a:r>
              <a:rPr lang="en-IN" sz="1600" dirty="0" err="1" smtClean="0"/>
              <a:t>etc</a:t>
            </a:r>
            <a:endParaRPr lang="en-IN" sz="1600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377696" y="5533310"/>
            <a:ext cx="4907814" cy="140089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/>
          <a:srcRect l="2189" t="3592" b="49868"/>
          <a:stretch/>
        </p:blipFill>
        <p:spPr>
          <a:xfrm>
            <a:off x="5285510" y="5533310"/>
            <a:ext cx="3616036" cy="10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8845173" cy="6904971"/>
            <a:chOff x="181261" y="1600200"/>
            <a:chExt cx="9132556" cy="76691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62101"/>
            <a:stretch/>
          </p:blipFill>
          <p:spPr>
            <a:xfrm>
              <a:off x="457200" y="1600200"/>
              <a:ext cx="8369510" cy="65967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841"/>
            <a:stretch/>
          </p:blipFill>
          <p:spPr>
            <a:xfrm>
              <a:off x="181261" y="2246811"/>
              <a:ext cx="9132556" cy="7022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142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Optimum number of effects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52" y="1384663"/>
            <a:ext cx="7154008" cy="5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63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Evaporator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It should </a:t>
            </a:r>
          </a:p>
          <a:p>
            <a:r>
              <a:rPr lang="en-IN" dirty="0" smtClean="0"/>
              <a:t>effectively </a:t>
            </a:r>
            <a:r>
              <a:rPr lang="en-IN" dirty="0"/>
              <a:t>transfer heat at a high rate with </a:t>
            </a:r>
            <a:r>
              <a:rPr lang="en-IN" dirty="0">
                <a:solidFill>
                  <a:srgbClr val="FF0000"/>
                </a:solidFill>
              </a:rPr>
              <a:t>minimum surface area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effectively </a:t>
            </a:r>
            <a:r>
              <a:rPr lang="en-IN" dirty="0"/>
              <a:t>separate vapour from liquid concentrate </a:t>
            </a:r>
            <a:r>
              <a:rPr lang="en-IN" dirty="0" smtClean="0"/>
              <a:t> </a:t>
            </a:r>
          </a:p>
          <a:p>
            <a:r>
              <a:rPr lang="en-IN" dirty="0" smtClean="0"/>
              <a:t>meet </a:t>
            </a:r>
            <a:r>
              <a:rPr lang="en-IN" dirty="0"/>
              <a:t>solvent evaporation capacity </a:t>
            </a:r>
            <a:endParaRPr lang="en-IN" dirty="0" smtClean="0"/>
          </a:p>
          <a:p>
            <a:r>
              <a:rPr lang="en-IN" dirty="0" smtClean="0"/>
              <a:t>meet </a:t>
            </a:r>
            <a:r>
              <a:rPr lang="en-IN" dirty="0"/>
              <a:t>product quality (concentration) </a:t>
            </a:r>
            <a:endParaRPr lang="en-IN" dirty="0" smtClean="0"/>
          </a:p>
          <a:p>
            <a:r>
              <a:rPr lang="en-IN" dirty="0" smtClean="0"/>
              <a:t>be </a:t>
            </a:r>
            <a:r>
              <a:rPr lang="en-IN" dirty="0">
                <a:solidFill>
                  <a:srgbClr val="FF0000"/>
                </a:solidFill>
              </a:rPr>
              <a:t>energy efficient by effective use of steam </a:t>
            </a:r>
            <a:r>
              <a:rPr lang="en-IN" dirty="0"/>
              <a:t>in multiple-effect evaporation or vapour recompression, wherever possible </a:t>
            </a:r>
            <a:endParaRPr lang="en-IN" dirty="0" smtClean="0"/>
          </a:p>
          <a:p>
            <a:r>
              <a:rPr lang="en-IN" dirty="0" smtClean="0"/>
              <a:t>minimize </a:t>
            </a:r>
            <a:r>
              <a:rPr lang="en-IN" dirty="0"/>
              <a:t>fouling of heat transfer surface </a:t>
            </a:r>
            <a:endParaRPr lang="en-IN" dirty="0" smtClean="0"/>
          </a:p>
          <a:p>
            <a:r>
              <a:rPr lang="en-IN" dirty="0" smtClean="0"/>
              <a:t>be </a:t>
            </a:r>
            <a:r>
              <a:rPr lang="en-IN" dirty="0"/>
              <a:t>constructed of materials that are adequate to minimize corrosion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578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effect evaporation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39" y="15240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Mass and Energy balance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939" y="1333092"/>
            <a:ext cx="4671722" cy="4919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59589"/>
            <a:ext cx="3096305" cy="1899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56" y="4038600"/>
            <a:ext cx="1743670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485" y="4950550"/>
            <a:ext cx="1431720" cy="4819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9268" y="553741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Where </a:t>
            </a:r>
            <a:r>
              <a:rPr lang="en-IN" dirty="0" err="1" smtClean="0"/>
              <a:t>T</a:t>
            </a:r>
            <a:r>
              <a:rPr lang="en-IN" baseline="-25000" dirty="0" err="1" smtClean="0"/>
              <a:t>con</a:t>
            </a:r>
            <a:r>
              <a:rPr lang="en-IN" dirty="0" smtClean="0"/>
              <a:t> = steam condensate T</a:t>
            </a:r>
          </a:p>
          <a:p>
            <a:r>
              <a:rPr lang="en-IN" dirty="0"/>
              <a:t> </a:t>
            </a:r>
            <a:r>
              <a:rPr lang="en-IN" dirty="0" smtClean="0"/>
              <a:t>           T </a:t>
            </a:r>
            <a:r>
              <a:rPr lang="en-IN" dirty="0"/>
              <a:t>is the bulk liquid temperature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1650" y="6241878"/>
            <a:ext cx="1547404" cy="38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51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3" y="229484"/>
            <a:ext cx="7811589" cy="745875"/>
          </a:xfrm>
        </p:spPr>
        <p:txBody>
          <a:bodyPr/>
          <a:lstStyle/>
          <a:p>
            <a:r>
              <a:rPr lang="en-IN" dirty="0" smtClean="0"/>
              <a:t>Boiling point Elevation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57"/>
          <a:stretch/>
        </p:blipFill>
        <p:spPr>
          <a:xfrm>
            <a:off x="104503" y="975359"/>
            <a:ext cx="4622975" cy="56988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79269" y="3540034"/>
            <a:ext cx="2808514" cy="261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24446" y="3566160"/>
            <a:ext cx="0" cy="27693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95303" y="3566160"/>
            <a:ext cx="0" cy="27693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2011680" y="4586151"/>
            <a:ext cx="496389" cy="870857"/>
          </a:xfrm>
          <a:prstGeom prst="leftBrace">
            <a:avLst/>
          </a:prstGeom>
          <a:noFill/>
          <a:ln>
            <a:solidFill>
              <a:srgbClr val="00206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Elbow Connector 14"/>
          <p:cNvCxnSpPr>
            <a:stCxn id="13" idx="1"/>
          </p:cNvCxnSpPr>
          <p:nvPr/>
        </p:nvCxnSpPr>
        <p:spPr>
          <a:xfrm rot="16200000" flipH="1">
            <a:off x="3660322" y="3869327"/>
            <a:ext cx="190500" cy="29913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7135" y="523058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BPE</a:t>
            </a:r>
            <a:endParaRPr lang="en-IN" sz="2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645" y="5271696"/>
            <a:ext cx="1682209" cy="4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1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Overall heat transfer coefficient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7663997" cy="40707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5577" y="5586009"/>
            <a:ext cx="807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Badger and Shepard (</a:t>
            </a:r>
            <a:r>
              <a:rPr lang="en-IN" dirty="0" err="1"/>
              <a:t>AIChE</a:t>
            </a:r>
            <a:r>
              <a:rPr lang="en-IN" dirty="0"/>
              <a:t> Trans. 13(I):101-137(1920)) for 30”diameter evaporator with 24 numbers of 2” diameter 48”long tubes</a:t>
            </a:r>
          </a:p>
        </p:txBody>
      </p:sp>
    </p:spTree>
    <p:extLst>
      <p:ext uri="{BB962C8B-B14F-4D97-AF65-F5344CB8AC3E}">
        <p14:creationId xmlns:p14="http://schemas.microsoft.com/office/powerpoint/2010/main" val="19686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47" y="89258"/>
            <a:ext cx="8229600" cy="990600"/>
          </a:xfrm>
        </p:spPr>
        <p:txBody>
          <a:bodyPr/>
          <a:lstStyle/>
          <a:p>
            <a:r>
              <a:rPr lang="en-IN" dirty="0" smtClean="0"/>
              <a:t>Multiple effect evaporator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959" y="954971"/>
            <a:ext cx="9491917" cy="56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IN" dirty="0"/>
              <a:t>F</a:t>
            </a:r>
            <a:r>
              <a:rPr lang="en-IN" dirty="0" smtClean="0"/>
              <a:t>eed </a:t>
            </a:r>
            <a:r>
              <a:rPr lang="en-IN" dirty="0"/>
              <a:t>rate (F), feed conditions (</a:t>
            </a:r>
            <a:r>
              <a:rPr lang="en-IN" dirty="0" err="1"/>
              <a:t>x</a:t>
            </a:r>
            <a:r>
              <a:rPr lang="en-IN" baseline="-25000" dirty="0" err="1"/>
              <a:t>F</a:t>
            </a:r>
            <a:r>
              <a:rPr lang="en-IN" dirty="0"/>
              <a:t>, T</a:t>
            </a:r>
            <a:r>
              <a:rPr lang="en-IN" baseline="-25000" dirty="0"/>
              <a:t>F</a:t>
            </a:r>
            <a:r>
              <a:rPr lang="en-IN" dirty="0"/>
              <a:t>) and desired product concentration (</a:t>
            </a:r>
            <a:r>
              <a:rPr lang="en-IN" dirty="0" err="1"/>
              <a:t>x</a:t>
            </a:r>
            <a:r>
              <a:rPr lang="en-IN" baseline="-25000" dirty="0" err="1"/>
              <a:t>P</a:t>
            </a:r>
            <a:r>
              <a:rPr lang="en-IN" dirty="0"/>
              <a:t>) </a:t>
            </a:r>
            <a:endParaRPr lang="en-IN" dirty="0" smtClean="0"/>
          </a:p>
          <a:p>
            <a:pPr marL="514350" indent="-514350">
              <a:buFont typeface="+mj-lt"/>
              <a:buAutoNum type="romanLcPeriod"/>
            </a:pPr>
            <a:r>
              <a:rPr lang="en-IN" dirty="0" smtClean="0"/>
              <a:t>Pressure </a:t>
            </a:r>
            <a:r>
              <a:rPr lang="en-IN" dirty="0"/>
              <a:t>(P</a:t>
            </a:r>
            <a:r>
              <a:rPr lang="en-IN" baseline="-25000" dirty="0"/>
              <a:t>N</a:t>
            </a:r>
            <a:r>
              <a:rPr lang="en-IN" dirty="0"/>
              <a:t>) in </a:t>
            </a:r>
            <a:r>
              <a:rPr lang="en-IN" dirty="0" smtClean="0"/>
              <a:t>N</a:t>
            </a:r>
            <a:r>
              <a:rPr lang="en-IN" baseline="30000" dirty="0" smtClean="0"/>
              <a:t>th</a:t>
            </a:r>
            <a:r>
              <a:rPr lang="en-IN" dirty="0" smtClean="0"/>
              <a:t> </a:t>
            </a:r>
            <a:r>
              <a:rPr lang="en-IN" dirty="0"/>
              <a:t>stage (last effect). </a:t>
            </a:r>
            <a:endParaRPr lang="en-IN" dirty="0" smtClean="0"/>
          </a:p>
          <a:p>
            <a:pPr marL="514350" indent="-514350">
              <a:buFont typeface="+mj-lt"/>
              <a:buAutoNum type="romanLcPeriod"/>
            </a:pPr>
            <a:r>
              <a:rPr lang="en-IN" dirty="0" smtClean="0"/>
              <a:t>System </a:t>
            </a:r>
            <a:r>
              <a:rPr lang="en-IN" dirty="0"/>
              <a:t>properties – calculation procedure and / or tables for saturation temperature of solvent (water: steam tables), BPE, enthalpy of solution and solution </a:t>
            </a:r>
            <a:r>
              <a:rPr lang="en-IN" dirty="0" smtClean="0"/>
              <a:t>properties.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 smtClean="0"/>
              <a:t>Steam </a:t>
            </a:r>
            <a:r>
              <a:rPr lang="en-IN" dirty="0"/>
              <a:t>supply pressure and temperature (</a:t>
            </a:r>
            <a:r>
              <a:rPr lang="en-IN" dirty="0" err="1"/>
              <a:t>P</a:t>
            </a:r>
            <a:r>
              <a:rPr lang="en-IN" baseline="-25000" dirty="0" err="1"/>
              <a:t>steam</a:t>
            </a:r>
            <a:r>
              <a:rPr lang="en-IN" dirty="0"/>
              <a:t> and </a:t>
            </a:r>
            <a:r>
              <a:rPr lang="en-IN" dirty="0" err="1"/>
              <a:t>T</a:t>
            </a:r>
            <a:r>
              <a:rPr lang="en-IN" baseline="-25000" dirty="0" err="1"/>
              <a:t>steam</a:t>
            </a:r>
            <a:r>
              <a:rPr lang="en-IN" dirty="0"/>
              <a:t>). Usually </a:t>
            </a:r>
            <a:r>
              <a:rPr lang="en-IN" dirty="0" err="1"/>
              <a:t>T</a:t>
            </a:r>
            <a:r>
              <a:rPr lang="en-IN" baseline="-25000" dirty="0" err="1"/>
              <a:t>steam</a:t>
            </a:r>
            <a:r>
              <a:rPr lang="en-IN" dirty="0"/>
              <a:t> will have a few degrees of superheat. </a:t>
            </a:r>
            <a:endParaRPr lang="en-IN" dirty="0" smtClean="0"/>
          </a:p>
          <a:p>
            <a:pPr marL="514350" indent="-514350">
              <a:buFont typeface="+mj-lt"/>
              <a:buAutoNum type="romanLcPeriod"/>
            </a:pPr>
            <a:r>
              <a:rPr lang="en-IN" dirty="0" smtClean="0"/>
              <a:t>Evaporator </a:t>
            </a:r>
            <a:r>
              <a:rPr lang="en-IN" dirty="0"/>
              <a:t>type &amp; configuration and the estimated heat transfer coefficient of each effect (U1, U2,...UN).</a:t>
            </a:r>
          </a:p>
        </p:txBody>
      </p:sp>
    </p:spTree>
    <p:extLst>
      <p:ext uri="{BB962C8B-B14F-4D97-AF65-F5344CB8AC3E}">
        <p14:creationId xmlns:p14="http://schemas.microsoft.com/office/powerpoint/2010/main" val="3368051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 objective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Meeting the final product concentration with high steam economy is the foremost objective.</a:t>
            </a:r>
          </a:p>
          <a:p>
            <a:pPr lvl="1" algn="just"/>
            <a:r>
              <a:rPr lang="en-IN" dirty="0" smtClean="0">
                <a:solidFill>
                  <a:srgbClr val="0070C0"/>
                </a:solidFill>
              </a:rPr>
              <a:t>The multiple effect evaporator design (triple effect) with same heat transfer area for each effect. </a:t>
            </a:r>
          </a:p>
          <a:p>
            <a:pPr lvl="1" algn="just"/>
            <a:r>
              <a:rPr lang="en-IN" dirty="0" smtClean="0">
                <a:solidFill>
                  <a:srgbClr val="0070C0"/>
                </a:solidFill>
              </a:rPr>
              <a:t>This is an indirect way to economise on fabrication cost and minimise inventory cost by holding common spares</a:t>
            </a:r>
          </a:p>
          <a:p>
            <a:pPr lvl="1" algn="just"/>
            <a:endParaRPr lang="en-IN" dirty="0" smtClean="0">
              <a:solidFill>
                <a:srgbClr val="0070C0"/>
              </a:solidFill>
            </a:endParaRPr>
          </a:p>
          <a:p>
            <a:pPr algn="just"/>
            <a:r>
              <a:rPr lang="en-IN" dirty="0" smtClean="0">
                <a:solidFill>
                  <a:srgbClr val="7030A0"/>
                </a:solidFill>
              </a:rPr>
              <a:t>Design deliverable:</a:t>
            </a:r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heat transfer areas (A</a:t>
            </a:r>
            <a:r>
              <a:rPr lang="en-IN" baseline="-25000" dirty="0"/>
              <a:t>i</a:t>
            </a:r>
            <a:r>
              <a:rPr lang="en-IN" dirty="0"/>
              <a:t> , </a:t>
            </a:r>
            <a:r>
              <a:rPr lang="en-IN" dirty="0" err="1"/>
              <a:t>i</a:t>
            </a:r>
            <a:r>
              <a:rPr lang="en-IN" dirty="0"/>
              <a:t>=1,...,N</a:t>
            </a:r>
            <a:r>
              <a:rPr lang="en-IN" dirty="0" smtClean="0"/>
              <a:t>)</a:t>
            </a:r>
          </a:p>
          <a:p>
            <a:pPr lvl="1" algn="just"/>
            <a:r>
              <a:rPr lang="en-IN" dirty="0"/>
              <a:t>all variables </a:t>
            </a:r>
            <a:r>
              <a:rPr lang="en-IN" dirty="0" smtClean="0"/>
              <a:t>not </a:t>
            </a:r>
            <a:r>
              <a:rPr lang="en-IN" dirty="0"/>
              <a:t>specified as design input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3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Evaporation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8418"/>
          </a:xfrm>
        </p:spPr>
        <p:txBody>
          <a:bodyPr>
            <a:normAutofit/>
          </a:bodyPr>
          <a:lstStyle/>
          <a:p>
            <a:r>
              <a:rPr lang="en-IN" dirty="0"/>
              <a:t>Evaporation is the removal of solvent as </a:t>
            </a:r>
            <a:r>
              <a:rPr lang="en-IN" dirty="0" err="1"/>
              <a:t>vapor</a:t>
            </a:r>
            <a:r>
              <a:rPr lang="en-IN" dirty="0"/>
              <a:t> from a </a:t>
            </a:r>
            <a:r>
              <a:rPr lang="en-IN" dirty="0" smtClean="0"/>
              <a:t>solution.</a:t>
            </a:r>
            <a:endParaRPr lang="en-IN" sz="2200" dirty="0"/>
          </a:p>
          <a:p>
            <a:r>
              <a:rPr lang="en-IN" sz="2200" dirty="0" smtClean="0">
                <a:solidFill>
                  <a:srgbClr val="0070C0"/>
                </a:solidFill>
              </a:rPr>
              <a:t>Applications</a:t>
            </a:r>
          </a:p>
          <a:p>
            <a:pPr lvl="1"/>
            <a:r>
              <a:rPr lang="en-IN" sz="2200" dirty="0" smtClean="0"/>
              <a:t>To concentrate the solutions like sugar syrup, fruit juice, paper mill effluents, caustic soda lye, urea solution, etc.</a:t>
            </a:r>
          </a:p>
          <a:p>
            <a:pPr lvl="1"/>
            <a:r>
              <a:rPr lang="en-IN" sz="2200" dirty="0" smtClean="0"/>
              <a:t>To produce crystals in case of evaporative crystallization like ammonium </a:t>
            </a:r>
            <a:r>
              <a:rPr lang="en-IN" sz="2200" dirty="0" err="1" smtClean="0"/>
              <a:t>sulfate</a:t>
            </a:r>
            <a:r>
              <a:rPr lang="en-IN" sz="2200" dirty="0" smtClean="0"/>
              <a:t> crystals, salt, etc..</a:t>
            </a:r>
          </a:p>
          <a:p>
            <a:endParaRPr lang="en-IN" sz="2200" dirty="0"/>
          </a:p>
          <a:p>
            <a:r>
              <a:rPr lang="en-IN" sz="2200" dirty="0" smtClean="0">
                <a:solidFill>
                  <a:srgbClr val="7030A0"/>
                </a:solidFill>
              </a:rPr>
              <a:t>How do we remove solvent from a solutions?</a:t>
            </a:r>
          </a:p>
          <a:p>
            <a:pPr lvl="1"/>
            <a:r>
              <a:rPr lang="en-IN" sz="2200" dirty="0" smtClean="0"/>
              <a:t>Heating the solution</a:t>
            </a:r>
          </a:p>
          <a:p>
            <a:pPr lvl="1"/>
            <a:r>
              <a:rPr lang="en-IN" sz="2200" dirty="0" smtClean="0"/>
              <a:t>By applying vacuum</a:t>
            </a:r>
          </a:p>
          <a:p>
            <a:pPr lvl="1"/>
            <a:r>
              <a:rPr lang="en-IN" sz="2200" dirty="0" smtClean="0">
                <a:solidFill>
                  <a:srgbClr val="00B050"/>
                </a:solidFill>
              </a:rPr>
              <a:t>Combined – Usual procedure </a:t>
            </a:r>
            <a:endParaRPr lang="en-IN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8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Note the inputs: N, F, </a:t>
            </a:r>
            <a:r>
              <a:rPr lang="en-IN" dirty="0" err="1"/>
              <a:t>xF</a:t>
            </a:r>
            <a:r>
              <a:rPr lang="en-IN" dirty="0"/>
              <a:t>, TF, PN, U1, U2,...UN </a:t>
            </a:r>
            <a:endParaRPr lang="en-IN" dirty="0" smtClean="0"/>
          </a:p>
          <a:p>
            <a:r>
              <a:rPr lang="en-IN" dirty="0" smtClean="0"/>
              <a:t>Find </a:t>
            </a:r>
            <a:r>
              <a:rPr lang="en-IN" dirty="0"/>
              <a:t>the value of </a:t>
            </a:r>
            <a:r>
              <a:rPr lang="en-IN" dirty="0" smtClean="0"/>
              <a:t> </a:t>
            </a:r>
            <a:r>
              <a:rPr lang="en-IN" dirty="0" err="1" smtClean="0"/>
              <a:t>T</a:t>
            </a:r>
            <a:r>
              <a:rPr lang="en-IN" baseline="-25000" dirty="0" err="1" smtClean="0"/>
              <a:t>s</a:t>
            </a:r>
            <a:r>
              <a:rPr lang="en-IN" dirty="0" smtClean="0"/>
              <a:t> (P</a:t>
            </a:r>
            <a:r>
              <a:rPr lang="en-IN" baseline="-25000" dirty="0" smtClean="0"/>
              <a:t>N</a:t>
            </a:r>
            <a:r>
              <a:rPr lang="en-IN" dirty="0" smtClean="0"/>
              <a:t>) </a:t>
            </a:r>
            <a:r>
              <a:rPr lang="en-IN" dirty="0"/>
              <a:t>from steam table </a:t>
            </a:r>
            <a:endParaRPr lang="en-IN" dirty="0" smtClean="0"/>
          </a:p>
          <a:p>
            <a:r>
              <a:rPr lang="en-IN" dirty="0" smtClean="0"/>
              <a:t>Estimate L</a:t>
            </a:r>
            <a:r>
              <a:rPr lang="en-IN" baseline="-25000" dirty="0" smtClean="0"/>
              <a:t>N</a:t>
            </a:r>
            <a:r>
              <a:rPr lang="en-IN" dirty="0" smtClean="0"/>
              <a:t> and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total</a:t>
            </a:r>
            <a:endParaRPr lang="en-IN" baseline="-25000" dirty="0" smtClean="0"/>
          </a:p>
          <a:p>
            <a:r>
              <a:rPr lang="en-IN" dirty="0" smtClean="0"/>
              <a:t>Assume V</a:t>
            </a:r>
            <a:r>
              <a:rPr lang="en-IN" baseline="-25000" dirty="0" smtClean="0"/>
              <a:t>i</a:t>
            </a:r>
            <a:r>
              <a:rPr lang="en-IN" dirty="0" smtClean="0"/>
              <a:t> = </a:t>
            </a:r>
            <a:r>
              <a:rPr lang="en-IN" dirty="0" err="1" smtClean="0"/>
              <a:t>V</a:t>
            </a:r>
            <a:r>
              <a:rPr lang="en-IN" baseline="-25000" dirty="0" err="1" smtClean="0"/>
              <a:t>total</a:t>
            </a:r>
            <a:r>
              <a:rPr lang="en-IN" baseline="-25000" dirty="0" smtClean="0"/>
              <a:t> </a:t>
            </a:r>
            <a:r>
              <a:rPr lang="en-IN" dirty="0" smtClean="0"/>
              <a:t>/ 3</a:t>
            </a:r>
          </a:p>
          <a:p>
            <a:r>
              <a:rPr lang="en-IN" dirty="0" smtClean="0"/>
              <a:t>Calculate L</a:t>
            </a:r>
            <a:r>
              <a:rPr lang="en-IN" baseline="-25000" dirty="0" smtClean="0"/>
              <a:t>i</a:t>
            </a:r>
            <a:r>
              <a:rPr lang="en-IN" dirty="0" smtClean="0"/>
              <a:t> and x</a:t>
            </a:r>
            <a:r>
              <a:rPr lang="en-IN" baseline="-25000" dirty="0" smtClean="0"/>
              <a:t>i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Estimate BPE from </a:t>
            </a:r>
            <a:r>
              <a:rPr lang="en-IN" dirty="0" err="1" smtClean="0"/>
              <a:t>Duhring’s</a:t>
            </a:r>
            <a:r>
              <a:rPr lang="en-IN" dirty="0" smtClean="0"/>
              <a:t> plot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Assuming equal area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82" y="4406538"/>
            <a:ext cx="5377542" cy="11321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060" y="5580971"/>
            <a:ext cx="2717160" cy="97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61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Estimate Temperatures (condensate and products) in each effect</a:t>
            </a:r>
          </a:p>
          <a:p>
            <a:r>
              <a:rPr lang="en-IN" dirty="0" smtClean="0"/>
              <a:t>Estimate enthalpy's from steam tables and data tables</a:t>
            </a:r>
          </a:p>
          <a:p>
            <a:r>
              <a:rPr lang="en-IN" dirty="0" smtClean="0"/>
              <a:t>Calculate steam and heat load</a:t>
            </a:r>
          </a:p>
          <a:p>
            <a:r>
              <a:rPr lang="en-IN" dirty="0" smtClean="0"/>
              <a:t>Calculate based on given overall heat transfer coefficient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Check: see whether assumed condition (equal area) satisfied or not?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Yes – move forward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No -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32" y="5573077"/>
            <a:ext cx="2614423" cy="9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91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Check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49083"/>
            <a:ext cx="7787630" cy="22434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069" y="3407227"/>
            <a:ext cx="3613380" cy="511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36" y="4071528"/>
            <a:ext cx="6651846" cy="22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6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8" y="594359"/>
            <a:ext cx="8229600" cy="597625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/>
              <a:t>Design a forward feed triple effect evaporator to concentrate </a:t>
            </a:r>
            <a:r>
              <a:rPr lang="en-IN" b="1" dirty="0" smtClean="0">
                <a:solidFill>
                  <a:srgbClr val="FF0000"/>
                </a:solidFill>
              </a:rPr>
              <a:t>X1</a:t>
            </a:r>
            <a:r>
              <a:rPr lang="en-IN" dirty="0" smtClean="0"/>
              <a:t>% </a:t>
            </a:r>
            <a:r>
              <a:rPr lang="en-IN" dirty="0"/>
              <a:t>w/w caustic soda solution to a product with </a:t>
            </a:r>
            <a:r>
              <a:rPr lang="en-IN" b="1" dirty="0" smtClean="0">
                <a:solidFill>
                  <a:srgbClr val="FF0000"/>
                </a:solidFill>
              </a:rPr>
              <a:t>X2</a:t>
            </a:r>
            <a:r>
              <a:rPr lang="en-IN" dirty="0" smtClean="0"/>
              <a:t> </a:t>
            </a:r>
            <a:r>
              <a:rPr lang="en-IN" dirty="0"/>
              <a:t>w/w </a:t>
            </a:r>
            <a:r>
              <a:rPr lang="en-IN" dirty="0" err="1"/>
              <a:t>NaOH</a:t>
            </a:r>
            <a:r>
              <a:rPr lang="en-IN" dirty="0"/>
              <a:t>. Feed liquor is available at </a:t>
            </a:r>
            <a:r>
              <a:rPr lang="en-IN" b="1" dirty="0" smtClean="0">
                <a:solidFill>
                  <a:srgbClr val="FF0000"/>
                </a:solidFill>
              </a:rPr>
              <a:t>F</a:t>
            </a:r>
            <a:r>
              <a:rPr lang="en-IN" dirty="0" smtClean="0"/>
              <a:t> </a:t>
            </a:r>
            <a:r>
              <a:rPr lang="en-IN" dirty="0"/>
              <a:t>kg/sec at </a:t>
            </a:r>
            <a:r>
              <a:rPr lang="en-IN" b="1" dirty="0" err="1" smtClean="0">
                <a:solidFill>
                  <a:srgbClr val="FF0000"/>
                </a:solidFill>
              </a:rPr>
              <a:t>T</a:t>
            </a:r>
            <a:r>
              <a:rPr lang="en-IN" baseline="30000" dirty="0" err="1" smtClean="0"/>
              <a:t>o</a:t>
            </a:r>
            <a:r>
              <a:rPr lang="en-IN" dirty="0" err="1" smtClean="0"/>
              <a:t>C</a:t>
            </a:r>
            <a:r>
              <a:rPr lang="en-IN" dirty="0"/>
              <a:t>. Last effect of the evaporator can be connected to an existing vacuum system and operated at a pressure of </a:t>
            </a:r>
            <a:r>
              <a:rPr lang="en-IN" b="1" dirty="0" smtClean="0">
                <a:solidFill>
                  <a:srgbClr val="FF0000"/>
                </a:solidFill>
              </a:rPr>
              <a:t>P</a:t>
            </a:r>
            <a:r>
              <a:rPr lang="en-IN" dirty="0" smtClean="0"/>
              <a:t> </a:t>
            </a:r>
            <a:r>
              <a:rPr lang="en-IN" dirty="0" err="1"/>
              <a:t>kPa</a:t>
            </a:r>
            <a:r>
              <a:rPr lang="en-IN" dirty="0"/>
              <a:t> (abs). Steam with negligible superheat is available at </a:t>
            </a:r>
            <a:r>
              <a:rPr lang="en-IN" b="1" dirty="0">
                <a:solidFill>
                  <a:srgbClr val="FF0000"/>
                </a:solidFill>
              </a:rPr>
              <a:t>120</a:t>
            </a:r>
            <a:r>
              <a:rPr lang="en-IN" baseline="30000" dirty="0"/>
              <a:t>o</a:t>
            </a:r>
            <a:r>
              <a:rPr lang="en-IN" dirty="0"/>
              <a:t>C. Estimated overall heat transfer coefficients for the effects are 3000, 2000 and 1250 W/(m2C), defined with respect to the difference in temperature of the liquid in the effect and the condensing temperature of steam/vapour heating it.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Estimate:</a:t>
            </a:r>
          </a:p>
          <a:p>
            <a:pPr marL="514350" indent="-514350" algn="just">
              <a:buAutoNum type="romanLcParenBoth"/>
            </a:pPr>
            <a:r>
              <a:rPr lang="en-IN" dirty="0" smtClean="0"/>
              <a:t>Steam </a:t>
            </a:r>
            <a:r>
              <a:rPr lang="en-IN" dirty="0"/>
              <a:t>consumption </a:t>
            </a:r>
            <a:endParaRPr lang="en-IN" dirty="0" smtClean="0"/>
          </a:p>
          <a:p>
            <a:pPr marL="514350" indent="-514350" algn="just">
              <a:buAutoNum type="romanLcParenBoth"/>
            </a:pPr>
            <a:r>
              <a:rPr lang="en-IN" dirty="0" smtClean="0"/>
              <a:t>Heat </a:t>
            </a:r>
            <a:r>
              <a:rPr lang="en-IN" dirty="0"/>
              <a:t>load </a:t>
            </a:r>
            <a:endParaRPr lang="en-IN" dirty="0" smtClean="0"/>
          </a:p>
          <a:p>
            <a:pPr marL="514350" indent="-514350" algn="just">
              <a:buAutoNum type="romanLcParenBoth"/>
            </a:pPr>
            <a:r>
              <a:rPr lang="en-IN" dirty="0" smtClean="0"/>
              <a:t>Heat </a:t>
            </a:r>
            <a:r>
              <a:rPr lang="en-IN" dirty="0"/>
              <a:t>transfer </a:t>
            </a:r>
            <a:r>
              <a:rPr lang="en-IN" dirty="0" smtClean="0"/>
              <a:t>area, </a:t>
            </a:r>
            <a:r>
              <a:rPr lang="en-IN" dirty="0"/>
              <a:t>Operating </a:t>
            </a:r>
            <a:r>
              <a:rPr lang="en-IN" dirty="0" smtClean="0"/>
              <a:t>temperature, Pressure and </a:t>
            </a:r>
            <a:r>
              <a:rPr lang="en-IN" dirty="0"/>
              <a:t>Condensate temperature </a:t>
            </a:r>
            <a:r>
              <a:rPr lang="en-IN" dirty="0" smtClean="0"/>
              <a:t>in </a:t>
            </a:r>
            <a:r>
              <a:rPr lang="en-IN" dirty="0"/>
              <a:t>each effect.</a:t>
            </a:r>
          </a:p>
        </p:txBody>
      </p:sp>
    </p:spTree>
    <p:extLst>
      <p:ext uri="{BB962C8B-B14F-4D97-AF65-F5344CB8AC3E}">
        <p14:creationId xmlns:p14="http://schemas.microsoft.com/office/powerpoint/2010/main" val="1455727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for assignment question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9" y="1523042"/>
            <a:ext cx="9107303" cy="1204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3200400"/>
            <a:ext cx="6853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Steam tables: uploaded to teams (files folder)</a:t>
            </a:r>
          </a:p>
          <a:p>
            <a:r>
              <a:rPr lang="en-IN" dirty="0"/>
              <a:t> </a:t>
            </a:r>
            <a:r>
              <a:rPr lang="en-IN" dirty="0" smtClean="0"/>
              <a:t>or access from:</a:t>
            </a:r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www.nist.gov/system/files/documents/srd/NISTIR5078.htm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0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13" y="-8576"/>
            <a:ext cx="6946772" cy="687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57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42" y="0"/>
            <a:ext cx="7720860" cy="674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54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87" y="17298"/>
            <a:ext cx="5537624" cy="68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99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21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4" y="291948"/>
            <a:ext cx="8229600" cy="990600"/>
          </a:xfrm>
        </p:spPr>
        <p:txBody>
          <a:bodyPr/>
          <a:lstStyle/>
          <a:p>
            <a:r>
              <a:rPr lang="en-IN" dirty="0" smtClean="0"/>
              <a:t>Evaporation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647" y="4499558"/>
            <a:ext cx="6578644" cy="16795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600" dirty="0" smtClean="0">
                <a:solidFill>
                  <a:srgbClr val="7030A0"/>
                </a:solidFill>
              </a:rPr>
              <a:t>Is this possible (practically) ?</a:t>
            </a:r>
          </a:p>
          <a:p>
            <a:pPr lvl="1"/>
            <a:r>
              <a:rPr lang="en-IN" dirty="0" smtClean="0">
                <a:solidFill>
                  <a:srgbClr val="7030A0"/>
                </a:solidFill>
              </a:rPr>
              <a:t>Can vapours enter the vacuum generator directly?</a:t>
            </a:r>
          </a:p>
          <a:p>
            <a:pPr lvl="2"/>
            <a:r>
              <a:rPr lang="en-IN" dirty="0" smtClean="0">
                <a:solidFill>
                  <a:srgbClr val="7030A0"/>
                </a:solidFill>
              </a:rPr>
              <a:t>No</a:t>
            </a:r>
            <a:r>
              <a:rPr lang="en-IN" dirty="0">
                <a:solidFill>
                  <a:srgbClr val="7030A0"/>
                </a:solidFill>
              </a:rPr>
              <a:t>, </a:t>
            </a:r>
            <a:r>
              <a:rPr lang="en-IN" dirty="0" smtClean="0">
                <a:solidFill>
                  <a:srgbClr val="7030A0"/>
                </a:solidFill>
              </a:rPr>
              <a:t>vapour </a:t>
            </a:r>
            <a:r>
              <a:rPr lang="en-IN" dirty="0">
                <a:solidFill>
                  <a:srgbClr val="7030A0"/>
                </a:solidFill>
              </a:rPr>
              <a:t>disengagement </a:t>
            </a:r>
            <a:r>
              <a:rPr lang="en-IN" dirty="0" smtClean="0">
                <a:solidFill>
                  <a:srgbClr val="7030A0"/>
                </a:solidFill>
              </a:rPr>
              <a:t>space need to be provided</a:t>
            </a:r>
          </a:p>
          <a:p>
            <a:pPr lvl="2"/>
            <a:r>
              <a:rPr lang="en-IN" dirty="0" smtClean="0">
                <a:solidFill>
                  <a:srgbClr val="7030A0"/>
                </a:solidFill>
              </a:rPr>
              <a:t>Vapours should be condensed</a:t>
            </a:r>
          </a:p>
          <a:p>
            <a:pPr lvl="1"/>
            <a:r>
              <a:rPr lang="en-IN" dirty="0" err="1" smtClean="0">
                <a:solidFill>
                  <a:srgbClr val="7030A0"/>
                </a:solidFill>
              </a:rPr>
              <a:t>Flowability</a:t>
            </a:r>
            <a:r>
              <a:rPr lang="en-IN" dirty="0" smtClean="0">
                <a:solidFill>
                  <a:srgbClr val="7030A0"/>
                </a:solidFill>
              </a:rPr>
              <a:t> of the concentrated solution?</a:t>
            </a:r>
          </a:p>
          <a:p>
            <a:pPr marL="0" indent="0">
              <a:buNone/>
            </a:pPr>
            <a:endParaRPr lang="en-IN" sz="3600" dirty="0">
              <a:solidFill>
                <a:srgbClr val="7030A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775647" y="3145001"/>
            <a:ext cx="955964" cy="471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62000" y="314499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Feed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2447" y="2974045"/>
            <a:ext cx="2202873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Heat exchanger</a:t>
            </a:r>
            <a:endParaRPr lang="en-IN" dirty="0"/>
          </a:p>
        </p:txBody>
      </p:sp>
      <p:sp>
        <p:nvSpPr>
          <p:cNvPr id="7" name="L-Shape 6"/>
          <p:cNvSpPr/>
          <p:nvPr/>
        </p:nvSpPr>
        <p:spPr>
          <a:xfrm rot="5400000">
            <a:off x="4971434" y="1586245"/>
            <a:ext cx="988366" cy="1787237"/>
          </a:xfrm>
          <a:prstGeom prst="corner">
            <a:avLst>
              <a:gd name="adj1" fmla="val 30488"/>
              <a:gd name="adj2" fmla="val 25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483860" y="1718113"/>
            <a:ext cx="1604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Vacuum </a:t>
            </a:r>
          </a:p>
          <a:p>
            <a:r>
              <a:rPr lang="en-IN" sz="2400" b="1" dirty="0" smtClean="0">
                <a:solidFill>
                  <a:srgbClr val="00B050"/>
                </a:solidFill>
              </a:rPr>
              <a:t>generator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10" name="L-Shape 9"/>
          <p:cNvSpPr/>
          <p:nvPr/>
        </p:nvSpPr>
        <p:spPr>
          <a:xfrm rot="5400000" flipH="1">
            <a:off x="5146962" y="3216503"/>
            <a:ext cx="651165" cy="1773382"/>
          </a:xfrm>
          <a:prstGeom prst="corner">
            <a:avLst>
              <a:gd name="adj1" fmla="val 30488"/>
              <a:gd name="adj2" fmla="val 25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432657" y="3851719"/>
            <a:ext cx="225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Concentrated </a:t>
            </a:r>
          </a:p>
          <a:p>
            <a:r>
              <a:rPr lang="en-IN" sz="2400" b="1" dirty="0" smtClean="0">
                <a:solidFill>
                  <a:srgbClr val="00B050"/>
                </a:solidFill>
              </a:rPr>
              <a:t>Product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55" y="395751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One possible arrangement – natural circulation evaporator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1775647" y="4225658"/>
            <a:ext cx="955964" cy="471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62000" y="4225652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Feed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2447" y="4054702"/>
            <a:ext cx="2202873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Heat exchanger</a:t>
            </a:r>
            <a:endParaRPr lang="en-IN" dirty="0"/>
          </a:p>
        </p:txBody>
      </p:sp>
      <p:sp>
        <p:nvSpPr>
          <p:cNvPr id="9" name="L-Shape 8"/>
          <p:cNvSpPr/>
          <p:nvPr/>
        </p:nvSpPr>
        <p:spPr>
          <a:xfrm rot="5400000">
            <a:off x="4673560" y="2110470"/>
            <a:ext cx="988365" cy="1191495"/>
          </a:xfrm>
          <a:prstGeom prst="corner">
            <a:avLst>
              <a:gd name="adj1" fmla="val 30488"/>
              <a:gd name="adj2" fmla="val 25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186582" y="1381337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Vacuum </a:t>
            </a:r>
          </a:p>
          <a:p>
            <a:r>
              <a:rPr lang="en-IN" sz="2000" b="1" dirty="0" smtClean="0">
                <a:solidFill>
                  <a:srgbClr val="00B050"/>
                </a:solidFill>
              </a:rPr>
              <a:t>generator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11" name="L-Shape 10"/>
          <p:cNvSpPr/>
          <p:nvPr/>
        </p:nvSpPr>
        <p:spPr>
          <a:xfrm rot="5400000" flipH="1">
            <a:off x="5146962" y="4297160"/>
            <a:ext cx="651165" cy="1773382"/>
          </a:xfrm>
          <a:prstGeom prst="corner">
            <a:avLst>
              <a:gd name="adj1" fmla="val 30488"/>
              <a:gd name="adj2" fmla="val 25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432657" y="4932376"/>
            <a:ext cx="225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Concentrated </a:t>
            </a:r>
          </a:p>
          <a:p>
            <a:r>
              <a:rPr lang="en-IN" sz="2400" b="1" dirty="0" smtClean="0">
                <a:solidFill>
                  <a:srgbClr val="00B050"/>
                </a:solidFill>
              </a:rPr>
              <a:t>Product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42447" y="3200400"/>
            <a:ext cx="2202873" cy="854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5358770" y="2094213"/>
            <a:ext cx="561111" cy="572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-Shape 14"/>
          <p:cNvSpPr/>
          <p:nvPr/>
        </p:nvSpPr>
        <p:spPr>
          <a:xfrm rot="5400000">
            <a:off x="5743234" y="1623157"/>
            <a:ext cx="353293" cy="588819"/>
          </a:xfrm>
          <a:prstGeom prst="corner">
            <a:avLst>
              <a:gd name="adj1" fmla="val 26923"/>
              <a:gd name="adj2" fmla="val 21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-Shape 15"/>
          <p:cNvSpPr/>
          <p:nvPr/>
        </p:nvSpPr>
        <p:spPr>
          <a:xfrm rot="5400000" flipH="1">
            <a:off x="5768713" y="2502167"/>
            <a:ext cx="298872" cy="628175"/>
          </a:xfrm>
          <a:prstGeom prst="corner">
            <a:avLst>
              <a:gd name="adj1" fmla="val 26923"/>
              <a:gd name="adj2" fmla="val 21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6232237" y="2681751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Condensed</a:t>
            </a:r>
          </a:p>
          <a:p>
            <a:r>
              <a:rPr lang="en-IN" sz="2000" b="1" dirty="0" smtClean="0">
                <a:solidFill>
                  <a:srgbClr val="00B050"/>
                </a:solidFill>
              </a:rPr>
              <a:t>vapours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55203" y="220866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Condenser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3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Another possible arrangement – Forced circulation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1432724" y="4636848"/>
            <a:ext cx="662753" cy="471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71620" y="4618550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Feed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9350" y="4470593"/>
            <a:ext cx="1267692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Heat exchanger</a:t>
            </a:r>
            <a:endParaRPr lang="en-IN" dirty="0"/>
          </a:p>
        </p:txBody>
      </p:sp>
      <p:sp>
        <p:nvSpPr>
          <p:cNvPr id="7" name="L-Shape 6"/>
          <p:cNvSpPr/>
          <p:nvPr/>
        </p:nvSpPr>
        <p:spPr>
          <a:xfrm rot="5400000">
            <a:off x="4673560" y="2110470"/>
            <a:ext cx="988365" cy="1191495"/>
          </a:xfrm>
          <a:prstGeom prst="corner">
            <a:avLst>
              <a:gd name="adj1" fmla="val 30488"/>
              <a:gd name="adj2" fmla="val 25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186582" y="1381337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Vacuum </a:t>
            </a:r>
          </a:p>
          <a:p>
            <a:r>
              <a:rPr lang="en-IN" sz="2000" b="1" dirty="0" smtClean="0">
                <a:solidFill>
                  <a:srgbClr val="00B050"/>
                </a:solidFill>
              </a:rPr>
              <a:t>generator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9" name="L-Shape 8"/>
          <p:cNvSpPr/>
          <p:nvPr/>
        </p:nvSpPr>
        <p:spPr>
          <a:xfrm rot="5400000" flipH="1">
            <a:off x="5146962" y="4297160"/>
            <a:ext cx="651165" cy="1773382"/>
          </a:xfrm>
          <a:prstGeom prst="corner">
            <a:avLst>
              <a:gd name="adj1" fmla="val 30488"/>
              <a:gd name="adj2" fmla="val 25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432657" y="4932376"/>
            <a:ext cx="225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Concentrated </a:t>
            </a:r>
          </a:p>
          <a:p>
            <a:r>
              <a:rPr lang="en-IN" sz="2400" b="1" dirty="0" smtClean="0">
                <a:solidFill>
                  <a:srgbClr val="00B050"/>
                </a:solidFill>
              </a:rPr>
              <a:t>Product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04673" y="3200400"/>
            <a:ext cx="1140647" cy="1657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5358770" y="2094213"/>
            <a:ext cx="561111" cy="572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-Shape 12"/>
          <p:cNvSpPr/>
          <p:nvPr/>
        </p:nvSpPr>
        <p:spPr>
          <a:xfrm rot="5400000">
            <a:off x="5743234" y="1623157"/>
            <a:ext cx="353293" cy="588819"/>
          </a:xfrm>
          <a:prstGeom prst="corner">
            <a:avLst>
              <a:gd name="adj1" fmla="val 26923"/>
              <a:gd name="adj2" fmla="val 21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-Shape 13"/>
          <p:cNvSpPr/>
          <p:nvPr/>
        </p:nvSpPr>
        <p:spPr>
          <a:xfrm rot="5400000" flipH="1">
            <a:off x="5768713" y="2502167"/>
            <a:ext cx="298872" cy="628175"/>
          </a:xfrm>
          <a:prstGeom prst="corner">
            <a:avLst>
              <a:gd name="adj1" fmla="val 26923"/>
              <a:gd name="adj2" fmla="val 21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232237" y="2681751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Condensed</a:t>
            </a:r>
          </a:p>
          <a:p>
            <a:r>
              <a:rPr lang="en-IN" sz="2000" b="1" dirty="0" smtClean="0">
                <a:solidFill>
                  <a:srgbClr val="00B050"/>
                </a:solidFill>
              </a:rPr>
              <a:t>vapours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5203" y="220866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Condenser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>
            <a:off x="3217742" y="3907234"/>
            <a:ext cx="692727" cy="56335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80" y="401279"/>
            <a:ext cx="8229600" cy="990600"/>
          </a:xfrm>
        </p:spPr>
        <p:txBody>
          <a:bodyPr/>
          <a:lstStyle/>
          <a:p>
            <a:r>
              <a:rPr lang="en-IN" dirty="0" smtClean="0"/>
              <a:t>Short tube </a:t>
            </a:r>
            <a:r>
              <a:rPr lang="en-IN" dirty="0" err="1" smtClean="0"/>
              <a:t>Calandria</a:t>
            </a:r>
            <a:r>
              <a:rPr lang="en-IN" dirty="0" smtClean="0"/>
              <a:t> type evaporator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EVAPORA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480" y="1183558"/>
            <a:ext cx="4807520" cy="529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1878"/>
            <a:ext cx="386715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29739" y="6504710"/>
            <a:ext cx="94275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/>
              <a:t>Image from - </a:t>
            </a:r>
            <a:r>
              <a:rPr lang="en-IN" sz="1050" dirty="0" smtClean="0">
                <a:hlinkClick r:id="rId4"/>
              </a:rPr>
              <a:t>http</a:t>
            </a:r>
            <a:r>
              <a:rPr lang="en-IN" sz="1050" dirty="0">
                <a:hlinkClick r:id="rId4"/>
              </a:rPr>
              <a:t>://</a:t>
            </a:r>
            <a:r>
              <a:rPr lang="en-IN" sz="1050" dirty="0" smtClean="0">
                <a:hlinkClick r:id="rId4"/>
              </a:rPr>
              <a:t>eacharya.inflibnet.ac.in/data-server/eacharya-documents/55daa452e41301c73a2cb5ac_INFIEP_208/386/ET/5.html</a:t>
            </a:r>
            <a:r>
              <a:rPr lang="en-IN" sz="1050" dirty="0" smtClean="0"/>
              <a:t> and </a:t>
            </a:r>
            <a:r>
              <a:rPr lang="en-IN" sz="1050" dirty="0" err="1" smtClean="0"/>
              <a:t>thermopedia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42298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Evaporad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533400"/>
            <a:ext cx="6881812" cy="600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5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Basket type evaporator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http://www.lixingtitanium.com/Content/ue/net/upload1/Other/35536/63615498432612650992799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7" y="1547055"/>
            <a:ext cx="3462049" cy="495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6504710"/>
            <a:ext cx="8340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Image from lixingtitanium.com/info/hanging-baskets-evaporator-2255721.html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5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B93165D420748A94852C5ABD932FF" ma:contentTypeVersion="2" ma:contentTypeDescription="Create a new document." ma:contentTypeScope="" ma:versionID="b55263f2ca7a359a141bd4ad7e41ff9d">
  <xsd:schema xmlns:xsd="http://www.w3.org/2001/XMLSchema" xmlns:xs="http://www.w3.org/2001/XMLSchema" xmlns:p="http://schemas.microsoft.com/office/2006/metadata/properties" xmlns:ns2="592d9fb0-1a1d-4a9a-9e0b-69a672cb261c" targetNamespace="http://schemas.microsoft.com/office/2006/metadata/properties" ma:root="true" ma:fieldsID="8988ca09719363d52934114b7007fa97" ns2:_="">
    <xsd:import namespace="592d9fb0-1a1d-4a9a-9e0b-69a672cb26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d9fb0-1a1d-4a9a-9e0b-69a672cb26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973D0B-A887-4712-A943-B74AD97076F8}"/>
</file>

<file path=customXml/itemProps2.xml><?xml version="1.0" encoding="utf-8"?>
<ds:datastoreItem xmlns:ds="http://schemas.openxmlformats.org/officeDocument/2006/customXml" ds:itemID="{3921730A-47B2-42A2-8318-AA5F88AC6A99}"/>
</file>

<file path=customXml/itemProps3.xml><?xml version="1.0" encoding="utf-8"?>
<ds:datastoreItem xmlns:ds="http://schemas.openxmlformats.org/officeDocument/2006/customXml" ds:itemID="{42264590-4458-46B6-855A-C6400393E71D}"/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657</TotalTime>
  <Words>902</Words>
  <Application>Microsoft Office PowerPoint</Application>
  <PresentationFormat>On-screen Show (4:3)</PresentationFormat>
  <Paragraphs>163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Cambria Math</vt:lpstr>
      <vt:lpstr>Clarity</vt:lpstr>
      <vt:lpstr>Evaporator design</vt:lpstr>
      <vt:lpstr>Quick review</vt:lpstr>
      <vt:lpstr>Evaporation</vt:lpstr>
      <vt:lpstr>Evaporation system</vt:lpstr>
      <vt:lpstr>One possible arrangement – natural circulation evaporator</vt:lpstr>
      <vt:lpstr>Another possible arrangement – Forced circulation</vt:lpstr>
      <vt:lpstr>Short tube Calandria type evaporator</vt:lpstr>
      <vt:lpstr>PowerPoint Presentation</vt:lpstr>
      <vt:lpstr>Basket type evaporator</vt:lpstr>
      <vt:lpstr>Film-type evaporator</vt:lpstr>
      <vt:lpstr>Agitated Thin Film Evaporator</vt:lpstr>
      <vt:lpstr>Another possible arrangement – Forced circulation</vt:lpstr>
      <vt:lpstr>Flash Evaporator</vt:lpstr>
      <vt:lpstr>Forced circulation evaporator</vt:lpstr>
      <vt:lpstr>Gasketed Plate Evaporator</vt:lpstr>
      <vt:lpstr>Direct contact evaporator</vt:lpstr>
      <vt:lpstr>Criteria for evaporator selection</vt:lpstr>
      <vt:lpstr>Evaporator performance</vt:lpstr>
      <vt:lpstr>Multiple effect evaporator</vt:lpstr>
      <vt:lpstr>PowerPoint Presentation</vt:lpstr>
      <vt:lpstr>Optimum number of effects</vt:lpstr>
      <vt:lpstr>Evaporator design</vt:lpstr>
      <vt:lpstr>Single effect evaporation</vt:lpstr>
      <vt:lpstr>Boiling point Elevation</vt:lpstr>
      <vt:lpstr>Overall heat transfer coefficient</vt:lpstr>
      <vt:lpstr>Multiple effect evaporator</vt:lpstr>
      <vt:lpstr>Design input</vt:lpstr>
      <vt:lpstr>Design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for assignment question</vt:lpstr>
      <vt:lpstr>PowerPoint Presentation</vt:lpstr>
      <vt:lpstr>PowerPoint Presentation</vt:lpstr>
      <vt:lpstr>PowerPoint Presentation</vt:lpstr>
      <vt:lpstr>PowerPoint Presentation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Longitudinal Finned Double pipe HE</dc:title>
  <dc:creator>Swambabu Varanasi</dc:creator>
  <cp:lastModifiedBy>dell</cp:lastModifiedBy>
  <cp:revision>48</cp:revision>
  <dcterms:created xsi:type="dcterms:W3CDTF">2020-09-14T17:50:19Z</dcterms:created>
  <dcterms:modified xsi:type="dcterms:W3CDTF">2020-09-22T08:39:01Z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0x010100E09B93165D420748A94852C5ABD932FF</vt:lpwstr>
  </property>
</Properties>
</file>