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September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Longitudinal Finned Double pipe 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-3</a:t>
            </a:r>
          </a:p>
          <a:p>
            <a:endParaRPr lang="en-US" dirty="0"/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Dr.Swambabu</a:t>
            </a:r>
            <a:r>
              <a:rPr lang="en-US" dirty="0" smtClean="0"/>
              <a:t> Varanasi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Koustav</a:t>
            </a:r>
            <a:r>
              <a:rPr lang="en-US" dirty="0" smtClean="0"/>
              <a:t> 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Overall heat transfer coefficient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Estimate h</a:t>
            </a:r>
            <a:r>
              <a:rPr lang="en-IN" baseline="-25000" dirty="0" smtClean="0"/>
              <a:t>i</a:t>
            </a:r>
            <a:endParaRPr lang="en-IN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32" y="2013746"/>
            <a:ext cx="4363750" cy="48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3" y="865909"/>
            <a:ext cx="8289697" cy="52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355541"/>
            <a:ext cx="7286982" cy="6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2" y="858115"/>
            <a:ext cx="7761724" cy="50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6" y="965054"/>
            <a:ext cx="7155639" cy="44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Wall Temperature for finned surface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hot fluid inside the tube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cold fluid inside the tube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83" y="2214128"/>
            <a:ext cx="5543475" cy="242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57" y="5717165"/>
            <a:ext cx="2531433" cy="9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345"/>
            <a:ext cx="86868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In a marine application, </a:t>
            </a:r>
            <a:r>
              <a:rPr lang="en-IN" dirty="0" smtClean="0"/>
              <a:t>x </a:t>
            </a:r>
            <a:r>
              <a:rPr lang="en-IN" dirty="0"/>
              <a:t>kg/s </a:t>
            </a:r>
            <a:r>
              <a:rPr lang="en-IN" dirty="0" smtClean="0"/>
              <a:t>of </a:t>
            </a:r>
            <a:r>
              <a:rPr lang="en-IN" dirty="0"/>
              <a:t>engine oil is to be cooled from 117°C to 77°C using seawater entering at 17°C and leaving at 37°C. Fouling resistances of 0.00018 m</a:t>
            </a:r>
            <a:r>
              <a:rPr lang="en-IN" baseline="30000" dirty="0"/>
              <a:t>2</a:t>
            </a:r>
            <a:r>
              <a:rPr lang="en-IN" dirty="0"/>
              <a:t>·K/W for the engine oil and 0.0001 m</a:t>
            </a:r>
            <a:r>
              <a:rPr lang="en-IN" baseline="30000" dirty="0"/>
              <a:t>2</a:t>
            </a:r>
            <a:r>
              <a:rPr lang="en-IN" dirty="0"/>
              <a:t>·K/W for the water are to be used. The allowable pressure drops are 65 </a:t>
            </a:r>
            <a:r>
              <a:rPr lang="en-IN" dirty="0" err="1"/>
              <a:t>kPa</a:t>
            </a:r>
            <a:r>
              <a:rPr lang="en-IN" dirty="0"/>
              <a:t> (≈10 psig) and 80 </a:t>
            </a:r>
            <a:r>
              <a:rPr lang="en-IN" dirty="0" err="1"/>
              <a:t>kPa</a:t>
            </a:r>
            <a:r>
              <a:rPr lang="en-IN" dirty="0"/>
              <a:t> (≈ 15 psig) for the water and oil, respectively.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Determine </a:t>
            </a:r>
            <a:r>
              <a:rPr lang="en-IN" dirty="0"/>
              <a:t>the arrangement of longitudinal fin double-pipe exchangers for this service if both the inner pipe and the annulus are connected in series and if the length of each hairpin is 3 m. The thermal conductivity of the exchanger material is 52 W/</a:t>
            </a:r>
            <a:r>
              <a:rPr lang="en-IN" dirty="0" err="1"/>
              <a:t>m·K</a:t>
            </a:r>
            <a:r>
              <a:rPr lang="en-IN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x= flowrate </a:t>
            </a:r>
            <a:r>
              <a:rPr lang="en-IN" dirty="0"/>
              <a:t>= group no/3</a:t>
            </a:r>
          </a:p>
        </p:txBody>
      </p:sp>
    </p:spTree>
    <p:extLst>
      <p:ext uri="{BB962C8B-B14F-4D97-AF65-F5344CB8AC3E}">
        <p14:creationId xmlns:p14="http://schemas.microsoft.com/office/powerpoint/2010/main" val="9675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6" y="1724891"/>
            <a:ext cx="8380494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pipe heat exchanges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846" b="1766"/>
          <a:stretch/>
        </p:blipFill>
        <p:spPr>
          <a:xfrm>
            <a:off x="42333" y="1919115"/>
            <a:ext cx="8855244" cy="25964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14" y="4515561"/>
            <a:ext cx="6127054" cy="9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Wall Temperature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8" y="2079913"/>
            <a:ext cx="6865169" cy="954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16" y="3164897"/>
            <a:ext cx="3773623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Finned DPHE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one fluid has poor heat transfer coefficient compared to other other fluid – Finned DPHE is used</a:t>
            </a:r>
          </a:p>
          <a:p>
            <a:r>
              <a:rPr lang="en-US" dirty="0" smtClean="0"/>
              <a:t>Fins provides additional surface area to compensate poor hear transfer rate. </a:t>
            </a:r>
          </a:p>
          <a:p>
            <a:endParaRPr lang="en-US" dirty="0"/>
          </a:p>
          <a:p>
            <a:r>
              <a:rPr lang="en-US" dirty="0" smtClean="0"/>
              <a:t>Criteria :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aution: if composite resistance (1/h) is less than 0.002 m</a:t>
            </a:r>
            <a:r>
              <a:rPr lang="en-US" baseline="30000" dirty="0" smtClean="0"/>
              <a:t>2</a:t>
            </a:r>
            <a:r>
              <a:rPr lang="en-US" dirty="0" smtClean="0"/>
              <a:t>. K/W – usefulness of fins diminishes significantly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(efficiency of the fin is lower the 50%)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fins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592" b="35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43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5016" r="-350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6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1095" r="11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36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area and D</a:t>
            </a:r>
            <a:r>
              <a:rPr lang="en-US" baseline="-25000" dirty="0" smtClean="0"/>
              <a:t>e</a:t>
            </a:r>
            <a:r>
              <a:rPr lang="en-US" dirty="0" smtClean="0"/>
              <a:t> calculations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8" r="-149"/>
          <a:stretch/>
        </p:blipFill>
        <p:spPr>
          <a:xfrm rot="5400000">
            <a:off x="4914939" y="1446435"/>
            <a:ext cx="3654778" cy="4713026"/>
          </a:xfrm>
        </p:spPr>
      </p:pic>
      <p:sp>
        <p:nvSpPr>
          <p:cNvPr id="7" name="TextBox 6"/>
          <p:cNvSpPr txBox="1"/>
          <p:nvPr/>
        </p:nvSpPr>
        <p:spPr>
          <a:xfrm>
            <a:off x="43590" y="1761449"/>
            <a:ext cx="484132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sectional area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= no of fins</a:t>
            </a:r>
          </a:p>
          <a:p>
            <a:r>
              <a:rPr lang="en-US" dirty="0" smtClean="0"/>
              <a:t>Heat Transfer </a:t>
            </a:r>
          </a:p>
          <a:p>
            <a:r>
              <a:rPr lang="en-US" dirty="0" smtClean="0"/>
              <a:t>Wetted perimeter = outside bare surface</a:t>
            </a:r>
          </a:p>
          <a:p>
            <a:r>
              <a:rPr lang="en-US" dirty="0"/>
              <a:t>	</a:t>
            </a:r>
            <a:r>
              <a:rPr lang="en-US" dirty="0" smtClean="0"/>
              <a:t>	   exclusive of  surface </a:t>
            </a:r>
          </a:p>
          <a:p>
            <a:r>
              <a:rPr lang="en-US" dirty="0"/>
              <a:t>	</a:t>
            </a:r>
            <a:r>
              <a:rPr lang="en-US" dirty="0" smtClean="0"/>
              <a:t>	   under fins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+</a:t>
            </a:r>
          </a:p>
          <a:p>
            <a:r>
              <a:rPr lang="en-US" dirty="0"/>
              <a:t>	</a:t>
            </a:r>
            <a:r>
              <a:rPr lang="en-US" dirty="0" smtClean="0"/>
              <a:t>	surface of both sides of fins</a:t>
            </a:r>
          </a:p>
          <a:p>
            <a:r>
              <a:rPr lang="en-US" dirty="0"/>
              <a:t>	</a:t>
            </a:r>
            <a:r>
              <a:rPr lang="en-US" dirty="0" smtClean="0"/>
              <a:t>	and tip of the fins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14" y="1547990"/>
            <a:ext cx="3538481" cy="8551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8215" y="4622898"/>
            <a:ext cx="3182506" cy="468109"/>
            <a:chOff x="338215" y="4622898"/>
            <a:chExt cx="3182506" cy="46810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215" y="4623772"/>
              <a:ext cx="2836782" cy="4672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83276" y="4622898"/>
              <a:ext cx="437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)]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8215" y="5503333"/>
            <a:ext cx="472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tip of the surface presumes to be adiabatic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875" y="5872666"/>
            <a:ext cx="3657430" cy="5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548" b="-624"/>
          <a:stretch/>
        </p:blipFill>
        <p:spPr>
          <a:xfrm>
            <a:off x="273756" y="1693334"/>
            <a:ext cx="8229600" cy="1749778"/>
          </a:xfrm>
        </p:spPr>
      </p:pic>
      <p:sp>
        <p:nvSpPr>
          <p:cNvPr id="10" name="Rectangle 9"/>
          <p:cNvSpPr/>
          <p:nvPr/>
        </p:nvSpPr>
        <p:spPr>
          <a:xfrm>
            <a:off x="5249332" y="2921001"/>
            <a:ext cx="874889" cy="40922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06510" y="3457223"/>
            <a:ext cx="7464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 introduced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, which no of tube for multiple tubes inside the shell</a:t>
            </a:r>
          </a:p>
          <a:p>
            <a:r>
              <a:rPr lang="en-US" dirty="0" smtClean="0"/>
              <a:t>For a single tube,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735" y="4329668"/>
            <a:ext cx="2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pressure losses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3777" y="5203896"/>
            <a:ext cx="6208889" cy="1654104"/>
            <a:chOff x="2003777" y="5203896"/>
            <a:chExt cx="6208889" cy="1654104"/>
          </a:xfrm>
        </p:grpSpPr>
        <p:grpSp>
          <p:nvGrpSpPr>
            <p:cNvPr id="18" name="Group 17"/>
            <p:cNvGrpSpPr/>
            <p:nvPr/>
          </p:nvGrpSpPr>
          <p:grpSpPr>
            <a:xfrm>
              <a:off x="4032390" y="5690230"/>
              <a:ext cx="3937457" cy="529664"/>
              <a:chOff x="1128431" y="4674231"/>
              <a:chExt cx="3937457" cy="52966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28431" y="4735786"/>
                <a:ext cx="3182506" cy="468109"/>
                <a:chOff x="338215" y="4622898"/>
                <a:chExt cx="3182506" cy="468109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8215" y="4623772"/>
                  <a:ext cx="2836782" cy="467235"/>
                </a:xfrm>
                <a:prstGeom prst="rect">
                  <a:avLst/>
                </a:prstGeom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3083276" y="4622898"/>
                  <a:ext cx="437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)]</a:t>
                  </a:r>
                  <a:endParaRPr lang="en-US" dirty="0"/>
                </a:p>
              </p:txBody>
            </p:sp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/>
              <a:srcRect r="36090"/>
              <a:stretch/>
            </p:blipFill>
            <p:spPr>
              <a:xfrm>
                <a:off x="4466164" y="4769037"/>
                <a:ext cx="599724" cy="406636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092214" y="4674231"/>
                <a:ext cx="437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003777" y="5203896"/>
              <a:ext cx="6208889" cy="1654104"/>
              <a:chOff x="2003778" y="5421489"/>
              <a:chExt cx="2717800" cy="54610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3778" y="5421489"/>
                <a:ext cx="749300" cy="5461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3078" y="5421489"/>
                <a:ext cx="1968500" cy="203200"/>
              </a:xfrm>
              <a:prstGeom prst="rect">
                <a:avLst/>
              </a:prstGeom>
            </p:spPr>
          </p:pic>
        </p:grpSp>
        <p:sp>
          <p:nvSpPr>
            <p:cNvPr id="22" name="Rectangle 21"/>
            <p:cNvSpPr/>
            <p:nvPr/>
          </p:nvSpPr>
          <p:spPr>
            <a:xfrm>
              <a:off x="3715574" y="5782451"/>
              <a:ext cx="1180982" cy="4374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35287" y="57517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n</a:t>
            </a:r>
            <a:r>
              <a:rPr lang="en-IN" baseline="-25000" dirty="0" err="1" smtClean="0"/>
              <a:t>T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3635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2" ma:contentTypeDescription="Create a new document." ma:contentTypeScope="" ma:versionID="b55263f2ca7a359a141bd4ad7e41ff9d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8988ca09719363d52934114b7007fa97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6F12B2-835F-41EF-AB6A-84010D622962}"/>
</file>

<file path=customXml/itemProps2.xml><?xml version="1.0" encoding="utf-8"?>
<ds:datastoreItem xmlns:ds="http://schemas.openxmlformats.org/officeDocument/2006/customXml" ds:itemID="{5B62BA2B-EF2E-4CBB-8DBC-077583E1600A}"/>
</file>

<file path=customXml/itemProps3.xml><?xml version="1.0" encoding="utf-8"?>
<ds:datastoreItem xmlns:ds="http://schemas.openxmlformats.org/officeDocument/2006/customXml" ds:itemID="{B0F0F2D9-2186-4DA8-98BC-3C8CFB637FF6}"/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195</TotalTime>
  <Words>291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Clarity</vt:lpstr>
      <vt:lpstr>Longitudinal Finned Double pipe HE</vt:lpstr>
      <vt:lpstr>Double pipe heat exchanges</vt:lpstr>
      <vt:lpstr>Wall Temperature</vt:lpstr>
      <vt:lpstr>Finned DPHE</vt:lpstr>
      <vt:lpstr>Configuration of fins</vt:lpstr>
      <vt:lpstr>PowerPoint Presentation</vt:lpstr>
      <vt:lpstr>PowerPoint Presentation</vt:lpstr>
      <vt:lpstr>Flow area and De calculations</vt:lpstr>
      <vt:lpstr>PowerPoint Presentation</vt:lpstr>
      <vt:lpstr>Overall heat transfer coefficient estimation</vt:lpstr>
      <vt:lpstr>PowerPoint Presentation</vt:lpstr>
      <vt:lpstr>PowerPoint Presentation</vt:lpstr>
      <vt:lpstr>PowerPoint Presentation</vt:lpstr>
      <vt:lpstr>PowerPoint Presentation</vt:lpstr>
      <vt:lpstr>Wall Temperature for finned surface</vt:lpstr>
      <vt:lpstr>Assignment - 2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Longitudinal Finned Double pipe HE</dc:title>
  <dc:creator>Swambabu Varanasi</dc:creator>
  <cp:lastModifiedBy>dell</cp:lastModifiedBy>
  <cp:revision>12</cp:revision>
  <dcterms:created xsi:type="dcterms:W3CDTF">2020-09-14T17:50:19Z</dcterms:created>
  <dcterms:modified xsi:type="dcterms:W3CDTF">2020-09-15T09:32:02Z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