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5" r:id="rId2"/>
    <p:sldId id="315" r:id="rId3"/>
    <p:sldId id="276" r:id="rId4"/>
    <p:sldId id="278" r:id="rId5"/>
    <p:sldId id="303" r:id="rId6"/>
    <p:sldId id="304" r:id="rId7"/>
    <p:sldId id="302" r:id="rId8"/>
    <p:sldId id="293" r:id="rId9"/>
    <p:sldId id="280" r:id="rId10"/>
    <p:sldId id="281" r:id="rId11"/>
    <p:sldId id="282" r:id="rId12"/>
    <p:sldId id="306" r:id="rId13"/>
    <p:sldId id="316" r:id="rId14"/>
    <p:sldId id="317" r:id="rId15"/>
    <p:sldId id="283" r:id="rId16"/>
    <p:sldId id="284" r:id="rId17"/>
    <p:sldId id="307" r:id="rId18"/>
    <p:sldId id="308" r:id="rId19"/>
    <p:sldId id="279" r:id="rId20"/>
    <p:sldId id="309" r:id="rId21"/>
    <p:sldId id="310" r:id="rId22"/>
    <p:sldId id="311" r:id="rId23"/>
    <p:sldId id="312" r:id="rId24"/>
    <p:sldId id="313" r:id="rId25"/>
    <p:sldId id="314" r:id="rId26"/>
    <p:sldId id="285" r:id="rId27"/>
    <p:sldId id="286" r:id="rId28"/>
    <p:sldId id="287" r:id="rId29"/>
    <p:sldId id="289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A SENGUPTA" initials="SS" lastIdx="1" clrIdx="0">
    <p:extLst>
      <p:ext uri="{19B8F6BF-5375-455C-9EA6-DF929625EA0E}">
        <p15:presenceInfo xmlns:p15="http://schemas.microsoft.com/office/powerpoint/2012/main" xmlns="" userId="4214e1d3e59302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>
        <p:scale>
          <a:sx n="60" d="100"/>
          <a:sy n="60" d="100"/>
        </p:scale>
        <p:origin x="-103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5F30E-B2E1-4815-AC61-87E9E18023D5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8AA5D-7D17-4460-B2CB-53E0DD53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0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3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7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6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7AC8-F518-4A4B-880F-7498CFE61F8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D09D-5EC7-4CD3-A5FF-A0208506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8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action/doSearch?ContribAuthorStored=Shah,+Ramesh+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onlinelibrary.wiley.com/action/doSearch?ContribAuthorStored=Sekuli%C4%87,+Du%C5%A1an+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54772"/>
            <a:ext cx="9144000" cy="4758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Some important considerations on HE design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7" y="471032"/>
            <a:ext cx="11748654" cy="4107873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Rating Problem (performance or simulation problem)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Known –  terminal temperatures, flow rates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Unknown – A or UA</a:t>
            </a:r>
          </a:p>
          <a:p>
            <a:pPr lvl="1" algn="l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determination of heat transfer and pressure drop </a:t>
            </a:r>
          </a:p>
          <a:p>
            <a:pPr lvl="1" algn="l"/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of an existing exchanger or already sized exchanger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Sizing Problem (design problem)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Known –  A or UA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Unknown – terminal values and pressure drop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3288708"/>
            <a:ext cx="9642764" cy="332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1542" y="649778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Fundamentals of Heat Exchanger </a:t>
            </a:r>
            <a:r>
              <a:rPr lang="en-US" b="1" dirty="0" smtClean="0"/>
              <a:t>Design by </a:t>
            </a:r>
            <a:r>
              <a:rPr lang="en-US" b="1" dirty="0">
                <a:hlinkClick r:id="rId3" tooltip="Ramesh K. Shah"/>
              </a:rPr>
              <a:t>Ramesh K. </a:t>
            </a:r>
            <a:r>
              <a:rPr lang="en-US" b="1" dirty="0" smtClean="0">
                <a:hlinkClick r:id="rId3" tooltip="Ramesh K. Shah"/>
              </a:rPr>
              <a:t>Shah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4" tooltip="Dušan P. Sekulić"/>
              </a:rPr>
              <a:t>Dušan</a:t>
            </a:r>
            <a:r>
              <a:rPr lang="en-US" b="1" dirty="0" smtClean="0">
                <a:hlinkClick r:id="rId4" tooltip="Dušan P. Sekulić"/>
              </a:rPr>
              <a:t> </a:t>
            </a:r>
            <a:r>
              <a:rPr lang="en-US" b="1" dirty="0">
                <a:hlinkClick r:id="rId4" tooltip="Dušan P. Sekulić"/>
              </a:rPr>
              <a:t>P. </a:t>
            </a:r>
            <a:r>
              <a:rPr lang="en-US" b="1" dirty="0" err="1">
                <a:hlinkClick r:id="rId4" tooltip="Dušan P. Sekulić"/>
              </a:rPr>
              <a:t>Sekulić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33" y="1479836"/>
            <a:ext cx="2410978" cy="59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38" y="960036"/>
            <a:ext cx="2412407" cy="67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08470" y="1043166"/>
            <a:ext cx="336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Enthalpy rate change equation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08470" y="1595676"/>
            <a:ext cx="308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Heat transfer rate equation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62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Contd.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825621"/>
            <a:ext cx="11748655" cy="158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Design Temperature: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temperature is used to determine minimum wall thickness of various parts of exchanger for a specified design pressure. It is normally 10 </a:t>
            </a:r>
            <a:r>
              <a:rPr lang="en-IN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ᵒ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 greater than maximum allowable temperature.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6245"/>
            <a:ext cx="10515600" cy="8316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of construction </a:t>
            </a:r>
            <a:endParaRPr lang="en-IN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033" y="3811141"/>
            <a:ext cx="8521933" cy="3064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7512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All materials used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construction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shell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tube HE for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pressure parts must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have appropriate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specification as given in IS: 4503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construction should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 compatible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with process fluids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others parts of materials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also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should be cost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permitted operating fluid temperatures should not exceeds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various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pressure-retaining components as specified by IS:4503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 chrome-Mo-Ni alloys (Cr content 12-27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%) can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 used for high temperature services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 to 2100 </a:t>
            </a:r>
            <a:r>
              <a:rPr lang="en-IN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ᵒ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of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any carbon or low alloy steel is not recommended for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construction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for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service below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IN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ᵒ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511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considerations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10"/>
            <a:ext cx="10515600" cy="5488455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pressure &amp; temperature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of construction</a:t>
            </a:r>
          </a:p>
          <a:p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components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Shell diameter &amp; thickness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Shell cover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covers diameter and thickness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Pass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partition plate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sheet thickness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Impingement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plates or baffles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Nozzles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branch pipes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Gaskets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Bolts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flange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supports </a:t>
            </a:r>
          </a:p>
        </p:txBody>
      </p:sp>
    </p:spTree>
    <p:extLst>
      <p:ext uri="{BB962C8B-B14F-4D97-AF65-F5344CB8AC3E}">
        <p14:creationId xmlns:p14="http://schemas.microsoft.com/office/powerpoint/2010/main" val="10614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69" y="90652"/>
            <a:ext cx="8902262" cy="667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3683" y="5959372"/>
            <a:ext cx="9711558" cy="89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4869" y="5675586"/>
            <a:ext cx="861848" cy="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Koustuv\Dropbox\PED 1 and 2\PED-1\S Ray sir notes\Mechanical Design\flange 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062038"/>
            <a:ext cx="692467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20"/>
            <a:ext cx="10515600" cy="724087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components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7"/>
            <a:ext cx="10515600" cy="5289456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Shell diameter </a:t>
            </a:r>
          </a:p>
          <a:p>
            <a:pPr marL="0" indent="0" algn="just"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diameter (outside diameter in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rounded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nearest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integer) 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is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specified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2844 (1964)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 case of shells manufactured from flat sheet.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diameters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(mm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 should be preferably used in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cylindrical pipe shell: 159, 219, 267, 324, 368, 419, 457, 508, 558.8, 609.6, 660.4, 711.2,762, 812.8, 863.6, 914.4 and 1016.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Shell thickness</a:t>
            </a:r>
          </a:p>
          <a:p>
            <a:pPr marL="0" indent="0">
              <a:buNone/>
            </a:pPr>
            <a:endParaRPr lang="en-IN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0290"/>
            <a:ext cx="6056012" cy="2973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4211" y="3653487"/>
            <a:ext cx="5181247" cy="286232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shell thicknesses should be decided in compliance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nominal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shell diameter including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corrosion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allowance as specified by IS: 4503. Usually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shell thicknesses are in order for various materials for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Cast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iron&gt; Carbon steel≥ Al and Al-alloys (up to 700°C)&gt; Cu and Cu-alloys≥ Ni≥ Austenitic stainless steel=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Monel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inconel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4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1322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Shell cover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7"/>
            <a:ext cx="10515600" cy="2393575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types shell covers used in shell and tube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flat,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torispherical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hemispherical, conical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ellipsoidal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Torispherical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head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widely used in chemical industries for operating pressure up to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 psi</a:t>
            </a: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IS: 4503,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thickness 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shell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cover should be at least equal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thickness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09" y="3153615"/>
            <a:ext cx="8271860" cy="3439563"/>
          </a:xfrm>
          <a:prstGeom prst="rect">
            <a:avLst/>
          </a:prstGeom>
        </p:spPr>
      </p:pic>
      <p:pic>
        <p:nvPicPr>
          <p:cNvPr id="1028" name="Picture 4" descr="http://www.dishedends.com.au/uploads/images/dished-end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46" y="3830408"/>
            <a:ext cx="3977154" cy="22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0847" y="5866510"/>
            <a:ext cx="7126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Flange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17" y="1892113"/>
            <a:ext cx="4314825" cy="455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41" y="1559859"/>
            <a:ext cx="4450977" cy="51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8"/>
            <a:ext cx="10515600" cy="737534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of flange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130" y="954742"/>
            <a:ext cx="9614646" cy="5701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47412" y="1371600"/>
            <a:ext cx="806823" cy="336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345706" y="2433918"/>
            <a:ext cx="1506070" cy="4074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861612" y="6078071"/>
            <a:ext cx="685800" cy="57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2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28" y="4895"/>
            <a:ext cx="11741727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design </a:t>
            </a:r>
            <a:r>
              <a:rPr lang="en-I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 (TEMA specification)</a:t>
            </a:r>
            <a:br>
              <a:rPr lang="en-I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diameter and wall thickness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countries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follow TEMA standards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TEMA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standards are applicable for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shell ID &amp;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wall thickness of 60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 inch, a maximum design pressure of 3000 psi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maximum nominal diameter (inch) × design pressure (psi) of 60000 lb/in,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respectively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Three basic classes of TEMA standards are: ‘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lass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specifies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general service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exchangers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lass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specifies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heat exchangers for chemical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lass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specifies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heat exchangers for more severe application in petroleum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related processes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3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96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Rating problem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46214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Input: </a:t>
            </a:r>
          </a:p>
          <a:p>
            <a:pPr lvl="1"/>
            <a:r>
              <a:rPr lang="en-US" dirty="0" smtClean="0"/>
              <a:t>Heat exchanger construction </a:t>
            </a:r>
          </a:p>
          <a:p>
            <a:pPr lvl="1"/>
            <a:r>
              <a:rPr lang="en-US" dirty="0" smtClean="0"/>
              <a:t>Flow arrangement and overall dimensions</a:t>
            </a:r>
          </a:p>
          <a:p>
            <a:pPr lvl="1"/>
            <a:r>
              <a:rPr lang="en-US" dirty="0" smtClean="0"/>
              <a:t>Materials selection and surface geometries on each side</a:t>
            </a:r>
          </a:p>
          <a:p>
            <a:pPr lvl="1"/>
            <a:r>
              <a:rPr lang="en-US" dirty="0" smtClean="0"/>
              <a:t>Heat transfer and pressure drop characteristics (j or Nu and f vs. Re)</a:t>
            </a:r>
          </a:p>
          <a:p>
            <a:pPr lvl="1"/>
            <a:r>
              <a:rPr lang="en-US" dirty="0" smtClean="0"/>
              <a:t>Fluid flow rates</a:t>
            </a:r>
          </a:p>
          <a:p>
            <a:pPr lvl="1"/>
            <a:r>
              <a:rPr lang="en-US" dirty="0" smtClean="0"/>
              <a:t>Inlet temperature</a:t>
            </a:r>
          </a:p>
          <a:p>
            <a:pPr lvl="1"/>
            <a:r>
              <a:rPr lang="en-US" dirty="0" smtClean="0"/>
              <a:t>Fouling factors</a:t>
            </a:r>
          </a:p>
          <a:p>
            <a:r>
              <a:rPr lang="en-US" sz="2400" dirty="0" smtClean="0"/>
              <a:t>Output:</a:t>
            </a:r>
          </a:p>
          <a:p>
            <a:pPr lvl="1"/>
            <a:r>
              <a:rPr lang="en-US" dirty="0" smtClean="0"/>
              <a:t>Fluid outlet temperature</a:t>
            </a:r>
          </a:p>
          <a:p>
            <a:pPr lvl="1"/>
            <a:r>
              <a:rPr lang="en-US" dirty="0" smtClean="0"/>
              <a:t>Total heat transfer rate</a:t>
            </a:r>
          </a:p>
          <a:p>
            <a:pPr lvl="1"/>
            <a:r>
              <a:rPr lang="en-US" dirty="0" smtClean="0"/>
              <a:t>Pressure drop on each side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4792" y="4731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Sizing problem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28" y="5596765"/>
            <a:ext cx="10960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Input: heat transfer rate and pressure drop on each side</a:t>
            </a:r>
          </a:p>
          <a:p>
            <a:r>
              <a:rPr lang="en-US" sz="2400" dirty="0" smtClean="0"/>
              <a:t>Output:  exchanger construction type, flow arrangement, tube and shell size, materials of construction, exchanger size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4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65" y="270996"/>
            <a:ext cx="10515600" cy="966134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of flange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93624" y="1237130"/>
            <a:ext cx="874058" cy="497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606" y="3118350"/>
            <a:ext cx="890093" cy="51210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176" y="1465729"/>
            <a:ext cx="11583800" cy="4948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367682" y="1465729"/>
            <a:ext cx="995083" cy="56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820" y="3939988"/>
            <a:ext cx="100592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734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Gaskets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metal-to-metal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surfaces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leak-proof</a:t>
            </a:r>
          </a:p>
          <a:p>
            <a:pPr algn="just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Elasto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-plastic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materials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relatively softer than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flange materials</a:t>
            </a: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Deformation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gaskets under load seals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surface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irregularities between metal to metal surfaces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prevents leakage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fluid</a:t>
            </a: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design pressures&lt;16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kgf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/cm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there is no contact with oil or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oil-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vapor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compressed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asbestos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natural or synthetic rubber or other suitable gasket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packing materials having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appropriate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mechanical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corrosion resisting properties may be used (IS:4503). </a:t>
            </a:r>
          </a:p>
        </p:txBody>
      </p:sp>
    </p:spTree>
    <p:extLst>
      <p:ext uri="{BB962C8B-B14F-4D97-AF65-F5344CB8AC3E}">
        <p14:creationId xmlns:p14="http://schemas.microsoft.com/office/powerpoint/2010/main" val="15480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3"/>
            <a:ext cx="10515600" cy="831663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Gaskets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8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reliminary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estimation of gaskets is done using following expression: 𝑅𝑒𝑠𝑖𝑑𝑢𝑎𝑙 𝑔𝑎𝑠𝑘𝑒𝑡 𝑓𝑜𝑟𝑐𝑒 = 𝐺𝑎𝑠𝑘𝑒𝑡 𝑠𝑒𝑎𝑡𝑖𝑛𝑔 𝑓𝑜𝑟𝑐𝑒 –(𝐻𝑦𝑑𝑟𝑜𝑠𝑡𝑎𝑡𝑖𝑐 𝑝𝑟𝑒𝑠𝑠𝑢𝑟𝑒 𝑓𝑜𝑟𝑐𝑒)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Residual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gasket force should be greater than that required to prevent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leakage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fluid. This condition results the final expression in the form of: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36" y="3384392"/>
            <a:ext cx="8719957" cy="3325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6671" y="5432612"/>
            <a:ext cx="1532964" cy="443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83" y="5855331"/>
            <a:ext cx="1542422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845110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Gaskets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01" y="753037"/>
            <a:ext cx="8236672" cy="5728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6647" y="644114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Gasket factors and minimum gasket seating force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1019922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Bolts design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219" y="1385048"/>
            <a:ext cx="9974581" cy="50695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22224" y="2474259"/>
            <a:ext cx="860611" cy="443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22224" y="3805518"/>
            <a:ext cx="860611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612" y="4370295"/>
            <a:ext cx="871804" cy="44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612" y="4610399"/>
            <a:ext cx="871804" cy="44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330" y="5055446"/>
            <a:ext cx="871804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7209"/>
            <a:ext cx="10515600" cy="818215"/>
          </a:xfrm>
        </p:spPr>
        <p:txBody>
          <a:bodyPr/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Bolts design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8534"/>
            <a:ext cx="10618694" cy="5642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64271" y="978534"/>
            <a:ext cx="900953" cy="433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964271" y="2635624"/>
            <a:ext cx="900953" cy="363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888" y="5673925"/>
            <a:ext cx="908383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443"/>
            <a:ext cx="10515600" cy="75098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cover diameter &amp;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thickness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118" y="1035424"/>
            <a:ext cx="10515600" cy="4351338"/>
          </a:xfrm>
        </p:spPr>
        <p:txBody>
          <a:bodyPr/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Outside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diameter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shall be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that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shell. Thickness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shall be greater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shell thickness or (ii) thickness calculated on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basis of design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shown below pressure.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channel cover thickness (𝑡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𝑐𝑐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mm) is calculated from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53" y="3342308"/>
            <a:ext cx="10087836" cy="35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Pass partition plate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IS: 4503, specifies that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thickness of channel pass partition plates including corrosion allowance should be 10 mm for both carbon steel and alloy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channel size of 600 mm.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higher channel size,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should be 13 mm carbon steel and 10 mm for alloy. </a:t>
            </a:r>
          </a:p>
        </p:txBody>
      </p:sp>
    </p:spTree>
    <p:extLst>
      <p:ext uri="{BB962C8B-B14F-4D97-AF65-F5344CB8AC3E}">
        <p14:creationId xmlns:p14="http://schemas.microsoft.com/office/powerpoint/2010/main" val="25649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803182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Tube sheet thickness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224" y="1055501"/>
            <a:ext cx="10515600" cy="289793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Tube sheet is a circular flat plate with regular pattern drilled holes according to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sheet layouts.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end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tubes connected to 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sheet.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sheet is fixed with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shell 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channel to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form main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barrier for shell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tube side fluids.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sheet is attached either by welding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(integral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construction) or bolting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gasketed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construction) or a combination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both.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3" y="3538781"/>
            <a:ext cx="9138414" cy="3319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8118" y="6387353"/>
            <a:ext cx="739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1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7"/>
            <a:ext cx="10515600" cy="79132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Tube sheet thickness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tube-sheet thickness (TEMA standard) to ‘resist bending’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𝐹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=1 for fixed tube &amp;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floating type tube sheet; 𝐹=1.25 for U-tube tube sheet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,𝐺𝑝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=diameter over which pressure is acting (for fixed tube sheet heat exchanger 𝐺𝑝=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𝐷𝑠; 𝑓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 allowable stress for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sheet material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Mean ligament efficiency (𝑘):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64" y="1468822"/>
            <a:ext cx="1813177" cy="827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23" y="3913863"/>
            <a:ext cx="3263719" cy="709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13863"/>
            <a:ext cx="3916463" cy="727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910520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effective pressure, 𝑃=𝑃</a:t>
            </a:r>
            <a:r>
              <a:rPr lang="en-IN" sz="20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𝑠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I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𝑃</a:t>
            </a:r>
            <a:r>
              <a:rPr lang="en-IN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𝑏 </a:t>
            </a:r>
            <a:r>
              <a:rPr lang="en-I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𝑃=𝑃</a:t>
            </a:r>
            <a:r>
              <a:rPr lang="en-IN" sz="20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𝑡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I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𝑃</a:t>
            </a:r>
            <a:r>
              <a:rPr lang="en-IN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𝑏 </a:t>
            </a:r>
            <a:r>
              <a:rPr lang="en-I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tube 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 is extended as a flange for bolting heads. </a:t>
            </a:r>
          </a:p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𝑃</a:t>
            </a:r>
            <a:r>
              <a:rPr lang="en-IN" sz="20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𝑠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shell side pressure, 𝑃</a:t>
            </a:r>
            <a:r>
              <a:rPr lang="en-IN" sz="20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𝑡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tube side pressure, 𝑃</a:t>
            </a:r>
            <a:r>
              <a:rPr lang="en-IN" sz="20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𝑏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equivalent bolting </a:t>
            </a:r>
            <a:r>
              <a:rPr lang="en-I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pressure. </a:t>
            </a:r>
            <a:endParaRPr lang="en-I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fixed tube sheet </a:t>
            </a:r>
            <a:r>
              <a:rPr lang="en-I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U-tube tube sheet, 𝑃 is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shell side 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tube side pressure </a:t>
            </a:r>
            <a:r>
              <a:rPr lang="en-I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(TEMA standards)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Mechanical Design of Heat Exchanger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General idea and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9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872004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Tube sheet thickness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489"/>
            <a:ext cx="10515600" cy="4765022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The effective tube sheet to ‘resist shear’ is given by: 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𝐷</a:t>
            </a:r>
            <a:r>
              <a:rPr lang="en-I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𝐿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(=4𝐴/𝐶)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diameter of the perforated tube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sheet,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𝐶 is perimeter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measured by connecting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outermost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tubes of tube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𝐴=Total area enclosed by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𝐶</a:t>
            </a:r>
          </a:p>
          <a:p>
            <a:pPr marL="0" indent="0" algn="just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Shear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formula does not control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sheet thickness when: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48" y="1519420"/>
            <a:ext cx="1885704" cy="645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46" y="5159605"/>
            <a:ext cx="2538448" cy="5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Impingement plates or baffles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872"/>
            <a:ext cx="10515600" cy="473654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Impingement plates are fixed on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side between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bundle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inlet nozzle to deflect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liquid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vapour-liquid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mixture to protect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erosion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According to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IS:4503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protection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against impingement may not be required for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involving non-corrosive, non-abrasive, single phase fluids having entrance line values of 𝜌𝑢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&lt;125, where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𝑢 is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linear velocity of the fluid in m/s and 𝜌 is the density in g/cm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all other cases,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tube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bundle at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entrance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against impinging fluids should be protected. Usually a metal plate about ¼ inch (6 mm) thick is used as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impingement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plate. </a:t>
            </a:r>
          </a:p>
        </p:txBody>
      </p:sp>
    </p:spTree>
    <p:extLst>
      <p:ext uri="{BB962C8B-B14F-4D97-AF65-F5344CB8AC3E}">
        <p14:creationId xmlns:p14="http://schemas.microsoft.com/office/powerpoint/2010/main" val="27409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149974"/>
            <a:ext cx="10515600" cy="872004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Nozzles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branch pipes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070" y="4630031"/>
            <a:ext cx="5258214" cy="2227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6447" y="1139896"/>
            <a:ext cx="1021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thickness of nozzles 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other connections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shall be not less than that defined for 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applicable loadings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temperature, bending 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static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 (IS:4503). </a:t>
            </a:r>
            <a:endParaRPr lang="en-IN" sz="2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thickness of ferrous piping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excluding corrosion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allowance shall 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be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(0.04𝑑</a:t>
            </a:r>
            <a:r>
              <a:rPr lang="en-IN" sz="28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𝑜𝑐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+ 2.5) mm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𝑑</a:t>
            </a:r>
            <a:r>
              <a:rPr lang="en-IN" sz="2800" baseline="-25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𝑜𝑐 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outside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 of </a:t>
            </a: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9501" y="4260699"/>
            <a:ext cx="3185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Nozzle size with shell </a:t>
            </a:r>
            <a:r>
              <a:rPr lang="en-IN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807"/>
            <a:ext cx="10515600" cy="629957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design standards </a:t>
            </a:r>
            <a:endParaRPr lang="en-IN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8"/>
            <a:ext cx="10515600" cy="5298142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Mechanical design 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includes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design of various pressure &amp;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non-pressure parts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rigidity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satisfactory service 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depends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appropriate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mechanical design.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Mechanical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design is generally performed according to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standards &amp;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codes.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mechanical design standards used in heat exchanger design are: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TEMA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(United States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IS:4503 (1967)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(India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3274 (United Kingdom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20414 (United Kingdom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ustuv\Dropbox\PED 1 and 2\PED-1\S Ray sir notes\Mechanical Design\DPH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6" y="332494"/>
            <a:ext cx="11418968" cy="642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ustuv\Dropbox\PED 1 and 2\PED-1\S Ray sir notes\Mechanical Design\DPHE mechanical par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0" y="446071"/>
            <a:ext cx="10972802" cy="61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1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ustuv\Dropbox\PED 1 and 2\PED-1\S Ray sir notes\Mechanical Design\hairpin par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4" y="62350"/>
            <a:ext cx="11610108" cy="653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3753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Parts of HE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eat exchange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3" y="874060"/>
            <a:ext cx="5334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t exchanger shell and baffle c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7" y="753037"/>
            <a:ext cx="53340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at exchanger tube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8" y="3375212"/>
            <a:ext cx="5084397" cy="344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at exchanger pass parti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7" y="4005362"/>
            <a:ext cx="4698813" cy="281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-34950"/>
            <a:ext cx="10515600" cy="831663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Pressure &amp; temperature</a:t>
            </a:r>
            <a:br>
              <a:rPr lang="en-I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7566"/>
            <a:ext cx="12192000" cy="6247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Design pressure:</a:t>
            </a:r>
          </a:p>
          <a:p>
            <a:pPr algn="just">
              <a:lnSpc>
                <a:spcPct val="12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Design pressure of a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is gauge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pressure at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vessel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This pressure is used to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minimum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wall thickness 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pressure parts. The IS: 4503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pressure should at least 5% greater than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allowable working pressure. Usually a 10% higher value is used.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allowable working pressure is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gauge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pressure for a specified operating temperature that is permitted for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exchanger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units. According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4503,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shell &amp;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tube sides pressure should be specified individually.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pressure specification is at 250, 120 and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65 </a:t>
            </a:r>
            <a:r>
              <a:rPr lang="en-IN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 carbon steel, stainless steel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non-ferrous metals respectively.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permissible stresses for various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components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should not be exceeded at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allowable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pressure. </a:t>
            </a:r>
          </a:p>
        </p:txBody>
      </p:sp>
    </p:spTree>
    <p:extLst>
      <p:ext uri="{BB962C8B-B14F-4D97-AF65-F5344CB8AC3E}">
        <p14:creationId xmlns:p14="http://schemas.microsoft.com/office/powerpoint/2010/main" val="19549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2" ma:contentTypeDescription="Create a new document." ma:contentTypeScope="" ma:versionID="b55263f2ca7a359a141bd4ad7e41ff9d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8988ca09719363d52934114b7007fa97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19D627-E1E2-4D15-ADEF-15E911DD9090}"/>
</file>

<file path=customXml/itemProps2.xml><?xml version="1.0" encoding="utf-8"?>
<ds:datastoreItem xmlns:ds="http://schemas.openxmlformats.org/officeDocument/2006/customXml" ds:itemID="{614C7822-DB89-4CC6-B808-300CAA40F2D9}"/>
</file>

<file path=customXml/itemProps3.xml><?xml version="1.0" encoding="utf-8"?>
<ds:datastoreItem xmlns:ds="http://schemas.openxmlformats.org/officeDocument/2006/customXml" ds:itemID="{58BA7DA4-2663-4775-82CB-5248274865F1}"/>
</file>

<file path=docProps/app.xml><?xml version="1.0" encoding="utf-8"?>
<Properties xmlns="http://schemas.openxmlformats.org/officeDocument/2006/extended-properties" xmlns:vt="http://schemas.openxmlformats.org/officeDocument/2006/docPropsVTypes">
  <TotalTime>13833</TotalTime>
  <Words>1573</Words>
  <Application>Microsoft Office PowerPoint</Application>
  <PresentationFormat>Custom</PresentationFormat>
  <Paragraphs>132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Some important considerations on HE design</vt:lpstr>
      <vt:lpstr>Rating problem</vt:lpstr>
      <vt:lpstr>Mechanical Design of Heat Exchanger </vt:lpstr>
      <vt:lpstr>Mechanical design standards </vt:lpstr>
      <vt:lpstr>PowerPoint Presentation</vt:lpstr>
      <vt:lpstr>PowerPoint Presentation</vt:lpstr>
      <vt:lpstr>PowerPoint Presentation</vt:lpstr>
      <vt:lpstr>Parts of HE</vt:lpstr>
      <vt:lpstr>Design Pressure &amp; temperature </vt:lpstr>
      <vt:lpstr>Contd. </vt:lpstr>
      <vt:lpstr>Materials of construction </vt:lpstr>
      <vt:lpstr>Design considerations</vt:lpstr>
      <vt:lpstr>PowerPoint Presentation</vt:lpstr>
      <vt:lpstr>PowerPoint Presentation</vt:lpstr>
      <vt:lpstr>Design components</vt:lpstr>
      <vt:lpstr>Shell cover</vt:lpstr>
      <vt:lpstr>Flange</vt:lpstr>
      <vt:lpstr>Design of flange</vt:lpstr>
      <vt:lpstr>Mechanical design standards (TEMA specification) shell diameter and wall thickness</vt:lpstr>
      <vt:lpstr>Design of flange</vt:lpstr>
      <vt:lpstr>Gaskets</vt:lpstr>
      <vt:lpstr>Gaskets</vt:lpstr>
      <vt:lpstr>Gaskets</vt:lpstr>
      <vt:lpstr>Bolts design</vt:lpstr>
      <vt:lpstr>Bolts design</vt:lpstr>
      <vt:lpstr>Channel cover diameter &amp; thickness </vt:lpstr>
      <vt:lpstr>Pass partition plate </vt:lpstr>
      <vt:lpstr>Tube sheet thickness </vt:lpstr>
      <vt:lpstr>Tube sheet thickness </vt:lpstr>
      <vt:lpstr>Tube sheet thickness </vt:lpstr>
      <vt:lpstr>Impingement plates or baffles </vt:lpstr>
      <vt:lpstr>Nozzles &amp; branch pipes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design of Heat Exchangers</dc:title>
  <dc:creator>SIDDHARTHA SENGUPTA</dc:creator>
  <cp:lastModifiedBy>Koustuv</cp:lastModifiedBy>
  <cp:revision>158</cp:revision>
  <dcterms:created xsi:type="dcterms:W3CDTF">2014-12-07T06:13:28Z</dcterms:created>
  <dcterms:modified xsi:type="dcterms:W3CDTF">2020-09-29T09:49:26Z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