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3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7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1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7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F8E2-6CF6-483D-AF20-CFDD4EBD60B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0433-ED03-4CB1-9DF3-29AF902DF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6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/>
          <a:lstStyle/>
          <a:p>
            <a:r>
              <a:rPr lang="en-IN" dirty="0" smtClean="0"/>
              <a:t>Process Equipment Design-1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994" y="3471410"/>
            <a:ext cx="9144000" cy="1655762"/>
          </a:xfrm>
        </p:spPr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Koustab</a:t>
            </a:r>
            <a:r>
              <a:rPr lang="en-IN" dirty="0" smtClean="0"/>
              <a:t> Ray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Swambabu</a:t>
            </a:r>
            <a:r>
              <a:rPr lang="en-IN" dirty="0" smtClean="0"/>
              <a:t> Varanasi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67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Air </a:t>
            </a:r>
            <a:r>
              <a:rPr lang="en-IN" dirty="0"/>
              <a:t>coolers: Tubes are 0.75–1.00 in. OD, total finned surface 15– 20 </a:t>
            </a:r>
            <a:r>
              <a:rPr lang="en-IN" dirty="0" err="1"/>
              <a:t>sqft</a:t>
            </a:r>
            <a:r>
              <a:rPr lang="en-IN" dirty="0"/>
              <a:t>/</a:t>
            </a:r>
            <a:r>
              <a:rPr lang="en-IN" dirty="0" err="1"/>
              <a:t>sqft</a:t>
            </a:r>
            <a:r>
              <a:rPr lang="en-IN" dirty="0"/>
              <a:t> bare surface, U = 80–100 Btu/(hr)(</a:t>
            </a:r>
            <a:r>
              <a:rPr lang="en-IN" dirty="0" err="1"/>
              <a:t>sqft</a:t>
            </a:r>
            <a:r>
              <a:rPr lang="en-IN" dirty="0"/>
              <a:t> bare surface) (°F), fan power input 2–5 HP/(</a:t>
            </a:r>
            <a:r>
              <a:rPr lang="en-IN" dirty="0" err="1"/>
              <a:t>MBtu</a:t>
            </a:r>
            <a:r>
              <a:rPr lang="en-IN" dirty="0"/>
              <a:t>/hr), approach 50°F or more.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Fired </a:t>
            </a:r>
            <a:r>
              <a:rPr lang="en-IN" dirty="0"/>
              <a:t>heaters: radiant rate, 12,000 Btu/(hr)(</a:t>
            </a:r>
            <a:r>
              <a:rPr lang="en-IN" dirty="0" err="1"/>
              <a:t>sqft</a:t>
            </a:r>
            <a:r>
              <a:rPr lang="en-IN" dirty="0"/>
              <a:t>); convection rate, 4000; cold oil tube velocity, 6 </a:t>
            </a:r>
            <a:r>
              <a:rPr lang="en-IN" dirty="0" err="1"/>
              <a:t>ft</a:t>
            </a:r>
            <a:r>
              <a:rPr lang="en-IN" dirty="0"/>
              <a:t>/sec; </a:t>
            </a:r>
            <a:r>
              <a:rPr lang="en-IN" dirty="0" err="1"/>
              <a:t>approx</a:t>
            </a:r>
            <a:r>
              <a:rPr lang="en-IN" dirty="0"/>
              <a:t> equal transfers of heat in the two sections; thermal efficiency 70–75%; flue gas temperature 250–350°F above feed inlet; stack gas temperature 650–950°F.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02227" y="6311900"/>
            <a:ext cx="771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Ref: Chemical </a:t>
            </a:r>
            <a:r>
              <a:rPr lang="en-IN" dirty="0"/>
              <a:t>Process Equipment Selection and </a:t>
            </a:r>
            <a:r>
              <a:rPr lang="en-IN" dirty="0" smtClean="0"/>
              <a:t>Design by Stanley M. </a:t>
            </a:r>
            <a:r>
              <a:rPr lang="en-IN" dirty="0" err="1" smtClean="0"/>
              <a:t>Walas</a:t>
            </a:r>
            <a:r>
              <a:rPr lang="en-IN" dirty="0" smtClean="0"/>
              <a:t> et 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Transfer Basics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 of heat transfer</a:t>
            </a:r>
          </a:p>
          <a:p>
            <a:pPr lvl="1"/>
            <a:r>
              <a:rPr lang="en-IN" dirty="0" smtClean="0"/>
              <a:t>Conduction – Fourier’s law</a:t>
            </a:r>
          </a:p>
          <a:p>
            <a:pPr lvl="1"/>
            <a:r>
              <a:rPr lang="en-IN" dirty="0" smtClean="0"/>
              <a:t>Convection – Newton’s law   </a:t>
            </a:r>
          </a:p>
          <a:p>
            <a:pPr lvl="1"/>
            <a:r>
              <a:rPr lang="en-IN" dirty="0" smtClean="0"/>
              <a:t>Radiation – Stephen Boltzmann's law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78" y="2198778"/>
            <a:ext cx="1271667" cy="5140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73559" y="2455817"/>
            <a:ext cx="37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00500" y="2869474"/>
            <a:ext cx="37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14" y="2626994"/>
            <a:ext cx="1037273" cy="484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18" y="2069237"/>
            <a:ext cx="1376696" cy="694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67644" b="-2817"/>
          <a:stretch/>
        </p:blipFill>
        <p:spPr>
          <a:xfrm>
            <a:off x="1595846" y="4033770"/>
            <a:ext cx="1186544" cy="15571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4034" y="3709851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Rectangular slab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1763" b="-39"/>
          <a:stretch/>
        </p:blipFill>
        <p:spPr>
          <a:xfrm>
            <a:off x="5651742" y="3894517"/>
            <a:ext cx="2502352" cy="15150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05638" y="3709851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Cylindrical pipe – Hollow cylinder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965" y="4340044"/>
            <a:ext cx="2550535" cy="7136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196" y="4214120"/>
            <a:ext cx="1917982" cy="6233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4094" y="4700687"/>
            <a:ext cx="3773860" cy="91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62458" y="5314526"/>
                <a:ext cx="1497461" cy="740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𝐾𝐴</m:t>
                              </m:r>
                            </m:den>
                          </m:f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8" y="5314526"/>
                <a:ext cx="1497461" cy="740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239588" y="5619782"/>
            <a:ext cx="744583" cy="74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58045" y="5826035"/>
            <a:ext cx="169818" cy="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53497" y="2869473"/>
            <a:ext cx="49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66949" y="2564805"/>
                <a:ext cx="1497461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den>
                          </m:f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949" y="2564805"/>
                <a:ext cx="1497461" cy="7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7627613" y="2857436"/>
            <a:ext cx="744583" cy="74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46070" y="3063689"/>
            <a:ext cx="169818" cy="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 animBg="1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Transfer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69" y="16699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When series of resistances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03" y="2288177"/>
            <a:ext cx="3277144" cy="242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01" y="2417898"/>
            <a:ext cx="1970357" cy="246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58" y="613954"/>
            <a:ext cx="3561396" cy="29647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8321040" y="2351314"/>
            <a:ext cx="13063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473440" y="2351313"/>
            <a:ext cx="13063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694125" y="2351313"/>
            <a:ext cx="13063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846525" y="2351312"/>
            <a:ext cx="13063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4143" y="31832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Fluid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533096" y="324389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Fluid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582" y="4754865"/>
            <a:ext cx="1566308" cy="770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29951" y="5458282"/>
                <a:ext cx="2862835" cy="392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𝑂𝑣𝑒𝑟𝑎𝑙𝑙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51" y="5458282"/>
                <a:ext cx="2862835" cy="392993"/>
              </a:xfrm>
              <a:prstGeom prst="rect">
                <a:avLst/>
              </a:prstGeom>
              <a:blipFill>
                <a:blip r:embed="rId6"/>
                <a:stretch>
                  <a:fillRect l="-2979" t="-4615" r="-1277" b="-2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652253" y="589884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 = U A </a:t>
            </a:r>
            <a:r>
              <a:rPr lang="el-GR" dirty="0" smtClean="0"/>
              <a:t>Δ</a:t>
            </a:r>
            <a:r>
              <a:rPr lang="en-IN" dirty="0" smtClean="0"/>
              <a:t>T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070" y="4140382"/>
            <a:ext cx="3806699" cy="873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48180" y="4909754"/>
            <a:ext cx="37795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If it is a hallow cylinder:</a:t>
            </a:r>
          </a:p>
          <a:p>
            <a:r>
              <a:rPr lang="en-IN" dirty="0" smtClean="0"/>
              <a:t>overall </a:t>
            </a:r>
            <a:r>
              <a:rPr lang="en-IN" dirty="0"/>
              <a:t>heat transfer coefficient based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outside surface 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8180" y="3816625"/>
            <a:ext cx="294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If </a:t>
            </a:r>
            <a:r>
              <a:rPr lang="en-IN" dirty="0" smtClean="0"/>
              <a:t>the separator is </a:t>
            </a:r>
            <a:r>
              <a:rPr lang="en-IN" dirty="0"/>
              <a:t>a </a:t>
            </a:r>
            <a:r>
              <a:rPr lang="en-IN" dirty="0" smtClean="0"/>
              <a:t>flat plate: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6595" y="5783741"/>
            <a:ext cx="5275522" cy="10276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2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208372"/>
            <a:ext cx="8195047" cy="732154"/>
          </a:xfrm>
        </p:spPr>
        <p:txBody>
          <a:bodyPr/>
          <a:lstStyle/>
          <a:p>
            <a:r>
              <a:rPr lang="en-IN" dirty="0" smtClean="0"/>
              <a:t>Heat exchanger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1143590"/>
            <a:ext cx="10998925" cy="4740048"/>
          </a:xfrm>
        </p:spPr>
        <p:txBody>
          <a:bodyPr/>
          <a:lstStyle/>
          <a:p>
            <a:r>
              <a:rPr lang="en-IN" dirty="0"/>
              <a:t>Exchanger normally transfers heat between fluid </a:t>
            </a:r>
            <a:r>
              <a:rPr lang="en-IN" dirty="0" smtClean="0"/>
              <a:t>streams. </a:t>
            </a:r>
            <a:r>
              <a:rPr lang="en-IN" dirty="0"/>
              <a:t>Also, between a sold surface and a fluid or between solid particulates and a fluid</a:t>
            </a:r>
          </a:p>
        </p:txBody>
      </p:sp>
      <p:pic>
        <p:nvPicPr>
          <p:cNvPr id="1026" name="Picture 2" descr="https://upload.wikimedia.org/wikipedia/commons/thumb/c/c7/Tubular_heat_exchanger.png/220px-Tubular_heat_exc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2003011"/>
            <a:ext cx="4906538" cy="38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7" y="2167189"/>
            <a:ext cx="4127864" cy="371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0239" y="6086702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Tubular Heat exchanger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971" y="5799880"/>
            <a:ext cx="2362200" cy="942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15950" y="594391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 = U A </a:t>
            </a:r>
            <a:r>
              <a:rPr lang="el-GR" dirty="0" smtClean="0"/>
              <a:t>Δ</a:t>
            </a:r>
            <a:r>
              <a:rPr lang="en-IN" dirty="0" smtClean="0"/>
              <a:t>T</a:t>
            </a:r>
            <a:r>
              <a:rPr lang="en-IN" baseline="-25000" dirty="0" smtClean="0"/>
              <a:t>LMTD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exchangers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Two types</a:t>
            </a:r>
          </a:p>
          <a:p>
            <a:pPr lvl="1"/>
            <a:r>
              <a:rPr lang="en-IN" dirty="0" smtClean="0"/>
              <a:t>Direct contact</a:t>
            </a:r>
          </a:p>
          <a:p>
            <a:pPr lvl="2"/>
            <a:r>
              <a:rPr lang="en-IN" dirty="0" smtClean="0"/>
              <a:t>For example, between </a:t>
            </a:r>
            <a:r>
              <a:rPr lang="en-IN" dirty="0"/>
              <a:t>immiscible fluids, gas-liquid or </a:t>
            </a:r>
            <a:r>
              <a:rPr lang="en-IN" dirty="0" smtClean="0"/>
              <a:t>vapour-liquid</a:t>
            </a:r>
          </a:p>
          <a:p>
            <a:pPr lvl="1"/>
            <a:r>
              <a:rPr lang="en-IN" dirty="0" smtClean="0"/>
              <a:t>Indirect contact</a:t>
            </a:r>
          </a:p>
          <a:p>
            <a:pPr lvl="2"/>
            <a:r>
              <a:rPr lang="en-IN" dirty="0" smtClean="0"/>
              <a:t>Tubular heat exchangers</a:t>
            </a:r>
          </a:p>
          <a:p>
            <a:pPr lvl="3"/>
            <a:r>
              <a:rPr lang="en-IN" dirty="0" smtClean="0"/>
              <a:t>Double pipe</a:t>
            </a:r>
          </a:p>
          <a:p>
            <a:pPr lvl="3"/>
            <a:r>
              <a:rPr lang="en-IN" dirty="0" smtClean="0"/>
              <a:t>Shell and Tube</a:t>
            </a:r>
          </a:p>
          <a:p>
            <a:pPr lvl="3"/>
            <a:r>
              <a:rPr lang="en-IN" dirty="0" smtClean="0"/>
              <a:t>Spiral flow</a:t>
            </a:r>
          </a:p>
          <a:p>
            <a:pPr lvl="3"/>
            <a:r>
              <a:rPr lang="en-IN" dirty="0" smtClean="0"/>
              <a:t>Pipe coils</a:t>
            </a:r>
          </a:p>
          <a:p>
            <a:pPr marL="1371600" lvl="3" indent="0">
              <a:buNone/>
            </a:pPr>
            <a:endParaRPr lang="en-IN" dirty="0" smtClean="0"/>
          </a:p>
          <a:p>
            <a:pPr lvl="1"/>
            <a:r>
              <a:rPr lang="en-IN" dirty="0"/>
              <a:t>Extended surface can be plate fin or tube fin which can be fitted on either ordinary separating wall or pipe wall.</a:t>
            </a:r>
            <a:endParaRPr lang="en-IN" dirty="0" smtClean="0"/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84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758" y="2826725"/>
            <a:ext cx="2400300" cy="1905000"/>
          </a:xfrm>
          <a:prstGeom prst="rect">
            <a:avLst/>
          </a:prstGeom>
        </p:spPr>
      </p:pic>
      <p:sp>
        <p:nvSpPr>
          <p:cNvPr id="4" name="AutoShape 2" descr="A179 Welded Longitudinal Finned Tube For Heat Exchanger - Buy Heat  Exchanger Finned Tubes,Finned Tube,Aluminum Fin Tube Product on Alibab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72" y="2810669"/>
            <a:ext cx="2143125" cy="2143125"/>
          </a:xfrm>
          <a:prstGeom prst="rect">
            <a:avLst/>
          </a:prstGeom>
        </p:spPr>
      </p:pic>
      <p:pic>
        <p:nvPicPr>
          <p:cNvPr id="7" name="Picture 2" descr="Spiral Plate Heat Exchangers - Elanco Heat Transfer Syste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83" y="2190115"/>
            <a:ext cx="3684905" cy="27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1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3" y="2569323"/>
            <a:ext cx="4219575" cy="2124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37" y="1370569"/>
            <a:ext cx="4238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62" y="2207623"/>
            <a:ext cx="8937037" cy="35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transfer media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2" y="1690688"/>
            <a:ext cx="9786989" cy="46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52" y="367950"/>
            <a:ext cx="12216304" cy="6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87384"/>
            <a:ext cx="10805160" cy="588958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solidFill>
                  <a:srgbClr val="0070C0"/>
                </a:solidFill>
              </a:rPr>
              <a:t>What do you mean by design?</a:t>
            </a:r>
          </a:p>
          <a:p>
            <a:pPr lvl="1"/>
            <a:r>
              <a:rPr lang="en-IN" dirty="0" smtClean="0"/>
              <a:t>Let’s take a known example</a:t>
            </a:r>
          </a:p>
          <a:p>
            <a:pPr lvl="2"/>
            <a:r>
              <a:rPr lang="en-IN" dirty="0" smtClean="0"/>
              <a:t>You need a custom made computer table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As a customer, you need to provide your requirements</a:t>
            </a:r>
          </a:p>
          <a:p>
            <a:pPr lvl="2"/>
            <a:r>
              <a:rPr lang="en-IN" dirty="0" smtClean="0"/>
              <a:t>Laptop, some reading materials</a:t>
            </a:r>
          </a:p>
          <a:p>
            <a:pPr lvl="2"/>
            <a:r>
              <a:rPr lang="en-IN" dirty="0" smtClean="0"/>
              <a:t>Height from ground</a:t>
            </a:r>
          </a:p>
          <a:p>
            <a:pPr lvl="2"/>
            <a:r>
              <a:rPr lang="en-IN" dirty="0" smtClean="0"/>
              <a:t>Holding weight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Design engineer makes an estimate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Width and length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Material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Support legs design</a:t>
            </a:r>
          </a:p>
          <a:p>
            <a:pPr lvl="1"/>
            <a:r>
              <a:rPr lang="en-IN" dirty="0" smtClean="0"/>
              <a:t>Fabricator (carpenter)</a:t>
            </a:r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IN" dirty="0" smtClean="0"/>
          </a:p>
          <a:p>
            <a:pPr marL="914400" lvl="2" indent="0">
              <a:buNone/>
            </a:pPr>
            <a:endParaRPr lang="en-IN" dirty="0" smtClean="0"/>
          </a:p>
        </p:txBody>
      </p:sp>
      <p:sp>
        <p:nvSpPr>
          <p:cNvPr id="6" name="Cube 5"/>
          <p:cNvSpPr/>
          <p:nvPr/>
        </p:nvSpPr>
        <p:spPr>
          <a:xfrm>
            <a:off x="7328264" y="2751495"/>
            <a:ext cx="1129942" cy="3845248"/>
          </a:xfrm>
          <a:prstGeom prst="cube">
            <a:avLst>
              <a:gd name="adj" fmla="val 8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Cube 11"/>
          <p:cNvSpPr/>
          <p:nvPr/>
        </p:nvSpPr>
        <p:spPr>
          <a:xfrm>
            <a:off x="8458207" y="3167738"/>
            <a:ext cx="2070458" cy="1822273"/>
          </a:xfrm>
          <a:prstGeom prst="cube">
            <a:avLst>
              <a:gd name="adj" fmla="val 6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Cube 15"/>
          <p:cNvSpPr/>
          <p:nvPr/>
        </p:nvSpPr>
        <p:spPr>
          <a:xfrm>
            <a:off x="10027926" y="2751495"/>
            <a:ext cx="944875" cy="3845248"/>
          </a:xfrm>
          <a:prstGeom prst="cube">
            <a:avLst>
              <a:gd name="adj" fmla="val 81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ube 16"/>
          <p:cNvSpPr/>
          <p:nvPr/>
        </p:nvSpPr>
        <p:spPr>
          <a:xfrm>
            <a:off x="6936377" y="2751495"/>
            <a:ext cx="4611188" cy="1154299"/>
          </a:xfrm>
          <a:prstGeom prst="cube">
            <a:avLst>
              <a:gd name="adj" fmla="val 8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0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6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equipment's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Unit operations</a:t>
            </a:r>
          </a:p>
          <a:p>
            <a:pPr lvl="1"/>
            <a:r>
              <a:rPr lang="en-IN" dirty="0" smtClean="0"/>
              <a:t>Heat transfer </a:t>
            </a:r>
          </a:p>
          <a:p>
            <a:pPr lvl="1"/>
            <a:r>
              <a:rPr lang="en-IN" dirty="0" smtClean="0"/>
              <a:t>Mass transfer</a:t>
            </a:r>
          </a:p>
          <a:p>
            <a:pPr lvl="1"/>
            <a:r>
              <a:rPr lang="en-IN" dirty="0" smtClean="0"/>
              <a:t>Mechanical operation</a:t>
            </a:r>
          </a:p>
          <a:p>
            <a:r>
              <a:rPr lang="en-IN" dirty="0" smtClean="0"/>
              <a:t>Unit processes</a:t>
            </a:r>
          </a:p>
          <a:p>
            <a:pPr lvl="1"/>
            <a:r>
              <a:rPr lang="en-IN" dirty="0" smtClean="0"/>
              <a:t>Reactors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67543" y="2194561"/>
            <a:ext cx="1724297" cy="326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200400" y="2197966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b="1" dirty="0">
                <a:solidFill>
                  <a:srgbClr val="C00000"/>
                </a:solidFill>
              </a:rPr>
              <a:t>– PED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need </a:t>
            </a:r>
            <a:r>
              <a:rPr lang="en-IN" dirty="0"/>
              <a:t>heat transfer equipment's?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Illustrate with examples</a:t>
            </a:r>
          </a:p>
          <a:p>
            <a:pPr lvl="1"/>
            <a:r>
              <a:rPr lang="en-IN" dirty="0" smtClean="0"/>
              <a:t>Reactor</a:t>
            </a:r>
          </a:p>
          <a:p>
            <a:pPr lvl="1"/>
            <a:r>
              <a:rPr lang="en-IN" dirty="0" smtClean="0"/>
              <a:t>Atmospheric distillation column</a:t>
            </a:r>
          </a:p>
          <a:p>
            <a:pPr lvl="1"/>
            <a:r>
              <a:rPr lang="en-IN" dirty="0" smtClean="0"/>
              <a:t>Steam </a:t>
            </a:r>
          </a:p>
          <a:p>
            <a:pPr lvl="1"/>
            <a:r>
              <a:rPr lang="en-IN" dirty="0" smtClean="0"/>
              <a:t>Evaporator</a:t>
            </a:r>
          </a:p>
          <a:p>
            <a:r>
              <a:rPr lang="en-IN" dirty="0" smtClean="0"/>
              <a:t>Basics of heat transfer</a:t>
            </a:r>
          </a:p>
          <a:p>
            <a:r>
              <a:rPr lang="en-IN" dirty="0" smtClean="0"/>
              <a:t>What do you mean by design?</a:t>
            </a:r>
          </a:p>
          <a:p>
            <a:r>
              <a:rPr lang="en-IN" dirty="0" smtClean="0"/>
              <a:t>What is expected from a design engineer</a:t>
            </a:r>
          </a:p>
          <a:p>
            <a:r>
              <a:rPr lang="en-IN" dirty="0" smtClean="0"/>
              <a:t>Careers for design engineers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Weekly syllabus/pattern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01811"/>
              </p:ext>
            </p:extLst>
          </p:nvPr>
        </p:nvGraphicFramePr>
        <p:xfrm>
          <a:off x="1431109" y="2468563"/>
          <a:ext cx="812800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97">
                  <a:extLst>
                    <a:ext uri="{9D8B030D-6E8A-4147-A177-3AD203B41FA5}">
                      <a16:colId xmlns:a16="http://schemas.microsoft.com/office/drawing/2014/main" val="2220673625"/>
                    </a:ext>
                  </a:extLst>
                </a:gridCol>
                <a:gridCol w="4807131">
                  <a:extLst>
                    <a:ext uri="{9D8B030D-6E8A-4147-A177-3AD203B41FA5}">
                      <a16:colId xmlns:a16="http://schemas.microsoft.com/office/drawing/2014/main" val="1473645963"/>
                    </a:ext>
                  </a:extLst>
                </a:gridCol>
                <a:gridCol w="2256973">
                  <a:extLst>
                    <a:ext uri="{9D8B030D-6E8A-4147-A177-3AD203B41FA5}">
                      <a16:colId xmlns:a16="http://schemas.microsoft.com/office/drawing/2014/main" val="15277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Topics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Instructor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Introduction,</a:t>
                      </a:r>
                      <a:r>
                        <a:rPr lang="en-IN" baseline="0" dirty="0" smtClean="0"/>
                        <a:t> review of all heat transfer basics, mechanics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KR and 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 pipe heat exchanges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Double pipe heat exchanges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Evaporator</a:t>
                      </a:r>
                      <a:r>
                        <a:rPr lang="en-IN" baseline="0" dirty="0" smtClean="0">
                          <a:solidFill>
                            <a:schemeClr val="dk1"/>
                          </a:solidFill>
                        </a:rPr>
                        <a:t> design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5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Week 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Shell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and Tube heat exchanges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KR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Week 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Shell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and Tube heat exchanges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KR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1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Week 7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Shell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and Tube heat exchanges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KR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Week 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Reboiler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KR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9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procedure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Students are divided into groups</a:t>
            </a:r>
            <a:r>
              <a:rPr lang="en-IN" dirty="0"/>
              <a:t> </a:t>
            </a:r>
            <a:r>
              <a:rPr lang="en-IN" dirty="0" smtClean="0"/>
              <a:t>and design problem will be given to each group.</a:t>
            </a:r>
          </a:p>
          <a:p>
            <a:r>
              <a:rPr lang="en-IN" dirty="0" smtClean="0"/>
              <a:t>Continuous evaluation procedure</a:t>
            </a:r>
          </a:p>
          <a:p>
            <a:pPr lvl="1"/>
            <a:r>
              <a:rPr lang="en-IN" dirty="0" smtClean="0"/>
              <a:t>Each group need to submit their report every Tuesday before 11:59PM</a:t>
            </a:r>
          </a:p>
          <a:p>
            <a:pPr lvl="1"/>
            <a:r>
              <a:rPr lang="en-IN" dirty="0" smtClean="0"/>
              <a:t>Online Quiz will be on </a:t>
            </a:r>
          </a:p>
          <a:p>
            <a:pPr lvl="2"/>
            <a:r>
              <a:rPr lang="en-IN" dirty="0" smtClean="0"/>
              <a:t>Week 2 </a:t>
            </a:r>
          </a:p>
          <a:p>
            <a:pPr lvl="2"/>
            <a:r>
              <a:rPr lang="en-IN" dirty="0" smtClean="0"/>
              <a:t>Week 4</a:t>
            </a:r>
          </a:p>
          <a:p>
            <a:pPr lvl="2"/>
            <a:r>
              <a:rPr lang="en-IN" dirty="0" smtClean="0"/>
              <a:t>Week 6</a:t>
            </a:r>
          </a:p>
          <a:p>
            <a:pPr lvl="2"/>
            <a:r>
              <a:rPr lang="en-IN" dirty="0" smtClean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32910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957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03038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4941815"/>
                    </a:ext>
                  </a:extLst>
                </a:gridCol>
                <a:gridCol w="1362891">
                  <a:extLst>
                    <a:ext uri="{9D8B030D-6E8A-4147-A177-3AD203B41FA5}">
                      <a16:colId xmlns:a16="http://schemas.microsoft.com/office/drawing/2014/main" val="2024501415"/>
                    </a:ext>
                  </a:extLst>
                </a:gridCol>
                <a:gridCol w="3894909">
                  <a:extLst>
                    <a:ext uri="{9D8B030D-6E8A-4147-A177-3AD203B41FA5}">
                      <a16:colId xmlns:a16="http://schemas.microsoft.com/office/drawing/2014/main" val="1720353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Roll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r>
                        <a:rPr lang="en-IN" baseline="0" dirty="0" smtClean="0"/>
                        <a:t> id and phone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Prashant Kumar 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PROCESS MODELING &amp; SIMULATION {CH62003)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16CH91R01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Shashwat</a:t>
                      </a:r>
                      <a:r>
                        <a:rPr lang="en-IN" dirty="0" smtClean="0"/>
                        <a:t> Kumar 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19CH60R06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1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Abhishek </a:t>
                      </a:r>
                      <a:r>
                        <a:rPr lang="en-IN" dirty="0" err="1" smtClean="0"/>
                        <a:t>Meena</a:t>
                      </a:r>
                      <a:endParaRPr lang="en-IN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PROCESS EQUIPMENT DESIGN-I {CH39023) </a:t>
                      </a:r>
                      <a:endParaRPr lang="en-IN" dirty="0"/>
                    </a:p>
                    <a:p>
                      <a:r>
                        <a:rPr lang="en-I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19CH60R07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Ramachandram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Poloju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19CH60R15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6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Rajat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Batish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19CH60R25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Abhishek R Varma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19CH60R26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2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9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Thumb rules in Heat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Take </a:t>
            </a:r>
            <a:r>
              <a:rPr lang="en-IN" dirty="0"/>
              <a:t>true </a:t>
            </a:r>
            <a:r>
              <a:rPr lang="en-IN" dirty="0" err="1"/>
              <a:t>countercurrent</a:t>
            </a:r>
            <a:r>
              <a:rPr lang="en-IN" dirty="0"/>
              <a:t> flow in a shell-and-tube exchanger as a basis. </a:t>
            </a:r>
            <a:endParaRPr lang="en-IN" dirty="0" smtClean="0"/>
          </a:p>
          <a:p>
            <a:r>
              <a:rPr lang="en-IN" dirty="0" smtClean="0"/>
              <a:t>Standard </a:t>
            </a:r>
            <a:r>
              <a:rPr lang="en-IN" dirty="0"/>
              <a:t>tubes are 3/4 in. OD, 1 in. triangular spacing, 16 </a:t>
            </a:r>
            <a:r>
              <a:rPr lang="en-IN" dirty="0" err="1"/>
              <a:t>ft</a:t>
            </a:r>
            <a:r>
              <a:rPr lang="en-IN" dirty="0"/>
              <a:t> long; a shell 1 </a:t>
            </a:r>
            <a:r>
              <a:rPr lang="en-IN" dirty="0" err="1"/>
              <a:t>ft</a:t>
            </a:r>
            <a:r>
              <a:rPr lang="en-IN" dirty="0"/>
              <a:t> </a:t>
            </a:r>
            <a:r>
              <a:rPr lang="en-IN" dirty="0" err="1"/>
              <a:t>dia</a:t>
            </a:r>
            <a:r>
              <a:rPr lang="en-IN" dirty="0"/>
              <a:t> accommodates 100 </a:t>
            </a:r>
            <a:r>
              <a:rPr lang="en-IN" dirty="0" err="1"/>
              <a:t>sqft</a:t>
            </a:r>
            <a:r>
              <a:rPr lang="en-IN" dirty="0"/>
              <a:t>; 2 </a:t>
            </a:r>
            <a:r>
              <a:rPr lang="en-IN" dirty="0" err="1"/>
              <a:t>ft</a:t>
            </a:r>
            <a:r>
              <a:rPr lang="en-IN" dirty="0"/>
              <a:t> </a:t>
            </a:r>
            <a:r>
              <a:rPr lang="en-IN" dirty="0" err="1"/>
              <a:t>dia</a:t>
            </a:r>
            <a:r>
              <a:rPr lang="en-IN" dirty="0"/>
              <a:t>, 400 </a:t>
            </a:r>
            <a:r>
              <a:rPr lang="en-IN" dirty="0" err="1"/>
              <a:t>sqft</a:t>
            </a:r>
            <a:r>
              <a:rPr lang="en-IN" dirty="0"/>
              <a:t>, 3 </a:t>
            </a:r>
            <a:r>
              <a:rPr lang="en-IN" dirty="0" err="1"/>
              <a:t>ft</a:t>
            </a:r>
            <a:r>
              <a:rPr lang="en-IN" dirty="0"/>
              <a:t> </a:t>
            </a:r>
            <a:r>
              <a:rPr lang="en-IN" dirty="0" err="1"/>
              <a:t>dia</a:t>
            </a:r>
            <a:r>
              <a:rPr lang="en-IN" dirty="0"/>
              <a:t>, 1100 </a:t>
            </a:r>
            <a:r>
              <a:rPr lang="en-IN" dirty="0" err="1"/>
              <a:t>sqft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Tube </a:t>
            </a:r>
            <a:r>
              <a:rPr lang="en-IN" dirty="0"/>
              <a:t>side is for corrosive, fouling, scaling, and high pressure fluids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Shell </a:t>
            </a:r>
            <a:r>
              <a:rPr lang="en-IN" dirty="0"/>
              <a:t>side is for viscous and condensing fluids. </a:t>
            </a:r>
            <a:endParaRPr lang="en-IN" dirty="0" smtClean="0"/>
          </a:p>
          <a:p>
            <a:r>
              <a:rPr lang="en-IN" dirty="0" smtClean="0"/>
              <a:t>Pressure </a:t>
            </a:r>
            <a:r>
              <a:rPr lang="en-IN" dirty="0"/>
              <a:t>drops are 1.5 psi for boiling and 3–9 psi for other services. </a:t>
            </a:r>
            <a:endParaRPr lang="en-IN" dirty="0" smtClean="0"/>
          </a:p>
          <a:p>
            <a:r>
              <a:rPr lang="en-IN" dirty="0" smtClean="0"/>
              <a:t>Minimum </a:t>
            </a:r>
            <a:r>
              <a:rPr lang="en-IN" dirty="0"/>
              <a:t>temperature approach is 20°F with normal coolants, 10°F or less with refrigerants. </a:t>
            </a:r>
            <a:endParaRPr lang="en-IN" dirty="0" smtClean="0"/>
          </a:p>
          <a:p>
            <a:r>
              <a:rPr lang="en-IN" dirty="0" smtClean="0"/>
              <a:t>Water </a:t>
            </a:r>
            <a:r>
              <a:rPr lang="en-IN" dirty="0"/>
              <a:t>inlet temperature is 90°F, maximum outlet 120°F. 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02227" y="6311900"/>
            <a:ext cx="771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</a:t>
            </a:r>
            <a:r>
              <a:rPr lang="en-IN" dirty="0" smtClean="0"/>
              <a:t>ef: Chemical </a:t>
            </a:r>
            <a:r>
              <a:rPr lang="en-IN" dirty="0"/>
              <a:t>Process Equipment Selection and </a:t>
            </a:r>
            <a:r>
              <a:rPr lang="en-IN" dirty="0" smtClean="0"/>
              <a:t>Design by Stanley M. </a:t>
            </a:r>
            <a:r>
              <a:rPr lang="en-IN" dirty="0" err="1" smtClean="0"/>
              <a:t>Walas</a:t>
            </a:r>
            <a:r>
              <a:rPr lang="en-IN" dirty="0" smtClean="0"/>
              <a:t> et 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3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Thumb rules in Heat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Heat </a:t>
            </a:r>
            <a:r>
              <a:rPr lang="en-IN" dirty="0"/>
              <a:t>transfer coefficients for estimating purposes, Btu/(hr) (</a:t>
            </a:r>
            <a:r>
              <a:rPr lang="en-IN" dirty="0" err="1"/>
              <a:t>sqft</a:t>
            </a:r>
            <a:r>
              <a:rPr lang="en-IN" dirty="0"/>
              <a:t>)(°F): water to liquid, 150; condensers, 150; liquid to liquid, 50; liquid to gas, 5; gas to gas, 5; </a:t>
            </a:r>
            <a:r>
              <a:rPr lang="en-IN" dirty="0" err="1"/>
              <a:t>reboiler</a:t>
            </a:r>
            <a:r>
              <a:rPr lang="en-IN" dirty="0"/>
              <a:t>, 200. Max flux in </a:t>
            </a:r>
            <a:r>
              <a:rPr lang="en-IN" dirty="0" err="1"/>
              <a:t>reboilers</a:t>
            </a:r>
            <a:r>
              <a:rPr lang="en-IN" dirty="0"/>
              <a:t>, 10,000 Btu/(hr)(</a:t>
            </a:r>
            <a:r>
              <a:rPr lang="en-IN" dirty="0" err="1"/>
              <a:t>sqft</a:t>
            </a:r>
            <a:r>
              <a:rPr lang="en-IN" dirty="0"/>
              <a:t>). </a:t>
            </a:r>
          </a:p>
          <a:p>
            <a:r>
              <a:rPr lang="en-IN" dirty="0" smtClean="0"/>
              <a:t>Usually</a:t>
            </a:r>
            <a:r>
              <a:rPr lang="en-IN" dirty="0"/>
              <a:t>, the maximum heat transfer area for a shell-and-tube heat exchanger is in the range of 5000 ft2 . </a:t>
            </a:r>
          </a:p>
          <a:p>
            <a:r>
              <a:rPr lang="en-IN" dirty="0" smtClean="0"/>
              <a:t>Double-pipe </a:t>
            </a:r>
            <a:r>
              <a:rPr lang="en-IN" dirty="0"/>
              <a:t>exchanger is competitive at duties requiring 100–200 </a:t>
            </a:r>
            <a:r>
              <a:rPr lang="en-IN" dirty="0" err="1"/>
              <a:t>sqft</a:t>
            </a:r>
            <a:r>
              <a:rPr lang="en-IN" dirty="0"/>
              <a:t>. </a:t>
            </a:r>
          </a:p>
          <a:p>
            <a:r>
              <a:rPr lang="en-IN" dirty="0" smtClean="0"/>
              <a:t>Compact </a:t>
            </a:r>
            <a:r>
              <a:rPr lang="en-IN" dirty="0"/>
              <a:t>(plate and fin) exchangers have 350 </a:t>
            </a:r>
            <a:r>
              <a:rPr lang="en-IN" dirty="0" err="1"/>
              <a:t>sqft</a:t>
            </a:r>
            <a:r>
              <a:rPr lang="en-IN" dirty="0"/>
              <a:t>/</a:t>
            </a:r>
            <a:r>
              <a:rPr lang="en-IN" dirty="0" err="1"/>
              <a:t>cuft</a:t>
            </a:r>
            <a:r>
              <a:rPr lang="en-IN" dirty="0"/>
              <a:t>, and about 4 times the heat transfer per </a:t>
            </a:r>
            <a:r>
              <a:rPr lang="en-IN" dirty="0" err="1"/>
              <a:t>cuft</a:t>
            </a:r>
            <a:r>
              <a:rPr lang="en-IN" dirty="0"/>
              <a:t> of shell-and-tube units. </a:t>
            </a:r>
            <a:endParaRPr lang="en-IN" dirty="0" smtClean="0"/>
          </a:p>
          <a:p>
            <a:r>
              <a:rPr lang="en-IN" dirty="0" smtClean="0"/>
              <a:t>Plate </a:t>
            </a:r>
            <a:r>
              <a:rPr lang="en-IN" dirty="0"/>
              <a:t>and frame exchangers are suited to high sanitation services, and are 25–50% cheaper in stainless construction than shell-and-tube units.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2227" y="6311900"/>
            <a:ext cx="771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Ref: Chemical </a:t>
            </a:r>
            <a:r>
              <a:rPr lang="en-IN" dirty="0"/>
              <a:t>Process Equipment Selection and </a:t>
            </a:r>
            <a:r>
              <a:rPr lang="en-IN" dirty="0" smtClean="0"/>
              <a:t>Design by Stanley M. </a:t>
            </a:r>
            <a:r>
              <a:rPr lang="en-IN" dirty="0" err="1" smtClean="0"/>
              <a:t>Walas</a:t>
            </a:r>
            <a:r>
              <a:rPr lang="en-IN" dirty="0" smtClean="0"/>
              <a:t> et 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0" ma:contentTypeDescription="Create a new document." ma:contentTypeScope="" ma:versionID="1387e57d93c54c960b14b7ac962276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BE25E1-83C3-4DCF-9080-4AB648CE25E4}"/>
</file>

<file path=customXml/itemProps2.xml><?xml version="1.0" encoding="utf-8"?>
<ds:datastoreItem xmlns:ds="http://schemas.openxmlformats.org/officeDocument/2006/customXml" ds:itemID="{E3B146B2-AB9E-4259-9954-B7E61530457D}"/>
</file>

<file path=customXml/itemProps3.xml><?xml version="1.0" encoding="utf-8"?>
<ds:datastoreItem xmlns:ds="http://schemas.openxmlformats.org/officeDocument/2006/customXml" ds:itemID="{A708AD11-0AF5-45F4-958A-55265750D443}"/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862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Process Equipment Design-1</vt:lpstr>
      <vt:lpstr>PowerPoint Presentation</vt:lpstr>
      <vt:lpstr>Process equipment's</vt:lpstr>
      <vt:lpstr>What is the need heat transfer equipment's?</vt:lpstr>
      <vt:lpstr>Course plan</vt:lpstr>
      <vt:lpstr>Evaluation procedure </vt:lpstr>
      <vt:lpstr>TA</vt:lpstr>
      <vt:lpstr>Thumb rules in Heat Transfer</vt:lpstr>
      <vt:lpstr>Thumb rules in Heat Transfer</vt:lpstr>
      <vt:lpstr>PowerPoint Presentation</vt:lpstr>
      <vt:lpstr>Heat Transfer Basics </vt:lpstr>
      <vt:lpstr>Heat Transfer Basics </vt:lpstr>
      <vt:lpstr>Heat exchanger</vt:lpstr>
      <vt:lpstr>Heat exchangers </vt:lpstr>
      <vt:lpstr>PowerPoint Presentation</vt:lpstr>
      <vt:lpstr>PowerPoint Presentation</vt:lpstr>
      <vt:lpstr>PowerPoint Presentation</vt:lpstr>
      <vt:lpstr>Heat transfer media</vt:lpstr>
      <vt:lpstr>PowerPoint Presentation</vt:lpstr>
      <vt:lpstr>Reference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Equipment Design-1</dc:title>
  <dc:creator>dell</dc:creator>
  <cp:lastModifiedBy>dell</cp:lastModifiedBy>
  <cp:revision>28</cp:revision>
  <dcterms:created xsi:type="dcterms:W3CDTF">2020-08-20T15:41:43Z</dcterms:created>
  <dcterms:modified xsi:type="dcterms:W3CDTF">2020-09-01T08:35:35Z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