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data8.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9.xml" ContentType="application/vnd.openxmlformats-officedocument.drawingml.diagramData+xml"/>
  <Override PartName="/ppt/diagrams/data10.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305" r:id="rId5"/>
    <p:sldId id="306" r:id="rId6"/>
    <p:sldId id="309" r:id="rId7"/>
    <p:sldId id="307" r:id="rId8"/>
    <p:sldId id="258" r:id="rId9"/>
    <p:sldId id="311" r:id="rId10"/>
    <p:sldId id="312" r:id="rId11"/>
    <p:sldId id="259" r:id="rId12"/>
    <p:sldId id="260" r:id="rId13"/>
    <p:sldId id="261" r:id="rId14"/>
    <p:sldId id="262" r:id="rId15"/>
    <p:sldId id="263" r:id="rId16"/>
    <p:sldId id="308" r:id="rId17"/>
    <p:sldId id="266" r:id="rId18"/>
    <p:sldId id="264" r:id="rId19"/>
    <p:sldId id="265" r:id="rId20"/>
    <p:sldId id="267" r:id="rId21"/>
    <p:sldId id="269" r:id="rId22"/>
    <p:sldId id="268" r:id="rId23"/>
    <p:sldId id="310" r:id="rId24"/>
    <p:sldId id="271" r:id="rId25"/>
    <p:sldId id="270" r:id="rId26"/>
    <p:sldId id="272" r:id="rId27"/>
    <p:sldId id="273" r:id="rId28"/>
    <p:sldId id="274" r:id="rId29"/>
    <p:sldId id="275" r:id="rId30"/>
    <p:sldId id="303" r:id="rId31"/>
    <p:sldId id="302" r:id="rId32"/>
    <p:sldId id="276" r:id="rId33"/>
    <p:sldId id="278" r:id="rId34"/>
    <p:sldId id="279" r:id="rId35"/>
    <p:sldId id="277" r:id="rId36"/>
    <p:sldId id="280" r:id="rId37"/>
    <p:sldId id="281" r:id="rId38"/>
    <p:sldId id="282" r:id="rId39"/>
    <p:sldId id="283" r:id="rId40"/>
    <p:sldId id="284" r:id="rId41"/>
    <p:sldId id="285" r:id="rId42"/>
    <p:sldId id="286" r:id="rId43"/>
    <p:sldId id="287" r:id="rId44"/>
    <p:sldId id="289" r:id="rId45"/>
    <p:sldId id="290" r:id="rId46"/>
    <p:sldId id="292" r:id="rId47"/>
    <p:sldId id="291" r:id="rId48"/>
    <p:sldId id="294" r:id="rId49"/>
    <p:sldId id="295" r:id="rId50"/>
    <p:sldId id="296" r:id="rId51"/>
    <p:sldId id="297" r:id="rId52"/>
    <p:sldId id="298" r:id="rId53"/>
    <p:sldId id="301" r:id="rId54"/>
    <p:sldId id="299" r:id="rId55"/>
    <p:sldId id="30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DHARTHA SENGUPTA" initials="SS" lastIdx="1" clrIdx="0">
    <p:extLst>
      <p:ext uri="{19B8F6BF-5375-455C-9EA6-DF929625EA0E}">
        <p15:presenceInfo xmlns:p15="http://schemas.microsoft.com/office/powerpoint/2012/main" userId="4214e1d3e59302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A8A618-3B5C-4459-8FC9-1DD1727631B4}" v="1" dt="2020-10-06T10:10:15.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ttu Kumar" userId="S::bittubhu88@iitkgp.ac.in::41c501c6-2094-4c11-87bd-c113971ee857" providerId="AD" clId="Web-{3AA8A618-3B5C-4459-8FC9-1DD1727631B4}"/>
    <pc:docChg chg="modSld">
      <pc:chgData name="Bittu Kumar" userId="S::bittubhu88@iitkgp.ac.in::41c501c6-2094-4c11-87bd-c113971ee857" providerId="AD" clId="Web-{3AA8A618-3B5C-4459-8FC9-1DD1727631B4}" dt="2020-10-06T10:10:15.264" v="0" actId="1076"/>
      <pc:docMkLst>
        <pc:docMk/>
      </pc:docMkLst>
      <pc:sldChg chg="modSp">
        <pc:chgData name="Bittu Kumar" userId="S::bittubhu88@iitkgp.ac.in::41c501c6-2094-4c11-87bd-c113971ee857" providerId="AD" clId="Web-{3AA8A618-3B5C-4459-8FC9-1DD1727631B4}" dt="2020-10-06T10:10:15.264" v="0" actId="1076"/>
        <pc:sldMkLst>
          <pc:docMk/>
          <pc:sldMk cId="1330416699" sldId="267"/>
        </pc:sldMkLst>
        <pc:spChg chg="mod">
          <ac:chgData name="Bittu Kumar" userId="S::bittubhu88@iitkgp.ac.in::41c501c6-2094-4c11-87bd-c113971ee857" providerId="AD" clId="Web-{3AA8A618-3B5C-4459-8FC9-1DD1727631B4}" dt="2020-10-06T10:10:15.264" v="0" actId="1076"/>
          <ac:spMkLst>
            <pc:docMk/>
            <pc:sldMk cId="1330416699" sldId="267"/>
            <ac:spMk id="3" creationId="{00000000-0000-0000-0000-000000000000}"/>
          </ac:spMkLst>
        </pc:spChg>
      </pc:sldChg>
    </pc:docChg>
  </pc:docChgLst>
</pc:chgInfo>
</file>

<file path=ppt/diagrams/_rels/data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_rels/data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ata9.xml.rels><?xml version="1.0" encoding="UTF-8" standalone="yes"?>
<Relationships xmlns="http://schemas.openxmlformats.org/package/2006/relationships"><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simple5" qsCatId="simple" csTypeId="urn:microsoft.com/office/officeart/2005/8/colors/accent0_1" csCatId="mainScheme" phldr="1"/>
      <dgm:spPr/>
      <dgm:t>
        <a:bodyPr/>
        <a:lstStyle/>
        <a:p>
          <a:endParaRPr lang="en-IN"/>
        </a:p>
      </dgm:t>
    </dgm:pt>
    <dgm:pt modelId="{37170CAC-76E0-4050-B58C-1DA5ED2679EB}">
      <dgm:prSet phldrT="[Text]" custT="1"/>
      <dgm:spPr/>
      <dgm:t>
        <a:bodyPr/>
        <a:lstStyle/>
        <a:p>
          <a:r>
            <a:rPr lang="en-IN" sz="2000" b="1">
              <a:solidFill>
                <a:schemeClr val="tx1"/>
              </a:solidFill>
              <a:latin typeface="Arial" panose="020B0604020202020204" pitchFamily="34" charset="0"/>
              <a:cs typeface="Arial" panose="020B0604020202020204" pitchFamily="34" charset="0"/>
            </a:rPr>
            <a:t>Step #2.</a:t>
          </a:r>
          <a:r>
            <a:rPr lang="en-IN" sz="2000">
              <a:solidFill>
                <a:schemeClr val="tx1"/>
              </a:solidFill>
              <a:latin typeface="Arial" panose="020B0604020202020204" pitchFamily="34" charset="0"/>
              <a:cs typeface="Arial" panose="020B0604020202020204" pitchFamily="34" charset="0"/>
            </a:rPr>
            <a:t> Perform energy balance and find out </a:t>
          </a:r>
          <a:r>
            <a:rPr lang="en-IN" sz="2000" b="1">
              <a:solidFill>
                <a:schemeClr val="tx1"/>
              </a:solidFill>
              <a:latin typeface="Arial" panose="020B0604020202020204" pitchFamily="34" charset="0"/>
              <a:cs typeface="Arial" panose="020B0604020202020204" pitchFamily="34" charset="0"/>
            </a:rPr>
            <a:t>heat duty (Q) </a:t>
          </a:r>
          <a:r>
            <a:rPr lang="en-IN" sz="2000">
              <a:solidFill>
                <a:schemeClr val="tx1"/>
              </a:solidFill>
              <a:latin typeface="Arial" panose="020B0604020202020204" pitchFamily="34" charset="0"/>
              <a:cs typeface="Arial" panose="020B0604020202020204" pitchFamily="34" charset="0"/>
            </a:rPr>
            <a:t>of the exchanger.</a:t>
          </a:r>
        </a:p>
      </dgm:t>
    </dgm:pt>
    <dgm:pt modelId="{C68A9519-04DA-482D-9939-D9049A475FD1}" type="parTrans" cxnId="{056A06EC-3CDE-402F-AF6B-B9484D445AA1}">
      <dgm:prSet/>
      <dgm:spPr/>
      <dgm:t>
        <a:bodyPr/>
        <a:lstStyle/>
        <a:p>
          <a:endParaRPr lang="en-IN"/>
        </a:p>
      </dgm:t>
    </dgm:pt>
    <dgm:pt modelId="{957CD2FC-DAEB-495C-A9AB-4B4B9B2EAEAE}" type="sibTrans" cxnId="{056A06EC-3CDE-402F-AF6B-B9484D445AA1}">
      <dgm:prSet/>
      <dgm:spPr/>
      <dgm:t>
        <a:bodyPr/>
        <a:lstStyle/>
        <a:p>
          <a:endParaRPr lang="en-IN"/>
        </a:p>
      </dgm:t>
    </dgm:pt>
    <dgm:pt modelId="{F8D51A09-5150-4D29-8815-603958EF4EC5}">
      <dgm:prSet phldrT="[Text]" custT="1"/>
      <dgm:spPr/>
      <dgm:t>
        <a:bodyPr/>
        <a:lstStyle/>
        <a:p>
          <a:pPr algn="ctr"/>
          <a:r>
            <a:rPr lang="en-IN" sz="2000" b="1">
              <a:solidFill>
                <a:schemeClr val="tx1"/>
              </a:solidFill>
              <a:latin typeface="Arial" panose="020B0604020202020204" pitchFamily="34" charset="0"/>
              <a:cs typeface="Arial" panose="020B0604020202020204" pitchFamily="34" charset="0"/>
            </a:rPr>
            <a:t>Step #3. </a:t>
          </a:r>
          <a:r>
            <a:rPr lang="en-IN" sz="2000">
              <a:solidFill>
                <a:schemeClr val="tx1"/>
              </a:solidFill>
              <a:latin typeface="Arial" panose="020B0604020202020204" pitchFamily="34" charset="0"/>
              <a:cs typeface="Arial" panose="020B0604020202020204" pitchFamily="34" charset="0"/>
            </a:rPr>
            <a:t>Assume a reasonable value of </a:t>
          </a:r>
          <a:r>
            <a:rPr lang="en-IN" sz="2000" b="1">
              <a:solidFill>
                <a:schemeClr val="tx1"/>
              </a:solidFill>
              <a:latin typeface="Arial" panose="020B0604020202020204" pitchFamily="34" charset="0"/>
              <a:cs typeface="Arial" panose="020B0604020202020204" pitchFamily="34" charset="0"/>
            </a:rPr>
            <a:t>overall heat transfer coefficient</a:t>
          </a:r>
          <a:r>
            <a:rPr lang="en-IN" sz="2000">
              <a:solidFill>
                <a:schemeClr val="tx1"/>
              </a:solidFill>
              <a:latin typeface="Arial" panose="020B0604020202020204" pitchFamily="34" charset="0"/>
              <a:cs typeface="Arial" panose="020B0604020202020204" pitchFamily="34" charset="0"/>
            </a:rPr>
            <a:t> (</a:t>
          </a:r>
          <a:r>
            <a:rPr lang="en-IN" sz="2000" err="1">
              <a:solidFill>
                <a:schemeClr val="tx1"/>
              </a:solidFill>
              <a:latin typeface="Arial" panose="020B0604020202020204" pitchFamily="34" charset="0"/>
              <a:cs typeface="Arial" panose="020B0604020202020204" pitchFamily="34" charset="0"/>
            </a:rPr>
            <a:t>U</a:t>
          </a:r>
          <a:r>
            <a:rPr lang="en-IN" sz="2000" baseline="-25000" err="1">
              <a:solidFill>
                <a:schemeClr val="tx1"/>
              </a:solidFill>
              <a:latin typeface="Arial" panose="020B0604020202020204" pitchFamily="34" charset="0"/>
              <a:cs typeface="Arial" panose="020B0604020202020204" pitchFamily="34" charset="0"/>
            </a:rPr>
            <a:t>o,assm</a:t>
          </a:r>
          <a:r>
            <a:rPr lang="en-IN" sz="2000">
              <a:solidFill>
                <a:schemeClr val="tx1"/>
              </a:solidFill>
              <a:latin typeface="Arial" panose="020B0604020202020204" pitchFamily="34" charset="0"/>
              <a:cs typeface="Arial" panose="020B0604020202020204" pitchFamily="34" charset="0"/>
            </a:rPr>
            <a:t>). Value of </a:t>
          </a:r>
          <a:r>
            <a:rPr lang="en-IN" sz="2000" err="1">
              <a:solidFill>
                <a:schemeClr val="tx1"/>
              </a:solidFill>
              <a:latin typeface="Arial" panose="020B0604020202020204" pitchFamily="34" charset="0"/>
              <a:cs typeface="Arial" panose="020B0604020202020204" pitchFamily="34" charset="0"/>
            </a:rPr>
            <a:t>U</a:t>
          </a:r>
          <a:r>
            <a:rPr lang="en-IN" sz="2000" baseline="-25000" err="1">
              <a:solidFill>
                <a:schemeClr val="tx1"/>
              </a:solidFill>
              <a:latin typeface="Arial" panose="020B0604020202020204" pitchFamily="34" charset="0"/>
              <a:cs typeface="Arial" panose="020B0604020202020204" pitchFamily="34" charset="0"/>
            </a:rPr>
            <a:t>o,assm</a:t>
          </a:r>
          <a:r>
            <a:rPr lang="en-IN" sz="2000">
              <a:solidFill>
                <a:schemeClr val="tx1"/>
              </a:solidFill>
              <a:latin typeface="Arial" panose="020B0604020202020204" pitchFamily="34" charset="0"/>
              <a:cs typeface="Arial" panose="020B0604020202020204" pitchFamily="34" charset="0"/>
            </a:rPr>
            <a:t> with respect to process hot &amp; cold fluids are available.</a:t>
          </a:r>
        </a:p>
      </dgm:t>
    </dgm:pt>
    <dgm:pt modelId="{67E02FD7-7CCE-4502-AFCE-25AA72037ED8}" type="parTrans" cxnId="{E5AD060E-3681-4304-A3FA-2F46820E8227}">
      <dgm:prSet/>
      <dgm:spPr/>
      <dgm:t>
        <a:bodyPr/>
        <a:lstStyle/>
        <a:p>
          <a:endParaRPr lang="en-IN"/>
        </a:p>
      </dgm:t>
    </dgm:pt>
    <dgm:pt modelId="{36EB523F-4F5B-4265-96DB-68D5EE7FE582}" type="sibTrans" cxnId="{E5AD060E-3681-4304-A3FA-2F46820E8227}">
      <dgm:prSet/>
      <dgm:spPr/>
      <dgm:t>
        <a:bodyPr/>
        <a:lstStyle/>
        <a:p>
          <a:endParaRPr lang="en-IN"/>
        </a:p>
      </dgm:t>
    </dgm:pt>
    <dgm:pt modelId="{C3C403A8-AD62-418F-A712-63D64EC7029D}">
      <dgm:prSet custT="1"/>
      <dgm:spPr/>
      <dgm:t>
        <a:bodyPr/>
        <a:lstStyle/>
        <a:p>
          <a:pPr marL="0" indent="0" algn="ctr">
            <a:tabLst>
              <a:tab pos="7799388" algn="ctr"/>
              <a:tab pos="7893050" algn="l"/>
            </a:tabLst>
          </a:pPr>
          <a:r>
            <a:rPr lang="en-IN" sz="2000" b="1">
              <a:solidFill>
                <a:schemeClr val="tx1"/>
              </a:solidFill>
              <a:latin typeface="Arial" panose="020B0604020202020204" pitchFamily="34" charset="0"/>
              <a:cs typeface="Arial" panose="020B0604020202020204" pitchFamily="34" charset="0"/>
            </a:rPr>
            <a:t>Step #1. </a:t>
          </a:r>
          <a:r>
            <a:rPr lang="en-IN" sz="2000">
              <a:solidFill>
                <a:schemeClr val="tx1"/>
              </a:solidFill>
              <a:latin typeface="Arial" panose="020B0604020202020204" pitchFamily="34" charset="0"/>
              <a:cs typeface="Arial" panose="020B0604020202020204" pitchFamily="34" charset="0"/>
            </a:rPr>
            <a:t>Obtain required </a:t>
          </a:r>
          <a:r>
            <a:rPr lang="en-IN" sz="2000" b="1">
              <a:solidFill>
                <a:schemeClr val="tx1"/>
              </a:solidFill>
              <a:latin typeface="Arial" panose="020B0604020202020204" pitchFamily="34" charset="0"/>
              <a:cs typeface="Arial" panose="020B0604020202020204" pitchFamily="34" charset="0"/>
            </a:rPr>
            <a:t>thermo-physical properties of hot &amp; cold fluids at caloric temperature or arithmetic mean temperature</a:t>
          </a:r>
          <a:r>
            <a:rPr lang="en-IN" sz="2000">
              <a:solidFill>
                <a:schemeClr val="tx1"/>
              </a:solidFill>
              <a:latin typeface="Arial" panose="020B0604020202020204" pitchFamily="34" charset="0"/>
              <a:cs typeface="Arial" panose="020B0604020202020204" pitchFamily="34" charset="0"/>
            </a:rPr>
            <a:t>. (Calculate these properties at caloric/avg temperature if variation of viscosity with temperature is large).</a:t>
          </a:r>
        </a:p>
      </dgm:t>
    </dgm:p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3" custScaleX="237047">
        <dgm:presLayoutVars>
          <dgm:bulletEnabled val="1"/>
        </dgm:presLayoutVars>
      </dgm:prSet>
      <dgm:spPr/>
    </dgm:pt>
    <dgm:pt modelId="{3F167C80-F7D8-4810-97E7-D4B4FEE9A4BE}" type="pres">
      <dgm:prSet presAssocID="{234926DE-904C-4814-B078-908CFA479B9A}" presName="sibTrans" presStyleLbl="sibTrans2D1" presStyleIdx="0" presStyleCnt="2"/>
      <dgm:spPr/>
    </dgm:pt>
    <dgm:pt modelId="{1AB7FA5A-3670-4958-875B-267774D881D7}" type="pres">
      <dgm:prSet presAssocID="{234926DE-904C-4814-B078-908CFA479B9A}" presName="connectorText" presStyleLbl="sibTrans2D1" presStyleIdx="0" presStyleCnt="2"/>
      <dgm:spPr/>
    </dgm:pt>
    <dgm:pt modelId="{8AA5B81C-87CF-42DD-BAA7-F83F257501AB}" type="pres">
      <dgm:prSet presAssocID="{37170CAC-76E0-4050-B58C-1DA5ED2679EB}" presName="node" presStyleLbl="node1" presStyleIdx="1" presStyleCnt="3" custScaleX="240888">
        <dgm:presLayoutVars>
          <dgm:bulletEnabled val="1"/>
        </dgm:presLayoutVars>
      </dgm:prSet>
      <dgm:spPr/>
    </dgm:pt>
    <dgm:pt modelId="{4F438F47-ABC6-4352-998C-85C9887E3F57}" type="pres">
      <dgm:prSet presAssocID="{957CD2FC-DAEB-495C-A9AB-4B4B9B2EAEAE}" presName="sibTrans" presStyleLbl="sibTrans2D1" presStyleIdx="1" presStyleCnt="2"/>
      <dgm:spPr/>
    </dgm:pt>
    <dgm:pt modelId="{8D4D9CA1-3AFA-48E7-8615-ABFED67F7E3B}" type="pres">
      <dgm:prSet presAssocID="{957CD2FC-DAEB-495C-A9AB-4B4B9B2EAEAE}" presName="connectorText" presStyleLbl="sibTrans2D1" presStyleIdx="1" presStyleCnt="2"/>
      <dgm:spPr/>
    </dgm:pt>
    <dgm:pt modelId="{8BA1AB5A-5E3D-42CE-BC3F-A250A7612601}" type="pres">
      <dgm:prSet presAssocID="{F8D51A09-5150-4D29-8815-603958EF4EC5}" presName="node" presStyleLbl="node1" presStyleIdx="2" presStyleCnt="3" custScaleX="237047">
        <dgm:presLayoutVars>
          <dgm:bulletEnabled val="1"/>
        </dgm:presLayoutVars>
      </dgm:prSet>
      <dgm:spPr/>
    </dgm:pt>
  </dgm:ptLst>
  <dgm:cxnLst>
    <dgm:cxn modelId="{E5AD060E-3681-4304-A3FA-2F46820E8227}" srcId="{C6D21B32-A01B-4BC1-8478-7701782B1313}" destId="{F8D51A09-5150-4D29-8815-603958EF4EC5}" srcOrd="2" destOrd="0" parTransId="{67E02FD7-7CCE-4502-AFCE-25AA72037ED8}" sibTransId="{36EB523F-4F5B-4265-96DB-68D5EE7FE582}"/>
    <dgm:cxn modelId="{ED31AC17-3795-4236-B630-5DD678E2254E}" type="presOf" srcId="{37170CAC-76E0-4050-B58C-1DA5ED2679EB}" destId="{8AA5B81C-87CF-42DD-BAA7-F83F257501AB}" srcOrd="0" destOrd="0" presId="urn:microsoft.com/office/officeart/2005/8/layout/process2"/>
    <dgm:cxn modelId="{ED223047-E572-447B-B111-1D0C044FACED}" type="presOf" srcId="{957CD2FC-DAEB-495C-A9AB-4B4B9B2EAEAE}" destId="{8D4D9CA1-3AFA-48E7-8615-ABFED67F7E3B}" srcOrd="1" destOrd="0" presId="urn:microsoft.com/office/officeart/2005/8/layout/process2"/>
    <dgm:cxn modelId="{8F65016C-C159-4D20-82DA-0F0A2ED05A97}" type="presOf" srcId="{234926DE-904C-4814-B078-908CFA479B9A}" destId="{1AB7FA5A-3670-4958-875B-267774D881D7}" srcOrd="1" destOrd="0" presId="urn:microsoft.com/office/officeart/2005/8/layout/process2"/>
    <dgm:cxn modelId="{A00D144F-07B1-4C97-8B10-F698ACE07578}" type="presOf" srcId="{957CD2FC-DAEB-495C-A9AB-4B4B9B2EAEAE}" destId="{4F438F47-ABC6-4352-998C-85C9887E3F57}" srcOrd="0" destOrd="0" presId="urn:microsoft.com/office/officeart/2005/8/layout/process2"/>
    <dgm:cxn modelId="{6C630857-F196-44BE-A017-91993B5EFD16}" type="presOf" srcId="{C3C403A8-AD62-418F-A712-63D64EC7029D}" destId="{615BE818-7BA8-4E19-AFD2-6493D64A944B}" srcOrd="0" destOrd="0" presId="urn:microsoft.com/office/officeart/2005/8/layout/process2"/>
    <dgm:cxn modelId="{D247308F-80D5-4CF7-B0AE-C77029CC1039}" type="presOf" srcId="{234926DE-904C-4814-B078-908CFA479B9A}" destId="{3F167C80-F7D8-4810-97E7-D4B4FEE9A4BE}" srcOrd="0" destOrd="0" presId="urn:microsoft.com/office/officeart/2005/8/layout/process2"/>
    <dgm:cxn modelId="{50B5759F-FF89-43B9-9461-7157B8AFB477}" type="presOf" srcId="{C6D21B32-A01B-4BC1-8478-7701782B1313}" destId="{2C238F59-2350-452F-A751-0B5A12A04477}" srcOrd="0" destOrd="0" presId="urn:microsoft.com/office/officeart/2005/8/layout/process2"/>
    <dgm:cxn modelId="{25E597DE-1CA9-45CD-8242-F327D6D2E6A5}" type="presOf" srcId="{F8D51A09-5150-4D29-8815-603958EF4EC5}" destId="{8BA1AB5A-5E3D-42CE-BC3F-A250A7612601}" srcOrd="0"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AAC2B5FD-1578-49A7-A3A3-2E594D5C55E8}" srcId="{C6D21B32-A01B-4BC1-8478-7701782B1313}" destId="{C3C403A8-AD62-418F-A712-63D64EC7029D}" srcOrd="0" destOrd="0" parTransId="{112583E7-27DB-4A45-9570-C1E0F435C1CD}" sibTransId="{234926DE-904C-4814-B078-908CFA479B9A}"/>
    <dgm:cxn modelId="{BCFDEE6F-6C24-45CE-AA08-1CE17E3BB5CB}" type="presParOf" srcId="{2C238F59-2350-452F-A751-0B5A12A04477}" destId="{615BE818-7BA8-4E19-AFD2-6493D64A944B}" srcOrd="0" destOrd="0" presId="urn:microsoft.com/office/officeart/2005/8/layout/process2"/>
    <dgm:cxn modelId="{731961DE-BED9-42F9-AC9C-63CF409C27F9}" type="presParOf" srcId="{2C238F59-2350-452F-A751-0B5A12A04477}" destId="{3F167C80-F7D8-4810-97E7-D4B4FEE9A4BE}" srcOrd="1" destOrd="0" presId="urn:microsoft.com/office/officeart/2005/8/layout/process2"/>
    <dgm:cxn modelId="{09A4E5EE-28F9-4A2B-96B3-A313CBB5CE12}" type="presParOf" srcId="{3F167C80-F7D8-4810-97E7-D4B4FEE9A4BE}" destId="{1AB7FA5A-3670-4958-875B-267774D881D7}" srcOrd="0" destOrd="0" presId="urn:microsoft.com/office/officeart/2005/8/layout/process2"/>
    <dgm:cxn modelId="{4370D88F-0605-4CE8-8CD2-A3D454A7AB83}" type="presParOf" srcId="{2C238F59-2350-452F-A751-0B5A12A04477}" destId="{8AA5B81C-87CF-42DD-BAA7-F83F257501AB}" srcOrd="2" destOrd="0" presId="urn:microsoft.com/office/officeart/2005/8/layout/process2"/>
    <dgm:cxn modelId="{04628E03-FBE5-4F7A-9E24-70347235F4E8}" type="presParOf" srcId="{2C238F59-2350-452F-A751-0B5A12A04477}" destId="{4F438F47-ABC6-4352-998C-85C9887E3F57}" srcOrd="3" destOrd="0" presId="urn:microsoft.com/office/officeart/2005/8/layout/process2"/>
    <dgm:cxn modelId="{F605CA7E-BA37-434D-BBEA-117615656416}" type="presParOf" srcId="{4F438F47-ABC6-4352-998C-85C9887E3F57}" destId="{8D4D9CA1-3AFA-48E7-8615-ABFED67F7E3B}" srcOrd="0" destOrd="0" presId="urn:microsoft.com/office/officeart/2005/8/layout/process2"/>
    <dgm:cxn modelId="{829E1C1E-877F-4AD2-A0C9-DED2472CB14A}" type="presParOf" srcId="{2C238F59-2350-452F-A751-0B5A12A04477}" destId="{8BA1AB5A-5E3D-42CE-BC3F-A250A7612601}"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simple5" qsCatId="simple" csTypeId="urn:microsoft.com/office/officeart/2005/8/colors/accent0_1" csCatId="mainScheme" phldr="1"/>
      <dgm:spPr/>
      <dgm:t>
        <a:bodyPr/>
        <a:lstStyle/>
        <a:p>
          <a:endParaRPr lang="en-IN"/>
        </a:p>
      </dgm:t>
    </dgm:pt>
    <dgm:pt modelId="{37170CAC-76E0-4050-B58C-1DA5ED2679EB}">
      <dgm:prSet phldrT="[Text]" custT="1"/>
      <dgm:spPr/>
      <dgm:t>
        <a:bodyPr/>
        <a:lstStyle/>
        <a:p>
          <a:r>
            <a:rPr lang="en-IN" sz="2000" b="1">
              <a:solidFill>
                <a:schemeClr val="tx1"/>
              </a:solidFill>
              <a:latin typeface="Arial" panose="020B0604020202020204" pitchFamily="34" charset="0"/>
              <a:cs typeface="Arial" panose="020B0604020202020204" pitchFamily="34" charset="0"/>
            </a:rPr>
            <a:t>Step #14. </a:t>
          </a:r>
          <a:r>
            <a:rPr lang="en-IN" sz="2000">
              <a:solidFill>
                <a:schemeClr val="tx1"/>
              </a:solidFill>
              <a:latin typeface="Arial" panose="020B0604020202020204" pitchFamily="34" charset="0"/>
              <a:cs typeface="Arial" panose="020B0604020202020204" pitchFamily="34" charset="0"/>
            </a:rPr>
            <a:t>Upon fulfilment of pressure drop criteria, go mechanical design.</a:t>
          </a:r>
        </a:p>
      </dgm:t>
    </dgm:pt>
    <dgm:pt modelId="{C68A9519-04DA-482D-9939-D9049A475FD1}" type="parTrans" cxnId="{056A06EC-3CDE-402F-AF6B-B9484D445AA1}">
      <dgm:prSet/>
      <dgm:spPr/>
      <dgm:t>
        <a:bodyPr/>
        <a:lstStyle/>
        <a:p>
          <a:endParaRPr lang="en-IN"/>
        </a:p>
      </dgm:t>
    </dgm:pt>
    <dgm:pt modelId="{957CD2FC-DAEB-495C-A9AB-4B4B9B2EAEAE}" type="sibTrans" cxnId="{056A06EC-3CDE-402F-AF6B-B9484D445AA1}">
      <dgm:prSet/>
      <dgm:spPr/>
      <dgm:t>
        <a:bodyPr/>
        <a:lstStyle/>
        <a:p>
          <a:endParaRPr lang="en-IN"/>
        </a:p>
      </dgm:t>
    </dgm:pt>
    <dgm:pt modelId="{C3C403A8-AD62-418F-A712-63D64EC7029D}">
      <dgm:prSet custT="1"/>
      <dgm:spPr/>
      <dgm:t>
        <a:bodyPr/>
        <a:lstStyle/>
        <a:p>
          <a:pPr marL="0" indent="0" algn="ctr">
            <a:tabLst>
              <a:tab pos="7799388" algn="ctr"/>
              <a:tab pos="7893050" algn="l"/>
            </a:tabLst>
          </a:pPr>
          <a:r>
            <a:rPr lang="en-IN" sz="2000" b="1" i="0">
              <a:solidFill>
                <a:schemeClr val="tx1"/>
              </a:solidFill>
              <a:latin typeface="Arial" panose="020B0604020202020204" pitchFamily="34" charset="0"/>
              <a:cs typeface="Arial" panose="020B0604020202020204" pitchFamily="34" charset="0"/>
            </a:rPr>
            <a:t>Step #13. </a:t>
          </a:r>
          <a:r>
            <a:rPr lang="en-IN" sz="2000" i="0">
              <a:solidFill>
                <a:schemeClr val="tx1"/>
              </a:solidFill>
              <a:latin typeface="Arial" panose="020B0604020202020204" pitchFamily="34" charset="0"/>
              <a:cs typeface="Arial" panose="020B0604020202020204" pitchFamily="34" charset="0"/>
            </a:rPr>
            <a:t>Calculate shell side pressure drop (∆P</a:t>
          </a:r>
          <a:r>
            <a:rPr lang="en-IN" sz="2000" i="0" baseline="-25000">
              <a:solidFill>
                <a:schemeClr val="tx1"/>
              </a:solidFill>
              <a:latin typeface="Arial" panose="020B0604020202020204" pitchFamily="34" charset="0"/>
              <a:cs typeface="Arial" panose="020B0604020202020204" pitchFamily="34" charset="0"/>
            </a:rPr>
            <a:t>S</a:t>
          </a:r>
          <a:r>
            <a:rPr lang="en-IN" sz="2000" i="0">
              <a:solidFill>
                <a:schemeClr val="tx1"/>
              </a:solidFill>
              <a:latin typeface="Arial" panose="020B0604020202020204" pitchFamily="34" charset="0"/>
              <a:cs typeface="Arial" panose="020B0604020202020204" pitchFamily="34" charset="0"/>
            </a:rPr>
            <a:t>): (</a:t>
          </a:r>
          <a:r>
            <a:rPr lang="en-IN" sz="2000" i="0" err="1">
              <a:solidFill>
                <a:schemeClr val="tx1"/>
              </a:solidFill>
              <a:latin typeface="Arial" panose="020B0604020202020204" pitchFamily="34" charset="0"/>
              <a:cs typeface="Arial" panose="020B0604020202020204" pitchFamily="34" charset="0"/>
            </a:rPr>
            <a:t>i</a:t>
          </a:r>
          <a:r>
            <a:rPr lang="en-IN" sz="2000" i="0">
              <a:solidFill>
                <a:schemeClr val="tx1"/>
              </a:solidFill>
              <a:latin typeface="Arial" panose="020B0604020202020204" pitchFamily="34" charset="0"/>
              <a:cs typeface="Arial" panose="020B0604020202020204" pitchFamily="34" charset="0"/>
            </a:rPr>
            <a:t>) pressure drop for flow across tube bundle (frictional loss) (∆P</a:t>
          </a:r>
          <a:r>
            <a:rPr lang="en-IN" sz="2000" i="0" baseline="-25000">
              <a:solidFill>
                <a:schemeClr val="tx1"/>
              </a:solidFill>
              <a:latin typeface="Arial" panose="020B0604020202020204" pitchFamily="34" charset="0"/>
              <a:cs typeface="Arial" panose="020B0604020202020204" pitchFamily="34" charset="0"/>
            </a:rPr>
            <a:t>s</a:t>
          </a:r>
          <a:r>
            <a:rPr lang="en-IN" sz="2000" i="0">
              <a:solidFill>
                <a:schemeClr val="tx1"/>
              </a:solidFill>
              <a:latin typeface="Arial" panose="020B0604020202020204" pitchFamily="34" charset="0"/>
              <a:cs typeface="Arial" panose="020B0604020202020204" pitchFamily="34" charset="0"/>
            </a:rPr>
            <a:t>) &amp; (ii) return loss (∆</a:t>
          </a:r>
          <a:r>
            <a:rPr lang="en-IN" sz="2000" i="0" err="1">
              <a:solidFill>
                <a:schemeClr val="tx1"/>
              </a:solidFill>
              <a:latin typeface="Arial" panose="020B0604020202020204" pitchFamily="34" charset="0"/>
              <a:cs typeface="Arial" panose="020B0604020202020204" pitchFamily="34" charset="0"/>
            </a:rPr>
            <a:t>P</a:t>
          </a:r>
          <a:r>
            <a:rPr lang="en-IN" sz="2000" i="0" baseline="-25000" err="1">
              <a:solidFill>
                <a:schemeClr val="tx1"/>
              </a:solidFill>
              <a:latin typeface="Arial" panose="020B0604020202020204" pitchFamily="34" charset="0"/>
              <a:cs typeface="Arial" panose="020B0604020202020204" pitchFamily="34" charset="0"/>
            </a:rPr>
            <a:t>rs</a:t>
          </a:r>
          <a:r>
            <a:rPr lang="en-IN" sz="2000" i="0">
              <a:solidFill>
                <a:schemeClr val="tx1"/>
              </a:solidFill>
              <a:latin typeface="Arial" panose="020B0604020202020204" pitchFamily="34" charset="0"/>
              <a:cs typeface="Arial" panose="020B0604020202020204" pitchFamily="34" charset="0"/>
            </a:rPr>
            <a:t> ) due to change of direction of fluid. Total shell side pressure drop:∆P</a:t>
          </a:r>
          <a:r>
            <a:rPr lang="en-IN" sz="2000" i="0" baseline="-25000">
              <a:solidFill>
                <a:schemeClr val="tx1"/>
              </a:solidFill>
              <a:latin typeface="Arial" panose="020B0604020202020204" pitchFamily="34" charset="0"/>
              <a:cs typeface="Arial" panose="020B0604020202020204" pitchFamily="34" charset="0"/>
            </a:rPr>
            <a:t>S</a:t>
          </a:r>
          <a:r>
            <a:rPr lang="en-IN" sz="2000" i="0" baseline="0">
              <a:solidFill>
                <a:schemeClr val="tx1"/>
              </a:solidFill>
              <a:latin typeface="Arial" panose="020B0604020202020204" pitchFamily="34" charset="0"/>
              <a:cs typeface="Arial" panose="020B0604020202020204" pitchFamily="34" charset="0"/>
            </a:rPr>
            <a:t> =</a:t>
          </a:r>
          <a:r>
            <a:rPr lang="en-IN" sz="2000" i="0">
              <a:solidFill>
                <a:schemeClr val="tx1"/>
              </a:solidFill>
              <a:latin typeface="Arial" panose="020B0604020202020204" pitchFamily="34" charset="0"/>
              <a:cs typeface="Arial" panose="020B0604020202020204" pitchFamily="34" charset="0"/>
            </a:rPr>
            <a:t>∆P</a:t>
          </a:r>
          <a:r>
            <a:rPr lang="en-IN" sz="2000" i="0" baseline="-25000">
              <a:solidFill>
                <a:schemeClr val="tx1"/>
              </a:solidFill>
              <a:latin typeface="Arial" panose="020B0604020202020204" pitchFamily="34" charset="0"/>
              <a:cs typeface="Arial" panose="020B0604020202020204" pitchFamily="34" charset="0"/>
            </a:rPr>
            <a:t>s</a:t>
          </a:r>
          <a:r>
            <a:rPr lang="en-IN" sz="2000" i="0" baseline="0">
              <a:solidFill>
                <a:schemeClr val="tx1"/>
              </a:solidFill>
              <a:latin typeface="Arial" panose="020B0604020202020204" pitchFamily="34" charset="0"/>
              <a:cs typeface="Arial" panose="020B0604020202020204" pitchFamily="34" charset="0"/>
            </a:rPr>
            <a:t> +</a:t>
          </a:r>
          <a:r>
            <a:rPr lang="en-IN" sz="2000" i="0">
              <a:solidFill>
                <a:schemeClr val="tx1"/>
              </a:solidFill>
              <a:latin typeface="Arial" panose="020B0604020202020204" pitchFamily="34" charset="0"/>
              <a:cs typeface="Arial" panose="020B0604020202020204" pitchFamily="34" charset="0"/>
            </a:rPr>
            <a:t>∆</a:t>
          </a:r>
          <a:r>
            <a:rPr lang="en-IN" sz="2000" i="0" err="1">
              <a:solidFill>
                <a:schemeClr val="tx1"/>
              </a:solidFill>
              <a:latin typeface="Arial" panose="020B0604020202020204" pitchFamily="34" charset="0"/>
              <a:cs typeface="Arial" panose="020B0604020202020204" pitchFamily="34" charset="0"/>
            </a:rPr>
            <a:t>P</a:t>
          </a:r>
          <a:r>
            <a:rPr lang="en-IN" sz="2000" i="0" baseline="-25000" err="1">
              <a:solidFill>
                <a:schemeClr val="tx1"/>
              </a:solidFill>
              <a:latin typeface="Arial" panose="020B0604020202020204" pitchFamily="34" charset="0"/>
              <a:cs typeface="Arial" panose="020B0604020202020204" pitchFamily="34" charset="0"/>
            </a:rPr>
            <a:t>rs</a:t>
          </a:r>
          <a:r>
            <a:rPr lang="en-IN" sz="2000" i="0" baseline="-25000">
              <a:solidFill>
                <a:schemeClr val="tx1"/>
              </a:solidFill>
              <a:latin typeface="Arial" panose="020B0604020202020204" pitchFamily="34" charset="0"/>
              <a:cs typeface="Arial" panose="020B0604020202020204" pitchFamily="34" charset="0"/>
            </a:rPr>
            <a:t> </a:t>
          </a:r>
        </a:p>
        <a:p>
          <a:pPr algn="ctr"/>
          <a:r>
            <a:rPr lang="en-IN" sz="2000" i="0" baseline="0">
              <a:solidFill>
                <a:schemeClr val="tx1"/>
              </a:solidFill>
              <a:latin typeface="Arial" panose="020B0604020202020204" pitchFamily="34" charset="0"/>
              <a:cs typeface="Arial" panose="020B0604020202020204" pitchFamily="34" charset="0"/>
            </a:rPr>
            <a:t>If tube-side pressure drop exceeds allowable pressure drop for process system, decrease number of tube passes or increase number of tubes per pass. Go back to step #6 &amp; repeat calculations steps. If shell-side pressure drop exceeds allowable pressure drop, go back to step #7 &amp; repeat calculations steps.</a:t>
          </a:r>
        </a:p>
      </dgm:t>
    </dgm:p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2" custScaleX="237047" custScaleY="102111" custLinFactNeighborX="-7973" custLinFactNeighborY="-8256">
        <dgm:presLayoutVars>
          <dgm:bulletEnabled val="1"/>
        </dgm:presLayoutVars>
      </dgm:prSet>
      <dgm:spPr/>
    </dgm:pt>
    <dgm:pt modelId="{3F167C80-F7D8-4810-97E7-D4B4FEE9A4BE}" type="pres">
      <dgm:prSet presAssocID="{234926DE-904C-4814-B078-908CFA479B9A}" presName="sibTrans" presStyleLbl="sibTrans2D1" presStyleIdx="0" presStyleCnt="1"/>
      <dgm:spPr/>
    </dgm:pt>
    <dgm:pt modelId="{1AB7FA5A-3670-4958-875B-267774D881D7}" type="pres">
      <dgm:prSet presAssocID="{234926DE-904C-4814-B078-908CFA479B9A}" presName="connectorText" presStyleLbl="sibTrans2D1" presStyleIdx="0" presStyleCnt="1"/>
      <dgm:spPr/>
    </dgm:pt>
    <dgm:pt modelId="{8AA5B81C-87CF-42DD-BAA7-F83F257501AB}" type="pres">
      <dgm:prSet presAssocID="{37170CAC-76E0-4050-B58C-1DA5ED2679EB}" presName="node" presStyleLbl="node1" presStyleIdx="1" presStyleCnt="2" custScaleX="240888" custScaleY="27074">
        <dgm:presLayoutVars>
          <dgm:bulletEnabled val="1"/>
        </dgm:presLayoutVars>
      </dgm:prSet>
      <dgm:spPr/>
    </dgm:pt>
  </dgm:ptLst>
  <dgm:cxnLst>
    <dgm:cxn modelId="{C214531A-379B-4137-96D8-3CE87D148D6D}" type="presOf" srcId="{C3C403A8-AD62-418F-A712-63D64EC7029D}" destId="{615BE818-7BA8-4E19-AFD2-6493D64A944B}" srcOrd="0" destOrd="0" presId="urn:microsoft.com/office/officeart/2005/8/layout/process2"/>
    <dgm:cxn modelId="{26B0EE38-DC98-448E-B479-DADD5A83242C}" type="presOf" srcId="{C6D21B32-A01B-4BC1-8478-7701782B1313}" destId="{2C238F59-2350-452F-A751-0B5A12A04477}" srcOrd="0" destOrd="0" presId="urn:microsoft.com/office/officeart/2005/8/layout/process2"/>
    <dgm:cxn modelId="{7AA4916D-EB61-48C3-94CB-5A486C7E34B0}" type="presOf" srcId="{37170CAC-76E0-4050-B58C-1DA5ED2679EB}" destId="{8AA5B81C-87CF-42DD-BAA7-F83F257501AB}" srcOrd="0" destOrd="0" presId="urn:microsoft.com/office/officeart/2005/8/layout/process2"/>
    <dgm:cxn modelId="{CB048DCC-772E-4031-8E2F-4EB7EFBA0E23}" type="presOf" srcId="{234926DE-904C-4814-B078-908CFA479B9A}" destId="{3F167C80-F7D8-4810-97E7-D4B4FEE9A4BE}" srcOrd="0"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B0B141EF-82EC-40F4-A2F0-E02BAA6DCC59}" type="presOf" srcId="{234926DE-904C-4814-B078-908CFA479B9A}" destId="{1AB7FA5A-3670-4958-875B-267774D881D7}" srcOrd="1" destOrd="0" presId="urn:microsoft.com/office/officeart/2005/8/layout/process2"/>
    <dgm:cxn modelId="{AAC2B5FD-1578-49A7-A3A3-2E594D5C55E8}" srcId="{C6D21B32-A01B-4BC1-8478-7701782B1313}" destId="{C3C403A8-AD62-418F-A712-63D64EC7029D}" srcOrd="0" destOrd="0" parTransId="{112583E7-27DB-4A45-9570-C1E0F435C1CD}" sibTransId="{234926DE-904C-4814-B078-908CFA479B9A}"/>
    <dgm:cxn modelId="{DD5DF5FC-D3B5-4603-A20D-5C2BF8EDACC8}" type="presParOf" srcId="{2C238F59-2350-452F-A751-0B5A12A04477}" destId="{615BE818-7BA8-4E19-AFD2-6493D64A944B}" srcOrd="0" destOrd="0" presId="urn:microsoft.com/office/officeart/2005/8/layout/process2"/>
    <dgm:cxn modelId="{510D9771-FFDA-4400-945A-874C775F43B1}" type="presParOf" srcId="{2C238F59-2350-452F-A751-0B5A12A04477}" destId="{3F167C80-F7D8-4810-97E7-D4B4FEE9A4BE}" srcOrd="1" destOrd="0" presId="urn:microsoft.com/office/officeart/2005/8/layout/process2"/>
    <dgm:cxn modelId="{6EA778C2-7BDA-49DC-BE12-40B3FAEDF60E}" type="presParOf" srcId="{3F167C80-F7D8-4810-97E7-D4B4FEE9A4BE}" destId="{1AB7FA5A-3670-4958-875B-267774D881D7}" srcOrd="0" destOrd="0" presId="urn:microsoft.com/office/officeart/2005/8/layout/process2"/>
    <dgm:cxn modelId="{6244A025-C417-4571-A059-525C1F7C64C5}" type="presParOf" srcId="{2C238F59-2350-452F-A751-0B5A12A04477}" destId="{8AA5B81C-87CF-42DD-BAA7-F83F257501AB}"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3d2" qsCatId="3D" csTypeId="urn:microsoft.com/office/officeart/2005/8/colors/accent0_1" csCatId="mainScheme" phldr="1"/>
      <dgm:spPr/>
      <dgm:t>
        <a:bodyPr/>
        <a:lstStyle/>
        <a:p>
          <a:endParaRPr lang="en-IN"/>
        </a:p>
      </dgm:t>
    </dgm:pt>
    <mc:AlternateContent xmlns:mc="http://schemas.openxmlformats.org/markup-compatibility/2006">
      <mc:Choice xmlns:a14="http://schemas.microsoft.com/office/drawing/2010/main" Requires="a14">
        <dgm:pt modelId="{37170CAC-76E0-4050-B58C-1DA5ED2679EB}">
          <dgm:prSet phldrT="[Text]" custT="1"/>
          <dgm:spPr/>
          <dgm:t>
            <a:bodyPr/>
            <a:lstStyle/>
            <a:p>
              <a:r>
                <a:rPr lang="en-IN" sz="2000" b="1">
                  <a:solidFill>
                    <a:schemeClr val="tx1"/>
                  </a:solidFill>
                  <a:latin typeface="Arial" panose="020B0604020202020204" pitchFamily="34" charset="0"/>
                  <a:cs typeface="Arial" panose="020B0604020202020204" pitchFamily="34" charset="0"/>
                </a:rPr>
                <a:t>Step #5.</a:t>
              </a:r>
              <a:r>
                <a:rPr lang="en-IN" sz="2000">
                  <a:solidFill>
                    <a:schemeClr val="tx1"/>
                  </a:solidFill>
                  <a:latin typeface="Arial" panose="020B0604020202020204" pitchFamily="34" charset="0"/>
                  <a:cs typeface="Arial" panose="020B0604020202020204" pitchFamily="34" charset="0"/>
                </a:rPr>
                <a:t> Calculate </a:t>
              </a:r>
              <a:r>
                <a:rPr lang="en-IN" sz="2000" b="1">
                  <a:solidFill>
                    <a:schemeClr val="tx1"/>
                  </a:solidFill>
                  <a:latin typeface="Arial" panose="020B0604020202020204" pitchFamily="34" charset="0"/>
                  <a:cs typeface="Arial" panose="020B0604020202020204" pitchFamily="34" charset="0"/>
                </a:rPr>
                <a:t>heat transfer area </a:t>
              </a:r>
              <a:r>
                <a:rPr lang="en-IN" sz="2000">
                  <a:solidFill>
                    <a:schemeClr val="tx1"/>
                  </a:solidFill>
                  <a:latin typeface="Arial" panose="020B0604020202020204" pitchFamily="34" charset="0"/>
                  <a:cs typeface="Arial" panose="020B0604020202020204" pitchFamily="34" charset="0"/>
                </a:rPr>
                <a:t>(A) required: </a:t>
              </a:r>
              <a14:m>
                <m:oMath xmlns:m="http://schemas.openxmlformats.org/officeDocument/2006/math">
                  <m:f>
                    <m:fPr>
                      <m:ctrlPr>
                        <a:rPr lang="en-IN" sz="2400" b="1" i="1" smtClean="0">
                          <a:solidFill>
                            <a:schemeClr val="tx1"/>
                          </a:solidFill>
                          <a:latin typeface="Cambria Math" panose="02040503050406030204" pitchFamily="18" charset="0"/>
                          <a:cs typeface="Arial" panose="020B0604020202020204" pitchFamily="34" charset="0"/>
                        </a:rPr>
                      </m:ctrlPr>
                    </m:fPr>
                    <m:num>
                      <m:r>
                        <a:rPr lang="en-IN" sz="2400" b="1" i="1" smtClean="0">
                          <a:solidFill>
                            <a:schemeClr val="tx1"/>
                          </a:solidFill>
                          <a:latin typeface="Cambria Math" panose="02040503050406030204" pitchFamily="18" charset="0"/>
                          <a:cs typeface="Arial" panose="020B0604020202020204" pitchFamily="34" charset="0"/>
                        </a:rPr>
                        <m:t>𝑸</m:t>
                      </m:r>
                    </m:num>
                    <m:den>
                      <m:r>
                        <a:rPr lang="en-IN" sz="2400" b="1" i="1" smtClean="0">
                          <a:solidFill>
                            <a:schemeClr val="tx1"/>
                          </a:solidFill>
                          <a:latin typeface="Cambria Math" panose="02040503050406030204" pitchFamily="18" charset="0"/>
                          <a:cs typeface="Arial" panose="020B0604020202020204" pitchFamily="34" charset="0"/>
                        </a:rPr>
                        <m:t>𝑳𝑴𝑻𝑫</m:t>
                      </m:r>
                      <m:r>
                        <a:rPr lang="en-IN" sz="2400" b="1" i="1" smtClean="0">
                          <a:solidFill>
                            <a:schemeClr val="tx1"/>
                          </a:solidFill>
                          <a:latin typeface="Cambria Math" panose="02040503050406030204" pitchFamily="18" charset="0"/>
                          <a:cs typeface="Arial" panose="020B0604020202020204" pitchFamily="34" charset="0"/>
                        </a:rPr>
                        <m:t> </m:t>
                      </m:r>
                      <m:sSub>
                        <m:sSubPr>
                          <m:ctrlPr>
                            <a:rPr lang="en-IN" sz="2400" b="1" i="1" smtClean="0">
                              <a:solidFill>
                                <a:schemeClr val="tx1"/>
                              </a:solidFill>
                              <a:latin typeface="Cambria Math" panose="02040503050406030204" pitchFamily="18" charset="0"/>
                              <a:cs typeface="Arial" panose="020B0604020202020204" pitchFamily="34" charset="0"/>
                            </a:rPr>
                          </m:ctrlPr>
                        </m:sSubPr>
                        <m:e>
                          <m:r>
                            <a:rPr lang="en-IN" sz="2400" b="1" i="1" smtClean="0">
                              <a:solidFill>
                                <a:schemeClr val="tx1"/>
                              </a:solidFill>
                              <a:latin typeface="Cambria Math" panose="02040503050406030204" pitchFamily="18" charset="0"/>
                              <a:cs typeface="Arial" panose="020B0604020202020204" pitchFamily="34" charset="0"/>
                            </a:rPr>
                            <m:t>𝑼</m:t>
                          </m:r>
                        </m:e>
                        <m:sub>
                          <m:r>
                            <a:rPr lang="en-IN" sz="2400" b="1" i="1" smtClean="0">
                              <a:solidFill>
                                <a:schemeClr val="tx1"/>
                              </a:solidFill>
                              <a:latin typeface="Cambria Math" panose="02040503050406030204" pitchFamily="18" charset="0"/>
                              <a:cs typeface="Arial" panose="020B0604020202020204" pitchFamily="34" charset="0"/>
                            </a:rPr>
                            <m:t>𝑶</m:t>
                          </m:r>
                          <m:r>
                            <a:rPr lang="en-IN" sz="2400" b="1" i="1" smtClean="0">
                              <a:solidFill>
                                <a:schemeClr val="tx1"/>
                              </a:solidFill>
                              <a:latin typeface="Cambria Math" panose="02040503050406030204" pitchFamily="18" charset="0"/>
                              <a:cs typeface="Arial" panose="020B0604020202020204" pitchFamily="34" charset="0"/>
                            </a:rPr>
                            <m:t>,</m:t>
                          </m:r>
                          <m:r>
                            <a:rPr lang="en-IN" sz="2400" b="1" i="1" smtClean="0">
                              <a:solidFill>
                                <a:schemeClr val="tx1"/>
                              </a:solidFill>
                              <a:latin typeface="Cambria Math" panose="02040503050406030204" pitchFamily="18" charset="0"/>
                              <a:cs typeface="Arial" panose="020B0604020202020204" pitchFamily="34" charset="0"/>
                            </a:rPr>
                            <m:t>𝒂𝒔𝒔𝒎</m:t>
                          </m:r>
                        </m:sub>
                      </m:sSub>
                      <m:r>
                        <a:rPr lang="en-IN" sz="2400" b="1" i="1" smtClean="0">
                          <a:solidFill>
                            <a:schemeClr val="tx1"/>
                          </a:solidFill>
                          <a:latin typeface="Cambria Math" panose="02040503050406030204" pitchFamily="18" charset="0"/>
                          <a:cs typeface="Arial" panose="020B0604020202020204" pitchFamily="34" charset="0"/>
                        </a:rPr>
                        <m:t> </m:t>
                      </m:r>
                      <m:sSub>
                        <m:sSubPr>
                          <m:ctrlPr>
                            <a:rPr lang="en-IN" sz="2400" b="1" i="1" smtClean="0">
                              <a:solidFill>
                                <a:schemeClr val="tx1"/>
                              </a:solidFill>
                              <a:latin typeface="Cambria Math" panose="02040503050406030204" pitchFamily="18" charset="0"/>
                              <a:cs typeface="Arial" panose="020B0604020202020204" pitchFamily="34" charset="0"/>
                            </a:rPr>
                          </m:ctrlPr>
                        </m:sSubPr>
                        <m:e>
                          <m:r>
                            <a:rPr lang="en-IN" sz="2400" b="1" i="1" smtClean="0">
                              <a:solidFill>
                                <a:schemeClr val="tx1"/>
                              </a:solidFill>
                              <a:latin typeface="Cambria Math" panose="02040503050406030204" pitchFamily="18" charset="0"/>
                              <a:cs typeface="Arial" panose="020B0604020202020204" pitchFamily="34" charset="0"/>
                            </a:rPr>
                            <m:t>𝑭</m:t>
                          </m:r>
                        </m:e>
                        <m:sub>
                          <m:r>
                            <a:rPr lang="en-IN" sz="2400" b="1" i="1" smtClean="0">
                              <a:solidFill>
                                <a:schemeClr val="tx1"/>
                              </a:solidFill>
                              <a:latin typeface="Cambria Math" panose="02040503050406030204" pitchFamily="18" charset="0"/>
                              <a:cs typeface="Arial" panose="020B0604020202020204" pitchFamily="34" charset="0"/>
                            </a:rPr>
                            <m:t>𝑻</m:t>
                          </m:r>
                        </m:sub>
                      </m:sSub>
                    </m:den>
                  </m:f>
                </m:oMath>
              </a14:m>
              <a:endParaRPr lang="en-IN" sz="2400" b="1">
                <a:solidFill>
                  <a:schemeClr val="tx1"/>
                </a:solidFill>
                <a:latin typeface="Arial" panose="020B0604020202020204" pitchFamily="34" charset="0"/>
                <a:cs typeface="Arial" panose="020B0604020202020204" pitchFamily="34" charset="0"/>
              </a:endParaRPr>
            </a:p>
          </dgm:t>
        </dgm:pt>
      </mc:Choice>
      <mc:Fallback>
        <dgm:pt modelId="{37170CAC-76E0-4050-B58C-1DA5ED2679EB}">
          <dgm:prSet phldrT="[Text]" custT="1"/>
          <dgm:spPr/>
          <dgm:t>
            <a:bodyPr/>
            <a:lstStyle/>
            <a:p>
              <a:r>
                <a:rPr lang="en-IN" sz="2000" b="1">
                  <a:solidFill>
                    <a:schemeClr val="tx1"/>
                  </a:solidFill>
                  <a:latin typeface="Arial" panose="020B0604020202020204" pitchFamily="34" charset="0"/>
                  <a:cs typeface="Arial" panose="020B0604020202020204" pitchFamily="34" charset="0"/>
                </a:rPr>
                <a:t>Step #5.</a:t>
              </a:r>
              <a:r>
                <a:rPr lang="en-IN" sz="2000">
                  <a:solidFill>
                    <a:schemeClr val="tx1"/>
                  </a:solidFill>
                  <a:latin typeface="Arial" panose="020B0604020202020204" pitchFamily="34" charset="0"/>
                  <a:cs typeface="Arial" panose="020B0604020202020204" pitchFamily="34" charset="0"/>
                </a:rPr>
                <a:t> Calculate </a:t>
              </a:r>
              <a:r>
                <a:rPr lang="en-IN" sz="2000" b="1">
                  <a:solidFill>
                    <a:schemeClr val="tx1"/>
                  </a:solidFill>
                  <a:latin typeface="Arial" panose="020B0604020202020204" pitchFamily="34" charset="0"/>
                  <a:cs typeface="Arial" panose="020B0604020202020204" pitchFamily="34" charset="0"/>
                </a:rPr>
                <a:t>heat transfer area </a:t>
              </a:r>
              <a:r>
                <a:rPr lang="en-IN" sz="2000">
                  <a:solidFill>
                    <a:schemeClr val="tx1"/>
                  </a:solidFill>
                  <a:latin typeface="Arial" panose="020B0604020202020204" pitchFamily="34" charset="0"/>
                  <a:cs typeface="Arial" panose="020B0604020202020204" pitchFamily="34" charset="0"/>
                </a:rPr>
                <a:t>(A) required: </a:t>
              </a:r>
              <a:r>
                <a:rPr lang="en-IN" sz="2400" b="1" i="0">
                  <a:solidFill>
                    <a:schemeClr val="tx1"/>
                  </a:solidFill>
                  <a:latin typeface="Cambria Math" panose="02040503050406030204" pitchFamily="18" charset="0"/>
                  <a:cs typeface="Arial" panose="020B0604020202020204" pitchFamily="34" charset="0"/>
                </a:rPr>
                <a:t>𝑸/(𝑳𝑴𝑻𝑫 𝑼_(𝑶,𝒂𝒔𝒔𝒎)  𝑭_𝑻 )</a:t>
              </a:r>
              <a:endParaRPr lang="en-IN" sz="2400" b="1">
                <a:solidFill>
                  <a:schemeClr val="tx1"/>
                </a:solidFill>
                <a:latin typeface="Arial" panose="020B0604020202020204" pitchFamily="34" charset="0"/>
                <a:cs typeface="Arial" panose="020B0604020202020204" pitchFamily="34" charset="0"/>
              </a:endParaRPr>
            </a:p>
          </dgm:t>
        </dgm:pt>
      </mc:Fallback>
    </mc:AlternateContent>
    <dgm:pt modelId="{C68A9519-04DA-482D-9939-D9049A475FD1}" type="parTrans" cxnId="{056A06EC-3CDE-402F-AF6B-B9484D445AA1}">
      <dgm:prSet/>
      <dgm:spPr/>
      <dgm:t>
        <a:bodyPr/>
        <a:lstStyle/>
        <a:p>
          <a:endParaRPr lang="en-IN"/>
        </a:p>
      </dgm:t>
    </dgm:pt>
    <dgm:pt modelId="{957CD2FC-DAEB-495C-A9AB-4B4B9B2EAEAE}" type="sibTrans" cxnId="{056A06EC-3CDE-402F-AF6B-B9484D445AA1}">
      <dgm:prSet/>
      <dgm:spPr/>
      <dgm:t>
        <a:bodyPr/>
        <a:lstStyle/>
        <a:p>
          <a:endParaRPr lang="en-IN"/>
        </a:p>
      </dgm:t>
    </dgm:pt>
    <mc:AlternateContent xmlns:mc="http://schemas.openxmlformats.org/markup-compatibility/2006">
      <mc:Choice xmlns:a14="http://schemas.microsoft.com/office/drawing/2010/main" Requires="a14">
        <dgm:pt modelId="{F8D51A09-5150-4D29-8815-603958EF4EC5}">
          <dgm:prSet phldrT="[Text]" custT="1"/>
          <dgm:spPr/>
          <dgm:t>
            <a:bodyPr/>
            <a:lstStyle/>
            <a:p>
              <a:pPr algn="ctr"/>
              <a:r>
                <a:rPr lang="en-IN" sz="2000" b="1">
                  <a:solidFill>
                    <a:schemeClr val="tx1"/>
                  </a:solidFill>
                  <a:latin typeface="Arial" panose="020B0604020202020204" pitchFamily="34" charset="0"/>
                  <a:cs typeface="Arial" panose="020B0604020202020204" pitchFamily="34" charset="0"/>
                </a:rPr>
                <a:t>Step #6. </a:t>
              </a:r>
              <a:r>
                <a:rPr lang="en-IN" sz="2000">
                  <a:solidFill>
                    <a:schemeClr val="tx1"/>
                  </a:solidFill>
                  <a:latin typeface="Arial" panose="020B0604020202020204" pitchFamily="34" charset="0"/>
                  <a:cs typeface="Arial" panose="020B0604020202020204" pitchFamily="34" charset="0"/>
                </a:rPr>
                <a:t>Select tube material, decide tube diameter (ID= </a:t>
              </a:r>
              <a:r>
                <a:rPr lang="en-IN" sz="2000" err="1">
                  <a:solidFill>
                    <a:schemeClr val="tx1"/>
                  </a:solidFill>
                  <a:latin typeface="Arial" panose="020B0604020202020204" pitchFamily="34" charset="0"/>
                  <a:cs typeface="Arial" panose="020B0604020202020204" pitchFamily="34" charset="0"/>
                </a:rPr>
                <a:t>i</a:t>
              </a:r>
              <a:r>
                <a:rPr lang="en-IN" sz="2000">
                  <a:solidFill>
                    <a:schemeClr val="tx1"/>
                  </a:solidFill>
                  <a:latin typeface="Arial" panose="020B0604020202020204" pitchFamily="34" charset="0"/>
                  <a:cs typeface="Arial" panose="020B0604020202020204" pitchFamily="34" charset="0"/>
                </a:rPr>
                <a:t> d , OD = o d ), its wall thickness (in terms of BWG or SWG) and tube length (</a:t>
              </a:r>
              <a:r>
                <a:rPr lang="en-IN" sz="2000" i="1">
                  <a:solidFill>
                    <a:schemeClr val="tx1"/>
                  </a:solidFill>
                  <a:latin typeface="Arial" panose="020B0604020202020204" pitchFamily="34" charset="0"/>
                  <a:cs typeface="Arial" panose="020B0604020202020204" pitchFamily="34" charset="0"/>
                </a:rPr>
                <a:t>L</a:t>
              </a:r>
              <a:r>
                <a:rPr lang="en-IN" sz="2000">
                  <a:solidFill>
                    <a:schemeClr val="tx1"/>
                  </a:solidFill>
                  <a:latin typeface="Arial" panose="020B0604020202020204" pitchFamily="34" charset="0"/>
                  <a:cs typeface="Arial" panose="020B0604020202020204" pitchFamily="34" charset="0"/>
                </a:rPr>
                <a:t>). </a:t>
              </a:r>
            </a:p>
            <a:p>
              <a:pPr algn="ctr"/>
              <a:r>
                <a:rPr lang="en-IN" sz="2000">
                  <a:solidFill>
                    <a:schemeClr val="tx1"/>
                  </a:solidFill>
                  <a:latin typeface="Arial" panose="020B0604020202020204" pitchFamily="34" charset="0"/>
                  <a:cs typeface="Arial" panose="020B0604020202020204" pitchFamily="34" charset="0"/>
                </a:rPr>
                <a:t>Calculate </a:t>
              </a:r>
              <a:r>
                <a:rPr lang="en-IN" sz="2000" b="1">
                  <a:solidFill>
                    <a:schemeClr val="tx1"/>
                  </a:solidFill>
                  <a:latin typeface="Arial" panose="020B0604020202020204" pitchFamily="34" charset="0"/>
                  <a:cs typeface="Arial" panose="020B0604020202020204" pitchFamily="34" charset="0"/>
                </a:rPr>
                <a:t>number of tubes </a:t>
              </a:r>
              <a:r>
                <a:rPr lang="en-IN" sz="2000">
                  <a:solidFill>
                    <a:schemeClr val="tx1"/>
                  </a:solidFill>
                  <a:latin typeface="Arial" panose="020B0604020202020204" pitchFamily="34" charset="0"/>
                  <a:cs typeface="Arial" panose="020B0604020202020204" pitchFamily="34" charset="0"/>
                </a:rPr>
                <a:t>(</a:t>
              </a:r>
              <a:r>
                <a:rPr lang="en-IN" sz="2000" err="1">
                  <a:solidFill>
                    <a:schemeClr val="tx1"/>
                  </a:solidFill>
                  <a:latin typeface="Arial" panose="020B0604020202020204" pitchFamily="34" charset="0"/>
                  <a:cs typeface="Arial" panose="020B0604020202020204" pitchFamily="34" charset="0"/>
                </a:rPr>
                <a:t>n</a:t>
              </a:r>
              <a:r>
                <a:rPr lang="en-IN" sz="2000" baseline="-25000" err="1">
                  <a:solidFill>
                    <a:schemeClr val="tx1"/>
                  </a:solidFill>
                  <a:latin typeface="Arial" panose="020B0604020202020204" pitchFamily="34" charset="0"/>
                  <a:cs typeface="Arial" panose="020B0604020202020204" pitchFamily="34" charset="0"/>
                </a:rPr>
                <a:t>t</a:t>
              </a:r>
              <a:r>
                <a:rPr lang="en-IN" sz="2000" baseline="0">
                  <a:solidFill>
                    <a:schemeClr val="tx1"/>
                  </a:solidFill>
                  <a:latin typeface="Arial" panose="020B0604020202020204" pitchFamily="34" charset="0"/>
                  <a:cs typeface="Arial" panose="020B0604020202020204" pitchFamily="34" charset="0"/>
                </a:rPr>
                <a:t>) required to provide heat transfer area (A): </a:t>
              </a:r>
              <a14:m>
                <m:oMath xmlns:m="http://schemas.openxmlformats.org/officeDocument/2006/math">
                  <m:sSub>
                    <m:sSubPr>
                      <m:ctrlPr>
                        <a:rPr lang="en-IN" sz="2000" i="1" baseline="0" smtClean="0">
                          <a:solidFill>
                            <a:schemeClr val="tx1"/>
                          </a:solidFill>
                          <a:latin typeface="Cambria Math" panose="02040503050406030204" pitchFamily="18" charset="0"/>
                          <a:cs typeface="Arial" panose="020B0604020202020204" pitchFamily="34" charset="0"/>
                        </a:rPr>
                      </m:ctrlPr>
                    </m:sSubPr>
                    <m:e>
                      <m:r>
                        <a:rPr lang="en-IN" sz="2000" b="0" i="1" baseline="0" smtClean="0">
                          <a:solidFill>
                            <a:schemeClr val="tx1"/>
                          </a:solidFill>
                          <a:latin typeface="Cambria Math" panose="02040503050406030204" pitchFamily="18" charset="0"/>
                          <a:cs typeface="Arial" panose="020B0604020202020204" pitchFamily="34" charset="0"/>
                        </a:rPr>
                        <m:t>𝑛</m:t>
                      </m:r>
                    </m:e>
                    <m:sub>
                      <m:r>
                        <a:rPr lang="en-IN" sz="2000" b="0" i="1" baseline="0" smtClean="0">
                          <a:solidFill>
                            <a:schemeClr val="tx1"/>
                          </a:solidFill>
                          <a:latin typeface="Cambria Math" panose="02040503050406030204" pitchFamily="18" charset="0"/>
                          <a:cs typeface="Arial" panose="020B0604020202020204" pitchFamily="34" charset="0"/>
                        </a:rPr>
                        <m:t>𝑡</m:t>
                      </m:r>
                    </m:sub>
                  </m:sSub>
                  <m:r>
                    <a:rPr lang="en-IN" sz="2000" b="0" i="1" baseline="0" smtClean="0">
                      <a:solidFill>
                        <a:schemeClr val="tx1"/>
                      </a:solidFill>
                      <a:latin typeface="Cambria Math" panose="02040503050406030204" pitchFamily="18" charset="0"/>
                      <a:cs typeface="Arial" panose="020B0604020202020204" pitchFamily="34" charset="0"/>
                    </a:rPr>
                    <m:t>=</m:t>
                  </m:r>
                  <m:f>
                    <m:fPr>
                      <m:ctrlPr>
                        <a:rPr lang="en-IN" sz="2000" b="0" i="1" baseline="0" smtClean="0">
                          <a:solidFill>
                            <a:schemeClr val="tx1"/>
                          </a:solidFill>
                          <a:latin typeface="Cambria Math" panose="02040503050406030204" pitchFamily="18" charset="0"/>
                          <a:cs typeface="Arial" panose="020B0604020202020204" pitchFamily="34" charset="0"/>
                        </a:rPr>
                      </m:ctrlPr>
                    </m:fPr>
                    <m:num>
                      <m:r>
                        <a:rPr lang="en-IN" sz="2000" b="0" i="1" baseline="0" smtClean="0">
                          <a:solidFill>
                            <a:schemeClr val="tx1"/>
                          </a:solidFill>
                          <a:latin typeface="Cambria Math" panose="02040503050406030204" pitchFamily="18" charset="0"/>
                          <a:cs typeface="Arial" panose="020B0604020202020204" pitchFamily="34" charset="0"/>
                        </a:rPr>
                        <m:t>𝐴</m:t>
                      </m:r>
                    </m:num>
                    <m:den>
                      <m:r>
                        <m:rPr>
                          <m:sty m:val="p"/>
                        </m:rPr>
                        <a:rPr lang="el-GR" sz="2000" b="0" i="1" baseline="0" smtClean="0">
                          <a:solidFill>
                            <a:schemeClr val="tx1"/>
                          </a:solidFill>
                          <a:latin typeface="Cambria Math" panose="02040503050406030204" pitchFamily="18" charset="0"/>
                          <a:cs typeface="Arial" panose="020B0604020202020204" pitchFamily="34" charset="0"/>
                        </a:rPr>
                        <m:t>π</m:t>
                      </m:r>
                      <m:r>
                        <a:rPr lang="en-IN" sz="2000" b="0" i="1" baseline="0" smtClean="0">
                          <a:solidFill>
                            <a:schemeClr val="tx1"/>
                          </a:solidFill>
                          <a:latin typeface="Cambria Math" panose="02040503050406030204" pitchFamily="18" charset="0"/>
                          <a:cs typeface="Arial" panose="020B0604020202020204" pitchFamily="34" charset="0"/>
                        </a:rPr>
                        <m:t> </m:t>
                      </m:r>
                      <m:sSub>
                        <m:sSubPr>
                          <m:ctrlPr>
                            <a:rPr lang="en-IN" sz="2000" b="0" i="1" baseline="0" smtClean="0">
                              <a:solidFill>
                                <a:schemeClr val="tx1"/>
                              </a:solidFill>
                              <a:latin typeface="Cambria Math" panose="02040503050406030204" pitchFamily="18" charset="0"/>
                              <a:cs typeface="Arial" panose="020B0604020202020204" pitchFamily="34" charset="0"/>
                            </a:rPr>
                          </m:ctrlPr>
                        </m:sSubPr>
                        <m:e>
                          <m:r>
                            <a:rPr lang="en-IN" sz="2000" b="0" i="1" baseline="0" smtClean="0">
                              <a:solidFill>
                                <a:schemeClr val="tx1"/>
                              </a:solidFill>
                              <a:latin typeface="Cambria Math" panose="02040503050406030204" pitchFamily="18" charset="0"/>
                              <a:cs typeface="Arial" panose="020B0604020202020204" pitchFamily="34" charset="0"/>
                            </a:rPr>
                            <m:t>𝑑</m:t>
                          </m:r>
                        </m:e>
                        <m:sub>
                          <m:r>
                            <a:rPr lang="en-IN" sz="2000" b="0" i="1" baseline="0" smtClean="0">
                              <a:solidFill>
                                <a:schemeClr val="tx1"/>
                              </a:solidFill>
                              <a:latin typeface="Cambria Math" panose="02040503050406030204" pitchFamily="18" charset="0"/>
                              <a:cs typeface="Arial" panose="020B0604020202020204" pitchFamily="34" charset="0"/>
                            </a:rPr>
                            <m:t>0</m:t>
                          </m:r>
                        </m:sub>
                      </m:sSub>
                      <m:r>
                        <a:rPr lang="en-IN" sz="2000" b="0" i="1" baseline="0" smtClean="0">
                          <a:solidFill>
                            <a:schemeClr val="tx1"/>
                          </a:solidFill>
                          <a:latin typeface="Cambria Math" panose="02040503050406030204" pitchFamily="18" charset="0"/>
                          <a:cs typeface="Arial" panose="020B0604020202020204" pitchFamily="34" charset="0"/>
                        </a:rPr>
                        <m:t>𝐿</m:t>
                      </m:r>
                    </m:den>
                  </m:f>
                  <m:r>
                    <a:rPr lang="en-IN" sz="2000" b="0" i="1" baseline="0" smtClean="0">
                      <a:solidFill>
                        <a:schemeClr val="tx1"/>
                      </a:solidFill>
                      <a:latin typeface="Cambria Math" panose="02040503050406030204" pitchFamily="18" charset="0"/>
                      <a:cs typeface="Arial" panose="020B0604020202020204" pitchFamily="34" charset="0"/>
                    </a:rPr>
                    <m:t> </m:t>
                  </m:r>
                </m:oMath>
              </a14:m>
              <a:endParaRPr lang="en-IN" sz="2000" b="0" baseline="0">
                <a:solidFill>
                  <a:schemeClr val="tx1"/>
                </a:solidFill>
                <a:latin typeface="Arial" panose="020B0604020202020204" pitchFamily="34" charset="0"/>
                <a:cs typeface="Arial" panose="020B0604020202020204" pitchFamily="34" charset="0"/>
              </a:endParaRPr>
            </a:p>
            <a:p>
              <a:pPr algn="ctr"/>
              <a:r>
                <a:rPr lang="en-IN" sz="2000" b="0" baseline="0">
                  <a:solidFill>
                    <a:schemeClr val="tx1"/>
                  </a:solidFill>
                  <a:latin typeface="Arial" panose="020B0604020202020204" pitchFamily="34" charset="0"/>
                  <a:cs typeface="Arial" panose="020B0604020202020204" pitchFamily="34" charset="0"/>
                </a:rPr>
                <a:t>Calculate tube side velocity, </a:t>
              </a:r>
              <a14:m>
                <m:oMath xmlns:m="http://schemas.openxmlformats.org/officeDocument/2006/math">
                  <m:r>
                    <a:rPr lang="en-IN" sz="2000" b="0" i="1" baseline="0" smtClean="0">
                      <a:solidFill>
                        <a:schemeClr val="tx1"/>
                      </a:solidFill>
                      <a:latin typeface="Cambria Math" panose="02040503050406030204" pitchFamily="18" charset="0"/>
                      <a:cs typeface="Arial" panose="020B0604020202020204" pitchFamily="34" charset="0"/>
                    </a:rPr>
                    <m:t>𝑢</m:t>
                  </m:r>
                  <m:r>
                    <a:rPr lang="en-IN" sz="2000" b="0" i="1" baseline="0" smtClean="0">
                      <a:solidFill>
                        <a:schemeClr val="tx1"/>
                      </a:solidFill>
                      <a:latin typeface="Cambria Math" panose="02040503050406030204" pitchFamily="18" charset="0"/>
                      <a:cs typeface="Arial" panose="020B0604020202020204" pitchFamily="34" charset="0"/>
                    </a:rPr>
                    <m:t>=</m:t>
                  </m:r>
                  <m:f>
                    <m:fPr>
                      <m:ctrlPr>
                        <a:rPr lang="en-IN" sz="2000" b="0" i="1" baseline="0" smtClean="0">
                          <a:solidFill>
                            <a:schemeClr val="tx1"/>
                          </a:solidFill>
                          <a:latin typeface="Cambria Math" panose="02040503050406030204" pitchFamily="18" charset="0"/>
                          <a:cs typeface="Arial" panose="020B0604020202020204" pitchFamily="34" charset="0"/>
                        </a:rPr>
                      </m:ctrlPr>
                    </m:fPr>
                    <m:num>
                      <m:r>
                        <a:rPr lang="en-IN" sz="2000" b="0" i="1" baseline="0" smtClean="0">
                          <a:solidFill>
                            <a:schemeClr val="tx1"/>
                          </a:solidFill>
                          <a:latin typeface="Cambria Math" panose="02040503050406030204" pitchFamily="18" charset="0"/>
                          <a:cs typeface="Arial" panose="020B0604020202020204" pitchFamily="34" charset="0"/>
                        </a:rPr>
                        <m:t>4</m:t>
                      </m:r>
                      <m:r>
                        <a:rPr lang="en-IN" sz="2000" b="0" i="1" baseline="0" smtClean="0">
                          <a:solidFill>
                            <a:schemeClr val="tx1"/>
                          </a:solidFill>
                          <a:latin typeface="Cambria Math" panose="02040503050406030204" pitchFamily="18" charset="0"/>
                          <a:cs typeface="Arial" panose="020B0604020202020204" pitchFamily="34" charset="0"/>
                        </a:rPr>
                        <m:t>𝑚</m:t>
                      </m:r>
                      <m:r>
                        <a:rPr lang="en-IN" sz="2000" b="0" i="1" baseline="0" smtClean="0">
                          <a:solidFill>
                            <a:schemeClr val="tx1"/>
                          </a:solidFill>
                          <a:latin typeface="Cambria Math" panose="02040503050406030204" pitchFamily="18" charset="0"/>
                          <a:cs typeface="Arial" panose="020B0604020202020204" pitchFamily="34" charset="0"/>
                        </a:rPr>
                        <m:t>(</m:t>
                      </m:r>
                      <m:f>
                        <m:fPr>
                          <m:ctrlPr>
                            <a:rPr lang="en-IN" sz="2000" b="0" i="1" baseline="0" smtClean="0">
                              <a:solidFill>
                                <a:schemeClr val="tx1"/>
                              </a:solidFill>
                              <a:latin typeface="Cambria Math" panose="02040503050406030204" pitchFamily="18" charset="0"/>
                              <a:cs typeface="Arial" panose="020B0604020202020204" pitchFamily="34" charset="0"/>
                            </a:rPr>
                          </m:ctrlPr>
                        </m:fPr>
                        <m:num>
                          <m:sSub>
                            <m:sSubPr>
                              <m:ctrlPr>
                                <a:rPr lang="en-IN" sz="2000" b="0" i="1" baseline="0" smtClean="0">
                                  <a:solidFill>
                                    <a:schemeClr val="tx1"/>
                                  </a:solidFill>
                                  <a:latin typeface="Cambria Math" panose="02040503050406030204" pitchFamily="18" charset="0"/>
                                  <a:cs typeface="Arial" panose="020B0604020202020204" pitchFamily="34" charset="0"/>
                                </a:rPr>
                              </m:ctrlPr>
                            </m:sSubPr>
                            <m:e>
                              <m:r>
                                <a:rPr lang="en-IN" sz="2000" b="0" i="1" baseline="0" smtClean="0">
                                  <a:solidFill>
                                    <a:schemeClr val="tx1"/>
                                  </a:solidFill>
                                  <a:latin typeface="Cambria Math" panose="02040503050406030204" pitchFamily="18" charset="0"/>
                                  <a:cs typeface="Arial" panose="020B0604020202020204" pitchFamily="34" charset="0"/>
                                </a:rPr>
                                <m:t>𝑛</m:t>
                              </m:r>
                            </m:e>
                            <m:sub>
                              <m:r>
                                <a:rPr lang="en-IN" sz="2000" b="0" i="1" baseline="0" smtClean="0">
                                  <a:solidFill>
                                    <a:schemeClr val="tx1"/>
                                  </a:solidFill>
                                  <a:latin typeface="Cambria Math" panose="02040503050406030204" pitchFamily="18" charset="0"/>
                                  <a:cs typeface="Arial" panose="020B0604020202020204" pitchFamily="34" charset="0"/>
                                </a:rPr>
                                <m:t>𝑝</m:t>
                              </m:r>
                            </m:sub>
                          </m:sSub>
                        </m:num>
                        <m:den>
                          <m:sSub>
                            <m:sSubPr>
                              <m:ctrlPr>
                                <a:rPr lang="en-IN" sz="2000" b="0" i="1" baseline="0" smtClean="0">
                                  <a:solidFill>
                                    <a:schemeClr val="tx1"/>
                                  </a:solidFill>
                                  <a:latin typeface="Cambria Math" panose="02040503050406030204" pitchFamily="18" charset="0"/>
                                  <a:cs typeface="Arial" panose="020B0604020202020204" pitchFamily="34" charset="0"/>
                                </a:rPr>
                              </m:ctrlPr>
                            </m:sSubPr>
                            <m:e>
                              <m:r>
                                <a:rPr lang="en-IN" sz="2000" b="0" i="1" baseline="0" smtClean="0">
                                  <a:solidFill>
                                    <a:schemeClr val="tx1"/>
                                  </a:solidFill>
                                  <a:latin typeface="Cambria Math" panose="02040503050406030204" pitchFamily="18" charset="0"/>
                                  <a:cs typeface="Arial" panose="020B0604020202020204" pitchFamily="34" charset="0"/>
                                </a:rPr>
                                <m:t>𝑛</m:t>
                              </m:r>
                            </m:e>
                            <m:sub>
                              <m:r>
                                <a:rPr lang="en-IN" sz="2000" b="0" i="1" baseline="0" smtClean="0">
                                  <a:solidFill>
                                    <a:schemeClr val="tx1"/>
                                  </a:solidFill>
                                  <a:latin typeface="Cambria Math" panose="02040503050406030204" pitchFamily="18" charset="0"/>
                                  <a:cs typeface="Arial" panose="020B0604020202020204" pitchFamily="34" charset="0"/>
                                </a:rPr>
                                <m:t>𝑡</m:t>
                              </m:r>
                            </m:sub>
                          </m:sSub>
                        </m:den>
                      </m:f>
                      <m:r>
                        <a:rPr lang="en-IN" sz="2000" b="0" i="1" baseline="0" smtClean="0">
                          <a:solidFill>
                            <a:schemeClr val="tx1"/>
                          </a:solidFill>
                          <a:latin typeface="Cambria Math" panose="02040503050406030204" pitchFamily="18" charset="0"/>
                          <a:cs typeface="Arial" panose="020B0604020202020204" pitchFamily="34" charset="0"/>
                        </a:rPr>
                        <m:t>)</m:t>
                      </m:r>
                    </m:num>
                    <m:den>
                      <m:r>
                        <m:rPr>
                          <m:sty m:val="p"/>
                        </m:rPr>
                        <a:rPr lang="el-GR" sz="2000" b="0" i="1" baseline="0" smtClean="0">
                          <a:solidFill>
                            <a:schemeClr val="tx1"/>
                          </a:solidFill>
                          <a:latin typeface="Cambria Math" panose="02040503050406030204" pitchFamily="18" charset="0"/>
                          <a:cs typeface="Arial" panose="020B0604020202020204" pitchFamily="34" charset="0"/>
                        </a:rPr>
                        <m:t>πρ</m:t>
                      </m:r>
                      <m:sSubSup>
                        <m:sSubSupPr>
                          <m:ctrlPr>
                            <a:rPr lang="el-GR" sz="2000" b="0" i="1" baseline="0" smtClean="0">
                              <a:solidFill>
                                <a:schemeClr val="tx1"/>
                              </a:solidFill>
                              <a:latin typeface="Cambria Math" panose="02040503050406030204" pitchFamily="18" charset="0"/>
                              <a:cs typeface="Arial" panose="020B0604020202020204" pitchFamily="34" charset="0"/>
                            </a:rPr>
                          </m:ctrlPr>
                        </m:sSubSupPr>
                        <m:e>
                          <m:r>
                            <a:rPr lang="en-IN" sz="2000" b="0" i="1" baseline="0" smtClean="0">
                              <a:solidFill>
                                <a:schemeClr val="tx1"/>
                              </a:solidFill>
                              <a:latin typeface="Cambria Math" panose="02040503050406030204" pitchFamily="18" charset="0"/>
                              <a:cs typeface="Arial" panose="020B0604020202020204" pitchFamily="34" charset="0"/>
                            </a:rPr>
                            <m:t>𝑑</m:t>
                          </m:r>
                        </m:e>
                        <m:sub>
                          <m:r>
                            <a:rPr lang="en-IN" sz="2000" b="0" i="1" baseline="0" smtClean="0">
                              <a:solidFill>
                                <a:schemeClr val="tx1"/>
                              </a:solidFill>
                              <a:latin typeface="Cambria Math" panose="02040503050406030204" pitchFamily="18" charset="0"/>
                              <a:cs typeface="Arial" panose="020B0604020202020204" pitchFamily="34" charset="0"/>
                            </a:rPr>
                            <m:t>𝑖</m:t>
                          </m:r>
                        </m:sub>
                        <m:sup>
                          <m:r>
                            <a:rPr lang="en-IN" sz="2000" b="0" i="1" baseline="0" smtClean="0">
                              <a:solidFill>
                                <a:schemeClr val="tx1"/>
                              </a:solidFill>
                              <a:latin typeface="Cambria Math" panose="02040503050406030204" pitchFamily="18" charset="0"/>
                              <a:cs typeface="Arial" panose="020B0604020202020204" pitchFamily="34" charset="0"/>
                            </a:rPr>
                            <m:t>2</m:t>
                          </m:r>
                        </m:sup>
                      </m:sSubSup>
                    </m:den>
                  </m:f>
                </m:oMath>
              </a14:m>
              <a:r>
                <a:rPr lang="en-IN" sz="2000" b="0" baseline="0">
                  <a:solidFill>
                    <a:schemeClr val="tx1"/>
                  </a:solidFill>
                  <a:latin typeface="Arial" panose="020B0604020202020204" pitchFamily="34" charset="0"/>
                  <a:cs typeface="Arial" panose="020B0604020202020204" pitchFamily="34" charset="0"/>
                </a:rPr>
                <a:t> ; If u&lt; 1 m/s, so fix </a:t>
              </a:r>
              <a:r>
                <a:rPr lang="en-IN" sz="2000" b="0" i="1" baseline="0">
                  <a:solidFill>
                    <a:schemeClr val="tx1"/>
                  </a:solidFill>
                  <a:latin typeface="Arial" panose="020B0604020202020204" pitchFamily="34" charset="0"/>
                  <a:cs typeface="Arial" panose="020B0604020202020204" pitchFamily="34" charset="0"/>
                </a:rPr>
                <a:t>n</a:t>
              </a:r>
              <a:r>
                <a:rPr lang="en-IN" sz="2000" b="0" i="1" baseline="-25000">
                  <a:solidFill>
                    <a:schemeClr val="tx1"/>
                  </a:solidFill>
                  <a:latin typeface="Arial" panose="020B0604020202020204" pitchFamily="34" charset="0"/>
                  <a:cs typeface="Arial" panose="020B0604020202020204" pitchFamily="34" charset="0"/>
                </a:rPr>
                <a:t>p</a:t>
              </a:r>
              <a:r>
                <a:rPr lang="en-IN" sz="2000" b="0" baseline="0">
                  <a:solidFill>
                    <a:schemeClr val="tx1"/>
                  </a:solidFill>
                  <a:latin typeface="Arial" panose="020B0604020202020204" pitchFamily="34" charset="0"/>
                  <a:cs typeface="Arial" panose="020B0604020202020204" pitchFamily="34" charset="0"/>
                </a:rPr>
                <a:t> such that </a:t>
              </a:r>
              <a14:m>
                <m:oMath xmlns:m="http://schemas.openxmlformats.org/officeDocument/2006/math">
                  <m:r>
                    <a:rPr lang="en-IN" sz="2000" b="0" i="1" baseline="0" smtClean="0">
                      <a:solidFill>
                        <a:schemeClr val="tx1"/>
                      </a:solidFill>
                      <a:latin typeface="Cambria Math" panose="02040503050406030204" pitchFamily="18" charset="0"/>
                      <a:cs typeface="Arial" panose="020B0604020202020204" pitchFamily="34" charset="0"/>
                    </a:rPr>
                    <m:t>𝑅𝑒</m:t>
                  </m:r>
                  <m:r>
                    <a:rPr lang="en-IN" sz="2000" b="0" i="1" baseline="0" smtClean="0">
                      <a:solidFill>
                        <a:schemeClr val="tx1"/>
                      </a:solidFill>
                      <a:latin typeface="Cambria Math" panose="02040503050406030204" pitchFamily="18" charset="0"/>
                      <a:cs typeface="Arial" panose="020B0604020202020204" pitchFamily="34" charset="0"/>
                    </a:rPr>
                    <m:t>=</m:t>
                  </m:r>
                  <m:f>
                    <m:fPr>
                      <m:ctrlPr>
                        <a:rPr lang="en-IN" sz="2000" b="0" i="1" baseline="0" smtClean="0">
                          <a:solidFill>
                            <a:schemeClr val="tx1"/>
                          </a:solidFill>
                          <a:latin typeface="Cambria Math" panose="02040503050406030204" pitchFamily="18" charset="0"/>
                          <a:cs typeface="Arial" panose="020B0604020202020204" pitchFamily="34" charset="0"/>
                        </a:rPr>
                      </m:ctrlPr>
                    </m:fPr>
                    <m:num>
                      <m:r>
                        <a:rPr lang="en-IN" sz="2000" b="0" i="1" baseline="0" smtClean="0">
                          <a:solidFill>
                            <a:schemeClr val="tx1"/>
                          </a:solidFill>
                          <a:latin typeface="Cambria Math" panose="02040503050406030204" pitchFamily="18" charset="0"/>
                          <a:cs typeface="Arial" panose="020B0604020202020204" pitchFamily="34" charset="0"/>
                        </a:rPr>
                        <m:t>4</m:t>
                      </m:r>
                      <m:r>
                        <a:rPr lang="en-IN" sz="2000" b="0" i="1" baseline="0" smtClean="0">
                          <a:solidFill>
                            <a:schemeClr val="tx1"/>
                          </a:solidFill>
                          <a:latin typeface="Cambria Math" panose="02040503050406030204" pitchFamily="18" charset="0"/>
                          <a:cs typeface="Arial" panose="020B0604020202020204" pitchFamily="34" charset="0"/>
                        </a:rPr>
                        <m:t>𝑚</m:t>
                      </m:r>
                      <m:r>
                        <a:rPr lang="en-IN" sz="2000" b="0" i="1" baseline="0" smtClean="0">
                          <a:solidFill>
                            <a:schemeClr val="tx1"/>
                          </a:solidFill>
                          <a:latin typeface="Cambria Math" panose="02040503050406030204" pitchFamily="18" charset="0"/>
                          <a:cs typeface="Arial" panose="020B0604020202020204" pitchFamily="34" charset="0"/>
                        </a:rPr>
                        <m:t>(</m:t>
                      </m:r>
                      <m:f>
                        <m:fPr>
                          <m:ctrlPr>
                            <a:rPr lang="en-IN" sz="2000" b="0" i="1" baseline="0" smtClean="0">
                              <a:solidFill>
                                <a:schemeClr val="tx1"/>
                              </a:solidFill>
                              <a:latin typeface="Cambria Math" panose="02040503050406030204" pitchFamily="18" charset="0"/>
                              <a:cs typeface="Arial" panose="020B0604020202020204" pitchFamily="34" charset="0"/>
                            </a:rPr>
                          </m:ctrlPr>
                        </m:fPr>
                        <m:num>
                          <m:sSub>
                            <m:sSubPr>
                              <m:ctrlPr>
                                <a:rPr lang="en-IN" sz="2000" b="0" i="1" baseline="0" smtClean="0">
                                  <a:solidFill>
                                    <a:schemeClr val="tx1"/>
                                  </a:solidFill>
                                  <a:latin typeface="Cambria Math" panose="02040503050406030204" pitchFamily="18" charset="0"/>
                                  <a:cs typeface="Arial" panose="020B0604020202020204" pitchFamily="34" charset="0"/>
                                </a:rPr>
                              </m:ctrlPr>
                            </m:sSubPr>
                            <m:e>
                              <m:r>
                                <a:rPr lang="en-IN" sz="2000" b="0" i="1" baseline="0" smtClean="0">
                                  <a:solidFill>
                                    <a:schemeClr val="tx1"/>
                                  </a:solidFill>
                                  <a:latin typeface="Cambria Math" panose="02040503050406030204" pitchFamily="18" charset="0"/>
                                  <a:cs typeface="Arial" panose="020B0604020202020204" pitchFamily="34" charset="0"/>
                                </a:rPr>
                                <m:t>𝑛</m:t>
                              </m:r>
                            </m:e>
                            <m:sub>
                              <m:r>
                                <a:rPr lang="en-IN" sz="2000" b="0" i="1" baseline="0" smtClean="0">
                                  <a:solidFill>
                                    <a:schemeClr val="tx1"/>
                                  </a:solidFill>
                                  <a:latin typeface="Cambria Math" panose="02040503050406030204" pitchFamily="18" charset="0"/>
                                  <a:cs typeface="Arial" panose="020B0604020202020204" pitchFamily="34" charset="0"/>
                                </a:rPr>
                                <m:t>𝑝</m:t>
                              </m:r>
                            </m:sub>
                          </m:sSub>
                        </m:num>
                        <m:den>
                          <m:sSub>
                            <m:sSubPr>
                              <m:ctrlPr>
                                <a:rPr lang="en-IN" sz="2000" b="0" i="1" baseline="0" smtClean="0">
                                  <a:solidFill>
                                    <a:schemeClr val="tx1"/>
                                  </a:solidFill>
                                  <a:latin typeface="Cambria Math" panose="02040503050406030204" pitchFamily="18" charset="0"/>
                                  <a:cs typeface="Arial" panose="020B0604020202020204" pitchFamily="34" charset="0"/>
                                </a:rPr>
                              </m:ctrlPr>
                            </m:sSubPr>
                            <m:e>
                              <m:r>
                                <a:rPr lang="en-IN" sz="2000" b="0" i="1" baseline="0" smtClean="0">
                                  <a:solidFill>
                                    <a:schemeClr val="tx1"/>
                                  </a:solidFill>
                                  <a:latin typeface="Cambria Math" panose="02040503050406030204" pitchFamily="18" charset="0"/>
                                  <a:cs typeface="Arial" panose="020B0604020202020204" pitchFamily="34" charset="0"/>
                                </a:rPr>
                                <m:t>𝑛</m:t>
                              </m:r>
                            </m:e>
                            <m:sub>
                              <m:r>
                                <a:rPr lang="en-IN" sz="2000" b="0" i="1" baseline="0" smtClean="0">
                                  <a:solidFill>
                                    <a:schemeClr val="tx1"/>
                                  </a:solidFill>
                                  <a:latin typeface="Cambria Math" panose="02040503050406030204" pitchFamily="18" charset="0"/>
                                  <a:cs typeface="Arial" panose="020B0604020202020204" pitchFamily="34" charset="0"/>
                                </a:rPr>
                                <m:t>𝑡</m:t>
                              </m:r>
                            </m:sub>
                          </m:sSub>
                        </m:den>
                      </m:f>
                      <m:r>
                        <a:rPr lang="en-IN" sz="2000" b="0" i="1" baseline="0" smtClean="0">
                          <a:solidFill>
                            <a:schemeClr val="tx1"/>
                          </a:solidFill>
                          <a:latin typeface="Cambria Math" panose="02040503050406030204" pitchFamily="18" charset="0"/>
                          <a:cs typeface="Arial" panose="020B0604020202020204" pitchFamily="34" charset="0"/>
                        </a:rPr>
                        <m:t>)</m:t>
                      </m:r>
                    </m:num>
                    <m:den>
                      <m:r>
                        <m:rPr>
                          <m:sty m:val="p"/>
                        </m:rPr>
                        <a:rPr lang="el-GR" sz="2000" b="0" i="1" baseline="0" smtClean="0">
                          <a:solidFill>
                            <a:schemeClr val="tx1"/>
                          </a:solidFill>
                          <a:latin typeface="Cambria Math" panose="02040503050406030204" pitchFamily="18" charset="0"/>
                          <a:cs typeface="Arial" panose="020B0604020202020204" pitchFamily="34" charset="0"/>
                        </a:rPr>
                        <m:t>π</m:t>
                      </m:r>
                      <m:sSub>
                        <m:sSubPr>
                          <m:ctrlPr>
                            <a:rPr lang="el-GR" sz="2000" b="0" i="1" baseline="0" smtClean="0">
                              <a:solidFill>
                                <a:schemeClr val="tx1"/>
                              </a:solidFill>
                              <a:latin typeface="Cambria Math" panose="02040503050406030204" pitchFamily="18" charset="0"/>
                              <a:cs typeface="Arial" panose="020B0604020202020204" pitchFamily="34" charset="0"/>
                            </a:rPr>
                          </m:ctrlPr>
                        </m:sSubPr>
                        <m:e>
                          <m:r>
                            <a:rPr lang="en-IN" sz="2000" b="0" i="1" baseline="0" smtClean="0">
                              <a:solidFill>
                                <a:schemeClr val="tx1"/>
                              </a:solidFill>
                              <a:latin typeface="Cambria Math" panose="02040503050406030204" pitchFamily="18" charset="0"/>
                              <a:cs typeface="Arial" panose="020B0604020202020204" pitchFamily="34" charset="0"/>
                            </a:rPr>
                            <m:t>𝑑</m:t>
                          </m:r>
                        </m:e>
                        <m:sub>
                          <m:r>
                            <a:rPr lang="en-IN" sz="2000" b="0" i="1" baseline="0" smtClean="0">
                              <a:solidFill>
                                <a:schemeClr val="tx1"/>
                              </a:solidFill>
                              <a:latin typeface="Cambria Math" panose="02040503050406030204" pitchFamily="18" charset="0"/>
                              <a:cs typeface="Arial" panose="020B0604020202020204" pitchFamily="34" charset="0"/>
                            </a:rPr>
                            <m:t>𝑖</m:t>
                          </m:r>
                        </m:sub>
                      </m:sSub>
                      <m:r>
                        <m:rPr>
                          <m:sty m:val="p"/>
                        </m:rPr>
                        <a:rPr lang="el-GR" sz="2000" b="0" i="1" baseline="0" smtClean="0">
                          <a:solidFill>
                            <a:schemeClr val="tx1"/>
                          </a:solidFill>
                          <a:latin typeface="Cambria Math" panose="02040503050406030204" pitchFamily="18" charset="0"/>
                          <a:cs typeface="Arial" panose="020B0604020202020204" pitchFamily="34" charset="0"/>
                        </a:rPr>
                        <m:t>μ</m:t>
                      </m:r>
                    </m:den>
                  </m:f>
                  <m:r>
                    <a:rPr lang="en-IN" sz="2000" b="0" i="1"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en-IN" sz="2000" b="0" i="1"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IN" sz="2000" b="0" i="1"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10</m:t>
                      </m:r>
                    </m:e>
                    <m:sup>
                      <m:r>
                        <a:rPr lang="en-IN" sz="2000" b="0" i="1"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4</m:t>
                      </m:r>
                    </m:sup>
                  </m:sSup>
                </m:oMath>
              </a14:m>
              <a:endParaRPr lang="en-IN" sz="2000" b="0" baseline="0">
                <a:solidFill>
                  <a:schemeClr val="tx1"/>
                </a:solidFill>
                <a:latin typeface="Arial" panose="020B0604020202020204" pitchFamily="34" charset="0"/>
                <a:cs typeface="Arial" panose="020B0604020202020204" pitchFamily="34" charset="0"/>
              </a:endParaRPr>
            </a:p>
            <a:p>
              <a:pPr algn="ctr"/>
              <a:endParaRPr lang="en-IN" sz="2000">
                <a:solidFill>
                  <a:schemeClr val="tx1"/>
                </a:solidFill>
                <a:latin typeface="Arial" panose="020B0604020202020204" pitchFamily="34" charset="0"/>
                <a:cs typeface="Arial" panose="020B0604020202020204" pitchFamily="34" charset="0"/>
              </a:endParaRPr>
            </a:p>
          </dgm:t>
        </dgm:pt>
      </mc:Choice>
      <mc:Fallback>
        <dgm:pt modelId="{F8D51A09-5150-4D29-8815-603958EF4EC5}">
          <dgm:prSet phldrT="[Text]" custT="1"/>
          <dgm:spPr/>
          <dgm:t>
            <a:bodyPr/>
            <a:lstStyle/>
            <a:p>
              <a:pPr algn="ctr"/>
              <a:r>
                <a:rPr lang="en-IN" sz="2000" b="1">
                  <a:solidFill>
                    <a:schemeClr val="tx1"/>
                  </a:solidFill>
                  <a:latin typeface="Arial" panose="020B0604020202020204" pitchFamily="34" charset="0"/>
                  <a:cs typeface="Arial" panose="020B0604020202020204" pitchFamily="34" charset="0"/>
                </a:rPr>
                <a:t>Step #6. </a:t>
              </a:r>
              <a:r>
                <a:rPr lang="en-IN" sz="2000">
                  <a:solidFill>
                    <a:schemeClr val="tx1"/>
                  </a:solidFill>
                  <a:latin typeface="Arial" panose="020B0604020202020204" pitchFamily="34" charset="0"/>
                  <a:cs typeface="Arial" panose="020B0604020202020204" pitchFamily="34" charset="0"/>
                </a:rPr>
                <a:t>Select tube material, decide tube diameter (ID= </a:t>
              </a:r>
              <a:r>
                <a:rPr lang="en-IN" sz="2000" err="1">
                  <a:solidFill>
                    <a:schemeClr val="tx1"/>
                  </a:solidFill>
                  <a:latin typeface="Arial" panose="020B0604020202020204" pitchFamily="34" charset="0"/>
                  <a:cs typeface="Arial" panose="020B0604020202020204" pitchFamily="34" charset="0"/>
                </a:rPr>
                <a:t>i</a:t>
              </a:r>
              <a:r>
                <a:rPr lang="en-IN" sz="2000">
                  <a:solidFill>
                    <a:schemeClr val="tx1"/>
                  </a:solidFill>
                  <a:latin typeface="Arial" panose="020B0604020202020204" pitchFamily="34" charset="0"/>
                  <a:cs typeface="Arial" panose="020B0604020202020204" pitchFamily="34" charset="0"/>
                </a:rPr>
                <a:t> d , OD = o d ), its wall thickness (in terms of BWG or SWG) and tube length (</a:t>
              </a:r>
              <a:r>
                <a:rPr lang="en-IN" sz="2000" i="1">
                  <a:solidFill>
                    <a:schemeClr val="tx1"/>
                  </a:solidFill>
                  <a:latin typeface="Arial" panose="020B0604020202020204" pitchFamily="34" charset="0"/>
                  <a:cs typeface="Arial" panose="020B0604020202020204" pitchFamily="34" charset="0"/>
                </a:rPr>
                <a:t>L</a:t>
              </a:r>
              <a:r>
                <a:rPr lang="en-IN" sz="2000">
                  <a:solidFill>
                    <a:schemeClr val="tx1"/>
                  </a:solidFill>
                  <a:latin typeface="Arial" panose="020B0604020202020204" pitchFamily="34" charset="0"/>
                  <a:cs typeface="Arial" panose="020B0604020202020204" pitchFamily="34" charset="0"/>
                </a:rPr>
                <a:t>). </a:t>
              </a:r>
            </a:p>
            <a:p>
              <a:pPr algn="ctr"/>
              <a:r>
                <a:rPr lang="en-IN" sz="2000">
                  <a:solidFill>
                    <a:schemeClr val="tx1"/>
                  </a:solidFill>
                  <a:latin typeface="Arial" panose="020B0604020202020204" pitchFamily="34" charset="0"/>
                  <a:cs typeface="Arial" panose="020B0604020202020204" pitchFamily="34" charset="0"/>
                </a:rPr>
                <a:t>Calculate </a:t>
              </a:r>
              <a:r>
                <a:rPr lang="en-IN" sz="2000" b="1">
                  <a:solidFill>
                    <a:schemeClr val="tx1"/>
                  </a:solidFill>
                  <a:latin typeface="Arial" panose="020B0604020202020204" pitchFamily="34" charset="0"/>
                  <a:cs typeface="Arial" panose="020B0604020202020204" pitchFamily="34" charset="0"/>
                </a:rPr>
                <a:t>number of tubes </a:t>
              </a:r>
              <a:r>
                <a:rPr lang="en-IN" sz="2000">
                  <a:solidFill>
                    <a:schemeClr val="tx1"/>
                  </a:solidFill>
                  <a:latin typeface="Arial" panose="020B0604020202020204" pitchFamily="34" charset="0"/>
                  <a:cs typeface="Arial" panose="020B0604020202020204" pitchFamily="34" charset="0"/>
                </a:rPr>
                <a:t>(</a:t>
              </a:r>
              <a:r>
                <a:rPr lang="en-IN" sz="2000" err="1">
                  <a:solidFill>
                    <a:schemeClr val="tx1"/>
                  </a:solidFill>
                  <a:latin typeface="Arial" panose="020B0604020202020204" pitchFamily="34" charset="0"/>
                  <a:cs typeface="Arial" panose="020B0604020202020204" pitchFamily="34" charset="0"/>
                </a:rPr>
                <a:t>n</a:t>
              </a:r>
              <a:r>
                <a:rPr lang="en-IN" sz="2000" baseline="-25000" err="1">
                  <a:solidFill>
                    <a:schemeClr val="tx1"/>
                  </a:solidFill>
                  <a:latin typeface="Arial" panose="020B0604020202020204" pitchFamily="34" charset="0"/>
                  <a:cs typeface="Arial" panose="020B0604020202020204" pitchFamily="34" charset="0"/>
                </a:rPr>
                <a:t>t</a:t>
              </a:r>
              <a:r>
                <a:rPr lang="en-IN" sz="2000" baseline="0">
                  <a:solidFill>
                    <a:schemeClr val="tx1"/>
                  </a:solidFill>
                  <a:latin typeface="Arial" panose="020B0604020202020204" pitchFamily="34" charset="0"/>
                  <a:cs typeface="Arial" panose="020B0604020202020204" pitchFamily="34" charset="0"/>
                </a:rPr>
                <a:t>) required to provide heat transfer area (A): </a:t>
              </a:r>
              <a:r>
                <a:rPr lang="en-IN" sz="2000" b="0" i="0" baseline="0">
                  <a:solidFill>
                    <a:schemeClr val="tx1"/>
                  </a:solidFill>
                  <a:latin typeface="Cambria Math" panose="02040503050406030204" pitchFamily="18" charset="0"/>
                  <a:cs typeface="Arial" panose="020B0604020202020204" pitchFamily="34" charset="0"/>
                </a:rPr>
                <a:t>𝑛_𝑡=𝐴/(</a:t>
              </a:r>
              <a:r>
                <a:rPr lang="el-GR" sz="2000" b="0" i="0" baseline="0">
                  <a:solidFill>
                    <a:schemeClr val="tx1"/>
                  </a:solidFill>
                  <a:latin typeface="Cambria Math" panose="02040503050406030204" pitchFamily="18" charset="0"/>
                  <a:cs typeface="Arial" panose="020B0604020202020204" pitchFamily="34" charset="0"/>
                </a:rPr>
                <a:t>π</a:t>
              </a:r>
              <a:r>
                <a:rPr lang="en-IN" sz="2000" b="0" i="0" baseline="0">
                  <a:solidFill>
                    <a:schemeClr val="tx1"/>
                  </a:solidFill>
                  <a:latin typeface="Cambria Math" panose="02040503050406030204" pitchFamily="18" charset="0"/>
                  <a:cs typeface="Arial" panose="020B0604020202020204" pitchFamily="34" charset="0"/>
                </a:rPr>
                <a:t> 𝑑_0 𝐿)  </a:t>
              </a:r>
              <a:endParaRPr lang="en-IN" sz="2000" b="0" baseline="0">
                <a:solidFill>
                  <a:schemeClr val="tx1"/>
                </a:solidFill>
                <a:latin typeface="Arial" panose="020B0604020202020204" pitchFamily="34" charset="0"/>
                <a:cs typeface="Arial" panose="020B0604020202020204" pitchFamily="34" charset="0"/>
              </a:endParaRPr>
            </a:p>
            <a:p>
              <a:pPr algn="ctr"/>
              <a:r>
                <a:rPr lang="en-IN" sz="2000" b="0" baseline="0">
                  <a:solidFill>
                    <a:schemeClr val="tx1"/>
                  </a:solidFill>
                  <a:latin typeface="Arial" panose="020B0604020202020204" pitchFamily="34" charset="0"/>
                  <a:cs typeface="Arial" panose="020B0604020202020204" pitchFamily="34" charset="0"/>
                </a:rPr>
                <a:t>Calculate tube side velocity, </a:t>
              </a:r>
              <a:r>
                <a:rPr lang="en-IN" sz="2000" b="0" i="0" baseline="0">
                  <a:solidFill>
                    <a:schemeClr val="tx1"/>
                  </a:solidFill>
                  <a:latin typeface="Cambria Math" panose="02040503050406030204" pitchFamily="18" charset="0"/>
                  <a:cs typeface="Arial" panose="020B0604020202020204" pitchFamily="34" charset="0"/>
                </a:rPr>
                <a:t>𝑢=(4𝑚(𝑛_𝑝/𝑛_𝑡 ))/(</a:t>
              </a:r>
              <a:r>
                <a:rPr lang="el-GR" sz="2000" b="0" i="0" baseline="0">
                  <a:solidFill>
                    <a:schemeClr val="tx1"/>
                  </a:solidFill>
                  <a:latin typeface="Cambria Math" panose="02040503050406030204" pitchFamily="18" charset="0"/>
                  <a:cs typeface="Arial" panose="020B0604020202020204" pitchFamily="34" charset="0"/>
                </a:rPr>
                <a:t>πρ</a:t>
              </a:r>
              <a:r>
                <a:rPr lang="en-IN" sz="2000" b="0" i="0" baseline="0">
                  <a:solidFill>
                    <a:schemeClr val="tx1"/>
                  </a:solidFill>
                  <a:latin typeface="Cambria Math" panose="02040503050406030204" pitchFamily="18" charset="0"/>
                  <a:cs typeface="Arial" panose="020B0604020202020204" pitchFamily="34" charset="0"/>
                </a:rPr>
                <a:t>𝑑</a:t>
              </a:r>
              <a:r>
                <a:rPr lang="el-GR" sz="2000" b="0" i="0" baseline="0">
                  <a:solidFill>
                    <a:schemeClr val="tx1"/>
                  </a:solidFill>
                  <a:latin typeface="Cambria Math" panose="02040503050406030204" pitchFamily="18" charset="0"/>
                  <a:cs typeface="Arial" panose="020B0604020202020204" pitchFamily="34" charset="0"/>
                </a:rPr>
                <a:t>_</a:t>
              </a:r>
              <a:r>
                <a:rPr lang="en-IN" sz="2000" b="0" i="0" baseline="0">
                  <a:solidFill>
                    <a:schemeClr val="tx1"/>
                  </a:solidFill>
                  <a:latin typeface="Cambria Math" panose="02040503050406030204" pitchFamily="18" charset="0"/>
                  <a:cs typeface="Arial" panose="020B0604020202020204" pitchFamily="34" charset="0"/>
                </a:rPr>
                <a:t>𝑖^2 )</a:t>
              </a:r>
              <a:r>
                <a:rPr lang="en-IN" sz="2000" b="0" baseline="0">
                  <a:solidFill>
                    <a:schemeClr val="tx1"/>
                  </a:solidFill>
                  <a:latin typeface="Arial" panose="020B0604020202020204" pitchFamily="34" charset="0"/>
                  <a:cs typeface="Arial" panose="020B0604020202020204" pitchFamily="34" charset="0"/>
                </a:rPr>
                <a:t> ; If u&lt; 1 m/s, so fix </a:t>
              </a:r>
              <a:r>
                <a:rPr lang="en-IN" sz="2000" b="0" i="1" baseline="0">
                  <a:solidFill>
                    <a:schemeClr val="tx1"/>
                  </a:solidFill>
                  <a:latin typeface="Arial" panose="020B0604020202020204" pitchFamily="34" charset="0"/>
                  <a:cs typeface="Arial" panose="020B0604020202020204" pitchFamily="34" charset="0"/>
                </a:rPr>
                <a:t>n</a:t>
              </a:r>
              <a:r>
                <a:rPr lang="en-IN" sz="2000" b="0" i="1" baseline="-25000">
                  <a:solidFill>
                    <a:schemeClr val="tx1"/>
                  </a:solidFill>
                  <a:latin typeface="Arial" panose="020B0604020202020204" pitchFamily="34" charset="0"/>
                  <a:cs typeface="Arial" panose="020B0604020202020204" pitchFamily="34" charset="0"/>
                </a:rPr>
                <a:t>p</a:t>
              </a:r>
              <a:r>
                <a:rPr lang="en-IN" sz="2000" b="0" baseline="0">
                  <a:solidFill>
                    <a:schemeClr val="tx1"/>
                  </a:solidFill>
                  <a:latin typeface="Arial" panose="020B0604020202020204" pitchFamily="34" charset="0"/>
                  <a:cs typeface="Arial" panose="020B0604020202020204" pitchFamily="34" charset="0"/>
                </a:rPr>
                <a:t> such that </a:t>
              </a:r>
              <a:r>
                <a:rPr lang="en-IN" sz="2000" b="0" i="0" baseline="0">
                  <a:solidFill>
                    <a:schemeClr val="tx1"/>
                  </a:solidFill>
                  <a:latin typeface="Cambria Math" panose="02040503050406030204" pitchFamily="18" charset="0"/>
                  <a:cs typeface="Arial" panose="020B0604020202020204" pitchFamily="34" charset="0"/>
                </a:rPr>
                <a:t>𝑅𝑒=(4𝑚(𝑛_𝑝/𝑛_𝑡 ))/(</a:t>
              </a:r>
              <a:r>
                <a:rPr lang="el-GR" sz="2000" b="0" i="0" baseline="0">
                  <a:solidFill>
                    <a:schemeClr val="tx1"/>
                  </a:solidFill>
                  <a:latin typeface="Cambria Math" panose="02040503050406030204" pitchFamily="18" charset="0"/>
                  <a:cs typeface="Arial" panose="020B0604020202020204" pitchFamily="34" charset="0"/>
                </a:rPr>
                <a:t>π</a:t>
              </a:r>
              <a:r>
                <a:rPr lang="en-IN" sz="2000" b="0" i="0" baseline="0">
                  <a:solidFill>
                    <a:schemeClr val="tx1"/>
                  </a:solidFill>
                  <a:latin typeface="Cambria Math" panose="02040503050406030204" pitchFamily="18" charset="0"/>
                  <a:cs typeface="Arial" panose="020B0604020202020204" pitchFamily="34" charset="0"/>
                </a:rPr>
                <a:t>𝑑</a:t>
              </a:r>
              <a:r>
                <a:rPr lang="el-GR" sz="2000" b="0" i="0" baseline="0">
                  <a:solidFill>
                    <a:schemeClr val="tx1"/>
                  </a:solidFill>
                  <a:latin typeface="Cambria Math" panose="02040503050406030204" pitchFamily="18" charset="0"/>
                  <a:cs typeface="Arial" panose="020B0604020202020204" pitchFamily="34" charset="0"/>
                </a:rPr>
                <a:t>_</a:t>
              </a:r>
              <a:r>
                <a:rPr lang="en-IN" sz="2000" b="0" i="0" baseline="0">
                  <a:solidFill>
                    <a:schemeClr val="tx1"/>
                  </a:solidFill>
                  <a:latin typeface="Cambria Math" panose="02040503050406030204" pitchFamily="18" charset="0"/>
                  <a:cs typeface="Arial" panose="020B0604020202020204" pitchFamily="34" charset="0"/>
                </a:rPr>
                <a:t>𝑖</a:t>
              </a:r>
              <a:r>
                <a:rPr lang="el-GR" sz="2000" b="0" i="0" baseline="0">
                  <a:solidFill>
                    <a:schemeClr val="tx1"/>
                  </a:solidFill>
                  <a:latin typeface="Cambria Math" panose="02040503050406030204" pitchFamily="18" charset="0"/>
                  <a:cs typeface="Arial" panose="020B0604020202020204" pitchFamily="34" charset="0"/>
                </a:rPr>
                <a:t> μ</a:t>
              </a:r>
              <a:r>
                <a:rPr lang="en-IN" sz="2000" b="0" i="0" baseline="0">
                  <a:solidFill>
                    <a:schemeClr val="tx1"/>
                  </a:solidFill>
                  <a:latin typeface="Cambria Math" panose="02040503050406030204" pitchFamily="18" charset="0"/>
                  <a:cs typeface="Arial" panose="020B0604020202020204" pitchFamily="34" charset="0"/>
                </a:rPr>
                <a:t>)</a:t>
              </a:r>
              <a:r>
                <a:rPr lang="en-IN" sz="2000" b="0" i="0" baseline="0" dirty="0">
                  <a:solidFill>
                    <a:schemeClr val="tx1"/>
                  </a:solidFill>
                  <a:latin typeface="Cambria Math" panose="02040503050406030204" pitchFamily="18" charset="0"/>
                  <a:ea typeface="Cambria Math" panose="02040503050406030204" pitchFamily="18" charset="0"/>
                  <a:cs typeface="Arial" panose="020B0604020202020204" pitchFamily="34" charset="0"/>
                </a:rPr>
                <a:t>≥10^4</a:t>
              </a:r>
              <a:endParaRPr lang="en-IN" sz="2000" b="0" baseline="0">
                <a:solidFill>
                  <a:schemeClr val="tx1"/>
                </a:solidFill>
                <a:latin typeface="Arial" panose="020B0604020202020204" pitchFamily="34" charset="0"/>
                <a:cs typeface="Arial" panose="020B0604020202020204" pitchFamily="34" charset="0"/>
              </a:endParaRPr>
            </a:p>
            <a:p>
              <a:pPr algn="ctr"/>
              <a:endParaRPr lang="en-IN" sz="2000">
                <a:solidFill>
                  <a:schemeClr val="tx1"/>
                </a:solidFill>
                <a:latin typeface="Arial" panose="020B0604020202020204" pitchFamily="34" charset="0"/>
                <a:cs typeface="Arial" panose="020B0604020202020204" pitchFamily="34" charset="0"/>
              </a:endParaRPr>
            </a:p>
          </dgm:t>
        </dgm:pt>
      </mc:Fallback>
    </mc:AlternateContent>
    <dgm:pt modelId="{67E02FD7-7CCE-4502-AFCE-25AA72037ED8}" type="parTrans" cxnId="{E5AD060E-3681-4304-A3FA-2F46820E8227}">
      <dgm:prSet/>
      <dgm:spPr/>
      <dgm:t>
        <a:bodyPr/>
        <a:lstStyle/>
        <a:p>
          <a:endParaRPr lang="en-IN"/>
        </a:p>
      </dgm:t>
    </dgm:pt>
    <dgm:pt modelId="{36EB523F-4F5B-4265-96DB-68D5EE7FE582}" type="sibTrans" cxnId="{E5AD060E-3681-4304-A3FA-2F46820E8227}">
      <dgm:prSet/>
      <dgm:spPr/>
      <dgm:t>
        <a:bodyPr/>
        <a:lstStyle/>
        <a:p>
          <a:endParaRPr lang="en-IN"/>
        </a:p>
      </dgm:t>
    </dgm:pt>
    <dgm:pt modelId="{C3C403A8-AD62-418F-A712-63D64EC7029D}">
      <dgm:prSet custT="1"/>
      <dgm:spPr/>
      <dgm:t>
        <a:bodyPr/>
        <a:lstStyle/>
        <a:p>
          <a:r>
            <a:rPr lang="en-IN" sz="2000" b="1">
              <a:solidFill>
                <a:schemeClr val="tx1"/>
              </a:solidFill>
              <a:latin typeface="Arial" panose="020B0604020202020204" pitchFamily="34" charset="0"/>
              <a:cs typeface="Arial" panose="020B0604020202020204" pitchFamily="34" charset="0"/>
            </a:rPr>
            <a:t>Step #4. </a:t>
          </a:r>
          <a:r>
            <a:rPr lang="en-IN" sz="2000">
              <a:solidFill>
                <a:schemeClr val="tx1"/>
              </a:solidFill>
              <a:latin typeface="Arial" panose="020B0604020202020204" pitchFamily="34" charset="0"/>
              <a:cs typeface="Arial" panose="020B0604020202020204" pitchFamily="34" charset="0"/>
            </a:rPr>
            <a:t>Decide tentative </a:t>
          </a:r>
          <a:r>
            <a:rPr lang="en-IN" sz="2000" b="1">
              <a:solidFill>
                <a:schemeClr val="tx1"/>
              </a:solidFill>
              <a:latin typeface="Arial" panose="020B0604020202020204" pitchFamily="34" charset="0"/>
              <a:cs typeface="Arial" panose="020B0604020202020204" pitchFamily="34" charset="0"/>
            </a:rPr>
            <a:t>number of shell &amp; tube passes </a:t>
          </a:r>
          <a:r>
            <a:rPr lang="en-IN" sz="2000">
              <a:solidFill>
                <a:schemeClr val="tx1"/>
              </a:solidFill>
              <a:latin typeface="Arial" panose="020B0604020202020204" pitchFamily="34" charset="0"/>
              <a:cs typeface="Arial" panose="020B0604020202020204" pitchFamily="34" charset="0"/>
            </a:rPr>
            <a:t>( n</a:t>
          </a:r>
          <a:r>
            <a:rPr lang="en-IN" sz="2000" baseline="-25000">
              <a:solidFill>
                <a:schemeClr val="tx1"/>
              </a:solidFill>
              <a:latin typeface="Arial" panose="020B0604020202020204" pitchFamily="34" charset="0"/>
              <a:cs typeface="Arial" panose="020B0604020202020204" pitchFamily="34" charset="0"/>
            </a:rPr>
            <a:t>p</a:t>
          </a:r>
          <a:r>
            <a:rPr lang="en-IN" sz="2000">
              <a:solidFill>
                <a:schemeClr val="tx1"/>
              </a:solidFill>
              <a:latin typeface="Arial" panose="020B0604020202020204" pitchFamily="34" charset="0"/>
              <a:cs typeface="Arial" panose="020B0604020202020204" pitchFamily="34" charset="0"/>
            </a:rPr>
            <a:t> ). Determine </a:t>
          </a:r>
          <a:r>
            <a:rPr lang="en-IN" sz="2000" b="1">
              <a:solidFill>
                <a:schemeClr val="tx1"/>
              </a:solidFill>
              <a:latin typeface="Arial" panose="020B0604020202020204" pitchFamily="34" charset="0"/>
              <a:cs typeface="Arial" panose="020B0604020202020204" pitchFamily="34" charset="0"/>
            </a:rPr>
            <a:t>LMTD &amp; correction factor</a:t>
          </a:r>
          <a:r>
            <a:rPr lang="en-IN" sz="2000">
              <a:solidFill>
                <a:schemeClr val="tx1"/>
              </a:solidFill>
              <a:latin typeface="Arial" panose="020B0604020202020204" pitchFamily="34" charset="0"/>
              <a:cs typeface="Arial" panose="020B0604020202020204" pitchFamily="34" charset="0"/>
            </a:rPr>
            <a:t>( FT). FT normally should be greater than 0.75 for steady operation of exchangers; else required to increase number of passes to obtain higher FT values.</a:t>
          </a:r>
        </a:p>
      </dgm:t>
    </dgm:p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3" custScaleX="237047" custScaleY="58191">
        <dgm:presLayoutVars>
          <dgm:bulletEnabled val="1"/>
        </dgm:presLayoutVars>
      </dgm:prSet>
      <dgm:spPr/>
    </dgm:pt>
    <dgm:pt modelId="{3F167C80-F7D8-4810-97E7-D4B4FEE9A4BE}" type="pres">
      <dgm:prSet presAssocID="{234926DE-904C-4814-B078-908CFA479B9A}" presName="sibTrans" presStyleLbl="sibTrans2D1" presStyleIdx="0" presStyleCnt="2"/>
      <dgm:spPr/>
    </dgm:pt>
    <dgm:pt modelId="{1AB7FA5A-3670-4958-875B-267774D881D7}" type="pres">
      <dgm:prSet presAssocID="{234926DE-904C-4814-B078-908CFA479B9A}" presName="connectorText" presStyleLbl="sibTrans2D1" presStyleIdx="0" presStyleCnt="2"/>
      <dgm:spPr/>
    </dgm:pt>
    <dgm:pt modelId="{8AA5B81C-87CF-42DD-BAA7-F83F257501AB}" type="pres">
      <dgm:prSet presAssocID="{37170CAC-76E0-4050-B58C-1DA5ED2679EB}" presName="node" presStyleLbl="node1" presStyleIdx="1" presStyleCnt="3" custScaleX="240888" custScaleY="41605" custLinFactNeighborX="1154" custLinFactNeighborY="-13777">
        <dgm:presLayoutVars>
          <dgm:bulletEnabled val="1"/>
        </dgm:presLayoutVars>
      </dgm:prSet>
      <dgm:spPr/>
    </dgm:pt>
    <dgm:pt modelId="{4F438F47-ABC6-4352-998C-85C9887E3F57}" type="pres">
      <dgm:prSet presAssocID="{957CD2FC-DAEB-495C-A9AB-4B4B9B2EAEAE}" presName="sibTrans" presStyleLbl="sibTrans2D1" presStyleIdx="1" presStyleCnt="2"/>
      <dgm:spPr/>
    </dgm:pt>
    <dgm:pt modelId="{8D4D9CA1-3AFA-48E7-8615-ABFED67F7E3B}" type="pres">
      <dgm:prSet presAssocID="{957CD2FC-DAEB-495C-A9AB-4B4B9B2EAEAE}" presName="connectorText" presStyleLbl="sibTrans2D1" presStyleIdx="1" presStyleCnt="2"/>
      <dgm:spPr/>
    </dgm:pt>
    <dgm:pt modelId="{8BA1AB5A-5E3D-42CE-BC3F-A250A7612601}" type="pres">
      <dgm:prSet presAssocID="{F8D51A09-5150-4D29-8815-603958EF4EC5}" presName="node" presStyleLbl="node1" presStyleIdx="2" presStyleCnt="3" custScaleX="237047" custScaleY="147723">
        <dgm:presLayoutVars>
          <dgm:bulletEnabled val="1"/>
        </dgm:presLayoutVars>
      </dgm:prSet>
      <dgm:spPr/>
    </dgm:pt>
  </dgm:ptLst>
  <dgm:cxnLst>
    <dgm:cxn modelId="{F062A702-48DD-46A4-94DA-D0992A975C54}" type="presOf" srcId="{C3C403A8-AD62-418F-A712-63D64EC7029D}" destId="{615BE818-7BA8-4E19-AFD2-6493D64A944B}" srcOrd="0" destOrd="0" presId="urn:microsoft.com/office/officeart/2005/8/layout/process2"/>
    <dgm:cxn modelId="{E5AD060E-3681-4304-A3FA-2F46820E8227}" srcId="{C6D21B32-A01B-4BC1-8478-7701782B1313}" destId="{F8D51A09-5150-4D29-8815-603958EF4EC5}" srcOrd="2" destOrd="0" parTransId="{67E02FD7-7CCE-4502-AFCE-25AA72037ED8}" sibTransId="{36EB523F-4F5B-4265-96DB-68D5EE7FE582}"/>
    <dgm:cxn modelId="{4E83551A-BA18-4191-A3E0-C1B21DE5FCC5}" type="presOf" srcId="{F8D51A09-5150-4D29-8815-603958EF4EC5}" destId="{8BA1AB5A-5E3D-42CE-BC3F-A250A7612601}" srcOrd="0" destOrd="0" presId="urn:microsoft.com/office/officeart/2005/8/layout/process2"/>
    <dgm:cxn modelId="{44D52C23-39D8-4ACE-99C6-0223BA02AEFB}" type="presOf" srcId="{37170CAC-76E0-4050-B58C-1DA5ED2679EB}" destId="{8AA5B81C-87CF-42DD-BAA7-F83F257501AB}" srcOrd="0" destOrd="0" presId="urn:microsoft.com/office/officeart/2005/8/layout/process2"/>
    <dgm:cxn modelId="{A4373886-7105-42C3-8BB7-A954F28A3BD3}" type="presOf" srcId="{957CD2FC-DAEB-495C-A9AB-4B4B9B2EAEAE}" destId="{8D4D9CA1-3AFA-48E7-8615-ABFED67F7E3B}" srcOrd="1" destOrd="0" presId="urn:microsoft.com/office/officeart/2005/8/layout/process2"/>
    <dgm:cxn modelId="{DEE6F788-C0C2-4761-84A5-D44BBCDD061C}" type="presOf" srcId="{234926DE-904C-4814-B078-908CFA479B9A}" destId="{3F167C80-F7D8-4810-97E7-D4B4FEE9A4BE}" srcOrd="0" destOrd="0" presId="urn:microsoft.com/office/officeart/2005/8/layout/process2"/>
    <dgm:cxn modelId="{38A2ED8E-858B-4A5B-916F-293836765B0D}" type="presOf" srcId="{234926DE-904C-4814-B078-908CFA479B9A}" destId="{1AB7FA5A-3670-4958-875B-267774D881D7}" srcOrd="1" destOrd="0" presId="urn:microsoft.com/office/officeart/2005/8/layout/process2"/>
    <dgm:cxn modelId="{C545F6E8-C93D-4D6B-954A-A40AA471D221}" type="presOf" srcId="{C6D21B32-A01B-4BC1-8478-7701782B1313}" destId="{2C238F59-2350-452F-A751-0B5A12A04477}" srcOrd="0" destOrd="0" presId="urn:microsoft.com/office/officeart/2005/8/layout/process2"/>
    <dgm:cxn modelId="{ABEBAEE9-6C3C-46B0-8507-5FA8DD55CFCD}" type="presOf" srcId="{957CD2FC-DAEB-495C-A9AB-4B4B9B2EAEAE}" destId="{4F438F47-ABC6-4352-998C-85C9887E3F57}" srcOrd="0"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AAC2B5FD-1578-49A7-A3A3-2E594D5C55E8}" srcId="{C6D21B32-A01B-4BC1-8478-7701782B1313}" destId="{C3C403A8-AD62-418F-A712-63D64EC7029D}" srcOrd="0" destOrd="0" parTransId="{112583E7-27DB-4A45-9570-C1E0F435C1CD}" sibTransId="{234926DE-904C-4814-B078-908CFA479B9A}"/>
    <dgm:cxn modelId="{ED862FF1-EAC7-420C-8BED-96A7F866242D}" type="presParOf" srcId="{2C238F59-2350-452F-A751-0B5A12A04477}" destId="{615BE818-7BA8-4E19-AFD2-6493D64A944B}" srcOrd="0" destOrd="0" presId="urn:microsoft.com/office/officeart/2005/8/layout/process2"/>
    <dgm:cxn modelId="{32F7EB49-9F91-4A0C-A47D-856DF116336C}" type="presParOf" srcId="{2C238F59-2350-452F-A751-0B5A12A04477}" destId="{3F167C80-F7D8-4810-97E7-D4B4FEE9A4BE}" srcOrd="1" destOrd="0" presId="urn:microsoft.com/office/officeart/2005/8/layout/process2"/>
    <dgm:cxn modelId="{B2ED516E-EDC5-45DA-AA71-EFAF3051EAD5}" type="presParOf" srcId="{3F167C80-F7D8-4810-97E7-D4B4FEE9A4BE}" destId="{1AB7FA5A-3670-4958-875B-267774D881D7}" srcOrd="0" destOrd="0" presId="urn:microsoft.com/office/officeart/2005/8/layout/process2"/>
    <dgm:cxn modelId="{0B39F7CD-767C-483A-B63E-57BD86D6F815}" type="presParOf" srcId="{2C238F59-2350-452F-A751-0B5A12A04477}" destId="{8AA5B81C-87CF-42DD-BAA7-F83F257501AB}" srcOrd="2" destOrd="0" presId="urn:microsoft.com/office/officeart/2005/8/layout/process2"/>
    <dgm:cxn modelId="{39007906-7BF4-4DE3-982A-5C4B0A3BE89C}" type="presParOf" srcId="{2C238F59-2350-452F-A751-0B5A12A04477}" destId="{4F438F47-ABC6-4352-998C-85C9887E3F57}" srcOrd="3" destOrd="0" presId="urn:microsoft.com/office/officeart/2005/8/layout/process2"/>
    <dgm:cxn modelId="{00A358B0-E06F-4C28-A7F2-DEF633E2BDBA}" type="presParOf" srcId="{4F438F47-ABC6-4352-998C-85C9887E3F57}" destId="{8D4D9CA1-3AFA-48E7-8615-ABFED67F7E3B}" srcOrd="0" destOrd="0" presId="urn:microsoft.com/office/officeart/2005/8/layout/process2"/>
    <dgm:cxn modelId="{D3C02658-7E78-4DD3-B0B7-F8E5417BE8FA}" type="presParOf" srcId="{2C238F59-2350-452F-A751-0B5A12A04477}" destId="{8BA1AB5A-5E3D-42CE-BC3F-A250A7612601}"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3d2" qsCatId="3D" csTypeId="urn:microsoft.com/office/officeart/2005/8/colors/accent0_1" csCatId="mainScheme" phldr="1"/>
      <dgm:spPr/>
      <dgm:t>
        <a:bodyPr/>
        <a:lstStyle/>
        <a:p>
          <a:endParaRPr lang="en-IN"/>
        </a:p>
      </dgm:t>
    </dgm:pt>
    <dgm:pt modelId="{37170CAC-76E0-4050-B58C-1DA5ED2679EB}">
      <dgm:prSet phldrT="[Text]" custT="1"/>
      <dgm:spPr>
        <a:blipFill>
          <a:blip xmlns:r="http://schemas.openxmlformats.org/officeDocument/2006/relationships" r:embed="rId1"/>
          <a:stretch>
            <a:fillRect/>
          </a:stretch>
        </a:blipFill>
      </dgm:spPr>
      <dgm:t>
        <a:bodyPr/>
        <a:lstStyle/>
        <a:p>
          <a:r>
            <a:rPr lang="en-US">
              <a:noFill/>
            </a:rPr>
            <a:t> </a:t>
          </a:r>
        </a:p>
      </dgm:t>
    </dgm:pt>
    <dgm:pt modelId="{C68A9519-04DA-482D-9939-D9049A475FD1}" type="parTrans" cxnId="{056A06EC-3CDE-402F-AF6B-B9484D445AA1}">
      <dgm:prSet/>
      <dgm:spPr/>
      <dgm:t>
        <a:bodyPr/>
        <a:lstStyle/>
        <a:p>
          <a:endParaRPr lang="en-IN"/>
        </a:p>
      </dgm:t>
    </dgm:pt>
    <dgm:pt modelId="{957CD2FC-DAEB-495C-A9AB-4B4B9B2EAEAE}" type="sibTrans" cxnId="{056A06EC-3CDE-402F-AF6B-B9484D445AA1}">
      <dgm:prSet/>
      <dgm:spPr/>
      <dgm:t>
        <a:bodyPr/>
        <a:lstStyle/>
        <a:p>
          <a:endParaRPr lang="en-IN"/>
        </a:p>
      </dgm:t>
    </dgm:pt>
    <dgm:pt modelId="{F8D51A09-5150-4D29-8815-603958EF4EC5}">
      <dgm:prSet phldrT="[Text]" custT="1"/>
      <dgm:spPr>
        <a:blipFill>
          <a:blip xmlns:r="http://schemas.openxmlformats.org/officeDocument/2006/relationships" r:embed="rId2"/>
          <a:stretch>
            <a:fillRect t="-2267" r="-290"/>
          </a:stretch>
        </a:blipFill>
      </dgm:spPr>
      <dgm:t>
        <a:bodyPr/>
        <a:lstStyle/>
        <a:p>
          <a:r>
            <a:rPr lang="en-US">
              <a:noFill/>
            </a:rPr>
            <a:t> </a:t>
          </a:r>
        </a:p>
      </dgm:t>
    </dgm:pt>
    <dgm:pt modelId="{67E02FD7-7CCE-4502-AFCE-25AA72037ED8}" type="parTrans" cxnId="{E5AD060E-3681-4304-A3FA-2F46820E8227}">
      <dgm:prSet/>
      <dgm:spPr/>
      <dgm:t>
        <a:bodyPr/>
        <a:lstStyle/>
        <a:p>
          <a:endParaRPr lang="en-IN"/>
        </a:p>
      </dgm:t>
    </dgm:pt>
    <dgm:pt modelId="{36EB523F-4F5B-4265-96DB-68D5EE7FE582}" type="sibTrans" cxnId="{E5AD060E-3681-4304-A3FA-2F46820E8227}">
      <dgm:prSet/>
      <dgm:spPr/>
      <dgm:t>
        <a:bodyPr/>
        <a:lstStyle/>
        <a:p>
          <a:endParaRPr lang="en-IN"/>
        </a:p>
      </dgm:t>
    </dgm:pt>
    <dgm:pt modelId="{C3C403A8-AD62-418F-A712-63D64EC7029D}">
      <dgm:prSet custT="1"/>
      <dgm:spPr/>
      <dgm:t>
        <a:bodyPr/>
        <a:lstStyle/>
        <a:p>
          <a:r>
            <a:rPr lang="en-IN" sz="2000" b="1">
              <a:solidFill>
                <a:schemeClr val="tx1"/>
              </a:solidFill>
              <a:latin typeface="Arial" panose="020B0604020202020204" pitchFamily="34" charset="0"/>
              <a:cs typeface="Arial" panose="020B0604020202020204" pitchFamily="34" charset="0"/>
            </a:rPr>
            <a:t>Step #4. </a:t>
          </a:r>
          <a:r>
            <a:rPr lang="en-IN" sz="2000">
              <a:solidFill>
                <a:schemeClr val="tx1"/>
              </a:solidFill>
              <a:latin typeface="Arial" panose="020B0604020202020204" pitchFamily="34" charset="0"/>
              <a:cs typeface="Arial" panose="020B0604020202020204" pitchFamily="34" charset="0"/>
            </a:rPr>
            <a:t>Decide tentative </a:t>
          </a:r>
          <a:r>
            <a:rPr lang="en-IN" sz="2000" b="1">
              <a:solidFill>
                <a:schemeClr val="tx1"/>
              </a:solidFill>
              <a:latin typeface="Arial" panose="020B0604020202020204" pitchFamily="34" charset="0"/>
              <a:cs typeface="Arial" panose="020B0604020202020204" pitchFamily="34" charset="0"/>
            </a:rPr>
            <a:t>number of shell &amp; tube passes </a:t>
          </a:r>
          <a:r>
            <a:rPr lang="en-IN" sz="2000">
              <a:solidFill>
                <a:schemeClr val="tx1"/>
              </a:solidFill>
              <a:latin typeface="Arial" panose="020B0604020202020204" pitchFamily="34" charset="0"/>
              <a:cs typeface="Arial" panose="020B0604020202020204" pitchFamily="34" charset="0"/>
            </a:rPr>
            <a:t>( n</a:t>
          </a:r>
          <a:r>
            <a:rPr lang="en-IN" sz="2000" baseline="-25000">
              <a:solidFill>
                <a:schemeClr val="tx1"/>
              </a:solidFill>
              <a:latin typeface="Arial" panose="020B0604020202020204" pitchFamily="34" charset="0"/>
              <a:cs typeface="Arial" panose="020B0604020202020204" pitchFamily="34" charset="0"/>
            </a:rPr>
            <a:t>p</a:t>
          </a:r>
          <a:r>
            <a:rPr lang="en-IN" sz="2000">
              <a:solidFill>
                <a:schemeClr val="tx1"/>
              </a:solidFill>
              <a:latin typeface="Arial" panose="020B0604020202020204" pitchFamily="34" charset="0"/>
              <a:cs typeface="Arial" panose="020B0604020202020204" pitchFamily="34" charset="0"/>
            </a:rPr>
            <a:t> ). Determine </a:t>
          </a:r>
          <a:r>
            <a:rPr lang="en-IN" sz="2000" b="1">
              <a:solidFill>
                <a:schemeClr val="tx1"/>
              </a:solidFill>
              <a:latin typeface="Arial" panose="020B0604020202020204" pitchFamily="34" charset="0"/>
              <a:cs typeface="Arial" panose="020B0604020202020204" pitchFamily="34" charset="0"/>
            </a:rPr>
            <a:t>LMTD &amp; correction factor</a:t>
          </a:r>
          <a:r>
            <a:rPr lang="en-IN" sz="2000">
              <a:solidFill>
                <a:schemeClr val="tx1"/>
              </a:solidFill>
              <a:latin typeface="Arial" panose="020B0604020202020204" pitchFamily="34" charset="0"/>
              <a:cs typeface="Arial" panose="020B0604020202020204" pitchFamily="34" charset="0"/>
            </a:rPr>
            <a:t>( FT). FT normally should be greater than 0.75 for steady operation of exchangers; else required to increase number of passes to obtain higher FT values.</a:t>
          </a:r>
        </a:p>
      </dgm:t>
    </dgm:p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3" custScaleX="237047" custScaleY="58191">
        <dgm:presLayoutVars>
          <dgm:bulletEnabled val="1"/>
        </dgm:presLayoutVars>
      </dgm:prSet>
      <dgm:spPr/>
    </dgm:pt>
    <dgm:pt modelId="{3F167C80-F7D8-4810-97E7-D4B4FEE9A4BE}" type="pres">
      <dgm:prSet presAssocID="{234926DE-904C-4814-B078-908CFA479B9A}" presName="sibTrans" presStyleLbl="sibTrans2D1" presStyleIdx="0" presStyleCnt="2"/>
      <dgm:spPr/>
    </dgm:pt>
    <dgm:pt modelId="{1AB7FA5A-3670-4958-875B-267774D881D7}" type="pres">
      <dgm:prSet presAssocID="{234926DE-904C-4814-B078-908CFA479B9A}" presName="connectorText" presStyleLbl="sibTrans2D1" presStyleIdx="0" presStyleCnt="2"/>
      <dgm:spPr/>
    </dgm:pt>
    <dgm:pt modelId="{8AA5B81C-87CF-42DD-BAA7-F83F257501AB}" type="pres">
      <dgm:prSet presAssocID="{37170CAC-76E0-4050-B58C-1DA5ED2679EB}" presName="node" presStyleLbl="node1" presStyleIdx="1" presStyleCnt="3" custScaleX="240888" custScaleY="41605" custLinFactNeighborX="1154" custLinFactNeighborY="-13777">
        <dgm:presLayoutVars>
          <dgm:bulletEnabled val="1"/>
        </dgm:presLayoutVars>
      </dgm:prSet>
      <dgm:spPr/>
    </dgm:pt>
    <dgm:pt modelId="{4F438F47-ABC6-4352-998C-85C9887E3F57}" type="pres">
      <dgm:prSet presAssocID="{957CD2FC-DAEB-495C-A9AB-4B4B9B2EAEAE}" presName="sibTrans" presStyleLbl="sibTrans2D1" presStyleIdx="1" presStyleCnt="2"/>
      <dgm:spPr/>
    </dgm:pt>
    <dgm:pt modelId="{8D4D9CA1-3AFA-48E7-8615-ABFED67F7E3B}" type="pres">
      <dgm:prSet presAssocID="{957CD2FC-DAEB-495C-A9AB-4B4B9B2EAEAE}" presName="connectorText" presStyleLbl="sibTrans2D1" presStyleIdx="1" presStyleCnt="2"/>
      <dgm:spPr/>
    </dgm:pt>
    <dgm:pt modelId="{8BA1AB5A-5E3D-42CE-BC3F-A250A7612601}" type="pres">
      <dgm:prSet presAssocID="{F8D51A09-5150-4D29-8815-603958EF4EC5}" presName="node" presStyleLbl="node1" presStyleIdx="2" presStyleCnt="3" custScaleX="237047" custScaleY="147723">
        <dgm:presLayoutVars>
          <dgm:bulletEnabled val="1"/>
        </dgm:presLayoutVars>
      </dgm:prSet>
      <dgm:spPr/>
    </dgm:pt>
  </dgm:ptLst>
  <dgm:cxnLst>
    <dgm:cxn modelId="{F062A702-48DD-46A4-94DA-D0992A975C54}" type="presOf" srcId="{C3C403A8-AD62-418F-A712-63D64EC7029D}" destId="{615BE818-7BA8-4E19-AFD2-6493D64A944B}" srcOrd="0" destOrd="0" presId="urn:microsoft.com/office/officeart/2005/8/layout/process2"/>
    <dgm:cxn modelId="{E5AD060E-3681-4304-A3FA-2F46820E8227}" srcId="{C6D21B32-A01B-4BC1-8478-7701782B1313}" destId="{F8D51A09-5150-4D29-8815-603958EF4EC5}" srcOrd="2" destOrd="0" parTransId="{67E02FD7-7CCE-4502-AFCE-25AA72037ED8}" sibTransId="{36EB523F-4F5B-4265-96DB-68D5EE7FE582}"/>
    <dgm:cxn modelId="{4E83551A-BA18-4191-A3E0-C1B21DE5FCC5}" type="presOf" srcId="{F8D51A09-5150-4D29-8815-603958EF4EC5}" destId="{8BA1AB5A-5E3D-42CE-BC3F-A250A7612601}" srcOrd="0" destOrd="0" presId="urn:microsoft.com/office/officeart/2005/8/layout/process2"/>
    <dgm:cxn modelId="{44D52C23-39D8-4ACE-99C6-0223BA02AEFB}" type="presOf" srcId="{37170CAC-76E0-4050-B58C-1DA5ED2679EB}" destId="{8AA5B81C-87CF-42DD-BAA7-F83F257501AB}" srcOrd="0" destOrd="0" presId="urn:microsoft.com/office/officeart/2005/8/layout/process2"/>
    <dgm:cxn modelId="{A4373886-7105-42C3-8BB7-A954F28A3BD3}" type="presOf" srcId="{957CD2FC-DAEB-495C-A9AB-4B4B9B2EAEAE}" destId="{8D4D9CA1-3AFA-48E7-8615-ABFED67F7E3B}" srcOrd="1" destOrd="0" presId="urn:microsoft.com/office/officeart/2005/8/layout/process2"/>
    <dgm:cxn modelId="{DEE6F788-C0C2-4761-84A5-D44BBCDD061C}" type="presOf" srcId="{234926DE-904C-4814-B078-908CFA479B9A}" destId="{3F167C80-F7D8-4810-97E7-D4B4FEE9A4BE}" srcOrd="0" destOrd="0" presId="urn:microsoft.com/office/officeart/2005/8/layout/process2"/>
    <dgm:cxn modelId="{38A2ED8E-858B-4A5B-916F-293836765B0D}" type="presOf" srcId="{234926DE-904C-4814-B078-908CFA479B9A}" destId="{1AB7FA5A-3670-4958-875B-267774D881D7}" srcOrd="1" destOrd="0" presId="urn:microsoft.com/office/officeart/2005/8/layout/process2"/>
    <dgm:cxn modelId="{C545F6E8-C93D-4D6B-954A-A40AA471D221}" type="presOf" srcId="{C6D21B32-A01B-4BC1-8478-7701782B1313}" destId="{2C238F59-2350-452F-A751-0B5A12A04477}" srcOrd="0" destOrd="0" presId="urn:microsoft.com/office/officeart/2005/8/layout/process2"/>
    <dgm:cxn modelId="{ABEBAEE9-6C3C-46B0-8507-5FA8DD55CFCD}" type="presOf" srcId="{957CD2FC-DAEB-495C-A9AB-4B4B9B2EAEAE}" destId="{4F438F47-ABC6-4352-998C-85C9887E3F57}" srcOrd="0"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AAC2B5FD-1578-49A7-A3A3-2E594D5C55E8}" srcId="{C6D21B32-A01B-4BC1-8478-7701782B1313}" destId="{C3C403A8-AD62-418F-A712-63D64EC7029D}" srcOrd="0" destOrd="0" parTransId="{112583E7-27DB-4A45-9570-C1E0F435C1CD}" sibTransId="{234926DE-904C-4814-B078-908CFA479B9A}"/>
    <dgm:cxn modelId="{ED862FF1-EAC7-420C-8BED-96A7F866242D}" type="presParOf" srcId="{2C238F59-2350-452F-A751-0B5A12A04477}" destId="{615BE818-7BA8-4E19-AFD2-6493D64A944B}" srcOrd="0" destOrd="0" presId="urn:microsoft.com/office/officeart/2005/8/layout/process2"/>
    <dgm:cxn modelId="{32F7EB49-9F91-4A0C-A47D-856DF116336C}" type="presParOf" srcId="{2C238F59-2350-452F-A751-0B5A12A04477}" destId="{3F167C80-F7D8-4810-97E7-D4B4FEE9A4BE}" srcOrd="1" destOrd="0" presId="urn:microsoft.com/office/officeart/2005/8/layout/process2"/>
    <dgm:cxn modelId="{B2ED516E-EDC5-45DA-AA71-EFAF3051EAD5}" type="presParOf" srcId="{3F167C80-F7D8-4810-97E7-D4B4FEE9A4BE}" destId="{1AB7FA5A-3670-4958-875B-267774D881D7}" srcOrd="0" destOrd="0" presId="urn:microsoft.com/office/officeart/2005/8/layout/process2"/>
    <dgm:cxn modelId="{0B39F7CD-767C-483A-B63E-57BD86D6F815}" type="presParOf" srcId="{2C238F59-2350-452F-A751-0B5A12A04477}" destId="{8AA5B81C-87CF-42DD-BAA7-F83F257501AB}" srcOrd="2" destOrd="0" presId="urn:microsoft.com/office/officeart/2005/8/layout/process2"/>
    <dgm:cxn modelId="{39007906-7BF4-4DE3-982A-5C4B0A3BE89C}" type="presParOf" srcId="{2C238F59-2350-452F-A751-0B5A12A04477}" destId="{4F438F47-ABC6-4352-998C-85C9887E3F57}" srcOrd="3" destOrd="0" presId="urn:microsoft.com/office/officeart/2005/8/layout/process2"/>
    <dgm:cxn modelId="{00A358B0-E06F-4C28-A7F2-DEF633E2BDBA}" type="presParOf" srcId="{4F438F47-ABC6-4352-998C-85C9887E3F57}" destId="{8D4D9CA1-3AFA-48E7-8615-ABFED67F7E3B}" srcOrd="0" destOrd="0" presId="urn:microsoft.com/office/officeart/2005/8/layout/process2"/>
    <dgm:cxn modelId="{D3C02658-7E78-4DD3-B0B7-F8E5417BE8FA}" type="presParOf" srcId="{2C238F59-2350-452F-A751-0B5A12A04477}" destId="{8BA1AB5A-5E3D-42CE-BC3F-A250A7612601}"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simple5" qsCatId="simple" csTypeId="urn:microsoft.com/office/officeart/2005/8/colors/accent0_1" csCatId="mainScheme" phldr="1"/>
      <dgm:spPr/>
      <dgm:t>
        <a:bodyPr/>
        <a:lstStyle/>
        <a:p>
          <a:endParaRPr lang="en-IN"/>
        </a:p>
      </dgm:t>
    </dgm:pt>
    <dgm:pt modelId="{37170CAC-76E0-4050-B58C-1DA5ED2679EB}">
      <dgm:prSet phldrT="[Text]" custT="1"/>
      <dgm:spPr/>
      <dgm:t>
        <a:bodyPr/>
        <a:lstStyle/>
        <a:p>
          <a:r>
            <a:rPr lang="en-IN" sz="2000" b="1">
              <a:solidFill>
                <a:schemeClr val="tx1"/>
              </a:solidFill>
              <a:latin typeface="Arial" panose="020B0604020202020204" pitchFamily="34" charset="0"/>
              <a:cs typeface="Arial" panose="020B0604020202020204" pitchFamily="34" charset="0"/>
            </a:rPr>
            <a:t>Step #8. Assign fluid to shell side or tube side</a:t>
          </a:r>
          <a:r>
            <a:rPr lang="en-IN" sz="2000">
              <a:solidFill>
                <a:schemeClr val="tx1"/>
              </a:solidFill>
              <a:latin typeface="Arial" panose="020B0604020202020204" pitchFamily="34" charset="0"/>
              <a:cs typeface="Arial" panose="020B0604020202020204" pitchFamily="34" charset="0"/>
            </a:rPr>
            <a:t>. Select </a:t>
          </a:r>
          <a:r>
            <a:rPr lang="en-IN" sz="2000" b="1">
              <a:solidFill>
                <a:schemeClr val="tx1"/>
              </a:solidFill>
              <a:latin typeface="Arial" panose="020B0604020202020204" pitchFamily="34" charset="0"/>
              <a:cs typeface="Arial" panose="020B0604020202020204" pitchFamily="34" charset="0"/>
            </a:rPr>
            <a:t>type of baffle </a:t>
          </a:r>
          <a:r>
            <a:rPr lang="en-IN" sz="2000">
              <a:solidFill>
                <a:schemeClr val="tx1"/>
              </a:solidFill>
              <a:latin typeface="Arial" panose="020B0604020202020204" pitchFamily="34" charset="0"/>
              <a:cs typeface="Arial" panose="020B0604020202020204" pitchFamily="34" charset="0"/>
            </a:rPr>
            <a:t>(segmental, doughnut etc.), its size (i.e. percentage cut, 25% baffles are widely used), spacing (B) and number. Baffle spacing is usually chosen to be within 0.2 D</a:t>
          </a:r>
          <a:r>
            <a:rPr lang="en-IN" sz="2000" baseline="-25000">
              <a:solidFill>
                <a:schemeClr val="tx1"/>
              </a:solidFill>
              <a:latin typeface="Arial" panose="020B0604020202020204" pitchFamily="34" charset="0"/>
              <a:cs typeface="Arial" panose="020B0604020202020204" pitchFamily="34" charset="0"/>
            </a:rPr>
            <a:t>s</a:t>
          </a:r>
          <a:r>
            <a:rPr lang="en-IN" sz="2000">
              <a:solidFill>
                <a:schemeClr val="tx1"/>
              </a:solidFill>
              <a:latin typeface="Arial" panose="020B0604020202020204" pitchFamily="34" charset="0"/>
              <a:cs typeface="Arial" panose="020B0604020202020204" pitchFamily="34" charset="0"/>
            </a:rPr>
            <a:t> to D</a:t>
          </a:r>
          <a:r>
            <a:rPr lang="en-IN" sz="2000" baseline="-25000">
              <a:solidFill>
                <a:schemeClr val="tx1"/>
              </a:solidFill>
              <a:latin typeface="Arial" panose="020B0604020202020204" pitchFamily="34" charset="0"/>
              <a:cs typeface="Arial" panose="020B0604020202020204" pitchFamily="34" charset="0"/>
            </a:rPr>
            <a:t>s</a:t>
          </a:r>
          <a:r>
            <a:rPr lang="en-IN" sz="2000">
              <a:solidFill>
                <a:schemeClr val="tx1"/>
              </a:solidFill>
              <a:latin typeface="Arial" panose="020B0604020202020204" pitchFamily="34" charset="0"/>
              <a:cs typeface="Arial" panose="020B0604020202020204" pitchFamily="34" charset="0"/>
            </a:rPr>
            <a:t> .</a:t>
          </a:r>
        </a:p>
      </dgm:t>
    </dgm:pt>
    <dgm:pt modelId="{C68A9519-04DA-482D-9939-D9049A475FD1}" type="parTrans" cxnId="{056A06EC-3CDE-402F-AF6B-B9484D445AA1}">
      <dgm:prSet/>
      <dgm:spPr/>
      <dgm:t>
        <a:bodyPr/>
        <a:lstStyle/>
        <a:p>
          <a:endParaRPr lang="en-IN"/>
        </a:p>
      </dgm:t>
    </dgm:pt>
    <dgm:pt modelId="{957CD2FC-DAEB-495C-A9AB-4B4B9B2EAEAE}" type="sibTrans" cxnId="{056A06EC-3CDE-402F-AF6B-B9484D445AA1}">
      <dgm:prSet/>
      <dgm:spPr/>
      <dgm:t>
        <a:bodyPr/>
        <a:lstStyle/>
        <a:p>
          <a:endParaRPr lang="en-IN"/>
        </a:p>
      </dgm:t>
    </dgm:pt>
    <mc:AlternateContent xmlns:mc="http://schemas.openxmlformats.org/markup-compatibility/2006">
      <mc:Choice xmlns:a14="http://schemas.microsoft.com/office/drawing/2010/main" Requires="a14">
        <dgm:pt modelId="{F8D51A09-5150-4D29-8815-603958EF4EC5}">
          <dgm:prSet phldrT="[Text]" custT="1"/>
          <dgm:spPr/>
          <dgm:t>
            <a:bodyPr/>
            <a:lstStyle/>
            <a:p>
              <a:r>
                <a:rPr lang="en-IN" sz="2000" b="1" i="0">
                  <a:solidFill>
                    <a:schemeClr val="tx1"/>
                  </a:solidFill>
                  <a:effectLst/>
                  <a:latin typeface="Arial" panose="020B0604020202020204" pitchFamily="34" charset="0"/>
                  <a:cs typeface="Arial" panose="020B0604020202020204" pitchFamily="34" charset="0"/>
                </a:rPr>
                <a:t>Step #9. </a:t>
              </a:r>
              <a:r>
                <a:rPr lang="en-IN" sz="2000" i="0">
                  <a:solidFill>
                    <a:schemeClr val="tx1"/>
                  </a:solidFill>
                  <a:effectLst/>
                  <a:latin typeface="Arial" panose="020B0604020202020204" pitchFamily="34" charset="0"/>
                  <a:cs typeface="Arial" panose="020B0604020202020204" pitchFamily="34" charset="0"/>
                </a:rPr>
                <a:t>Determine </a:t>
              </a:r>
              <a:r>
                <a:rPr lang="en-IN" sz="2000" b="1" i="0">
                  <a:solidFill>
                    <a:schemeClr val="tx1"/>
                  </a:solidFill>
                  <a:effectLst/>
                  <a:latin typeface="Arial" panose="020B0604020202020204" pitchFamily="34" charset="0"/>
                  <a:cs typeface="Arial" panose="020B0604020202020204" pitchFamily="34" charset="0"/>
                </a:rPr>
                <a:t>tube side film heat transfer coefficient </a:t>
              </a:r>
              <a:r>
                <a:rPr lang="en-IN" sz="2000" i="0">
                  <a:solidFill>
                    <a:schemeClr val="tx1"/>
                  </a:solidFill>
                  <a:effectLst/>
                  <a:latin typeface="Arial" panose="020B0604020202020204" pitchFamily="34" charset="0"/>
                  <a:cs typeface="Arial" panose="020B0604020202020204" pitchFamily="34" charset="0"/>
                </a:rPr>
                <a:t>(h</a:t>
              </a:r>
              <a:r>
                <a:rPr lang="en-IN" sz="2000" i="0" baseline="-25000">
                  <a:solidFill>
                    <a:schemeClr val="tx1"/>
                  </a:solidFill>
                  <a:effectLst/>
                  <a:latin typeface="Arial" panose="020B0604020202020204" pitchFamily="34" charset="0"/>
                  <a:cs typeface="Arial" panose="020B0604020202020204" pitchFamily="34" charset="0"/>
                </a:rPr>
                <a:t>i</a:t>
              </a:r>
              <a:r>
                <a:rPr lang="en-IN" sz="2000" i="0">
                  <a:solidFill>
                    <a:schemeClr val="tx1"/>
                  </a:solidFill>
                  <a:effectLst/>
                  <a:latin typeface="Arial" panose="020B0604020202020204" pitchFamily="34" charset="0"/>
                  <a:cs typeface="Arial" panose="020B0604020202020204" pitchFamily="34" charset="0"/>
                </a:rPr>
                <a:t>) using suitable form of </a:t>
              </a:r>
              <a:r>
                <a:rPr lang="en-IN" sz="2000" b="1" i="0" err="1">
                  <a:solidFill>
                    <a:schemeClr val="tx1"/>
                  </a:solidFill>
                  <a:effectLst/>
                  <a:latin typeface="Arial" panose="020B0604020202020204" pitchFamily="34" charset="0"/>
                  <a:cs typeface="Arial" panose="020B0604020202020204" pitchFamily="34" charset="0"/>
                </a:rPr>
                <a:t>Sieder</a:t>
              </a:r>
              <a:r>
                <a:rPr lang="en-IN" sz="2000" b="1" i="0">
                  <a:solidFill>
                    <a:schemeClr val="tx1"/>
                  </a:solidFill>
                  <a:effectLst/>
                  <a:latin typeface="Arial" panose="020B0604020202020204" pitchFamily="34" charset="0"/>
                  <a:cs typeface="Arial" panose="020B0604020202020204" pitchFamily="34" charset="0"/>
                </a:rPr>
                <a:t>-Tate equation in laminar &amp; turbulent flow regimes</a:t>
              </a:r>
              <a:r>
                <a:rPr lang="en-IN" sz="2000" i="0">
                  <a:solidFill>
                    <a:schemeClr val="tx1"/>
                  </a:solidFill>
                  <a:effectLst/>
                  <a:latin typeface="Arial" panose="020B0604020202020204" pitchFamily="34" charset="0"/>
                  <a:cs typeface="Arial" panose="020B0604020202020204" pitchFamily="34" charset="0"/>
                </a:rPr>
                <a:t>. Estimate shell-side film heat </a:t>
              </a:r>
              <a:r>
                <a:rPr lang="en-IN" sz="2000" i="0">
                  <a:solidFill>
                    <a:schemeClr val="tx1"/>
                  </a:solidFill>
                  <a:latin typeface="Arial" panose="020B0604020202020204" pitchFamily="34" charset="0"/>
                  <a:cs typeface="Arial" panose="020B0604020202020204" pitchFamily="34" charset="0"/>
                </a:rPr>
                <a:t>transfer coefficient (</a:t>
              </a:r>
              <a:r>
                <a:rPr lang="en-IN" sz="2000" i="0" err="1">
                  <a:solidFill>
                    <a:schemeClr val="tx1"/>
                  </a:solidFill>
                  <a:latin typeface="Arial" panose="020B0604020202020204" pitchFamily="34" charset="0"/>
                  <a:cs typeface="Arial" panose="020B0604020202020204" pitchFamily="34" charset="0"/>
                </a:rPr>
                <a:t>h</a:t>
              </a:r>
              <a:r>
                <a:rPr lang="en-IN" sz="2000" i="0" baseline="-25000" err="1">
                  <a:solidFill>
                    <a:schemeClr val="tx1"/>
                  </a:solidFill>
                  <a:latin typeface="Arial" panose="020B0604020202020204" pitchFamily="34" charset="0"/>
                  <a:cs typeface="Arial" panose="020B0604020202020204" pitchFamily="34" charset="0"/>
                </a:rPr>
                <a:t>o</a:t>
              </a:r>
              <a:r>
                <a:rPr lang="en-IN" sz="2000" i="0">
                  <a:solidFill>
                    <a:schemeClr val="tx1"/>
                  </a:solidFill>
                  <a:latin typeface="Arial" panose="020B0604020202020204" pitchFamily="34" charset="0"/>
                  <a:cs typeface="Arial" panose="020B0604020202020204" pitchFamily="34" charset="0"/>
                </a:rPr>
                <a:t>) from: </a:t>
              </a:r>
              <a14:m>
                <m:oMath xmlns:m="http://schemas.openxmlformats.org/officeDocument/2006/math">
                  <m:sSub>
                    <m:sSubPr>
                      <m:ctrlPr>
                        <a:rPr lang="en-IN" sz="200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𝑗</m:t>
                      </m:r>
                    </m:e>
                    <m:sub>
                      <m:r>
                        <a:rPr lang="en-IN" sz="2000" b="0" i="1" smtClean="0">
                          <a:solidFill>
                            <a:schemeClr val="tx1"/>
                          </a:solidFill>
                          <a:latin typeface="Cambria Math" panose="02040503050406030204" pitchFamily="18" charset="0"/>
                          <a:cs typeface="Arial" panose="020B0604020202020204" pitchFamily="34" charset="0"/>
                        </a:rPr>
                        <m:t>𝐻</m:t>
                      </m:r>
                    </m:sub>
                  </m:sSub>
                  <m:r>
                    <a:rPr lang="en-IN" sz="2000" b="0" i="1" smtClean="0">
                      <a:solidFill>
                        <a:schemeClr val="tx1"/>
                      </a:solidFill>
                      <a:latin typeface="Cambria Math" panose="02040503050406030204" pitchFamily="18" charset="0"/>
                      <a:cs typeface="Arial" panose="020B0604020202020204" pitchFamily="34" charset="0"/>
                    </a:rPr>
                    <m:t>=</m:t>
                  </m:r>
                  <m:f>
                    <m:fPr>
                      <m:ctrlPr>
                        <a:rPr lang="en-IN" sz="2000" b="0" i="1" smtClean="0">
                          <a:solidFill>
                            <a:schemeClr val="tx1"/>
                          </a:solidFill>
                          <a:latin typeface="Cambria Math" panose="02040503050406030204" pitchFamily="18" charset="0"/>
                          <a:cs typeface="Arial" panose="020B0604020202020204" pitchFamily="34" charset="0"/>
                        </a:rPr>
                      </m:ctrlPr>
                    </m:fPr>
                    <m:num>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h</m:t>
                          </m:r>
                        </m:e>
                        <m:sub>
                          <m:r>
                            <a:rPr lang="en-IN" sz="2000" b="0" i="1" smtClean="0">
                              <a:solidFill>
                                <a:schemeClr val="tx1"/>
                              </a:solidFill>
                              <a:latin typeface="Cambria Math" panose="02040503050406030204" pitchFamily="18" charset="0"/>
                              <a:cs typeface="Arial" panose="020B0604020202020204" pitchFamily="34" charset="0"/>
                            </a:rPr>
                            <m:t>𝑜</m:t>
                          </m:r>
                        </m:sub>
                      </m:sSub>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𝐷</m:t>
                          </m:r>
                        </m:e>
                        <m:sub>
                          <m:r>
                            <a:rPr lang="en-IN" sz="2000" b="0" i="1" smtClean="0">
                              <a:solidFill>
                                <a:schemeClr val="tx1"/>
                              </a:solidFill>
                              <a:latin typeface="Cambria Math" panose="02040503050406030204" pitchFamily="18" charset="0"/>
                              <a:cs typeface="Arial" panose="020B0604020202020204" pitchFamily="34" charset="0"/>
                            </a:rPr>
                            <m:t>𝑒</m:t>
                          </m:r>
                        </m:sub>
                      </m:sSub>
                    </m:num>
                    <m:den>
                      <m:r>
                        <a:rPr lang="en-IN" sz="2000" b="0" i="1" smtClean="0">
                          <a:solidFill>
                            <a:schemeClr val="tx1"/>
                          </a:solidFill>
                          <a:latin typeface="Cambria Math" panose="02040503050406030204" pitchFamily="18" charset="0"/>
                          <a:cs typeface="Arial" panose="020B0604020202020204" pitchFamily="34" charset="0"/>
                        </a:rPr>
                        <m:t>𝑘</m:t>
                      </m:r>
                    </m:den>
                  </m:f>
                  <m:sSup>
                    <m:sSupPr>
                      <m:ctrlPr>
                        <a:rPr lang="en-IN" sz="2000" b="0" i="1" smtClean="0">
                          <a:solidFill>
                            <a:schemeClr val="tx1"/>
                          </a:solidFill>
                          <a:latin typeface="Cambria Math" panose="02040503050406030204" pitchFamily="18" charset="0"/>
                          <a:cs typeface="Arial" panose="020B0604020202020204" pitchFamily="34" charset="0"/>
                        </a:rPr>
                      </m:ctrlPr>
                    </m:sSupPr>
                    <m:e>
                      <m:d>
                        <m:dPr>
                          <m:ctrlPr>
                            <a:rPr lang="en-IN" sz="2000" b="0" i="1" smtClean="0">
                              <a:solidFill>
                                <a:schemeClr val="tx1"/>
                              </a:solidFill>
                              <a:latin typeface="Cambria Math" panose="02040503050406030204" pitchFamily="18" charset="0"/>
                              <a:cs typeface="Arial" panose="020B0604020202020204" pitchFamily="34" charset="0"/>
                            </a:rPr>
                          </m:ctrlPr>
                        </m:dPr>
                        <m:e>
                          <m:f>
                            <m:fPr>
                              <m:ctrlPr>
                                <a:rPr lang="en-IN" sz="2000" b="0" i="1" smtClean="0">
                                  <a:solidFill>
                                    <a:schemeClr val="tx1"/>
                                  </a:solidFill>
                                  <a:latin typeface="Cambria Math" panose="02040503050406030204" pitchFamily="18" charset="0"/>
                                  <a:cs typeface="Arial" panose="020B0604020202020204" pitchFamily="34" charset="0"/>
                                </a:rPr>
                              </m:ctrlPr>
                            </m:fPr>
                            <m:num>
                              <m:r>
                                <a:rPr lang="en-IN" sz="2000" b="0" i="1" smtClean="0">
                                  <a:solidFill>
                                    <a:schemeClr val="tx1"/>
                                  </a:solidFill>
                                  <a:latin typeface="Cambria Math" panose="02040503050406030204" pitchFamily="18" charset="0"/>
                                  <a:cs typeface="Arial" panose="020B0604020202020204" pitchFamily="34" charset="0"/>
                                </a:rPr>
                                <m:t>𝑐</m:t>
                              </m:r>
                              <m:r>
                                <a:rPr lang="el-GR" sz="2000" b="0" i="1" smtClean="0">
                                  <a:solidFill>
                                    <a:schemeClr val="tx1"/>
                                  </a:solidFill>
                                  <a:latin typeface="Cambria Math" panose="02040503050406030204" pitchFamily="18" charset="0"/>
                                  <a:cs typeface="Arial" panose="020B0604020202020204" pitchFamily="34" charset="0"/>
                                </a:rPr>
                                <m:t>𝜇</m:t>
                              </m:r>
                            </m:num>
                            <m:den>
                              <m:r>
                                <a:rPr lang="en-IN" sz="2000" b="0" i="1" smtClean="0">
                                  <a:solidFill>
                                    <a:schemeClr val="tx1"/>
                                  </a:solidFill>
                                  <a:latin typeface="Cambria Math" panose="02040503050406030204" pitchFamily="18" charset="0"/>
                                  <a:cs typeface="Arial" panose="020B0604020202020204" pitchFamily="34" charset="0"/>
                                </a:rPr>
                                <m:t>𝑘</m:t>
                              </m:r>
                            </m:den>
                          </m:f>
                        </m:e>
                      </m:d>
                    </m:e>
                    <m:sup>
                      <m:r>
                        <a:rPr lang="en-IN" sz="2000" b="0" i="1" smtClean="0">
                          <a:solidFill>
                            <a:schemeClr val="tx1"/>
                          </a:solidFill>
                          <a:latin typeface="Cambria Math" panose="02040503050406030204" pitchFamily="18" charset="0"/>
                          <a:cs typeface="Arial" panose="020B0604020202020204" pitchFamily="34" charset="0"/>
                        </a:rPr>
                        <m:t>−1/3</m:t>
                      </m:r>
                    </m:sup>
                  </m:sSup>
                  <m:sSup>
                    <m:sSupPr>
                      <m:ctrlPr>
                        <a:rPr lang="en-IN" sz="2000" b="0" i="1" smtClean="0">
                          <a:solidFill>
                            <a:schemeClr val="tx1"/>
                          </a:solidFill>
                          <a:latin typeface="Cambria Math" panose="02040503050406030204" pitchFamily="18" charset="0"/>
                          <a:cs typeface="Arial" panose="020B0604020202020204" pitchFamily="34" charset="0"/>
                        </a:rPr>
                      </m:ctrlPr>
                    </m:sSupPr>
                    <m:e>
                      <m:d>
                        <m:dPr>
                          <m:ctrlPr>
                            <a:rPr lang="en-IN" sz="2000" b="0" i="1" smtClean="0">
                              <a:solidFill>
                                <a:schemeClr val="tx1"/>
                              </a:solidFill>
                              <a:latin typeface="Cambria Math" panose="02040503050406030204" pitchFamily="18" charset="0"/>
                              <a:cs typeface="Arial" panose="020B0604020202020204" pitchFamily="34" charset="0"/>
                            </a:rPr>
                          </m:ctrlPr>
                        </m:dPr>
                        <m:e>
                          <m:f>
                            <m:fPr>
                              <m:ctrlPr>
                                <a:rPr lang="en-IN" sz="2000" b="0" i="1" smtClean="0">
                                  <a:solidFill>
                                    <a:schemeClr val="tx1"/>
                                  </a:solidFill>
                                  <a:latin typeface="Cambria Math" panose="02040503050406030204" pitchFamily="18" charset="0"/>
                                  <a:cs typeface="Arial" panose="020B0604020202020204" pitchFamily="34" charset="0"/>
                                </a:rPr>
                              </m:ctrlPr>
                            </m:fPr>
                            <m:num>
                              <m:r>
                                <a:rPr lang="el-GR" sz="2000" b="0" i="1" smtClean="0">
                                  <a:solidFill>
                                    <a:schemeClr val="tx1"/>
                                  </a:solidFill>
                                  <a:latin typeface="Cambria Math" panose="02040503050406030204" pitchFamily="18" charset="0"/>
                                  <a:cs typeface="Arial" panose="020B0604020202020204" pitchFamily="34" charset="0"/>
                                </a:rPr>
                                <m:t>𝜇</m:t>
                              </m:r>
                            </m:num>
                            <m:den>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l-GR" sz="2000" b="0" i="1" smtClean="0">
                                      <a:solidFill>
                                        <a:schemeClr val="tx1"/>
                                      </a:solidFill>
                                      <a:latin typeface="Cambria Math" panose="02040503050406030204" pitchFamily="18" charset="0"/>
                                      <a:cs typeface="Arial" panose="020B0604020202020204" pitchFamily="34" charset="0"/>
                                    </a:rPr>
                                    <m:t>𝜇</m:t>
                                  </m:r>
                                </m:e>
                                <m:sub>
                                  <m:r>
                                    <a:rPr lang="en-IN" sz="2000" b="0" i="1" smtClean="0">
                                      <a:solidFill>
                                        <a:schemeClr val="tx1"/>
                                      </a:solidFill>
                                      <a:latin typeface="Cambria Math" panose="02040503050406030204" pitchFamily="18" charset="0"/>
                                      <a:cs typeface="Arial" panose="020B0604020202020204" pitchFamily="34" charset="0"/>
                                    </a:rPr>
                                    <m:t>0</m:t>
                                  </m:r>
                                </m:sub>
                              </m:sSub>
                            </m:den>
                          </m:f>
                        </m:e>
                      </m:d>
                    </m:e>
                    <m:sup>
                      <m:r>
                        <a:rPr lang="en-IN" sz="2000" b="0" i="1" smtClean="0">
                          <a:solidFill>
                            <a:schemeClr val="tx1"/>
                          </a:solidFill>
                          <a:latin typeface="Cambria Math" panose="02040503050406030204" pitchFamily="18" charset="0"/>
                          <a:cs typeface="Arial" panose="020B0604020202020204" pitchFamily="34" charset="0"/>
                        </a:rPr>
                        <m:t>−0.14</m:t>
                      </m:r>
                    </m:sup>
                  </m:sSup>
                </m:oMath>
              </a14:m>
              <a:endParaRPr lang="en-IN" sz="2000" b="0" i="1">
                <a:solidFill>
                  <a:schemeClr val="tx1"/>
                </a:solidFill>
                <a:latin typeface="Arial" panose="020B0604020202020204" pitchFamily="34" charset="0"/>
                <a:cs typeface="Arial" panose="020B0604020202020204" pitchFamily="34" charset="0"/>
              </a:endParaRPr>
            </a:p>
            <a:p>
              <a:r>
                <a:rPr lang="en-IN" sz="2000" b="0" i="0">
                  <a:solidFill>
                    <a:schemeClr val="tx1"/>
                  </a:solidFill>
                  <a:latin typeface="Arial" panose="020B0604020202020204" pitchFamily="34" charset="0"/>
                  <a:cs typeface="Arial" panose="020B0604020202020204" pitchFamily="34" charset="0"/>
                </a:rPr>
                <a:t>You may consider, </a:t>
              </a:r>
              <a14:m>
                <m:oMath xmlns:m="http://schemas.openxmlformats.org/officeDocument/2006/math">
                  <m:d>
                    <m:dPr>
                      <m:ctrlPr>
                        <a:rPr lang="en-IN" sz="2000" b="0" i="1" smtClean="0">
                          <a:solidFill>
                            <a:schemeClr val="tx1"/>
                          </a:solidFill>
                          <a:latin typeface="Cambria Math" panose="02040503050406030204" pitchFamily="18" charset="0"/>
                          <a:cs typeface="Arial" panose="020B0604020202020204" pitchFamily="34" charset="0"/>
                        </a:rPr>
                      </m:ctrlPr>
                    </m:dPr>
                    <m:e>
                      <m:f>
                        <m:fPr>
                          <m:ctrlPr>
                            <a:rPr lang="en-IN" sz="2000" b="0" i="1" smtClean="0">
                              <a:solidFill>
                                <a:schemeClr val="tx1"/>
                              </a:solidFill>
                              <a:latin typeface="Cambria Math" panose="02040503050406030204" pitchFamily="18" charset="0"/>
                              <a:cs typeface="Arial" panose="020B0604020202020204" pitchFamily="34" charset="0"/>
                            </a:rPr>
                          </m:ctrlPr>
                        </m:fPr>
                        <m:num>
                          <m:r>
                            <a:rPr lang="el-GR" sz="2000" b="0" i="1" smtClean="0">
                              <a:solidFill>
                                <a:schemeClr val="tx1"/>
                              </a:solidFill>
                              <a:latin typeface="Cambria Math" panose="02040503050406030204" pitchFamily="18" charset="0"/>
                              <a:cs typeface="Arial" panose="020B0604020202020204" pitchFamily="34" charset="0"/>
                            </a:rPr>
                            <m:t>𝜇</m:t>
                          </m:r>
                        </m:num>
                        <m:den>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l-GR" sz="2000" b="0" i="1" smtClean="0">
                                  <a:solidFill>
                                    <a:schemeClr val="tx1"/>
                                  </a:solidFill>
                                  <a:latin typeface="Cambria Math" panose="02040503050406030204" pitchFamily="18" charset="0"/>
                                  <a:cs typeface="Arial" panose="020B0604020202020204" pitchFamily="34" charset="0"/>
                                </a:rPr>
                                <m:t>𝜇</m:t>
                              </m:r>
                            </m:e>
                            <m:sub>
                              <m:r>
                                <a:rPr lang="en-IN" sz="2000" b="0" i="1" smtClean="0">
                                  <a:solidFill>
                                    <a:schemeClr val="tx1"/>
                                  </a:solidFill>
                                  <a:latin typeface="Cambria Math" panose="02040503050406030204" pitchFamily="18" charset="0"/>
                                  <a:cs typeface="Arial" panose="020B0604020202020204" pitchFamily="34" charset="0"/>
                                </a:rPr>
                                <m:t>0</m:t>
                              </m:r>
                            </m:sub>
                          </m:sSub>
                        </m:den>
                      </m:f>
                    </m:e>
                  </m:d>
                </m:oMath>
              </a14:m>
              <a:r>
                <a:rPr lang="en-IN" sz="2000" b="0" i="1">
                  <a:solidFill>
                    <a:schemeClr val="tx1"/>
                  </a:solidFill>
                  <a:latin typeface="Arial" panose="020B0604020202020204" pitchFamily="34" charset="0"/>
                  <a:cs typeface="Arial" panose="020B0604020202020204" pitchFamily="34" charset="0"/>
                </a:rPr>
                <a:t>=1</a:t>
              </a:r>
              <a:r>
                <a:rPr lang="en-IN" sz="2000" b="0" i="0">
                  <a:solidFill>
                    <a:schemeClr val="tx1"/>
                  </a:solidFill>
                  <a:latin typeface="Arial" panose="020B0604020202020204" pitchFamily="34" charset="0"/>
                  <a:cs typeface="Arial" panose="020B0604020202020204" pitchFamily="34" charset="0"/>
                </a:rPr>
                <a:t>; Select outside tube (shell side) dirt factor ( </a:t>
              </a:r>
              <a:r>
                <a:rPr lang="en-IN" sz="2000" b="0" i="1" err="1">
                  <a:solidFill>
                    <a:schemeClr val="tx1"/>
                  </a:solidFill>
                  <a:latin typeface="Arial" panose="020B0604020202020204" pitchFamily="34" charset="0"/>
                  <a:cs typeface="Arial" panose="020B0604020202020204" pitchFamily="34" charset="0"/>
                </a:rPr>
                <a:t>R</a:t>
              </a:r>
              <a:r>
                <a:rPr lang="en-IN" sz="2000" b="0" i="1" baseline="-25000" err="1">
                  <a:solidFill>
                    <a:schemeClr val="tx1"/>
                  </a:solidFill>
                  <a:latin typeface="Arial" panose="020B0604020202020204" pitchFamily="34" charset="0"/>
                  <a:cs typeface="Arial" panose="020B0604020202020204" pitchFamily="34" charset="0"/>
                </a:rPr>
                <a:t>do</a:t>
              </a:r>
              <a:r>
                <a:rPr lang="en-IN" sz="2000" b="0" i="0">
                  <a:solidFill>
                    <a:schemeClr val="tx1"/>
                  </a:solidFill>
                  <a:latin typeface="Arial" panose="020B0604020202020204" pitchFamily="34" charset="0"/>
                  <a:cs typeface="Arial" panose="020B0604020202020204" pitchFamily="34" charset="0"/>
                </a:rPr>
                <a:t>) &amp; inside tube (tube side) dirt factor ( </a:t>
              </a:r>
              <a:r>
                <a:rPr lang="en-IN" sz="2000" b="0" i="1" err="1">
                  <a:solidFill>
                    <a:schemeClr val="tx1"/>
                  </a:solidFill>
                  <a:latin typeface="Arial" panose="020B0604020202020204" pitchFamily="34" charset="0"/>
                  <a:cs typeface="Arial" panose="020B0604020202020204" pitchFamily="34" charset="0"/>
                </a:rPr>
                <a:t>R</a:t>
              </a:r>
              <a:r>
                <a:rPr lang="en-IN" sz="2000" b="0" i="1" baseline="-25000" err="1">
                  <a:solidFill>
                    <a:schemeClr val="tx1"/>
                  </a:solidFill>
                  <a:latin typeface="Arial" panose="020B0604020202020204" pitchFamily="34" charset="0"/>
                  <a:cs typeface="Arial" panose="020B0604020202020204" pitchFamily="34" charset="0"/>
                </a:rPr>
                <a:t>di</a:t>
              </a:r>
              <a:r>
                <a:rPr lang="en-IN" sz="2000" b="0" i="0">
                  <a:solidFill>
                    <a:schemeClr val="tx1"/>
                  </a:solidFill>
                  <a:latin typeface="Arial" panose="020B0604020202020204" pitchFamily="34" charset="0"/>
                  <a:cs typeface="Arial" panose="020B0604020202020204" pitchFamily="34" charset="0"/>
                </a:rPr>
                <a:t> )</a:t>
              </a:r>
              <a:endParaRPr lang="en-IN" sz="2000">
                <a:solidFill>
                  <a:schemeClr val="tx1"/>
                </a:solidFill>
                <a:latin typeface="Arial" panose="020B0604020202020204" pitchFamily="34" charset="0"/>
                <a:cs typeface="Arial" panose="020B0604020202020204" pitchFamily="34" charset="0"/>
              </a:endParaRPr>
            </a:p>
          </dgm:t>
        </dgm:pt>
      </mc:Choice>
      <mc:Fallback>
        <dgm:pt modelId="{F8D51A09-5150-4D29-8815-603958EF4EC5}">
          <dgm:prSet phldrT="[Text]" custT="1"/>
          <dgm:spPr/>
          <dgm:t>
            <a:bodyPr/>
            <a:lstStyle/>
            <a:p>
              <a:r>
                <a:rPr lang="en-IN" sz="2000" b="1" i="0">
                  <a:solidFill>
                    <a:schemeClr val="tx1"/>
                  </a:solidFill>
                  <a:effectLst/>
                  <a:latin typeface="Arial" panose="020B0604020202020204" pitchFamily="34" charset="0"/>
                  <a:cs typeface="Arial" panose="020B0604020202020204" pitchFamily="34" charset="0"/>
                </a:rPr>
                <a:t>Step #9. </a:t>
              </a:r>
              <a:r>
                <a:rPr lang="en-IN" sz="2000" i="0">
                  <a:solidFill>
                    <a:schemeClr val="tx1"/>
                  </a:solidFill>
                  <a:effectLst/>
                  <a:latin typeface="Arial" panose="020B0604020202020204" pitchFamily="34" charset="0"/>
                  <a:cs typeface="Arial" panose="020B0604020202020204" pitchFamily="34" charset="0"/>
                </a:rPr>
                <a:t>Determine </a:t>
              </a:r>
              <a:r>
                <a:rPr lang="en-IN" sz="2000" b="1" i="0">
                  <a:solidFill>
                    <a:schemeClr val="tx1"/>
                  </a:solidFill>
                  <a:effectLst/>
                  <a:latin typeface="Arial" panose="020B0604020202020204" pitchFamily="34" charset="0"/>
                  <a:cs typeface="Arial" panose="020B0604020202020204" pitchFamily="34" charset="0"/>
                </a:rPr>
                <a:t>tube side film heat transfer coefficient </a:t>
              </a:r>
              <a:r>
                <a:rPr lang="en-IN" sz="2000" i="0">
                  <a:solidFill>
                    <a:schemeClr val="tx1"/>
                  </a:solidFill>
                  <a:effectLst/>
                  <a:latin typeface="Arial" panose="020B0604020202020204" pitchFamily="34" charset="0"/>
                  <a:cs typeface="Arial" panose="020B0604020202020204" pitchFamily="34" charset="0"/>
                </a:rPr>
                <a:t>(h</a:t>
              </a:r>
              <a:r>
                <a:rPr lang="en-IN" sz="2000" i="0" baseline="-25000">
                  <a:solidFill>
                    <a:schemeClr val="tx1"/>
                  </a:solidFill>
                  <a:effectLst/>
                  <a:latin typeface="Arial" panose="020B0604020202020204" pitchFamily="34" charset="0"/>
                  <a:cs typeface="Arial" panose="020B0604020202020204" pitchFamily="34" charset="0"/>
                </a:rPr>
                <a:t>i</a:t>
              </a:r>
              <a:r>
                <a:rPr lang="en-IN" sz="2000" i="0">
                  <a:solidFill>
                    <a:schemeClr val="tx1"/>
                  </a:solidFill>
                  <a:effectLst/>
                  <a:latin typeface="Arial" panose="020B0604020202020204" pitchFamily="34" charset="0"/>
                  <a:cs typeface="Arial" panose="020B0604020202020204" pitchFamily="34" charset="0"/>
                </a:rPr>
                <a:t>) using suitable form of </a:t>
              </a:r>
              <a:r>
                <a:rPr lang="en-IN" sz="2000" b="1" i="0" err="1">
                  <a:solidFill>
                    <a:schemeClr val="tx1"/>
                  </a:solidFill>
                  <a:effectLst/>
                  <a:latin typeface="Arial" panose="020B0604020202020204" pitchFamily="34" charset="0"/>
                  <a:cs typeface="Arial" panose="020B0604020202020204" pitchFamily="34" charset="0"/>
                </a:rPr>
                <a:t>Sieder</a:t>
              </a:r>
              <a:r>
                <a:rPr lang="en-IN" sz="2000" b="1" i="0">
                  <a:solidFill>
                    <a:schemeClr val="tx1"/>
                  </a:solidFill>
                  <a:effectLst/>
                  <a:latin typeface="Arial" panose="020B0604020202020204" pitchFamily="34" charset="0"/>
                  <a:cs typeface="Arial" panose="020B0604020202020204" pitchFamily="34" charset="0"/>
                </a:rPr>
                <a:t>-Tate equation in laminar &amp; turbulent flow regimes</a:t>
              </a:r>
              <a:r>
                <a:rPr lang="en-IN" sz="2000" i="0">
                  <a:solidFill>
                    <a:schemeClr val="tx1"/>
                  </a:solidFill>
                  <a:effectLst/>
                  <a:latin typeface="Arial" panose="020B0604020202020204" pitchFamily="34" charset="0"/>
                  <a:cs typeface="Arial" panose="020B0604020202020204" pitchFamily="34" charset="0"/>
                </a:rPr>
                <a:t>. Estimate shell-side film heat </a:t>
              </a:r>
              <a:r>
                <a:rPr lang="en-IN" sz="2000" i="0">
                  <a:solidFill>
                    <a:schemeClr val="tx1"/>
                  </a:solidFill>
                  <a:latin typeface="Arial" panose="020B0604020202020204" pitchFamily="34" charset="0"/>
                  <a:cs typeface="Arial" panose="020B0604020202020204" pitchFamily="34" charset="0"/>
                </a:rPr>
                <a:t>transfer coefficient (</a:t>
              </a:r>
              <a:r>
                <a:rPr lang="en-IN" sz="2000" i="0" err="1">
                  <a:solidFill>
                    <a:schemeClr val="tx1"/>
                  </a:solidFill>
                  <a:latin typeface="Arial" panose="020B0604020202020204" pitchFamily="34" charset="0"/>
                  <a:cs typeface="Arial" panose="020B0604020202020204" pitchFamily="34" charset="0"/>
                </a:rPr>
                <a:t>h</a:t>
              </a:r>
              <a:r>
                <a:rPr lang="en-IN" sz="2000" i="0" baseline="-25000" err="1">
                  <a:solidFill>
                    <a:schemeClr val="tx1"/>
                  </a:solidFill>
                  <a:latin typeface="Arial" panose="020B0604020202020204" pitchFamily="34" charset="0"/>
                  <a:cs typeface="Arial" panose="020B0604020202020204" pitchFamily="34" charset="0"/>
                </a:rPr>
                <a:t>o</a:t>
              </a:r>
              <a:r>
                <a:rPr lang="en-IN" sz="2000" i="0">
                  <a:solidFill>
                    <a:schemeClr val="tx1"/>
                  </a:solidFill>
                  <a:latin typeface="Arial" panose="020B0604020202020204" pitchFamily="34" charset="0"/>
                  <a:cs typeface="Arial" panose="020B0604020202020204" pitchFamily="34" charset="0"/>
                </a:rPr>
                <a:t>) from: </a:t>
              </a:r>
              <a:r>
                <a:rPr lang="en-IN" sz="2000" b="0" i="0">
                  <a:solidFill>
                    <a:schemeClr val="tx1"/>
                  </a:solidFill>
                  <a:latin typeface="Cambria Math" panose="02040503050406030204" pitchFamily="18" charset="0"/>
                  <a:cs typeface="Arial" panose="020B0604020202020204" pitchFamily="34" charset="0"/>
                </a:rPr>
                <a:t>𝑗_𝐻=(ℎ_𝑜 𝐷_𝑒)/𝑘 (𝑐</a:t>
              </a:r>
              <a:r>
                <a:rPr lang="el-GR" sz="2000" b="0" i="0">
                  <a:solidFill>
                    <a:schemeClr val="tx1"/>
                  </a:solidFill>
                  <a:latin typeface="Cambria Math" panose="02040503050406030204" pitchFamily="18" charset="0"/>
                  <a:cs typeface="Arial" panose="020B0604020202020204" pitchFamily="34" charset="0"/>
                </a:rPr>
                <a:t>𝜇</a:t>
              </a:r>
              <a:r>
                <a:rPr lang="en-IN" sz="2000" b="0" i="0">
                  <a:solidFill>
                    <a:schemeClr val="tx1"/>
                  </a:solidFill>
                  <a:latin typeface="Cambria Math" panose="02040503050406030204" pitchFamily="18" charset="0"/>
                  <a:cs typeface="Arial" panose="020B0604020202020204" pitchFamily="34" charset="0"/>
                </a:rPr>
                <a:t>/𝑘)^(−1/3) (</a:t>
              </a:r>
              <a:r>
                <a:rPr lang="el-GR" sz="2000" b="0" i="0">
                  <a:solidFill>
                    <a:schemeClr val="tx1"/>
                  </a:solidFill>
                  <a:latin typeface="Cambria Math" panose="02040503050406030204" pitchFamily="18" charset="0"/>
                  <a:cs typeface="Arial" panose="020B0604020202020204" pitchFamily="34" charset="0"/>
                </a:rPr>
                <a:t>𝜇</a:t>
              </a:r>
              <a:r>
                <a:rPr lang="en-IN" sz="2000" b="0" i="0">
                  <a:solidFill>
                    <a:schemeClr val="tx1"/>
                  </a:solidFill>
                  <a:latin typeface="Cambria Math" panose="02040503050406030204" pitchFamily="18" charset="0"/>
                  <a:cs typeface="Arial" panose="020B0604020202020204" pitchFamily="34" charset="0"/>
                </a:rPr>
                <a:t>/</a:t>
              </a:r>
              <a:r>
                <a:rPr lang="el-GR" sz="2000" b="0" i="0">
                  <a:solidFill>
                    <a:schemeClr val="tx1"/>
                  </a:solidFill>
                  <a:latin typeface="Cambria Math" panose="02040503050406030204" pitchFamily="18" charset="0"/>
                  <a:cs typeface="Arial" panose="020B0604020202020204" pitchFamily="34" charset="0"/>
                </a:rPr>
                <a:t>𝜇</a:t>
              </a:r>
              <a:r>
                <a:rPr lang="en-IN" sz="2000" b="0" i="0">
                  <a:solidFill>
                    <a:schemeClr val="tx1"/>
                  </a:solidFill>
                  <a:latin typeface="Cambria Math" panose="02040503050406030204" pitchFamily="18" charset="0"/>
                  <a:cs typeface="Arial" panose="020B0604020202020204" pitchFamily="34" charset="0"/>
                </a:rPr>
                <a:t>_0 )^(−0.14)</a:t>
              </a:r>
              <a:endParaRPr lang="en-IN" sz="2000" b="0" i="1">
                <a:solidFill>
                  <a:schemeClr val="tx1"/>
                </a:solidFill>
                <a:latin typeface="Arial" panose="020B0604020202020204" pitchFamily="34" charset="0"/>
                <a:cs typeface="Arial" panose="020B0604020202020204" pitchFamily="34" charset="0"/>
              </a:endParaRPr>
            </a:p>
            <a:p>
              <a:r>
                <a:rPr lang="en-IN" sz="2000" b="0" i="0">
                  <a:solidFill>
                    <a:schemeClr val="tx1"/>
                  </a:solidFill>
                  <a:latin typeface="Arial" panose="020B0604020202020204" pitchFamily="34" charset="0"/>
                  <a:cs typeface="Arial" panose="020B0604020202020204" pitchFamily="34" charset="0"/>
                </a:rPr>
                <a:t>You may consider, </a:t>
              </a:r>
              <a:r>
                <a:rPr lang="en-IN" sz="2000" b="0" i="0">
                  <a:solidFill>
                    <a:schemeClr val="tx1"/>
                  </a:solidFill>
                  <a:latin typeface="Cambria Math" panose="02040503050406030204" pitchFamily="18" charset="0"/>
                  <a:cs typeface="Arial" panose="020B0604020202020204" pitchFamily="34" charset="0"/>
                </a:rPr>
                <a:t>(</a:t>
              </a:r>
              <a:r>
                <a:rPr lang="el-GR" sz="2000" b="0" i="0">
                  <a:solidFill>
                    <a:schemeClr val="tx1"/>
                  </a:solidFill>
                  <a:latin typeface="Cambria Math" panose="02040503050406030204" pitchFamily="18" charset="0"/>
                  <a:cs typeface="Arial" panose="020B0604020202020204" pitchFamily="34" charset="0"/>
                </a:rPr>
                <a:t>𝜇</a:t>
              </a:r>
              <a:r>
                <a:rPr lang="en-IN" sz="2000" b="0" i="0">
                  <a:solidFill>
                    <a:schemeClr val="tx1"/>
                  </a:solidFill>
                  <a:latin typeface="Cambria Math" panose="02040503050406030204" pitchFamily="18" charset="0"/>
                  <a:cs typeface="Arial" panose="020B0604020202020204" pitchFamily="34" charset="0"/>
                </a:rPr>
                <a:t>/</a:t>
              </a:r>
              <a:r>
                <a:rPr lang="el-GR" sz="2000" b="0" i="0">
                  <a:solidFill>
                    <a:schemeClr val="tx1"/>
                  </a:solidFill>
                  <a:latin typeface="Cambria Math" panose="02040503050406030204" pitchFamily="18" charset="0"/>
                  <a:cs typeface="Arial" panose="020B0604020202020204" pitchFamily="34" charset="0"/>
                </a:rPr>
                <a:t>𝜇</a:t>
              </a:r>
              <a:r>
                <a:rPr lang="en-IN" sz="2000" b="0" i="0">
                  <a:solidFill>
                    <a:schemeClr val="tx1"/>
                  </a:solidFill>
                  <a:latin typeface="Cambria Math" panose="02040503050406030204" pitchFamily="18" charset="0"/>
                  <a:cs typeface="Arial" panose="020B0604020202020204" pitchFamily="34" charset="0"/>
                </a:rPr>
                <a:t>_0 )</a:t>
              </a:r>
              <a:r>
                <a:rPr lang="en-IN" sz="2000" b="0" i="1">
                  <a:solidFill>
                    <a:schemeClr val="tx1"/>
                  </a:solidFill>
                  <a:latin typeface="Arial" panose="020B0604020202020204" pitchFamily="34" charset="0"/>
                  <a:cs typeface="Arial" panose="020B0604020202020204" pitchFamily="34" charset="0"/>
                </a:rPr>
                <a:t>=1</a:t>
              </a:r>
              <a:r>
                <a:rPr lang="en-IN" sz="2000" b="0" i="0">
                  <a:solidFill>
                    <a:schemeClr val="tx1"/>
                  </a:solidFill>
                  <a:latin typeface="Arial" panose="020B0604020202020204" pitchFamily="34" charset="0"/>
                  <a:cs typeface="Arial" panose="020B0604020202020204" pitchFamily="34" charset="0"/>
                </a:rPr>
                <a:t>; Select outside tube (shell side) dirt factor ( </a:t>
              </a:r>
              <a:r>
                <a:rPr lang="en-IN" sz="2000" b="0" i="1" err="1">
                  <a:solidFill>
                    <a:schemeClr val="tx1"/>
                  </a:solidFill>
                  <a:latin typeface="Arial" panose="020B0604020202020204" pitchFamily="34" charset="0"/>
                  <a:cs typeface="Arial" panose="020B0604020202020204" pitchFamily="34" charset="0"/>
                </a:rPr>
                <a:t>R</a:t>
              </a:r>
              <a:r>
                <a:rPr lang="en-IN" sz="2000" b="0" i="1" baseline="-25000" err="1">
                  <a:solidFill>
                    <a:schemeClr val="tx1"/>
                  </a:solidFill>
                  <a:latin typeface="Arial" panose="020B0604020202020204" pitchFamily="34" charset="0"/>
                  <a:cs typeface="Arial" panose="020B0604020202020204" pitchFamily="34" charset="0"/>
                </a:rPr>
                <a:t>do</a:t>
              </a:r>
              <a:r>
                <a:rPr lang="en-IN" sz="2000" b="0" i="0">
                  <a:solidFill>
                    <a:schemeClr val="tx1"/>
                  </a:solidFill>
                  <a:latin typeface="Arial" panose="020B0604020202020204" pitchFamily="34" charset="0"/>
                  <a:cs typeface="Arial" panose="020B0604020202020204" pitchFamily="34" charset="0"/>
                </a:rPr>
                <a:t>) &amp; inside tube (tube side) dirt factor ( </a:t>
              </a:r>
              <a:r>
                <a:rPr lang="en-IN" sz="2000" b="0" i="1" err="1">
                  <a:solidFill>
                    <a:schemeClr val="tx1"/>
                  </a:solidFill>
                  <a:latin typeface="Arial" panose="020B0604020202020204" pitchFamily="34" charset="0"/>
                  <a:cs typeface="Arial" panose="020B0604020202020204" pitchFamily="34" charset="0"/>
                </a:rPr>
                <a:t>R</a:t>
              </a:r>
              <a:r>
                <a:rPr lang="en-IN" sz="2000" b="0" i="1" baseline="-25000" err="1">
                  <a:solidFill>
                    <a:schemeClr val="tx1"/>
                  </a:solidFill>
                  <a:latin typeface="Arial" panose="020B0604020202020204" pitchFamily="34" charset="0"/>
                  <a:cs typeface="Arial" panose="020B0604020202020204" pitchFamily="34" charset="0"/>
                </a:rPr>
                <a:t>di</a:t>
              </a:r>
              <a:r>
                <a:rPr lang="en-IN" sz="2000" b="0" i="0">
                  <a:solidFill>
                    <a:schemeClr val="tx1"/>
                  </a:solidFill>
                  <a:latin typeface="Arial" panose="020B0604020202020204" pitchFamily="34" charset="0"/>
                  <a:cs typeface="Arial" panose="020B0604020202020204" pitchFamily="34" charset="0"/>
                </a:rPr>
                <a:t> )</a:t>
              </a:r>
              <a:endParaRPr lang="en-IN" sz="2000">
                <a:solidFill>
                  <a:schemeClr val="tx1"/>
                </a:solidFill>
                <a:latin typeface="Arial" panose="020B0604020202020204" pitchFamily="34" charset="0"/>
                <a:cs typeface="Arial" panose="020B0604020202020204" pitchFamily="34" charset="0"/>
              </a:endParaRPr>
            </a:p>
          </dgm:t>
        </dgm:pt>
      </mc:Fallback>
    </mc:AlternateContent>
    <dgm:pt modelId="{67E02FD7-7CCE-4502-AFCE-25AA72037ED8}" type="parTrans" cxnId="{E5AD060E-3681-4304-A3FA-2F46820E8227}">
      <dgm:prSet/>
      <dgm:spPr/>
      <dgm:t>
        <a:bodyPr/>
        <a:lstStyle/>
        <a:p>
          <a:endParaRPr lang="en-IN"/>
        </a:p>
      </dgm:t>
    </dgm:pt>
    <dgm:pt modelId="{36EB523F-4F5B-4265-96DB-68D5EE7FE582}" type="sibTrans" cxnId="{E5AD060E-3681-4304-A3FA-2F46820E8227}">
      <dgm:prSet/>
      <dgm:spPr/>
      <dgm:t>
        <a:bodyPr/>
        <a:lstStyle/>
        <a:p>
          <a:endParaRPr lang="en-IN"/>
        </a:p>
      </dgm:t>
    </dgm:pt>
    <dgm:pt modelId="{C3C403A8-AD62-418F-A712-63D64EC7029D}">
      <dgm:prSet custT="1"/>
      <dgm:spPr/>
      <dgm:t>
        <a:bodyPr/>
        <a:lstStyle/>
        <a:p>
          <a:pPr marL="0" indent="0" algn="ctr">
            <a:tabLst>
              <a:tab pos="7799388" algn="ctr"/>
              <a:tab pos="7893050" algn="l"/>
            </a:tabLst>
          </a:pPr>
          <a:r>
            <a:rPr lang="en-IN" sz="2000" b="1">
              <a:solidFill>
                <a:schemeClr val="tx1"/>
              </a:solidFill>
              <a:latin typeface="Arial" panose="020B0604020202020204" pitchFamily="34" charset="0"/>
              <a:cs typeface="Arial" panose="020B0604020202020204" pitchFamily="34" charset="0"/>
            </a:rPr>
            <a:t>Step #7. </a:t>
          </a:r>
          <a:r>
            <a:rPr lang="en-IN" sz="2000">
              <a:solidFill>
                <a:schemeClr val="tx1"/>
              </a:solidFill>
              <a:latin typeface="Arial" panose="020B0604020202020204" pitchFamily="34" charset="0"/>
              <a:cs typeface="Arial" panose="020B0604020202020204" pitchFamily="34" charset="0"/>
            </a:rPr>
            <a:t>Decide </a:t>
          </a:r>
          <a:r>
            <a:rPr lang="en-IN" sz="2000" b="1">
              <a:solidFill>
                <a:schemeClr val="tx1"/>
              </a:solidFill>
              <a:latin typeface="Arial" panose="020B0604020202020204" pitchFamily="34" charset="0"/>
              <a:cs typeface="Arial" panose="020B0604020202020204" pitchFamily="34" charset="0"/>
            </a:rPr>
            <a:t>type of shell &amp; tube exchanger</a:t>
          </a:r>
          <a:r>
            <a:rPr lang="en-IN" sz="2000">
              <a:solidFill>
                <a:schemeClr val="tx1"/>
              </a:solidFill>
              <a:latin typeface="Arial" panose="020B0604020202020204" pitchFamily="34" charset="0"/>
              <a:cs typeface="Arial" panose="020B0604020202020204" pitchFamily="34" charset="0"/>
            </a:rPr>
            <a:t> (fixed tube sheet, U-tube etc.). Select </a:t>
          </a:r>
          <a:r>
            <a:rPr lang="en-IN" sz="2000" b="1">
              <a:solidFill>
                <a:schemeClr val="tx1"/>
              </a:solidFill>
              <a:latin typeface="Arial" panose="020B0604020202020204" pitchFamily="34" charset="0"/>
              <a:cs typeface="Arial" panose="020B0604020202020204" pitchFamily="34" charset="0"/>
            </a:rPr>
            <a:t>tube pitch </a:t>
          </a:r>
          <a:r>
            <a:rPr lang="en-IN" sz="2000">
              <a:solidFill>
                <a:schemeClr val="tx1"/>
              </a:solidFill>
              <a:latin typeface="Arial" panose="020B0604020202020204" pitchFamily="34" charset="0"/>
              <a:cs typeface="Arial" panose="020B0604020202020204" pitchFamily="34" charset="0"/>
            </a:rPr>
            <a:t>(</a:t>
          </a:r>
          <a:r>
            <a:rPr lang="en-IN" sz="2000" i="1">
              <a:solidFill>
                <a:schemeClr val="tx1"/>
              </a:solidFill>
              <a:latin typeface="Arial" panose="020B0604020202020204" pitchFamily="34" charset="0"/>
              <a:cs typeface="Arial" panose="020B0604020202020204" pitchFamily="34" charset="0"/>
            </a:rPr>
            <a:t>P</a:t>
          </a:r>
          <a:r>
            <a:rPr lang="en-IN" sz="2000" i="1" baseline="-25000">
              <a:solidFill>
                <a:schemeClr val="tx1"/>
              </a:solidFill>
              <a:latin typeface="Arial" panose="020B0604020202020204" pitchFamily="34" charset="0"/>
              <a:cs typeface="Arial" panose="020B0604020202020204" pitchFamily="34" charset="0"/>
            </a:rPr>
            <a:t>T</a:t>
          </a:r>
          <a:r>
            <a:rPr lang="en-IN" sz="2000">
              <a:solidFill>
                <a:schemeClr val="tx1"/>
              </a:solidFill>
              <a:latin typeface="Arial" panose="020B0604020202020204" pitchFamily="34" charset="0"/>
              <a:cs typeface="Arial" panose="020B0604020202020204" pitchFamily="34" charset="0"/>
            </a:rPr>
            <a:t>), determine inside shell diameter (D</a:t>
          </a:r>
          <a:r>
            <a:rPr lang="en-IN" sz="2000" baseline="-25000">
              <a:solidFill>
                <a:schemeClr val="tx1"/>
              </a:solidFill>
              <a:latin typeface="Arial" panose="020B0604020202020204" pitchFamily="34" charset="0"/>
              <a:cs typeface="Arial" panose="020B0604020202020204" pitchFamily="34" charset="0"/>
            </a:rPr>
            <a:t>s</a:t>
          </a:r>
          <a:r>
            <a:rPr lang="en-IN" sz="2000">
              <a:solidFill>
                <a:schemeClr val="tx1"/>
              </a:solidFill>
              <a:latin typeface="Arial" panose="020B0604020202020204" pitchFamily="34" charset="0"/>
              <a:cs typeface="Arial" panose="020B0604020202020204" pitchFamily="34" charset="0"/>
            </a:rPr>
            <a:t>) that can accommodate calculated number of tubes (</a:t>
          </a:r>
          <a:r>
            <a:rPr lang="en-IN" sz="2000" i="1" err="1">
              <a:solidFill>
                <a:schemeClr val="tx1"/>
              </a:solidFill>
              <a:latin typeface="Arial" panose="020B0604020202020204" pitchFamily="34" charset="0"/>
              <a:cs typeface="Arial" panose="020B0604020202020204" pitchFamily="34" charset="0"/>
            </a:rPr>
            <a:t>n</a:t>
          </a:r>
          <a:r>
            <a:rPr lang="en-IN" sz="2000" i="1" baseline="-25000" err="1">
              <a:solidFill>
                <a:schemeClr val="tx1"/>
              </a:solidFill>
              <a:latin typeface="Arial" panose="020B0604020202020204" pitchFamily="34" charset="0"/>
              <a:cs typeface="Arial" panose="020B0604020202020204" pitchFamily="34" charset="0"/>
            </a:rPr>
            <a:t>t</a:t>
          </a:r>
          <a:r>
            <a:rPr lang="en-IN" sz="2000">
              <a:solidFill>
                <a:schemeClr val="tx1"/>
              </a:solidFill>
              <a:latin typeface="Arial" panose="020B0604020202020204" pitchFamily="34" charset="0"/>
              <a:cs typeface="Arial" panose="020B0604020202020204" pitchFamily="34" charset="0"/>
            </a:rPr>
            <a:t>). Use standard tube counts table for this purpose. Tube counts are available.</a:t>
          </a:r>
        </a:p>
      </dgm:t>
    </dgm:p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3" custScaleX="237047" custScaleY="74200" custLinFactNeighborX="377" custLinFactNeighborY="9537">
        <dgm:presLayoutVars>
          <dgm:bulletEnabled val="1"/>
        </dgm:presLayoutVars>
      </dgm:prSet>
      <dgm:spPr/>
    </dgm:pt>
    <dgm:pt modelId="{3F167C80-F7D8-4810-97E7-D4B4FEE9A4BE}" type="pres">
      <dgm:prSet presAssocID="{234926DE-904C-4814-B078-908CFA479B9A}" presName="sibTrans" presStyleLbl="sibTrans2D1" presStyleIdx="0" presStyleCnt="2"/>
      <dgm:spPr/>
    </dgm:pt>
    <dgm:pt modelId="{1AB7FA5A-3670-4958-875B-267774D881D7}" type="pres">
      <dgm:prSet presAssocID="{234926DE-904C-4814-B078-908CFA479B9A}" presName="connectorText" presStyleLbl="sibTrans2D1" presStyleIdx="0" presStyleCnt="2"/>
      <dgm:spPr/>
    </dgm:pt>
    <dgm:pt modelId="{8AA5B81C-87CF-42DD-BAA7-F83F257501AB}" type="pres">
      <dgm:prSet presAssocID="{37170CAC-76E0-4050-B58C-1DA5ED2679EB}" presName="node" presStyleLbl="node1" presStyleIdx="1" presStyleCnt="3" custScaleX="240888" custScaleY="77244">
        <dgm:presLayoutVars>
          <dgm:bulletEnabled val="1"/>
        </dgm:presLayoutVars>
      </dgm:prSet>
      <dgm:spPr/>
    </dgm:pt>
    <dgm:pt modelId="{4F438F47-ABC6-4352-998C-85C9887E3F57}" type="pres">
      <dgm:prSet presAssocID="{957CD2FC-DAEB-495C-A9AB-4B4B9B2EAEAE}" presName="sibTrans" presStyleLbl="sibTrans2D1" presStyleIdx="1" presStyleCnt="2"/>
      <dgm:spPr/>
    </dgm:pt>
    <dgm:pt modelId="{8D4D9CA1-3AFA-48E7-8615-ABFED67F7E3B}" type="pres">
      <dgm:prSet presAssocID="{957CD2FC-DAEB-495C-A9AB-4B4B9B2EAEAE}" presName="connectorText" presStyleLbl="sibTrans2D1" presStyleIdx="1" presStyleCnt="2"/>
      <dgm:spPr/>
    </dgm:pt>
    <dgm:pt modelId="{8BA1AB5A-5E3D-42CE-BC3F-A250A7612601}" type="pres">
      <dgm:prSet presAssocID="{F8D51A09-5150-4D29-8815-603958EF4EC5}" presName="node" presStyleLbl="node1" presStyleIdx="2" presStyleCnt="3" custScaleX="237047" custScaleY="201463" custLinFactNeighborX="377" custLinFactNeighborY="30953">
        <dgm:presLayoutVars>
          <dgm:bulletEnabled val="1"/>
        </dgm:presLayoutVars>
      </dgm:prSet>
      <dgm:spPr/>
    </dgm:pt>
  </dgm:ptLst>
  <dgm:cxnLst>
    <dgm:cxn modelId="{6BE2C103-F686-4127-B48B-2F9193F6BE78}" type="presOf" srcId="{C3C403A8-AD62-418F-A712-63D64EC7029D}" destId="{615BE818-7BA8-4E19-AFD2-6493D64A944B}" srcOrd="0" destOrd="0" presId="urn:microsoft.com/office/officeart/2005/8/layout/process2"/>
    <dgm:cxn modelId="{E5AD060E-3681-4304-A3FA-2F46820E8227}" srcId="{C6D21B32-A01B-4BC1-8478-7701782B1313}" destId="{F8D51A09-5150-4D29-8815-603958EF4EC5}" srcOrd="2" destOrd="0" parTransId="{67E02FD7-7CCE-4502-AFCE-25AA72037ED8}" sibTransId="{36EB523F-4F5B-4265-96DB-68D5EE7FE582}"/>
    <dgm:cxn modelId="{83C6EE70-06B6-432B-AE58-B8A3BE036700}" type="presOf" srcId="{C6D21B32-A01B-4BC1-8478-7701782B1313}" destId="{2C238F59-2350-452F-A751-0B5A12A04477}" srcOrd="0" destOrd="0" presId="urn:microsoft.com/office/officeart/2005/8/layout/process2"/>
    <dgm:cxn modelId="{17A85659-9403-41C1-BFD8-0D6FA55C51F6}" type="presOf" srcId="{957CD2FC-DAEB-495C-A9AB-4B4B9B2EAEAE}" destId="{8D4D9CA1-3AFA-48E7-8615-ABFED67F7E3B}" srcOrd="1" destOrd="0" presId="urn:microsoft.com/office/officeart/2005/8/layout/process2"/>
    <dgm:cxn modelId="{12BA9C7A-F23A-4909-AED2-436DB4647AAE}" type="presOf" srcId="{234926DE-904C-4814-B078-908CFA479B9A}" destId="{1AB7FA5A-3670-4958-875B-267774D881D7}" srcOrd="1" destOrd="0" presId="urn:microsoft.com/office/officeart/2005/8/layout/process2"/>
    <dgm:cxn modelId="{1758F27A-1B8B-4705-A3A5-2B003F0FBBD0}" type="presOf" srcId="{F8D51A09-5150-4D29-8815-603958EF4EC5}" destId="{8BA1AB5A-5E3D-42CE-BC3F-A250A7612601}" srcOrd="0" destOrd="0" presId="urn:microsoft.com/office/officeart/2005/8/layout/process2"/>
    <dgm:cxn modelId="{C51EF390-9352-47DC-AA0D-32AB8834D71F}" type="presOf" srcId="{37170CAC-76E0-4050-B58C-1DA5ED2679EB}" destId="{8AA5B81C-87CF-42DD-BAA7-F83F257501AB}" srcOrd="0" destOrd="0" presId="urn:microsoft.com/office/officeart/2005/8/layout/process2"/>
    <dgm:cxn modelId="{78A4D6B2-383F-4026-8B32-DB5931751F7A}" type="presOf" srcId="{234926DE-904C-4814-B078-908CFA479B9A}" destId="{3F167C80-F7D8-4810-97E7-D4B4FEE9A4BE}" srcOrd="0"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F34534F3-103A-44C3-9073-B081F09078FD}" type="presOf" srcId="{957CD2FC-DAEB-495C-A9AB-4B4B9B2EAEAE}" destId="{4F438F47-ABC6-4352-998C-85C9887E3F57}" srcOrd="0" destOrd="0" presId="urn:microsoft.com/office/officeart/2005/8/layout/process2"/>
    <dgm:cxn modelId="{AAC2B5FD-1578-49A7-A3A3-2E594D5C55E8}" srcId="{C6D21B32-A01B-4BC1-8478-7701782B1313}" destId="{C3C403A8-AD62-418F-A712-63D64EC7029D}" srcOrd="0" destOrd="0" parTransId="{112583E7-27DB-4A45-9570-C1E0F435C1CD}" sibTransId="{234926DE-904C-4814-B078-908CFA479B9A}"/>
    <dgm:cxn modelId="{9934B102-B57D-4ACC-B2A0-9147767C1B4D}" type="presParOf" srcId="{2C238F59-2350-452F-A751-0B5A12A04477}" destId="{615BE818-7BA8-4E19-AFD2-6493D64A944B}" srcOrd="0" destOrd="0" presId="urn:microsoft.com/office/officeart/2005/8/layout/process2"/>
    <dgm:cxn modelId="{67A59D54-D0E3-4342-BF7C-0341711C6800}" type="presParOf" srcId="{2C238F59-2350-452F-A751-0B5A12A04477}" destId="{3F167C80-F7D8-4810-97E7-D4B4FEE9A4BE}" srcOrd="1" destOrd="0" presId="urn:microsoft.com/office/officeart/2005/8/layout/process2"/>
    <dgm:cxn modelId="{66F9B31F-93AD-4750-BB74-023FE3EF3EF2}" type="presParOf" srcId="{3F167C80-F7D8-4810-97E7-D4B4FEE9A4BE}" destId="{1AB7FA5A-3670-4958-875B-267774D881D7}" srcOrd="0" destOrd="0" presId="urn:microsoft.com/office/officeart/2005/8/layout/process2"/>
    <dgm:cxn modelId="{DA5146AF-CE47-4837-A3B5-73B0328BDE9F}" type="presParOf" srcId="{2C238F59-2350-452F-A751-0B5A12A04477}" destId="{8AA5B81C-87CF-42DD-BAA7-F83F257501AB}" srcOrd="2" destOrd="0" presId="urn:microsoft.com/office/officeart/2005/8/layout/process2"/>
    <dgm:cxn modelId="{7836224C-A7F3-4E2E-8428-D7BBA70885C6}" type="presParOf" srcId="{2C238F59-2350-452F-A751-0B5A12A04477}" destId="{4F438F47-ABC6-4352-998C-85C9887E3F57}" srcOrd="3" destOrd="0" presId="urn:microsoft.com/office/officeart/2005/8/layout/process2"/>
    <dgm:cxn modelId="{5CEBB675-77A7-4067-B7EE-EF9B400C667A}" type="presParOf" srcId="{4F438F47-ABC6-4352-998C-85C9887E3F57}" destId="{8D4D9CA1-3AFA-48E7-8615-ABFED67F7E3B}" srcOrd="0" destOrd="0" presId="urn:microsoft.com/office/officeart/2005/8/layout/process2"/>
    <dgm:cxn modelId="{A63BE31A-948A-45B0-A337-76CBE3BB4A95}" type="presParOf" srcId="{2C238F59-2350-452F-A751-0B5A12A04477}" destId="{8BA1AB5A-5E3D-42CE-BC3F-A250A7612601}"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simple5" qsCatId="simple" csTypeId="urn:microsoft.com/office/officeart/2005/8/colors/accent0_1" csCatId="mainScheme" phldr="1"/>
      <dgm:spPr/>
      <dgm:t>
        <a:bodyPr/>
        <a:lstStyle/>
        <a:p>
          <a:endParaRPr lang="en-IN"/>
        </a:p>
      </dgm:t>
    </dgm:pt>
    <dgm:pt modelId="{37170CAC-76E0-4050-B58C-1DA5ED2679EB}">
      <dgm:prSet phldrT="[Text]" custT="1"/>
      <dgm:spPr/>
      <dgm:t>
        <a:bodyPr/>
        <a:lstStyle/>
        <a:p>
          <a:r>
            <a:rPr lang="en-IN" sz="2000" b="1">
              <a:solidFill>
                <a:schemeClr val="tx1"/>
              </a:solidFill>
              <a:latin typeface="Arial" panose="020B0604020202020204" pitchFamily="34" charset="0"/>
              <a:cs typeface="Arial" panose="020B0604020202020204" pitchFamily="34" charset="0"/>
            </a:rPr>
            <a:t>Step #8. Assign fluid to shell side or tube side</a:t>
          </a:r>
          <a:r>
            <a:rPr lang="en-IN" sz="2000">
              <a:solidFill>
                <a:schemeClr val="tx1"/>
              </a:solidFill>
              <a:latin typeface="Arial" panose="020B0604020202020204" pitchFamily="34" charset="0"/>
              <a:cs typeface="Arial" panose="020B0604020202020204" pitchFamily="34" charset="0"/>
            </a:rPr>
            <a:t>. Select </a:t>
          </a:r>
          <a:r>
            <a:rPr lang="en-IN" sz="2000" b="1">
              <a:solidFill>
                <a:schemeClr val="tx1"/>
              </a:solidFill>
              <a:latin typeface="Arial" panose="020B0604020202020204" pitchFamily="34" charset="0"/>
              <a:cs typeface="Arial" panose="020B0604020202020204" pitchFamily="34" charset="0"/>
            </a:rPr>
            <a:t>type of baffle </a:t>
          </a:r>
          <a:r>
            <a:rPr lang="en-IN" sz="2000">
              <a:solidFill>
                <a:schemeClr val="tx1"/>
              </a:solidFill>
              <a:latin typeface="Arial" panose="020B0604020202020204" pitchFamily="34" charset="0"/>
              <a:cs typeface="Arial" panose="020B0604020202020204" pitchFamily="34" charset="0"/>
            </a:rPr>
            <a:t>(segmental, doughnut etc.), its size (i.e. percentage cut, 25% baffles are widely used), spacing (B) and number. Baffle spacing is usually chosen to be within 0.2 D</a:t>
          </a:r>
          <a:r>
            <a:rPr lang="en-IN" sz="2000" baseline="-25000">
              <a:solidFill>
                <a:schemeClr val="tx1"/>
              </a:solidFill>
              <a:latin typeface="Arial" panose="020B0604020202020204" pitchFamily="34" charset="0"/>
              <a:cs typeface="Arial" panose="020B0604020202020204" pitchFamily="34" charset="0"/>
            </a:rPr>
            <a:t>s</a:t>
          </a:r>
          <a:r>
            <a:rPr lang="en-IN" sz="2000">
              <a:solidFill>
                <a:schemeClr val="tx1"/>
              </a:solidFill>
              <a:latin typeface="Arial" panose="020B0604020202020204" pitchFamily="34" charset="0"/>
              <a:cs typeface="Arial" panose="020B0604020202020204" pitchFamily="34" charset="0"/>
            </a:rPr>
            <a:t> to D</a:t>
          </a:r>
          <a:r>
            <a:rPr lang="en-IN" sz="2000" baseline="-25000">
              <a:solidFill>
                <a:schemeClr val="tx1"/>
              </a:solidFill>
              <a:latin typeface="Arial" panose="020B0604020202020204" pitchFamily="34" charset="0"/>
              <a:cs typeface="Arial" panose="020B0604020202020204" pitchFamily="34" charset="0"/>
            </a:rPr>
            <a:t>s</a:t>
          </a:r>
          <a:r>
            <a:rPr lang="en-IN" sz="2000">
              <a:solidFill>
                <a:schemeClr val="tx1"/>
              </a:solidFill>
              <a:latin typeface="Arial" panose="020B0604020202020204" pitchFamily="34" charset="0"/>
              <a:cs typeface="Arial" panose="020B0604020202020204" pitchFamily="34" charset="0"/>
            </a:rPr>
            <a:t> .</a:t>
          </a:r>
        </a:p>
      </dgm:t>
    </dgm:pt>
    <dgm:pt modelId="{C68A9519-04DA-482D-9939-D9049A475FD1}" type="parTrans" cxnId="{056A06EC-3CDE-402F-AF6B-B9484D445AA1}">
      <dgm:prSet/>
      <dgm:spPr/>
      <dgm:t>
        <a:bodyPr/>
        <a:lstStyle/>
        <a:p>
          <a:endParaRPr lang="en-IN"/>
        </a:p>
      </dgm:t>
    </dgm:pt>
    <dgm:pt modelId="{957CD2FC-DAEB-495C-A9AB-4B4B9B2EAEAE}" type="sibTrans" cxnId="{056A06EC-3CDE-402F-AF6B-B9484D445AA1}">
      <dgm:prSet/>
      <dgm:spPr/>
      <dgm:t>
        <a:bodyPr/>
        <a:lstStyle/>
        <a:p>
          <a:endParaRPr lang="en-IN"/>
        </a:p>
      </dgm:t>
    </dgm:pt>
    <dgm:pt modelId="{F8D51A09-5150-4D29-8815-603958EF4EC5}">
      <dgm:prSet phldrT="[Text]" custT="1"/>
      <dgm:spPr>
        <a:blipFill>
          <a:blip xmlns:r="http://schemas.openxmlformats.org/officeDocument/2006/relationships" r:embed="rId1"/>
          <a:stretch>
            <a:fillRect/>
          </a:stretch>
        </a:blipFill>
      </dgm:spPr>
      <dgm:t>
        <a:bodyPr/>
        <a:lstStyle/>
        <a:p>
          <a:r>
            <a:rPr lang="en-US">
              <a:noFill/>
            </a:rPr>
            <a:t> </a:t>
          </a:r>
        </a:p>
      </dgm:t>
    </dgm:pt>
    <dgm:pt modelId="{67E02FD7-7CCE-4502-AFCE-25AA72037ED8}" type="parTrans" cxnId="{E5AD060E-3681-4304-A3FA-2F46820E8227}">
      <dgm:prSet/>
      <dgm:spPr/>
      <dgm:t>
        <a:bodyPr/>
        <a:lstStyle/>
        <a:p>
          <a:endParaRPr lang="en-IN"/>
        </a:p>
      </dgm:t>
    </dgm:pt>
    <dgm:pt modelId="{36EB523F-4F5B-4265-96DB-68D5EE7FE582}" type="sibTrans" cxnId="{E5AD060E-3681-4304-A3FA-2F46820E8227}">
      <dgm:prSet/>
      <dgm:spPr/>
      <dgm:t>
        <a:bodyPr/>
        <a:lstStyle/>
        <a:p>
          <a:endParaRPr lang="en-IN"/>
        </a:p>
      </dgm:t>
    </dgm:pt>
    <dgm:pt modelId="{C3C403A8-AD62-418F-A712-63D64EC7029D}">
      <dgm:prSet custT="1"/>
      <dgm:spPr/>
      <dgm:t>
        <a:bodyPr/>
        <a:lstStyle/>
        <a:p>
          <a:pPr marL="0" indent="0" algn="ctr">
            <a:tabLst>
              <a:tab pos="7799388" algn="ctr"/>
              <a:tab pos="7893050" algn="l"/>
            </a:tabLst>
          </a:pPr>
          <a:r>
            <a:rPr lang="en-IN" sz="2000" b="1">
              <a:solidFill>
                <a:schemeClr val="tx1"/>
              </a:solidFill>
              <a:latin typeface="Arial" panose="020B0604020202020204" pitchFamily="34" charset="0"/>
              <a:cs typeface="Arial" panose="020B0604020202020204" pitchFamily="34" charset="0"/>
            </a:rPr>
            <a:t>Step #7. </a:t>
          </a:r>
          <a:r>
            <a:rPr lang="en-IN" sz="2000">
              <a:solidFill>
                <a:schemeClr val="tx1"/>
              </a:solidFill>
              <a:latin typeface="Arial" panose="020B0604020202020204" pitchFamily="34" charset="0"/>
              <a:cs typeface="Arial" panose="020B0604020202020204" pitchFamily="34" charset="0"/>
            </a:rPr>
            <a:t>Decide </a:t>
          </a:r>
          <a:r>
            <a:rPr lang="en-IN" sz="2000" b="1">
              <a:solidFill>
                <a:schemeClr val="tx1"/>
              </a:solidFill>
              <a:latin typeface="Arial" panose="020B0604020202020204" pitchFamily="34" charset="0"/>
              <a:cs typeface="Arial" panose="020B0604020202020204" pitchFamily="34" charset="0"/>
            </a:rPr>
            <a:t>type of shell &amp; tube exchanger</a:t>
          </a:r>
          <a:r>
            <a:rPr lang="en-IN" sz="2000">
              <a:solidFill>
                <a:schemeClr val="tx1"/>
              </a:solidFill>
              <a:latin typeface="Arial" panose="020B0604020202020204" pitchFamily="34" charset="0"/>
              <a:cs typeface="Arial" panose="020B0604020202020204" pitchFamily="34" charset="0"/>
            </a:rPr>
            <a:t> (fixed tube sheet, U-tube etc.). Select </a:t>
          </a:r>
          <a:r>
            <a:rPr lang="en-IN" sz="2000" b="1">
              <a:solidFill>
                <a:schemeClr val="tx1"/>
              </a:solidFill>
              <a:latin typeface="Arial" panose="020B0604020202020204" pitchFamily="34" charset="0"/>
              <a:cs typeface="Arial" panose="020B0604020202020204" pitchFamily="34" charset="0"/>
            </a:rPr>
            <a:t>tube pitch </a:t>
          </a:r>
          <a:r>
            <a:rPr lang="en-IN" sz="2000">
              <a:solidFill>
                <a:schemeClr val="tx1"/>
              </a:solidFill>
              <a:latin typeface="Arial" panose="020B0604020202020204" pitchFamily="34" charset="0"/>
              <a:cs typeface="Arial" panose="020B0604020202020204" pitchFamily="34" charset="0"/>
            </a:rPr>
            <a:t>(</a:t>
          </a:r>
          <a:r>
            <a:rPr lang="en-IN" sz="2000" i="1">
              <a:solidFill>
                <a:schemeClr val="tx1"/>
              </a:solidFill>
              <a:latin typeface="Arial" panose="020B0604020202020204" pitchFamily="34" charset="0"/>
              <a:cs typeface="Arial" panose="020B0604020202020204" pitchFamily="34" charset="0"/>
            </a:rPr>
            <a:t>P</a:t>
          </a:r>
          <a:r>
            <a:rPr lang="en-IN" sz="2000" i="1" baseline="-25000">
              <a:solidFill>
                <a:schemeClr val="tx1"/>
              </a:solidFill>
              <a:latin typeface="Arial" panose="020B0604020202020204" pitchFamily="34" charset="0"/>
              <a:cs typeface="Arial" panose="020B0604020202020204" pitchFamily="34" charset="0"/>
            </a:rPr>
            <a:t>T</a:t>
          </a:r>
          <a:r>
            <a:rPr lang="en-IN" sz="2000">
              <a:solidFill>
                <a:schemeClr val="tx1"/>
              </a:solidFill>
              <a:latin typeface="Arial" panose="020B0604020202020204" pitchFamily="34" charset="0"/>
              <a:cs typeface="Arial" panose="020B0604020202020204" pitchFamily="34" charset="0"/>
            </a:rPr>
            <a:t>), determine inside shell diameter (D</a:t>
          </a:r>
          <a:r>
            <a:rPr lang="en-IN" sz="2000" baseline="-25000">
              <a:solidFill>
                <a:schemeClr val="tx1"/>
              </a:solidFill>
              <a:latin typeface="Arial" panose="020B0604020202020204" pitchFamily="34" charset="0"/>
              <a:cs typeface="Arial" panose="020B0604020202020204" pitchFamily="34" charset="0"/>
            </a:rPr>
            <a:t>s</a:t>
          </a:r>
          <a:r>
            <a:rPr lang="en-IN" sz="2000">
              <a:solidFill>
                <a:schemeClr val="tx1"/>
              </a:solidFill>
              <a:latin typeface="Arial" panose="020B0604020202020204" pitchFamily="34" charset="0"/>
              <a:cs typeface="Arial" panose="020B0604020202020204" pitchFamily="34" charset="0"/>
            </a:rPr>
            <a:t>) that can accommodate calculated number of tubes (</a:t>
          </a:r>
          <a:r>
            <a:rPr lang="en-IN" sz="2000" i="1" err="1">
              <a:solidFill>
                <a:schemeClr val="tx1"/>
              </a:solidFill>
              <a:latin typeface="Arial" panose="020B0604020202020204" pitchFamily="34" charset="0"/>
              <a:cs typeface="Arial" panose="020B0604020202020204" pitchFamily="34" charset="0"/>
            </a:rPr>
            <a:t>n</a:t>
          </a:r>
          <a:r>
            <a:rPr lang="en-IN" sz="2000" i="1" baseline="-25000" err="1">
              <a:solidFill>
                <a:schemeClr val="tx1"/>
              </a:solidFill>
              <a:latin typeface="Arial" panose="020B0604020202020204" pitchFamily="34" charset="0"/>
              <a:cs typeface="Arial" panose="020B0604020202020204" pitchFamily="34" charset="0"/>
            </a:rPr>
            <a:t>t</a:t>
          </a:r>
          <a:r>
            <a:rPr lang="en-IN" sz="2000">
              <a:solidFill>
                <a:schemeClr val="tx1"/>
              </a:solidFill>
              <a:latin typeface="Arial" panose="020B0604020202020204" pitchFamily="34" charset="0"/>
              <a:cs typeface="Arial" panose="020B0604020202020204" pitchFamily="34" charset="0"/>
            </a:rPr>
            <a:t>). Use standard tube counts table for this purpose. Tube counts are available.</a:t>
          </a:r>
        </a:p>
      </dgm:t>
    </dgm:p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3" custScaleX="237047" custScaleY="74200" custLinFactNeighborX="377" custLinFactNeighborY="9537">
        <dgm:presLayoutVars>
          <dgm:bulletEnabled val="1"/>
        </dgm:presLayoutVars>
      </dgm:prSet>
      <dgm:spPr/>
    </dgm:pt>
    <dgm:pt modelId="{3F167C80-F7D8-4810-97E7-D4B4FEE9A4BE}" type="pres">
      <dgm:prSet presAssocID="{234926DE-904C-4814-B078-908CFA479B9A}" presName="sibTrans" presStyleLbl="sibTrans2D1" presStyleIdx="0" presStyleCnt="2"/>
      <dgm:spPr/>
    </dgm:pt>
    <dgm:pt modelId="{1AB7FA5A-3670-4958-875B-267774D881D7}" type="pres">
      <dgm:prSet presAssocID="{234926DE-904C-4814-B078-908CFA479B9A}" presName="connectorText" presStyleLbl="sibTrans2D1" presStyleIdx="0" presStyleCnt="2"/>
      <dgm:spPr/>
    </dgm:pt>
    <dgm:pt modelId="{8AA5B81C-87CF-42DD-BAA7-F83F257501AB}" type="pres">
      <dgm:prSet presAssocID="{37170CAC-76E0-4050-B58C-1DA5ED2679EB}" presName="node" presStyleLbl="node1" presStyleIdx="1" presStyleCnt="3" custScaleX="240888" custScaleY="77244">
        <dgm:presLayoutVars>
          <dgm:bulletEnabled val="1"/>
        </dgm:presLayoutVars>
      </dgm:prSet>
      <dgm:spPr/>
    </dgm:pt>
    <dgm:pt modelId="{4F438F47-ABC6-4352-998C-85C9887E3F57}" type="pres">
      <dgm:prSet presAssocID="{957CD2FC-DAEB-495C-A9AB-4B4B9B2EAEAE}" presName="sibTrans" presStyleLbl="sibTrans2D1" presStyleIdx="1" presStyleCnt="2"/>
      <dgm:spPr/>
    </dgm:pt>
    <dgm:pt modelId="{8D4D9CA1-3AFA-48E7-8615-ABFED67F7E3B}" type="pres">
      <dgm:prSet presAssocID="{957CD2FC-DAEB-495C-A9AB-4B4B9B2EAEAE}" presName="connectorText" presStyleLbl="sibTrans2D1" presStyleIdx="1" presStyleCnt="2"/>
      <dgm:spPr/>
    </dgm:pt>
    <dgm:pt modelId="{8BA1AB5A-5E3D-42CE-BC3F-A250A7612601}" type="pres">
      <dgm:prSet presAssocID="{F8D51A09-5150-4D29-8815-603958EF4EC5}" presName="node" presStyleLbl="node1" presStyleIdx="2" presStyleCnt="3" custScaleX="237047" custScaleY="201463" custLinFactNeighborX="377" custLinFactNeighborY="30953">
        <dgm:presLayoutVars>
          <dgm:bulletEnabled val="1"/>
        </dgm:presLayoutVars>
      </dgm:prSet>
      <dgm:spPr/>
    </dgm:pt>
  </dgm:ptLst>
  <dgm:cxnLst>
    <dgm:cxn modelId="{6BE2C103-F686-4127-B48B-2F9193F6BE78}" type="presOf" srcId="{C3C403A8-AD62-418F-A712-63D64EC7029D}" destId="{615BE818-7BA8-4E19-AFD2-6493D64A944B}" srcOrd="0" destOrd="0" presId="urn:microsoft.com/office/officeart/2005/8/layout/process2"/>
    <dgm:cxn modelId="{E5AD060E-3681-4304-A3FA-2F46820E8227}" srcId="{C6D21B32-A01B-4BC1-8478-7701782B1313}" destId="{F8D51A09-5150-4D29-8815-603958EF4EC5}" srcOrd="2" destOrd="0" parTransId="{67E02FD7-7CCE-4502-AFCE-25AA72037ED8}" sibTransId="{36EB523F-4F5B-4265-96DB-68D5EE7FE582}"/>
    <dgm:cxn modelId="{83C6EE70-06B6-432B-AE58-B8A3BE036700}" type="presOf" srcId="{C6D21B32-A01B-4BC1-8478-7701782B1313}" destId="{2C238F59-2350-452F-A751-0B5A12A04477}" srcOrd="0" destOrd="0" presId="urn:microsoft.com/office/officeart/2005/8/layout/process2"/>
    <dgm:cxn modelId="{17A85659-9403-41C1-BFD8-0D6FA55C51F6}" type="presOf" srcId="{957CD2FC-DAEB-495C-A9AB-4B4B9B2EAEAE}" destId="{8D4D9CA1-3AFA-48E7-8615-ABFED67F7E3B}" srcOrd="1" destOrd="0" presId="urn:microsoft.com/office/officeart/2005/8/layout/process2"/>
    <dgm:cxn modelId="{12BA9C7A-F23A-4909-AED2-436DB4647AAE}" type="presOf" srcId="{234926DE-904C-4814-B078-908CFA479B9A}" destId="{1AB7FA5A-3670-4958-875B-267774D881D7}" srcOrd="1" destOrd="0" presId="urn:microsoft.com/office/officeart/2005/8/layout/process2"/>
    <dgm:cxn modelId="{1758F27A-1B8B-4705-A3A5-2B003F0FBBD0}" type="presOf" srcId="{F8D51A09-5150-4D29-8815-603958EF4EC5}" destId="{8BA1AB5A-5E3D-42CE-BC3F-A250A7612601}" srcOrd="0" destOrd="0" presId="urn:microsoft.com/office/officeart/2005/8/layout/process2"/>
    <dgm:cxn modelId="{C51EF390-9352-47DC-AA0D-32AB8834D71F}" type="presOf" srcId="{37170CAC-76E0-4050-B58C-1DA5ED2679EB}" destId="{8AA5B81C-87CF-42DD-BAA7-F83F257501AB}" srcOrd="0" destOrd="0" presId="urn:microsoft.com/office/officeart/2005/8/layout/process2"/>
    <dgm:cxn modelId="{78A4D6B2-383F-4026-8B32-DB5931751F7A}" type="presOf" srcId="{234926DE-904C-4814-B078-908CFA479B9A}" destId="{3F167C80-F7D8-4810-97E7-D4B4FEE9A4BE}" srcOrd="0"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F34534F3-103A-44C3-9073-B081F09078FD}" type="presOf" srcId="{957CD2FC-DAEB-495C-A9AB-4B4B9B2EAEAE}" destId="{4F438F47-ABC6-4352-998C-85C9887E3F57}" srcOrd="0" destOrd="0" presId="urn:microsoft.com/office/officeart/2005/8/layout/process2"/>
    <dgm:cxn modelId="{AAC2B5FD-1578-49A7-A3A3-2E594D5C55E8}" srcId="{C6D21B32-A01B-4BC1-8478-7701782B1313}" destId="{C3C403A8-AD62-418F-A712-63D64EC7029D}" srcOrd="0" destOrd="0" parTransId="{112583E7-27DB-4A45-9570-C1E0F435C1CD}" sibTransId="{234926DE-904C-4814-B078-908CFA479B9A}"/>
    <dgm:cxn modelId="{9934B102-B57D-4ACC-B2A0-9147767C1B4D}" type="presParOf" srcId="{2C238F59-2350-452F-A751-0B5A12A04477}" destId="{615BE818-7BA8-4E19-AFD2-6493D64A944B}" srcOrd="0" destOrd="0" presId="urn:microsoft.com/office/officeart/2005/8/layout/process2"/>
    <dgm:cxn modelId="{67A59D54-D0E3-4342-BF7C-0341711C6800}" type="presParOf" srcId="{2C238F59-2350-452F-A751-0B5A12A04477}" destId="{3F167C80-F7D8-4810-97E7-D4B4FEE9A4BE}" srcOrd="1" destOrd="0" presId="urn:microsoft.com/office/officeart/2005/8/layout/process2"/>
    <dgm:cxn modelId="{66F9B31F-93AD-4750-BB74-023FE3EF3EF2}" type="presParOf" srcId="{3F167C80-F7D8-4810-97E7-D4B4FEE9A4BE}" destId="{1AB7FA5A-3670-4958-875B-267774D881D7}" srcOrd="0" destOrd="0" presId="urn:microsoft.com/office/officeart/2005/8/layout/process2"/>
    <dgm:cxn modelId="{DA5146AF-CE47-4837-A3B5-73B0328BDE9F}" type="presParOf" srcId="{2C238F59-2350-452F-A751-0B5A12A04477}" destId="{8AA5B81C-87CF-42DD-BAA7-F83F257501AB}" srcOrd="2" destOrd="0" presId="urn:microsoft.com/office/officeart/2005/8/layout/process2"/>
    <dgm:cxn modelId="{7836224C-A7F3-4E2E-8428-D7BBA70885C6}" type="presParOf" srcId="{2C238F59-2350-452F-A751-0B5A12A04477}" destId="{4F438F47-ABC6-4352-998C-85C9887E3F57}" srcOrd="3" destOrd="0" presId="urn:microsoft.com/office/officeart/2005/8/layout/process2"/>
    <dgm:cxn modelId="{5CEBB675-77A7-4067-B7EE-EF9B400C667A}" type="presParOf" srcId="{4F438F47-ABC6-4352-998C-85C9887E3F57}" destId="{8D4D9CA1-3AFA-48E7-8615-ABFED67F7E3B}" srcOrd="0" destOrd="0" presId="urn:microsoft.com/office/officeart/2005/8/layout/process2"/>
    <dgm:cxn modelId="{A63BE31A-948A-45B0-A337-76CBE3BB4A95}" type="presParOf" srcId="{2C238F59-2350-452F-A751-0B5A12A04477}" destId="{8BA1AB5A-5E3D-42CE-BC3F-A250A7612601}"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3d2" qsCatId="3D" csTypeId="urn:microsoft.com/office/officeart/2005/8/colors/accent0_1" csCatId="mainScheme" phldr="1"/>
      <dgm:spPr/>
      <dgm:t>
        <a:bodyPr/>
        <a:lstStyle/>
        <a:p>
          <a:endParaRPr lang="en-IN"/>
        </a:p>
      </dgm:t>
    </dgm:pt>
    <mc:AlternateContent xmlns:mc="http://schemas.openxmlformats.org/markup-compatibility/2006">
      <mc:Choice xmlns:a14="http://schemas.microsoft.com/office/drawing/2010/main" Requires="a14">
        <dgm:pt modelId="{C3C403A8-AD62-418F-A712-63D64EC7029D}">
          <dgm:prSet custT="1"/>
          <dgm:spPr/>
          <dgm:t>
            <a:bodyPr/>
            <a:lstStyle/>
            <a:p>
              <a:r>
                <a:rPr lang="en-IN" sz="2000">
                  <a:solidFill>
                    <a:schemeClr val="tx1"/>
                  </a:solidFill>
                  <a:latin typeface="Arial" panose="020B0604020202020204" pitchFamily="34" charset="0"/>
                  <a:cs typeface="Arial" panose="020B0604020202020204" pitchFamily="34" charset="0"/>
                </a:rPr>
                <a:t>Calculate </a:t>
              </a:r>
              <a:r>
                <a:rPr lang="en-IN" sz="2000" b="1">
                  <a:solidFill>
                    <a:schemeClr val="tx1"/>
                  </a:solidFill>
                  <a:latin typeface="Arial" panose="020B0604020202020204" pitchFamily="34" charset="0"/>
                  <a:cs typeface="Arial" panose="020B0604020202020204" pitchFamily="34" charset="0"/>
                </a:rPr>
                <a:t>overall heat transfer coefficient</a:t>
              </a:r>
              <a:r>
                <a:rPr lang="en-IN" sz="2000">
                  <a:solidFill>
                    <a:schemeClr val="tx1"/>
                  </a:solidFill>
                  <a:latin typeface="Arial" panose="020B0604020202020204" pitchFamily="34" charset="0"/>
                  <a:cs typeface="Arial" panose="020B0604020202020204" pitchFamily="34" charset="0"/>
                </a:rPr>
                <a:t> ( </a:t>
              </a:r>
              <a:r>
                <a:rPr lang="en-IN" sz="2000" err="1">
                  <a:solidFill>
                    <a:schemeClr val="tx1"/>
                  </a:solidFill>
                  <a:latin typeface="Arial" panose="020B0604020202020204" pitchFamily="34" charset="0"/>
                  <a:cs typeface="Arial" panose="020B0604020202020204" pitchFamily="34" charset="0"/>
                </a:rPr>
                <a:t>U</a:t>
              </a:r>
              <a:r>
                <a:rPr lang="en-IN" sz="2000" baseline="-25000" err="1">
                  <a:solidFill>
                    <a:schemeClr val="tx1"/>
                  </a:solidFill>
                  <a:latin typeface="Arial" panose="020B0604020202020204" pitchFamily="34" charset="0"/>
                  <a:cs typeface="Arial" panose="020B0604020202020204" pitchFamily="34" charset="0"/>
                </a:rPr>
                <a:t>o,cal</a:t>
              </a:r>
              <a:r>
                <a:rPr lang="en-IN" sz="2000">
                  <a:solidFill>
                    <a:schemeClr val="tx1"/>
                  </a:solidFill>
                  <a:latin typeface="Arial" panose="020B0604020202020204" pitchFamily="34" charset="0"/>
                  <a:cs typeface="Arial" panose="020B0604020202020204" pitchFamily="34" charset="0"/>
                </a:rPr>
                <a:t>) based on outside tube area (may neglect tube-wall resistance) including dirt factors:</a:t>
              </a:r>
            </a:p>
            <a:p>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𝑈</m:t>
                        </m:r>
                      </m:e>
                      <m:sub>
                        <m:r>
                          <a:rPr lang="en-IN" sz="2000" b="0" i="1" smtClean="0">
                            <a:solidFill>
                              <a:schemeClr val="tx1"/>
                            </a:solidFill>
                            <a:latin typeface="Cambria Math" panose="02040503050406030204" pitchFamily="18" charset="0"/>
                            <a:cs typeface="Arial" panose="020B0604020202020204" pitchFamily="34" charset="0"/>
                          </a:rPr>
                          <m:t>𝑂</m:t>
                        </m:r>
                        <m:r>
                          <a:rPr lang="en-IN" sz="2000" b="0" i="1" smtClean="0">
                            <a:solidFill>
                              <a:schemeClr val="tx1"/>
                            </a:solidFill>
                            <a:latin typeface="Cambria Math" panose="02040503050406030204" pitchFamily="18" charset="0"/>
                            <a:cs typeface="Arial" panose="020B0604020202020204" pitchFamily="34" charset="0"/>
                          </a:rPr>
                          <m:t>,</m:t>
                        </m:r>
                        <m:r>
                          <a:rPr lang="en-IN" sz="2000" b="0" i="1" smtClean="0">
                            <a:solidFill>
                              <a:schemeClr val="tx1"/>
                            </a:solidFill>
                            <a:latin typeface="Cambria Math" panose="02040503050406030204" pitchFamily="18" charset="0"/>
                            <a:cs typeface="Arial" panose="020B0604020202020204" pitchFamily="34" charset="0"/>
                          </a:rPr>
                          <m:t>𝑐𝑎𝑙</m:t>
                        </m:r>
                      </m:sub>
                    </m:sSub>
                    <m:r>
                      <a:rPr lang="en-IN" sz="2000" b="0" i="1" smtClean="0">
                        <a:solidFill>
                          <a:schemeClr val="tx1"/>
                        </a:solidFill>
                        <a:latin typeface="Cambria Math" panose="02040503050406030204" pitchFamily="18" charset="0"/>
                        <a:cs typeface="Arial" panose="020B0604020202020204" pitchFamily="34" charset="0"/>
                      </a:rPr>
                      <m:t>=</m:t>
                    </m:r>
                    <m:sSup>
                      <m:sSupPr>
                        <m:ctrlPr>
                          <a:rPr lang="en-IN" sz="2000" b="0" i="1" smtClean="0">
                            <a:solidFill>
                              <a:schemeClr val="tx1"/>
                            </a:solidFill>
                            <a:latin typeface="Cambria Math" panose="02040503050406030204" pitchFamily="18" charset="0"/>
                            <a:cs typeface="Arial" panose="020B0604020202020204" pitchFamily="34" charset="0"/>
                          </a:rPr>
                        </m:ctrlPr>
                      </m:sSupPr>
                      <m:e>
                        <m:d>
                          <m:dPr>
                            <m:begChr m:val="["/>
                            <m:endChr m:val="]"/>
                            <m:ctrlPr>
                              <a:rPr lang="en-IN" sz="2000" b="0" i="1" smtClean="0">
                                <a:solidFill>
                                  <a:schemeClr val="tx1"/>
                                </a:solidFill>
                                <a:latin typeface="Cambria Math" panose="02040503050406030204" pitchFamily="18" charset="0"/>
                                <a:cs typeface="Arial" panose="020B0604020202020204" pitchFamily="34" charset="0"/>
                              </a:rPr>
                            </m:ctrlPr>
                          </m:dPr>
                          <m:e>
                            <m:f>
                              <m:fPr>
                                <m:ctrlPr>
                                  <a:rPr lang="en-IN" sz="2000" b="0" i="1" smtClean="0">
                                    <a:solidFill>
                                      <a:schemeClr val="tx1"/>
                                    </a:solidFill>
                                    <a:latin typeface="Cambria Math" panose="02040503050406030204" pitchFamily="18" charset="0"/>
                                    <a:cs typeface="Arial" panose="020B0604020202020204" pitchFamily="34" charset="0"/>
                                  </a:rPr>
                                </m:ctrlPr>
                              </m:fPr>
                              <m:num>
                                <m:r>
                                  <a:rPr lang="en-IN" sz="2000" b="0" i="1" smtClean="0">
                                    <a:solidFill>
                                      <a:schemeClr val="tx1"/>
                                    </a:solidFill>
                                    <a:latin typeface="Cambria Math" panose="02040503050406030204" pitchFamily="18" charset="0"/>
                                    <a:cs typeface="Arial" panose="020B0604020202020204" pitchFamily="34" charset="0"/>
                                  </a:rPr>
                                  <m:t>1</m:t>
                                </m:r>
                              </m:num>
                              <m:den>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h</m:t>
                                    </m:r>
                                  </m:e>
                                  <m:sub>
                                    <m:r>
                                      <a:rPr lang="en-IN" sz="2000" b="0" i="1" smtClean="0">
                                        <a:solidFill>
                                          <a:schemeClr val="tx1"/>
                                        </a:solidFill>
                                        <a:latin typeface="Cambria Math" panose="02040503050406030204" pitchFamily="18" charset="0"/>
                                        <a:cs typeface="Arial" panose="020B0604020202020204" pitchFamily="34" charset="0"/>
                                      </a:rPr>
                                      <m:t>𝑜</m:t>
                                    </m:r>
                                  </m:sub>
                                </m:sSub>
                              </m:den>
                            </m:f>
                            <m:r>
                              <a:rPr lang="en-IN" sz="2000" b="0" i="1" smtClean="0">
                                <a:solidFill>
                                  <a:schemeClr val="tx1"/>
                                </a:solidFill>
                                <a:latin typeface="Cambria Math" panose="02040503050406030204" pitchFamily="18" charset="0"/>
                                <a:cs typeface="Arial" panose="020B0604020202020204" pitchFamily="34" charset="0"/>
                              </a:rPr>
                              <m:t>+</m:t>
                            </m:r>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𝑅</m:t>
                                </m:r>
                              </m:e>
                              <m:sub>
                                <m:r>
                                  <a:rPr lang="en-IN" sz="2000" b="0" i="1" smtClean="0">
                                    <a:solidFill>
                                      <a:schemeClr val="tx1"/>
                                    </a:solidFill>
                                    <a:latin typeface="Cambria Math" panose="02040503050406030204" pitchFamily="18" charset="0"/>
                                    <a:cs typeface="Arial" panose="020B0604020202020204" pitchFamily="34" charset="0"/>
                                  </a:rPr>
                                  <m:t>𝑑𝑜</m:t>
                                </m:r>
                              </m:sub>
                            </m:sSub>
                            <m:r>
                              <a:rPr lang="en-IN" sz="2000" b="0" i="1" smtClean="0">
                                <a:solidFill>
                                  <a:schemeClr val="tx1"/>
                                </a:solidFill>
                                <a:latin typeface="Cambria Math" panose="02040503050406030204" pitchFamily="18" charset="0"/>
                                <a:cs typeface="Arial" panose="020B0604020202020204" pitchFamily="34" charset="0"/>
                              </a:rPr>
                              <m:t>+</m:t>
                            </m:r>
                            <m:f>
                              <m:fPr>
                                <m:ctrlPr>
                                  <a:rPr lang="en-IN" sz="2000" b="0" i="1" smtClean="0">
                                    <a:solidFill>
                                      <a:schemeClr val="tx1"/>
                                    </a:solidFill>
                                    <a:latin typeface="Cambria Math" panose="02040503050406030204" pitchFamily="18" charset="0"/>
                                    <a:cs typeface="Arial" panose="020B0604020202020204" pitchFamily="34" charset="0"/>
                                  </a:rPr>
                                </m:ctrlPr>
                              </m:fPr>
                              <m:num>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𝐴</m:t>
                                    </m:r>
                                  </m:e>
                                  <m:sub>
                                    <m:r>
                                      <a:rPr lang="en-IN" sz="2000" b="0" i="1" smtClean="0">
                                        <a:solidFill>
                                          <a:schemeClr val="tx1"/>
                                        </a:solidFill>
                                        <a:latin typeface="Cambria Math" panose="02040503050406030204" pitchFamily="18" charset="0"/>
                                        <a:cs typeface="Arial" panose="020B0604020202020204" pitchFamily="34" charset="0"/>
                                      </a:rPr>
                                      <m:t>𝑂</m:t>
                                    </m:r>
                                  </m:sub>
                                </m:sSub>
                              </m:num>
                              <m:den>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𝐴</m:t>
                                    </m:r>
                                  </m:e>
                                  <m:sub>
                                    <m:r>
                                      <a:rPr lang="en-IN" sz="2000" b="0" i="1" smtClean="0">
                                        <a:solidFill>
                                          <a:schemeClr val="tx1"/>
                                        </a:solidFill>
                                        <a:latin typeface="Cambria Math" panose="02040503050406030204" pitchFamily="18" charset="0"/>
                                        <a:cs typeface="Arial" panose="020B0604020202020204" pitchFamily="34" charset="0"/>
                                      </a:rPr>
                                      <m:t>𝑖</m:t>
                                    </m:r>
                                  </m:sub>
                                </m:sSub>
                              </m:den>
                            </m:f>
                            <m:d>
                              <m:dPr>
                                <m:ctrlPr>
                                  <a:rPr lang="en-IN" sz="2000" b="0" i="1" smtClean="0">
                                    <a:solidFill>
                                      <a:schemeClr val="tx1"/>
                                    </a:solidFill>
                                    <a:latin typeface="Cambria Math" panose="02040503050406030204" pitchFamily="18" charset="0"/>
                                    <a:cs typeface="Arial" panose="020B0604020202020204" pitchFamily="34" charset="0"/>
                                  </a:rPr>
                                </m:ctrlPr>
                              </m:dPr>
                              <m:e>
                                <m:f>
                                  <m:fPr>
                                    <m:ctrlPr>
                                      <a:rPr lang="en-IN" sz="2000" b="0" i="1" smtClean="0">
                                        <a:solidFill>
                                          <a:schemeClr val="tx1"/>
                                        </a:solidFill>
                                        <a:latin typeface="Cambria Math" panose="02040503050406030204" pitchFamily="18" charset="0"/>
                                        <a:cs typeface="Arial" panose="020B0604020202020204" pitchFamily="34" charset="0"/>
                                      </a:rPr>
                                    </m:ctrlPr>
                                  </m:fPr>
                                  <m:num>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𝑑</m:t>
                                        </m:r>
                                      </m:e>
                                      <m:sub>
                                        <m:r>
                                          <a:rPr lang="en-IN" sz="2000" b="0" i="1" smtClean="0">
                                            <a:solidFill>
                                              <a:schemeClr val="tx1"/>
                                            </a:solidFill>
                                            <a:latin typeface="Cambria Math" panose="02040503050406030204" pitchFamily="18" charset="0"/>
                                            <a:cs typeface="Arial" panose="020B0604020202020204" pitchFamily="34" charset="0"/>
                                          </a:rPr>
                                          <m:t>𝑜</m:t>
                                        </m:r>
                                      </m:sub>
                                    </m:sSub>
                                    <m:r>
                                      <a:rPr lang="en-IN" sz="2000" b="0" i="1" smtClean="0">
                                        <a:solidFill>
                                          <a:schemeClr val="tx1"/>
                                        </a:solidFill>
                                        <a:latin typeface="Cambria Math" panose="02040503050406030204" pitchFamily="18" charset="0"/>
                                        <a:cs typeface="Arial" panose="020B0604020202020204" pitchFamily="34" charset="0"/>
                                      </a:rPr>
                                      <m:t>−</m:t>
                                    </m:r>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𝑑</m:t>
                                        </m:r>
                                      </m:e>
                                      <m:sub>
                                        <m:r>
                                          <a:rPr lang="en-IN" sz="2000" b="0" i="1" smtClean="0">
                                            <a:solidFill>
                                              <a:schemeClr val="tx1"/>
                                            </a:solidFill>
                                            <a:latin typeface="Cambria Math" panose="02040503050406030204" pitchFamily="18" charset="0"/>
                                            <a:cs typeface="Arial" panose="020B0604020202020204" pitchFamily="34" charset="0"/>
                                          </a:rPr>
                                          <m:t>𝑖</m:t>
                                        </m:r>
                                      </m:sub>
                                    </m:sSub>
                                  </m:num>
                                  <m:den>
                                    <m:r>
                                      <a:rPr lang="en-IN" sz="2000" b="0" i="1" smtClean="0">
                                        <a:solidFill>
                                          <a:schemeClr val="tx1"/>
                                        </a:solidFill>
                                        <a:latin typeface="Cambria Math" panose="02040503050406030204" pitchFamily="18" charset="0"/>
                                        <a:cs typeface="Arial" panose="020B0604020202020204" pitchFamily="34" charset="0"/>
                                      </a:rPr>
                                      <m:t>2</m:t>
                                    </m:r>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𝑘</m:t>
                                        </m:r>
                                      </m:e>
                                      <m:sub>
                                        <m:r>
                                          <a:rPr lang="en-IN" sz="2000" b="0" i="1" smtClean="0">
                                            <a:solidFill>
                                              <a:schemeClr val="tx1"/>
                                            </a:solidFill>
                                            <a:latin typeface="Cambria Math" panose="02040503050406030204" pitchFamily="18" charset="0"/>
                                            <a:cs typeface="Arial" panose="020B0604020202020204" pitchFamily="34" charset="0"/>
                                          </a:rPr>
                                          <m:t>𝑤</m:t>
                                        </m:r>
                                      </m:sub>
                                    </m:sSub>
                                  </m:den>
                                </m:f>
                              </m:e>
                            </m:d>
                            <m:r>
                              <a:rPr lang="en-IN" sz="2000" b="0" i="1" smtClean="0">
                                <a:solidFill>
                                  <a:schemeClr val="tx1"/>
                                </a:solidFill>
                                <a:latin typeface="Cambria Math" panose="02040503050406030204" pitchFamily="18" charset="0"/>
                                <a:cs typeface="Arial" panose="020B0604020202020204" pitchFamily="34" charset="0"/>
                              </a:rPr>
                              <m:t>+</m:t>
                            </m:r>
                            <m:f>
                              <m:fPr>
                                <m:ctrlPr>
                                  <a:rPr lang="en-IN" sz="2000" b="0" i="1" smtClean="0">
                                    <a:solidFill>
                                      <a:schemeClr val="tx1"/>
                                    </a:solidFill>
                                    <a:latin typeface="Cambria Math" panose="02040503050406030204" pitchFamily="18" charset="0"/>
                                    <a:cs typeface="Arial" panose="020B0604020202020204" pitchFamily="34" charset="0"/>
                                  </a:rPr>
                                </m:ctrlPr>
                              </m:fPr>
                              <m:num>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𝐴</m:t>
                                    </m:r>
                                  </m:e>
                                  <m:sub>
                                    <m:r>
                                      <a:rPr lang="en-IN" sz="2000" b="0" i="1" smtClean="0">
                                        <a:solidFill>
                                          <a:schemeClr val="tx1"/>
                                        </a:solidFill>
                                        <a:latin typeface="Cambria Math" panose="02040503050406030204" pitchFamily="18" charset="0"/>
                                        <a:cs typeface="Arial" panose="020B0604020202020204" pitchFamily="34" charset="0"/>
                                      </a:rPr>
                                      <m:t>𝑜</m:t>
                                    </m:r>
                                  </m:sub>
                                </m:sSub>
                              </m:num>
                              <m:den>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𝐴</m:t>
                                    </m:r>
                                  </m:e>
                                  <m:sub>
                                    <m:r>
                                      <a:rPr lang="en-IN" sz="2000" b="0" i="1" smtClean="0">
                                        <a:solidFill>
                                          <a:schemeClr val="tx1"/>
                                        </a:solidFill>
                                        <a:latin typeface="Cambria Math" panose="02040503050406030204" pitchFamily="18" charset="0"/>
                                        <a:cs typeface="Arial" panose="020B0604020202020204" pitchFamily="34" charset="0"/>
                                      </a:rPr>
                                      <m:t>𝑖</m:t>
                                    </m:r>
                                  </m:sub>
                                </m:sSub>
                              </m:den>
                            </m:f>
                            <m:d>
                              <m:dPr>
                                <m:ctrlPr>
                                  <a:rPr lang="en-IN" sz="2000" b="0" i="1" smtClean="0">
                                    <a:solidFill>
                                      <a:schemeClr val="tx1"/>
                                    </a:solidFill>
                                    <a:latin typeface="Cambria Math" panose="02040503050406030204" pitchFamily="18" charset="0"/>
                                    <a:cs typeface="Arial" panose="020B0604020202020204" pitchFamily="34" charset="0"/>
                                  </a:rPr>
                                </m:ctrlPr>
                              </m:dPr>
                              <m:e>
                                <m:f>
                                  <m:fPr>
                                    <m:ctrlPr>
                                      <a:rPr lang="en-IN" sz="2000" b="0" i="1" smtClean="0">
                                        <a:solidFill>
                                          <a:schemeClr val="tx1"/>
                                        </a:solidFill>
                                        <a:latin typeface="Cambria Math" panose="02040503050406030204" pitchFamily="18" charset="0"/>
                                        <a:cs typeface="Arial" panose="020B0604020202020204" pitchFamily="34" charset="0"/>
                                      </a:rPr>
                                    </m:ctrlPr>
                                  </m:fPr>
                                  <m:num>
                                    <m:r>
                                      <a:rPr lang="en-IN" sz="2000" b="0" i="1" smtClean="0">
                                        <a:solidFill>
                                          <a:schemeClr val="tx1"/>
                                        </a:solidFill>
                                        <a:latin typeface="Cambria Math" panose="02040503050406030204" pitchFamily="18" charset="0"/>
                                        <a:cs typeface="Arial" panose="020B0604020202020204" pitchFamily="34" charset="0"/>
                                      </a:rPr>
                                      <m:t>1</m:t>
                                    </m:r>
                                  </m:num>
                                  <m:den>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h</m:t>
                                        </m:r>
                                      </m:e>
                                      <m:sub>
                                        <m:r>
                                          <a:rPr lang="en-IN" sz="2000" b="0" i="1" smtClean="0">
                                            <a:solidFill>
                                              <a:schemeClr val="tx1"/>
                                            </a:solidFill>
                                            <a:latin typeface="Cambria Math" panose="02040503050406030204" pitchFamily="18" charset="0"/>
                                            <a:cs typeface="Arial" panose="020B0604020202020204" pitchFamily="34" charset="0"/>
                                          </a:rPr>
                                          <m:t>𝑖</m:t>
                                        </m:r>
                                      </m:sub>
                                    </m:sSub>
                                  </m:den>
                                </m:f>
                              </m:e>
                            </m:d>
                            <m:r>
                              <a:rPr lang="en-IN" sz="2000" b="0" i="1" smtClean="0">
                                <a:solidFill>
                                  <a:schemeClr val="tx1"/>
                                </a:solidFill>
                                <a:latin typeface="Cambria Math" panose="02040503050406030204" pitchFamily="18" charset="0"/>
                                <a:cs typeface="Arial" panose="020B0604020202020204" pitchFamily="34" charset="0"/>
                              </a:rPr>
                              <m:t>+</m:t>
                            </m:r>
                            <m:f>
                              <m:fPr>
                                <m:ctrlPr>
                                  <a:rPr lang="en-IN" sz="2000" b="0" i="1" smtClean="0">
                                    <a:solidFill>
                                      <a:schemeClr val="tx1"/>
                                    </a:solidFill>
                                    <a:latin typeface="Cambria Math" panose="02040503050406030204" pitchFamily="18" charset="0"/>
                                    <a:cs typeface="Arial" panose="020B0604020202020204" pitchFamily="34" charset="0"/>
                                  </a:rPr>
                                </m:ctrlPr>
                              </m:fPr>
                              <m:num>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𝐴</m:t>
                                    </m:r>
                                  </m:e>
                                  <m:sub>
                                    <m:r>
                                      <a:rPr lang="en-IN" sz="2000" b="0" i="1" smtClean="0">
                                        <a:solidFill>
                                          <a:schemeClr val="tx1"/>
                                        </a:solidFill>
                                        <a:latin typeface="Cambria Math" panose="02040503050406030204" pitchFamily="18" charset="0"/>
                                        <a:cs typeface="Arial" panose="020B0604020202020204" pitchFamily="34" charset="0"/>
                                      </a:rPr>
                                      <m:t>𝑜</m:t>
                                    </m:r>
                                  </m:sub>
                                </m:sSub>
                              </m:num>
                              <m:den>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𝐴</m:t>
                                    </m:r>
                                  </m:e>
                                  <m:sub>
                                    <m:r>
                                      <a:rPr lang="en-IN" sz="2000" b="0" i="1" smtClean="0">
                                        <a:solidFill>
                                          <a:schemeClr val="tx1"/>
                                        </a:solidFill>
                                        <a:latin typeface="Cambria Math" panose="02040503050406030204" pitchFamily="18" charset="0"/>
                                        <a:cs typeface="Arial" panose="020B0604020202020204" pitchFamily="34" charset="0"/>
                                      </a:rPr>
                                      <m:t>𝑖</m:t>
                                    </m:r>
                                  </m:sub>
                                </m:sSub>
                              </m:den>
                            </m:f>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𝑅</m:t>
                                </m:r>
                              </m:e>
                              <m:sub>
                                <m:r>
                                  <a:rPr lang="en-IN" sz="2000" b="0" i="1" smtClean="0">
                                    <a:solidFill>
                                      <a:schemeClr val="tx1"/>
                                    </a:solidFill>
                                    <a:latin typeface="Cambria Math" panose="02040503050406030204" pitchFamily="18" charset="0"/>
                                    <a:cs typeface="Arial" panose="020B0604020202020204" pitchFamily="34" charset="0"/>
                                  </a:rPr>
                                  <m:t>𝑑𝑖</m:t>
                                </m:r>
                              </m:sub>
                            </m:sSub>
                          </m:e>
                        </m:d>
                      </m:e>
                      <m:sup>
                        <m:r>
                          <a:rPr lang="en-IN" sz="2000" b="0" i="1" smtClean="0">
                            <a:solidFill>
                              <a:schemeClr val="tx1"/>
                            </a:solidFill>
                            <a:latin typeface="Cambria Math" panose="02040503050406030204" pitchFamily="18" charset="0"/>
                            <a:cs typeface="Arial" panose="020B0604020202020204" pitchFamily="34" charset="0"/>
                          </a:rPr>
                          <m:t>−1</m:t>
                        </m:r>
                      </m:sup>
                    </m:sSup>
                  </m:oMath>
                </m:oMathPara>
              </a14:m>
              <a:endParaRPr lang="en-IN" sz="2000">
                <a:solidFill>
                  <a:schemeClr val="tx1"/>
                </a:solidFill>
                <a:latin typeface="Arial" panose="020B0604020202020204" pitchFamily="34" charset="0"/>
                <a:cs typeface="Arial" panose="020B0604020202020204" pitchFamily="34" charset="0"/>
              </a:endParaRPr>
            </a:p>
          </dgm:t>
        </dgm:pt>
      </mc:Choice>
      <mc:Fallback>
        <dgm:pt modelId="{C3C403A8-AD62-418F-A712-63D64EC7029D}">
          <dgm:prSet custT="1"/>
          <dgm:spPr/>
          <dgm:t>
            <a:bodyPr/>
            <a:lstStyle/>
            <a:p>
              <a:r>
                <a:rPr lang="en-IN" sz="2000">
                  <a:solidFill>
                    <a:schemeClr val="tx1"/>
                  </a:solidFill>
                  <a:latin typeface="Arial" panose="020B0604020202020204" pitchFamily="34" charset="0"/>
                  <a:cs typeface="Arial" panose="020B0604020202020204" pitchFamily="34" charset="0"/>
                </a:rPr>
                <a:t>Calculate </a:t>
              </a:r>
              <a:r>
                <a:rPr lang="en-IN" sz="2000" b="1">
                  <a:solidFill>
                    <a:schemeClr val="tx1"/>
                  </a:solidFill>
                  <a:latin typeface="Arial" panose="020B0604020202020204" pitchFamily="34" charset="0"/>
                  <a:cs typeface="Arial" panose="020B0604020202020204" pitchFamily="34" charset="0"/>
                </a:rPr>
                <a:t>overall heat transfer coefficient</a:t>
              </a:r>
              <a:r>
                <a:rPr lang="en-IN" sz="2000">
                  <a:solidFill>
                    <a:schemeClr val="tx1"/>
                  </a:solidFill>
                  <a:latin typeface="Arial" panose="020B0604020202020204" pitchFamily="34" charset="0"/>
                  <a:cs typeface="Arial" panose="020B0604020202020204" pitchFamily="34" charset="0"/>
                </a:rPr>
                <a:t> ( </a:t>
              </a:r>
              <a:r>
                <a:rPr lang="en-IN" sz="2000" err="1">
                  <a:solidFill>
                    <a:schemeClr val="tx1"/>
                  </a:solidFill>
                  <a:latin typeface="Arial" panose="020B0604020202020204" pitchFamily="34" charset="0"/>
                  <a:cs typeface="Arial" panose="020B0604020202020204" pitchFamily="34" charset="0"/>
                </a:rPr>
                <a:t>U</a:t>
              </a:r>
              <a:r>
                <a:rPr lang="en-IN" sz="2000" baseline="-25000" err="1">
                  <a:solidFill>
                    <a:schemeClr val="tx1"/>
                  </a:solidFill>
                  <a:latin typeface="Arial" panose="020B0604020202020204" pitchFamily="34" charset="0"/>
                  <a:cs typeface="Arial" panose="020B0604020202020204" pitchFamily="34" charset="0"/>
                </a:rPr>
                <a:t>o,cal</a:t>
              </a:r>
              <a:r>
                <a:rPr lang="en-IN" sz="2000">
                  <a:solidFill>
                    <a:schemeClr val="tx1"/>
                  </a:solidFill>
                  <a:latin typeface="Arial" panose="020B0604020202020204" pitchFamily="34" charset="0"/>
                  <a:cs typeface="Arial" panose="020B0604020202020204" pitchFamily="34" charset="0"/>
                </a:rPr>
                <a:t>) based on outside tube area (may neglect tube-wall resistance) including dirt factors:</a:t>
              </a:r>
            </a:p>
            <a:p>
              <a:pPr/>
              <a:r>
                <a:rPr lang="en-IN" sz="2000" b="0" i="0">
                  <a:solidFill>
                    <a:schemeClr val="tx1"/>
                  </a:solidFill>
                  <a:latin typeface="Cambria Math" panose="02040503050406030204" pitchFamily="18" charset="0"/>
                  <a:cs typeface="Arial" panose="020B0604020202020204" pitchFamily="34" charset="0"/>
                </a:rPr>
                <a:t>𝑈_(𝑂,𝑐𝑎𝑙)=[1/ℎ_𝑜 +𝑅_𝑑𝑜+𝐴_𝑂/𝐴_𝑖  ((𝑑_𝑜−𝑑_𝑖)/(2𝑘_𝑤 ))+𝐴_𝑜/𝐴_𝑖  (1/ℎ_𝑖 )+𝐴_𝑜/𝐴_𝑖  𝑅_𝑑𝑖 ]^(−1)</a:t>
              </a:r>
              <a:endParaRPr lang="en-IN" sz="2000">
                <a:solidFill>
                  <a:schemeClr val="tx1"/>
                </a:solidFill>
                <a:latin typeface="Arial" panose="020B0604020202020204" pitchFamily="34" charset="0"/>
                <a:cs typeface="Arial" panose="020B0604020202020204" pitchFamily="34" charset="0"/>
              </a:endParaRPr>
            </a:p>
          </dgm:t>
        </dgm:pt>
      </mc:Fallback>
    </mc:AlternateConten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mc:AlternateContent xmlns:mc="http://schemas.openxmlformats.org/markup-compatibility/2006">
      <mc:Choice xmlns:a14="http://schemas.microsoft.com/office/drawing/2010/main" Requires="a14">
        <dgm:pt modelId="{37170CAC-76E0-4050-B58C-1DA5ED2679EB}">
          <dgm:prSet phldrT="[Text]" custT="1"/>
          <dgm:spPr/>
          <dgm:t>
            <a:bodyPr/>
            <a:lstStyle/>
            <a:p>
              <a:pPr algn="ctr"/>
              <a:r>
                <a:rPr lang="en-IN" sz="2000" b="1" i="0">
                  <a:solidFill>
                    <a:schemeClr val="tx1"/>
                  </a:solidFill>
                  <a:latin typeface="Arial" panose="020B0604020202020204" pitchFamily="34" charset="0"/>
                  <a:cs typeface="Arial" panose="020B0604020202020204" pitchFamily="34" charset="0"/>
                </a:rPr>
                <a:t>Step #10.</a:t>
              </a:r>
              <a:r>
                <a:rPr lang="en-IN" sz="2000" b="0" i="0">
                  <a:solidFill>
                    <a:schemeClr val="tx1"/>
                  </a:solidFill>
                  <a:latin typeface="Arial" panose="020B0604020202020204" pitchFamily="34" charset="0"/>
                  <a:cs typeface="Arial" panose="020B0604020202020204" pitchFamily="34" charset="0"/>
                </a:rPr>
                <a:t> If </a:t>
              </a:r>
              <a14:m>
                <m:oMath xmlns:m="http://schemas.openxmlformats.org/officeDocument/2006/math">
                  <m:f>
                    <m:fPr>
                      <m:ctrlPr>
                        <a:rPr lang="en-IN" sz="2000" b="0" i="1" smtClean="0">
                          <a:solidFill>
                            <a:schemeClr val="tx1"/>
                          </a:solidFill>
                          <a:latin typeface="Cambria Math" panose="02040503050406030204" pitchFamily="18" charset="0"/>
                          <a:cs typeface="Arial" panose="020B0604020202020204" pitchFamily="34" charset="0"/>
                        </a:rPr>
                      </m:ctrlPr>
                    </m:fPr>
                    <m:num>
                      <m:sSub>
                        <m:sSubPr>
                          <m:ctrlPr>
                            <a:rPr lang="en-IN" sz="2000" b="0" i="1" smtClean="0">
                              <a:solidFill>
                                <a:schemeClr val="tx1"/>
                              </a:solidFill>
                              <a:latin typeface="Cambria Math" panose="02040503050406030204" pitchFamily="18" charset="0"/>
                              <a:cs typeface="Arial" panose="020B0604020202020204" pitchFamily="34" charset="0"/>
                            </a:rPr>
                          </m:ctrlPr>
                        </m:sSubPr>
                        <m:e>
                          <m:r>
                            <m:rPr>
                              <m:sty m:val="p"/>
                            </m:rPr>
                            <a:rPr lang="en-IN" sz="2000" b="0" i="0" smtClean="0">
                              <a:solidFill>
                                <a:schemeClr val="tx1"/>
                              </a:solidFill>
                              <a:latin typeface="Cambria Math" panose="02040503050406030204" pitchFamily="18" charset="0"/>
                              <a:cs typeface="Arial" panose="020B0604020202020204" pitchFamily="34" charset="0"/>
                            </a:rPr>
                            <m:t>U</m:t>
                          </m:r>
                        </m:e>
                        <m:sub>
                          <m:r>
                            <m:rPr>
                              <m:sty m:val="p"/>
                            </m:rPr>
                            <a:rPr lang="en-IN" sz="2000" b="0" i="0" smtClean="0">
                              <a:solidFill>
                                <a:schemeClr val="tx1"/>
                              </a:solidFill>
                              <a:latin typeface="Cambria Math" panose="02040503050406030204" pitchFamily="18" charset="0"/>
                              <a:cs typeface="Arial" panose="020B0604020202020204" pitchFamily="34" charset="0"/>
                            </a:rPr>
                            <m:t>o</m:t>
                          </m:r>
                          <m:r>
                            <a:rPr lang="en-IN" sz="2000" b="0" i="0" smtClean="0">
                              <a:solidFill>
                                <a:schemeClr val="tx1"/>
                              </a:solidFill>
                              <a:latin typeface="Cambria Math" panose="02040503050406030204" pitchFamily="18" charset="0"/>
                              <a:cs typeface="Arial" panose="020B0604020202020204" pitchFamily="34" charset="0"/>
                            </a:rPr>
                            <m:t>,</m:t>
                          </m:r>
                          <m:r>
                            <m:rPr>
                              <m:sty m:val="p"/>
                            </m:rPr>
                            <a:rPr lang="en-IN" sz="2000" b="0" i="0" smtClean="0">
                              <a:solidFill>
                                <a:schemeClr val="tx1"/>
                              </a:solidFill>
                              <a:latin typeface="Cambria Math" panose="02040503050406030204" pitchFamily="18" charset="0"/>
                              <a:cs typeface="Arial" panose="020B0604020202020204" pitchFamily="34" charset="0"/>
                            </a:rPr>
                            <m:t>cal</m:t>
                          </m:r>
                        </m:sub>
                      </m:sSub>
                      <m:r>
                        <a:rPr lang="en-IN" sz="2000" b="0" i="0" smtClean="0">
                          <a:solidFill>
                            <a:schemeClr val="tx1"/>
                          </a:solidFill>
                          <a:latin typeface="Cambria Math" panose="02040503050406030204" pitchFamily="18" charset="0"/>
                          <a:cs typeface="Arial" panose="020B0604020202020204" pitchFamily="34" charset="0"/>
                        </a:rPr>
                        <m:t>−</m:t>
                      </m:r>
                      <m:sSub>
                        <m:sSubPr>
                          <m:ctrlPr>
                            <a:rPr lang="en-IN" sz="2000" b="0" i="1" smtClean="0">
                              <a:solidFill>
                                <a:schemeClr val="tx1"/>
                              </a:solidFill>
                              <a:latin typeface="Cambria Math" panose="02040503050406030204" pitchFamily="18" charset="0"/>
                              <a:cs typeface="Arial" panose="020B0604020202020204" pitchFamily="34" charset="0"/>
                            </a:rPr>
                          </m:ctrlPr>
                        </m:sSubPr>
                        <m:e>
                          <m:r>
                            <m:rPr>
                              <m:sty m:val="p"/>
                            </m:rPr>
                            <a:rPr lang="en-IN" sz="2000" b="0" i="0" smtClean="0">
                              <a:solidFill>
                                <a:schemeClr val="tx1"/>
                              </a:solidFill>
                              <a:latin typeface="Cambria Math" panose="02040503050406030204" pitchFamily="18" charset="0"/>
                              <a:cs typeface="Arial" panose="020B0604020202020204" pitchFamily="34" charset="0"/>
                            </a:rPr>
                            <m:t>U</m:t>
                          </m:r>
                        </m:e>
                        <m:sub>
                          <m:r>
                            <m:rPr>
                              <m:sty m:val="p"/>
                            </m:rPr>
                            <a:rPr lang="en-IN" sz="2000" b="0" i="0" smtClean="0">
                              <a:solidFill>
                                <a:schemeClr val="tx1"/>
                              </a:solidFill>
                              <a:latin typeface="Cambria Math" panose="02040503050406030204" pitchFamily="18" charset="0"/>
                              <a:cs typeface="Arial" panose="020B0604020202020204" pitchFamily="34" charset="0"/>
                            </a:rPr>
                            <m:t>o</m:t>
                          </m:r>
                          <m:r>
                            <a:rPr lang="en-IN" sz="2000" b="0" i="0" smtClean="0">
                              <a:solidFill>
                                <a:schemeClr val="tx1"/>
                              </a:solidFill>
                              <a:latin typeface="Cambria Math" panose="02040503050406030204" pitchFamily="18" charset="0"/>
                              <a:cs typeface="Arial" panose="020B0604020202020204" pitchFamily="34" charset="0"/>
                            </a:rPr>
                            <m:t>,</m:t>
                          </m:r>
                          <m:r>
                            <m:rPr>
                              <m:sty m:val="p"/>
                            </m:rPr>
                            <a:rPr lang="en-IN" sz="2000" b="0" i="0" smtClean="0">
                              <a:solidFill>
                                <a:schemeClr val="tx1"/>
                              </a:solidFill>
                              <a:latin typeface="Cambria Math" panose="02040503050406030204" pitchFamily="18" charset="0"/>
                              <a:cs typeface="Arial" panose="020B0604020202020204" pitchFamily="34" charset="0"/>
                            </a:rPr>
                            <m:t>assum</m:t>
                          </m:r>
                        </m:sub>
                      </m:sSub>
                    </m:num>
                    <m:den>
                      <m:sSub>
                        <m:sSubPr>
                          <m:ctrlPr>
                            <a:rPr lang="en-IN" sz="2000" b="0" i="1" smtClean="0">
                              <a:solidFill>
                                <a:schemeClr val="tx1"/>
                              </a:solidFill>
                              <a:latin typeface="Cambria Math" panose="02040503050406030204" pitchFamily="18" charset="0"/>
                              <a:cs typeface="Arial" panose="020B0604020202020204" pitchFamily="34" charset="0"/>
                            </a:rPr>
                          </m:ctrlPr>
                        </m:sSubPr>
                        <m:e>
                          <m:r>
                            <m:rPr>
                              <m:sty m:val="p"/>
                            </m:rPr>
                            <a:rPr lang="en-IN" sz="2000" b="0" i="0" smtClean="0">
                              <a:solidFill>
                                <a:schemeClr val="tx1"/>
                              </a:solidFill>
                              <a:latin typeface="Cambria Math" panose="02040503050406030204" pitchFamily="18" charset="0"/>
                              <a:cs typeface="Arial" panose="020B0604020202020204" pitchFamily="34" charset="0"/>
                            </a:rPr>
                            <m:t>U</m:t>
                          </m:r>
                        </m:e>
                        <m:sub>
                          <m:r>
                            <m:rPr>
                              <m:sty m:val="p"/>
                            </m:rPr>
                            <a:rPr lang="en-IN" sz="2000" b="0" i="0" smtClean="0">
                              <a:solidFill>
                                <a:schemeClr val="tx1"/>
                              </a:solidFill>
                              <a:latin typeface="Cambria Math" panose="02040503050406030204" pitchFamily="18" charset="0"/>
                              <a:cs typeface="Arial" panose="020B0604020202020204" pitchFamily="34" charset="0"/>
                            </a:rPr>
                            <m:t>o</m:t>
                          </m:r>
                          <m:r>
                            <a:rPr lang="en-IN" sz="2000" b="0" i="0" smtClean="0">
                              <a:solidFill>
                                <a:schemeClr val="tx1"/>
                              </a:solidFill>
                              <a:latin typeface="Cambria Math" panose="02040503050406030204" pitchFamily="18" charset="0"/>
                              <a:cs typeface="Arial" panose="020B0604020202020204" pitchFamily="34" charset="0"/>
                            </a:rPr>
                            <m:t>,</m:t>
                          </m:r>
                          <m:r>
                            <m:rPr>
                              <m:sty m:val="p"/>
                            </m:rPr>
                            <a:rPr lang="en-IN" sz="2000" b="0" i="0" smtClean="0">
                              <a:solidFill>
                                <a:schemeClr val="tx1"/>
                              </a:solidFill>
                              <a:latin typeface="Cambria Math" panose="02040503050406030204" pitchFamily="18" charset="0"/>
                              <a:cs typeface="Arial" panose="020B0604020202020204" pitchFamily="34" charset="0"/>
                            </a:rPr>
                            <m:t>assum</m:t>
                          </m:r>
                        </m:sub>
                      </m:sSub>
                    </m:den>
                  </m:f>
                  <m:r>
                    <a:rPr lang="en-IN" sz="2000" b="0" i="0" smtClean="0">
                      <a:solidFill>
                        <a:schemeClr val="tx1"/>
                      </a:solidFill>
                      <a:latin typeface="Cambria Math" panose="02040503050406030204" pitchFamily="18" charset="0"/>
                      <a:cs typeface="Arial" panose="020B0604020202020204" pitchFamily="34" charset="0"/>
                    </a:rPr>
                    <m:t>&lt;30%</m:t>
                  </m:r>
                </m:oMath>
              </a14:m>
              <a:r>
                <a:rPr lang="en-IN" sz="2000" b="0" i="0">
                  <a:solidFill>
                    <a:schemeClr val="tx1"/>
                  </a:solidFill>
                  <a:latin typeface="Arial" panose="020B0604020202020204" pitchFamily="34" charset="0"/>
                  <a:cs typeface="Arial" panose="020B0604020202020204" pitchFamily="34" charset="0"/>
                </a:rPr>
                <a:t> go next step # 11. Otherwise go to step #5, calculate heat transfer area (A) required using </a:t>
              </a:r>
              <a:r>
                <a:rPr lang="en-IN" sz="2000" b="0" i="0" err="1">
                  <a:solidFill>
                    <a:schemeClr val="tx1"/>
                  </a:solidFill>
                  <a:latin typeface="Arial" panose="020B0604020202020204" pitchFamily="34" charset="0"/>
                  <a:cs typeface="Arial" panose="020B0604020202020204" pitchFamily="34" charset="0"/>
                </a:rPr>
                <a:t>U</a:t>
              </a:r>
              <a:r>
                <a:rPr lang="en-IN" sz="2000" b="0" i="0" baseline="-25000" err="1">
                  <a:solidFill>
                    <a:schemeClr val="tx1"/>
                  </a:solidFill>
                  <a:latin typeface="Arial" panose="020B0604020202020204" pitchFamily="34" charset="0"/>
                  <a:cs typeface="Arial" panose="020B0604020202020204" pitchFamily="34" charset="0"/>
                </a:rPr>
                <a:t>o,cal</a:t>
              </a:r>
              <a:r>
                <a:rPr lang="en-IN" sz="2000" b="0" i="0">
                  <a:solidFill>
                    <a:schemeClr val="tx1"/>
                  </a:solidFill>
                  <a:latin typeface="Arial" panose="020B0604020202020204" pitchFamily="34" charset="0"/>
                  <a:cs typeface="Arial" panose="020B0604020202020204" pitchFamily="34" charset="0"/>
                </a:rPr>
                <a:t> &amp; repeat calculations starting from step #5. </a:t>
              </a:r>
            </a:p>
            <a:p>
              <a:pPr algn="ctr"/>
              <a:r>
                <a:rPr lang="en-IN" sz="2000" b="0" i="0">
                  <a:solidFill>
                    <a:schemeClr val="tx1"/>
                  </a:solidFill>
                  <a:latin typeface="Arial" panose="020B0604020202020204" pitchFamily="34" charset="0"/>
                  <a:cs typeface="Arial" panose="020B0604020202020204" pitchFamily="34" charset="0"/>
                </a:rPr>
                <a:t>If calculated shell side heat transfer coefficient (</a:t>
              </a:r>
              <a:r>
                <a:rPr lang="en-IN" sz="2000" b="0" i="0" err="1">
                  <a:solidFill>
                    <a:schemeClr val="tx1"/>
                  </a:solidFill>
                  <a:latin typeface="Arial" panose="020B0604020202020204" pitchFamily="34" charset="0"/>
                  <a:cs typeface="Arial" panose="020B0604020202020204" pitchFamily="34" charset="0"/>
                </a:rPr>
                <a:t>h</a:t>
              </a:r>
              <a:r>
                <a:rPr lang="en-IN" sz="2000" b="0" i="0" baseline="-25000" err="1">
                  <a:solidFill>
                    <a:schemeClr val="tx1"/>
                  </a:solidFill>
                  <a:latin typeface="Arial" panose="020B0604020202020204" pitchFamily="34" charset="0"/>
                  <a:cs typeface="Arial" panose="020B0604020202020204" pitchFamily="34" charset="0"/>
                </a:rPr>
                <a:t>o</a:t>
              </a:r>
              <a:r>
                <a:rPr lang="en-IN" sz="2000" b="0" i="0">
                  <a:solidFill>
                    <a:schemeClr val="tx1"/>
                  </a:solidFill>
                  <a:latin typeface="Arial" panose="020B0604020202020204" pitchFamily="34" charset="0"/>
                  <a:cs typeface="Arial" panose="020B0604020202020204" pitchFamily="34" charset="0"/>
                </a:rPr>
                <a:t>) is too low, assume closer baffle spacing (B) close to 0.2 D</a:t>
              </a:r>
              <a:r>
                <a:rPr lang="en-IN" sz="2000" b="0" i="0" baseline="-25000">
                  <a:solidFill>
                    <a:schemeClr val="tx1"/>
                  </a:solidFill>
                  <a:latin typeface="Arial" panose="020B0604020202020204" pitchFamily="34" charset="0"/>
                  <a:cs typeface="Arial" panose="020B0604020202020204" pitchFamily="34" charset="0"/>
                </a:rPr>
                <a:t>s</a:t>
              </a:r>
              <a:r>
                <a:rPr lang="en-IN" sz="2000" b="0" i="0">
                  <a:solidFill>
                    <a:schemeClr val="tx1"/>
                  </a:solidFill>
                  <a:latin typeface="Arial" panose="020B0604020202020204" pitchFamily="34" charset="0"/>
                  <a:cs typeface="Arial" panose="020B0604020202020204" pitchFamily="34" charset="0"/>
                </a:rPr>
                <a:t> (shell </a:t>
              </a:r>
              <a:r>
                <a:rPr lang="en-IN" sz="2000" b="0" i="0" err="1">
                  <a:solidFill>
                    <a:schemeClr val="tx1"/>
                  </a:solidFill>
                  <a:latin typeface="Arial" panose="020B0604020202020204" pitchFamily="34" charset="0"/>
                  <a:cs typeface="Arial" panose="020B0604020202020204" pitchFamily="34" charset="0"/>
                </a:rPr>
                <a:t>dia</a:t>
              </a:r>
              <a:r>
                <a:rPr lang="en-IN" sz="2000" b="0" i="0">
                  <a:solidFill>
                    <a:schemeClr val="tx1"/>
                  </a:solidFill>
                  <a:latin typeface="Arial" panose="020B0604020202020204" pitchFamily="34" charset="0"/>
                  <a:cs typeface="Arial" panose="020B0604020202020204" pitchFamily="34" charset="0"/>
                </a:rPr>
                <a:t>) &amp; recalculate shell side heat transfer coefficient. </a:t>
              </a:r>
              <a:endParaRPr lang="en-IN" sz="2000" b="0" baseline="0">
                <a:solidFill>
                  <a:schemeClr val="tx1"/>
                </a:solidFill>
                <a:latin typeface="Arial" panose="020B0604020202020204" pitchFamily="34" charset="0"/>
                <a:cs typeface="Arial" panose="020B0604020202020204" pitchFamily="34" charset="0"/>
              </a:endParaRPr>
            </a:p>
            <a:p>
              <a:endParaRPr lang="en-IN" sz="2000" b="0" i="0">
                <a:solidFill>
                  <a:schemeClr val="tx1"/>
                </a:solidFill>
                <a:latin typeface="Arial" panose="020B0604020202020204" pitchFamily="34" charset="0"/>
                <a:cs typeface="Arial" panose="020B0604020202020204" pitchFamily="34" charset="0"/>
              </a:endParaRPr>
            </a:p>
          </dgm:t>
        </dgm:pt>
      </mc:Choice>
      <mc:Fallback>
        <dgm:pt modelId="{37170CAC-76E0-4050-B58C-1DA5ED2679EB}">
          <dgm:prSet phldrT="[Text]" custT="1"/>
          <dgm:spPr/>
          <dgm:t>
            <a:bodyPr/>
            <a:lstStyle/>
            <a:p>
              <a:pPr algn="ctr"/>
              <a:r>
                <a:rPr lang="en-IN" sz="2000" b="1" i="0">
                  <a:solidFill>
                    <a:schemeClr val="tx1"/>
                  </a:solidFill>
                  <a:latin typeface="Arial" panose="020B0604020202020204" pitchFamily="34" charset="0"/>
                  <a:cs typeface="Arial" panose="020B0604020202020204" pitchFamily="34" charset="0"/>
                </a:rPr>
                <a:t>Step #10.</a:t>
              </a:r>
              <a:r>
                <a:rPr lang="en-IN" sz="2000" b="0" i="0">
                  <a:solidFill>
                    <a:schemeClr val="tx1"/>
                  </a:solidFill>
                  <a:latin typeface="Arial" panose="020B0604020202020204" pitchFamily="34" charset="0"/>
                  <a:cs typeface="Arial" panose="020B0604020202020204" pitchFamily="34" charset="0"/>
                </a:rPr>
                <a:t> If </a:t>
              </a:r>
              <a:r>
                <a:rPr lang="en-IN" sz="2000" b="0" i="0">
                  <a:solidFill>
                    <a:schemeClr val="tx1"/>
                  </a:solidFill>
                  <a:latin typeface="Cambria Math" panose="02040503050406030204" pitchFamily="18" charset="0"/>
                  <a:cs typeface="Arial" panose="020B0604020202020204" pitchFamily="34" charset="0"/>
                </a:rPr>
                <a:t>(U_(o,cal)−U_(o,assum))/U_(o,assum) &lt;30%</a:t>
              </a:r>
              <a:r>
                <a:rPr lang="en-IN" sz="2000" b="0" i="0">
                  <a:solidFill>
                    <a:schemeClr val="tx1"/>
                  </a:solidFill>
                  <a:latin typeface="Arial" panose="020B0604020202020204" pitchFamily="34" charset="0"/>
                  <a:cs typeface="Arial" panose="020B0604020202020204" pitchFamily="34" charset="0"/>
                </a:rPr>
                <a:t> go next step # 11. Otherwise go to step #5, calculate heat transfer area (A) required using </a:t>
              </a:r>
              <a:r>
                <a:rPr lang="en-IN" sz="2000" b="0" i="0" err="1">
                  <a:solidFill>
                    <a:schemeClr val="tx1"/>
                  </a:solidFill>
                  <a:latin typeface="Arial" panose="020B0604020202020204" pitchFamily="34" charset="0"/>
                  <a:cs typeface="Arial" panose="020B0604020202020204" pitchFamily="34" charset="0"/>
                </a:rPr>
                <a:t>U</a:t>
              </a:r>
              <a:r>
                <a:rPr lang="en-IN" sz="2000" b="0" i="0" baseline="-25000" err="1">
                  <a:solidFill>
                    <a:schemeClr val="tx1"/>
                  </a:solidFill>
                  <a:latin typeface="Arial" panose="020B0604020202020204" pitchFamily="34" charset="0"/>
                  <a:cs typeface="Arial" panose="020B0604020202020204" pitchFamily="34" charset="0"/>
                </a:rPr>
                <a:t>o,cal</a:t>
              </a:r>
              <a:r>
                <a:rPr lang="en-IN" sz="2000" b="0" i="0">
                  <a:solidFill>
                    <a:schemeClr val="tx1"/>
                  </a:solidFill>
                  <a:latin typeface="Arial" panose="020B0604020202020204" pitchFamily="34" charset="0"/>
                  <a:cs typeface="Arial" panose="020B0604020202020204" pitchFamily="34" charset="0"/>
                </a:rPr>
                <a:t> &amp; repeat calculations starting from step #5. </a:t>
              </a:r>
            </a:p>
            <a:p>
              <a:pPr algn="ctr"/>
              <a:r>
                <a:rPr lang="en-IN" sz="2000" b="0" i="0">
                  <a:solidFill>
                    <a:schemeClr val="tx1"/>
                  </a:solidFill>
                  <a:latin typeface="Arial" panose="020B0604020202020204" pitchFamily="34" charset="0"/>
                  <a:cs typeface="Arial" panose="020B0604020202020204" pitchFamily="34" charset="0"/>
                </a:rPr>
                <a:t>If calculated shell side heat transfer coefficient (</a:t>
              </a:r>
              <a:r>
                <a:rPr lang="en-IN" sz="2000" b="0" i="0" err="1">
                  <a:solidFill>
                    <a:schemeClr val="tx1"/>
                  </a:solidFill>
                  <a:latin typeface="Arial" panose="020B0604020202020204" pitchFamily="34" charset="0"/>
                  <a:cs typeface="Arial" panose="020B0604020202020204" pitchFamily="34" charset="0"/>
                </a:rPr>
                <a:t>h</a:t>
              </a:r>
              <a:r>
                <a:rPr lang="en-IN" sz="2000" b="0" i="0" baseline="-25000" err="1">
                  <a:solidFill>
                    <a:schemeClr val="tx1"/>
                  </a:solidFill>
                  <a:latin typeface="Arial" panose="020B0604020202020204" pitchFamily="34" charset="0"/>
                  <a:cs typeface="Arial" panose="020B0604020202020204" pitchFamily="34" charset="0"/>
                </a:rPr>
                <a:t>o</a:t>
              </a:r>
              <a:r>
                <a:rPr lang="en-IN" sz="2000" b="0" i="0">
                  <a:solidFill>
                    <a:schemeClr val="tx1"/>
                  </a:solidFill>
                  <a:latin typeface="Arial" panose="020B0604020202020204" pitchFamily="34" charset="0"/>
                  <a:cs typeface="Arial" panose="020B0604020202020204" pitchFamily="34" charset="0"/>
                </a:rPr>
                <a:t>) is too low, assume closer baffle spacing (B) close to 0.2 D</a:t>
              </a:r>
              <a:r>
                <a:rPr lang="en-IN" sz="2000" b="0" i="0" baseline="-25000">
                  <a:solidFill>
                    <a:schemeClr val="tx1"/>
                  </a:solidFill>
                  <a:latin typeface="Arial" panose="020B0604020202020204" pitchFamily="34" charset="0"/>
                  <a:cs typeface="Arial" panose="020B0604020202020204" pitchFamily="34" charset="0"/>
                </a:rPr>
                <a:t>s</a:t>
              </a:r>
              <a:r>
                <a:rPr lang="en-IN" sz="2000" b="0" i="0">
                  <a:solidFill>
                    <a:schemeClr val="tx1"/>
                  </a:solidFill>
                  <a:latin typeface="Arial" panose="020B0604020202020204" pitchFamily="34" charset="0"/>
                  <a:cs typeface="Arial" panose="020B0604020202020204" pitchFamily="34" charset="0"/>
                </a:rPr>
                <a:t> (shell </a:t>
              </a:r>
              <a:r>
                <a:rPr lang="en-IN" sz="2000" b="0" i="0" err="1">
                  <a:solidFill>
                    <a:schemeClr val="tx1"/>
                  </a:solidFill>
                  <a:latin typeface="Arial" panose="020B0604020202020204" pitchFamily="34" charset="0"/>
                  <a:cs typeface="Arial" panose="020B0604020202020204" pitchFamily="34" charset="0"/>
                </a:rPr>
                <a:t>dia</a:t>
              </a:r>
              <a:r>
                <a:rPr lang="en-IN" sz="2000" b="0" i="0">
                  <a:solidFill>
                    <a:schemeClr val="tx1"/>
                  </a:solidFill>
                  <a:latin typeface="Arial" panose="020B0604020202020204" pitchFamily="34" charset="0"/>
                  <a:cs typeface="Arial" panose="020B0604020202020204" pitchFamily="34" charset="0"/>
                </a:rPr>
                <a:t>) &amp; recalculate shell side heat transfer coefficient. </a:t>
              </a:r>
              <a:endParaRPr lang="en-IN" sz="2000" b="0" baseline="0">
                <a:solidFill>
                  <a:schemeClr val="tx1"/>
                </a:solidFill>
                <a:latin typeface="Arial" panose="020B0604020202020204" pitchFamily="34" charset="0"/>
                <a:cs typeface="Arial" panose="020B0604020202020204" pitchFamily="34" charset="0"/>
              </a:endParaRPr>
            </a:p>
            <a:p>
              <a:endParaRPr lang="en-IN" sz="2000" b="0" i="0">
                <a:solidFill>
                  <a:schemeClr val="tx1"/>
                </a:solidFill>
                <a:latin typeface="Arial" panose="020B0604020202020204" pitchFamily="34" charset="0"/>
                <a:cs typeface="Arial" panose="020B0604020202020204" pitchFamily="34" charset="0"/>
              </a:endParaRPr>
            </a:p>
          </dgm:t>
        </dgm:pt>
      </mc:Fallback>
    </mc:AlternateContent>
    <dgm:pt modelId="{957CD2FC-DAEB-495C-A9AB-4B4B9B2EAEAE}" type="sibTrans" cxnId="{056A06EC-3CDE-402F-AF6B-B9484D445AA1}">
      <dgm:prSet/>
      <dgm:spPr/>
      <dgm:t>
        <a:bodyPr/>
        <a:lstStyle/>
        <a:p>
          <a:endParaRPr lang="en-IN"/>
        </a:p>
      </dgm:t>
    </dgm:pt>
    <dgm:pt modelId="{C68A9519-04DA-482D-9939-D9049A475FD1}" type="parTrans" cxnId="{056A06EC-3CDE-402F-AF6B-B9484D445AA1}">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2" custScaleX="237047" custScaleY="58191">
        <dgm:presLayoutVars>
          <dgm:bulletEnabled val="1"/>
        </dgm:presLayoutVars>
      </dgm:prSet>
      <dgm:spPr/>
    </dgm:pt>
    <dgm:pt modelId="{3F167C80-F7D8-4810-97E7-D4B4FEE9A4BE}" type="pres">
      <dgm:prSet presAssocID="{234926DE-904C-4814-B078-908CFA479B9A}" presName="sibTrans" presStyleLbl="sibTrans2D1" presStyleIdx="0" presStyleCnt="1"/>
      <dgm:spPr/>
    </dgm:pt>
    <dgm:pt modelId="{1AB7FA5A-3670-4958-875B-267774D881D7}" type="pres">
      <dgm:prSet presAssocID="{234926DE-904C-4814-B078-908CFA479B9A}" presName="connectorText" presStyleLbl="sibTrans2D1" presStyleIdx="0" presStyleCnt="1"/>
      <dgm:spPr/>
    </dgm:pt>
    <dgm:pt modelId="{8AA5B81C-87CF-42DD-BAA7-F83F257501AB}" type="pres">
      <dgm:prSet presAssocID="{37170CAC-76E0-4050-B58C-1DA5ED2679EB}" presName="node" presStyleLbl="node1" presStyleIdx="1" presStyleCnt="2" custScaleX="237047" custScaleY="47928" custLinFactNeighborX="1154" custLinFactNeighborY="-13777">
        <dgm:presLayoutVars>
          <dgm:bulletEnabled val="1"/>
        </dgm:presLayoutVars>
      </dgm:prSet>
      <dgm:spPr/>
    </dgm:pt>
  </dgm:ptLst>
  <dgm:cxnLst>
    <dgm:cxn modelId="{8B4D1C0F-A725-47F4-9C73-DD13384AA362}" type="presOf" srcId="{C3C403A8-AD62-418F-A712-63D64EC7029D}" destId="{615BE818-7BA8-4E19-AFD2-6493D64A944B}" srcOrd="0" destOrd="0" presId="urn:microsoft.com/office/officeart/2005/8/layout/process2"/>
    <dgm:cxn modelId="{D5CE705F-1766-45D0-90AC-46154278A35E}" type="presOf" srcId="{C6D21B32-A01B-4BC1-8478-7701782B1313}" destId="{2C238F59-2350-452F-A751-0B5A12A04477}" srcOrd="0" destOrd="0" presId="urn:microsoft.com/office/officeart/2005/8/layout/process2"/>
    <dgm:cxn modelId="{93114063-1374-48AD-8459-74C841B1EB08}" type="presOf" srcId="{37170CAC-76E0-4050-B58C-1DA5ED2679EB}" destId="{8AA5B81C-87CF-42DD-BAA7-F83F257501AB}" srcOrd="0" destOrd="0" presId="urn:microsoft.com/office/officeart/2005/8/layout/process2"/>
    <dgm:cxn modelId="{2DDF397A-C8B4-4DF7-8E4C-65E5BEE8BCDF}" type="presOf" srcId="{234926DE-904C-4814-B078-908CFA479B9A}" destId="{3F167C80-F7D8-4810-97E7-D4B4FEE9A4BE}" srcOrd="0" destOrd="0" presId="urn:microsoft.com/office/officeart/2005/8/layout/process2"/>
    <dgm:cxn modelId="{CABB7FBF-6309-4EDA-AC6C-8D7F38F764A1}" type="presOf" srcId="{234926DE-904C-4814-B078-908CFA479B9A}" destId="{1AB7FA5A-3670-4958-875B-267774D881D7}" srcOrd="1"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AAC2B5FD-1578-49A7-A3A3-2E594D5C55E8}" srcId="{C6D21B32-A01B-4BC1-8478-7701782B1313}" destId="{C3C403A8-AD62-418F-A712-63D64EC7029D}" srcOrd="0" destOrd="0" parTransId="{112583E7-27DB-4A45-9570-C1E0F435C1CD}" sibTransId="{234926DE-904C-4814-B078-908CFA479B9A}"/>
    <dgm:cxn modelId="{89BC24C2-C786-4025-A2D9-C64ADC0B5E38}" type="presParOf" srcId="{2C238F59-2350-452F-A751-0B5A12A04477}" destId="{615BE818-7BA8-4E19-AFD2-6493D64A944B}" srcOrd="0" destOrd="0" presId="urn:microsoft.com/office/officeart/2005/8/layout/process2"/>
    <dgm:cxn modelId="{53596052-E97E-4772-91F3-6FE8A098E173}" type="presParOf" srcId="{2C238F59-2350-452F-A751-0B5A12A04477}" destId="{3F167C80-F7D8-4810-97E7-D4B4FEE9A4BE}" srcOrd="1" destOrd="0" presId="urn:microsoft.com/office/officeart/2005/8/layout/process2"/>
    <dgm:cxn modelId="{82295177-257B-41EF-A62A-47F2C5CB3861}" type="presParOf" srcId="{3F167C80-F7D8-4810-97E7-D4B4FEE9A4BE}" destId="{1AB7FA5A-3670-4958-875B-267774D881D7}" srcOrd="0" destOrd="0" presId="urn:microsoft.com/office/officeart/2005/8/layout/process2"/>
    <dgm:cxn modelId="{0D5CC4FD-5F3C-415B-A496-5C4F66E144F1}" type="presParOf" srcId="{2C238F59-2350-452F-A751-0B5A12A04477}" destId="{8AA5B81C-87CF-42DD-BAA7-F83F257501AB}"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3d2" qsCatId="3D" csTypeId="urn:microsoft.com/office/officeart/2005/8/colors/accent0_1" csCatId="mainScheme" phldr="1"/>
      <dgm:spPr/>
      <dgm:t>
        <a:bodyPr/>
        <a:lstStyle/>
        <a:p>
          <a:endParaRPr lang="en-IN"/>
        </a:p>
      </dgm:t>
    </dgm:pt>
    <dgm:pt modelId="{C3C403A8-AD62-418F-A712-63D64EC7029D}">
      <dgm:prSet custT="1"/>
      <dgm:spPr>
        <a:blipFill>
          <a:blip xmlns:r="http://schemas.openxmlformats.org/officeDocument/2006/relationships" r:embed="rId1"/>
          <a:stretch>
            <a:fillRect/>
          </a:stretch>
        </a:blipFill>
      </dgm:spPr>
      <dgm:t>
        <a:bodyPr/>
        <a:lstStyle/>
        <a:p>
          <a:r>
            <a:rPr lang="en-US">
              <a:noFill/>
            </a:rPr>
            <a:t> </a:t>
          </a:r>
        </a:p>
      </dgm:t>
    </dgm:p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dgm:pt modelId="{37170CAC-76E0-4050-B58C-1DA5ED2679EB}">
      <dgm:prSet phldrT="[Text]" custT="1"/>
      <dgm:spPr>
        <a:blipFill>
          <a:blip xmlns:r="http://schemas.openxmlformats.org/officeDocument/2006/relationships" r:embed="rId2"/>
          <a:stretch>
            <a:fillRect t="-694"/>
          </a:stretch>
        </a:blipFill>
      </dgm:spPr>
      <dgm:t>
        <a:bodyPr/>
        <a:lstStyle/>
        <a:p>
          <a:r>
            <a:rPr lang="en-US">
              <a:noFill/>
            </a:rPr>
            <a:t> </a:t>
          </a:r>
        </a:p>
      </dgm:t>
    </dgm:pt>
    <dgm:pt modelId="{957CD2FC-DAEB-495C-A9AB-4B4B9B2EAEAE}" type="sibTrans" cxnId="{056A06EC-3CDE-402F-AF6B-B9484D445AA1}">
      <dgm:prSet/>
      <dgm:spPr/>
      <dgm:t>
        <a:bodyPr/>
        <a:lstStyle/>
        <a:p>
          <a:endParaRPr lang="en-IN"/>
        </a:p>
      </dgm:t>
    </dgm:pt>
    <dgm:pt modelId="{C68A9519-04DA-482D-9939-D9049A475FD1}" type="parTrans" cxnId="{056A06EC-3CDE-402F-AF6B-B9484D445AA1}">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2" custScaleX="237047" custScaleY="58191">
        <dgm:presLayoutVars>
          <dgm:bulletEnabled val="1"/>
        </dgm:presLayoutVars>
      </dgm:prSet>
      <dgm:spPr/>
    </dgm:pt>
    <dgm:pt modelId="{3F167C80-F7D8-4810-97E7-D4B4FEE9A4BE}" type="pres">
      <dgm:prSet presAssocID="{234926DE-904C-4814-B078-908CFA479B9A}" presName="sibTrans" presStyleLbl="sibTrans2D1" presStyleIdx="0" presStyleCnt="1"/>
      <dgm:spPr/>
    </dgm:pt>
    <dgm:pt modelId="{1AB7FA5A-3670-4958-875B-267774D881D7}" type="pres">
      <dgm:prSet presAssocID="{234926DE-904C-4814-B078-908CFA479B9A}" presName="connectorText" presStyleLbl="sibTrans2D1" presStyleIdx="0" presStyleCnt="1"/>
      <dgm:spPr/>
    </dgm:pt>
    <dgm:pt modelId="{8AA5B81C-87CF-42DD-BAA7-F83F257501AB}" type="pres">
      <dgm:prSet presAssocID="{37170CAC-76E0-4050-B58C-1DA5ED2679EB}" presName="node" presStyleLbl="node1" presStyleIdx="1" presStyleCnt="2" custScaleX="237047" custScaleY="47928" custLinFactNeighborX="1154" custLinFactNeighborY="-13777">
        <dgm:presLayoutVars>
          <dgm:bulletEnabled val="1"/>
        </dgm:presLayoutVars>
      </dgm:prSet>
      <dgm:spPr/>
    </dgm:pt>
  </dgm:ptLst>
  <dgm:cxnLst>
    <dgm:cxn modelId="{8B4D1C0F-A725-47F4-9C73-DD13384AA362}" type="presOf" srcId="{C3C403A8-AD62-418F-A712-63D64EC7029D}" destId="{615BE818-7BA8-4E19-AFD2-6493D64A944B}" srcOrd="0" destOrd="0" presId="urn:microsoft.com/office/officeart/2005/8/layout/process2"/>
    <dgm:cxn modelId="{D5CE705F-1766-45D0-90AC-46154278A35E}" type="presOf" srcId="{C6D21B32-A01B-4BC1-8478-7701782B1313}" destId="{2C238F59-2350-452F-A751-0B5A12A04477}" srcOrd="0" destOrd="0" presId="urn:microsoft.com/office/officeart/2005/8/layout/process2"/>
    <dgm:cxn modelId="{93114063-1374-48AD-8459-74C841B1EB08}" type="presOf" srcId="{37170CAC-76E0-4050-B58C-1DA5ED2679EB}" destId="{8AA5B81C-87CF-42DD-BAA7-F83F257501AB}" srcOrd="0" destOrd="0" presId="urn:microsoft.com/office/officeart/2005/8/layout/process2"/>
    <dgm:cxn modelId="{2DDF397A-C8B4-4DF7-8E4C-65E5BEE8BCDF}" type="presOf" srcId="{234926DE-904C-4814-B078-908CFA479B9A}" destId="{3F167C80-F7D8-4810-97E7-D4B4FEE9A4BE}" srcOrd="0" destOrd="0" presId="urn:microsoft.com/office/officeart/2005/8/layout/process2"/>
    <dgm:cxn modelId="{CABB7FBF-6309-4EDA-AC6C-8D7F38F764A1}" type="presOf" srcId="{234926DE-904C-4814-B078-908CFA479B9A}" destId="{1AB7FA5A-3670-4958-875B-267774D881D7}" srcOrd="1"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AAC2B5FD-1578-49A7-A3A3-2E594D5C55E8}" srcId="{C6D21B32-A01B-4BC1-8478-7701782B1313}" destId="{C3C403A8-AD62-418F-A712-63D64EC7029D}" srcOrd="0" destOrd="0" parTransId="{112583E7-27DB-4A45-9570-C1E0F435C1CD}" sibTransId="{234926DE-904C-4814-B078-908CFA479B9A}"/>
    <dgm:cxn modelId="{89BC24C2-C786-4025-A2D9-C64ADC0B5E38}" type="presParOf" srcId="{2C238F59-2350-452F-A751-0B5A12A04477}" destId="{615BE818-7BA8-4E19-AFD2-6493D64A944B}" srcOrd="0" destOrd="0" presId="urn:microsoft.com/office/officeart/2005/8/layout/process2"/>
    <dgm:cxn modelId="{53596052-E97E-4772-91F3-6FE8A098E173}" type="presParOf" srcId="{2C238F59-2350-452F-A751-0B5A12A04477}" destId="{3F167C80-F7D8-4810-97E7-D4B4FEE9A4BE}" srcOrd="1" destOrd="0" presId="urn:microsoft.com/office/officeart/2005/8/layout/process2"/>
    <dgm:cxn modelId="{82295177-257B-41EF-A62A-47F2C5CB3861}" type="presParOf" srcId="{3F167C80-F7D8-4810-97E7-D4B4FEE9A4BE}" destId="{1AB7FA5A-3670-4958-875B-267774D881D7}" srcOrd="0" destOrd="0" presId="urn:microsoft.com/office/officeart/2005/8/layout/process2"/>
    <dgm:cxn modelId="{0D5CC4FD-5F3C-415B-A496-5C4F66E144F1}" type="presParOf" srcId="{2C238F59-2350-452F-A751-0B5A12A04477}" destId="{8AA5B81C-87CF-42DD-BAA7-F83F257501AB}"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simple5" qsCatId="simple" csTypeId="urn:microsoft.com/office/officeart/2005/8/colors/accent0_1" csCatId="mainScheme" phldr="1"/>
      <dgm:spPr/>
      <dgm:t>
        <a:bodyPr/>
        <a:lstStyle/>
        <a:p>
          <a:endParaRPr lang="en-IN"/>
        </a:p>
      </dgm:t>
    </dgm:pt>
    <dgm:pt modelId="{37170CAC-76E0-4050-B58C-1DA5ED2679EB}">
      <dgm:prSet phldrT="[Text]" custT="1"/>
      <dgm:spPr/>
      <dgm:t>
        <a:bodyPr/>
        <a:lstStyle/>
        <a:p>
          <a:r>
            <a:rPr lang="en-IN" sz="2000" b="1">
              <a:solidFill>
                <a:schemeClr val="tx1"/>
              </a:solidFill>
              <a:latin typeface="Arial" panose="020B0604020202020204" pitchFamily="34" charset="0"/>
              <a:cs typeface="Arial" panose="020B0604020202020204" pitchFamily="34" charset="0"/>
            </a:rPr>
            <a:t>Step #12.</a:t>
          </a:r>
          <a:r>
            <a:rPr lang="en-IN" sz="2000">
              <a:solidFill>
                <a:schemeClr val="tx1"/>
              </a:solidFill>
              <a:latin typeface="Arial" panose="020B0604020202020204" pitchFamily="34" charset="0"/>
              <a:cs typeface="Arial" panose="020B0604020202020204" pitchFamily="34" charset="0"/>
            </a:rPr>
            <a:t> Calculate tube-side pressure drop (</a:t>
          </a:r>
          <a:r>
            <a:rPr lang="en-IN" sz="2000" i="1">
              <a:solidFill>
                <a:schemeClr val="tx1"/>
              </a:solidFill>
              <a:latin typeface="Arial" panose="020B0604020202020204" pitchFamily="34" charset="0"/>
              <a:cs typeface="Arial" panose="020B0604020202020204" pitchFamily="34" charset="0"/>
            </a:rPr>
            <a:t>∆P</a:t>
          </a:r>
          <a:r>
            <a:rPr lang="en-IN" sz="2000" i="1" baseline="-25000">
              <a:solidFill>
                <a:schemeClr val="tx1"/>
              </a:solidFill>
              <a:latin typeface="Arial" panose="020B0604020202020204" pitchFamily="34" charset="0"/>
              <a:cs typeface="Arial" panose="020B0604020202020204" pitchFamily="34" charset="0"/>
            </a:rPr>
            <a:t>T</a:t>
          </a:r>
          <a:r>
            <a:rPr lang="en-IN" sz="2000" i="1">
              <a:solidFill>
                <a:schemeClr val="tx1"/>
              </a:solidFill>
              <a:latin typeface="Arial" panose="020B0604020202020204" pitchFamily="34" charset="0"/>
              <a:cs typeface="Arial" panose="020B0604020202020204" pitchFamily="34" charset="0"/>
            </a:rPr>
            <a:t> </a:t>
          </a:r>
          <a:r>
            <a:rPr lang="en-IN" sz="2000">
              <a:solidFill>
                <a:schemeClr val="tx1"/>
              </a:solidFill>
              <a:latin typeface="Arial" panose="020B0604020202020204" pitchFamily="34" charset="0"/>
              <a:cs typeface="Arial" panose="020B0604020202020204" pitchFamily="34" charset="0"/>
            </a:rPr>
            <a:t>): (</a:t>
          </a:r>
          <a:r>
            <a:rPr lang="en-IN" sz="2000" err="1">
              <a:solidFill>
                <a:schemeClr val="tx1"/>
              </a:solidFill>
              <a:latin typeface="Arial" panose="020B0604020202020204" pitchFamily="34" charset="0"/>
              <a:cs typeface="Arial" panose="020B0604020202020204" pitchFamily="34" charset="0"/>
            </a:rPr>
            <a:t>i</a:t>
          </a:r>
          <a:r>
            <a:rPr lang="en-IN" sz="2000">
              <a:solidFill>
                <a:schemeClr val="tx1"/>
              </a:solidFill>
              <a:latin typeface="Arial" panose="020B0604020202020204" pitchFamily="34" charset="0"/>
              <a:cs typeface="Arial" panose="020B0604020202020204" pitchFamily="34" charset="0"/>
            </a:rPr>
            <a:t>) pressure drop in straight section of tube (frictional loss) (∆P</a:t>
          </a:r>
          <a:r>
            <a:rPr lang="en-IN" sz="2000" baseline="-25000">
              <a:solidFill>
                <a:schemeClr val="tx1"/>
              </a:solidFill>
              <a:latin typeface="Arial" panose="020B0604020202020204" pitchFamily="34" charset="0"/>
              <a:cs typeface="Arial" panose="020B0604020202020204" pitchFamily="34" charset="0"/>
            </a:rPr>
            <a:t>t</a:t>
          </a:r>
          <a:r>
            <a:rPr lang="en-IN" sz="2000">
              <a:solidFill>
                <a:schemeClr val="tx1"/>
              </a:solidFill>
              <a:latin typeface="Arial" panose="020B0604020202020204" pitchFamily="34" charset="0"/>
              <a:cs typeface="Arial" panose="020B0604020202020204" pitchFamily="34" charset="0"/>
            </a:rPr>
            <a:t>) &amp; (ii) return loss (∆</a:t>
          </a:r>
          <a:r>
            <a:rPr lang="en-IN" sz="2000" err="1">
              <a:solidFill>
                <a:schemeClr val="tx1"/>
              </a:solidFill>
              <a:latin typeface="Arial" panose="020B0604020202020204" pitchFamily="34" charset="0"/>
              <a:cs typeface="Arial" panose="020B0604020202020204" pitchFamily="34" charset="0"/>
            </a:rPr>
            <a:t>P</a:t>
          </a:r>
          <a:r>
            <a:rPr lang="en-IN" sz="2000" baseline="-25000" err="1">
              <a:solidFill>
                <a:schemeClr val="tx1"/>
              </a:solidFill>
              <a:latin typeface="Arial" panose="020B0604020202020204" pitchFamily="34" charset="0"/>
              <a:cs typeface="Arial" panose="020B0604020202020204" pitchFamily="34" charset="0"/>
            </a:rPr>
            <a:t>rt</a:t>
          </a:r>
          <a:r>
            <a:rPr lang="en-IN" sz="2000">
              <a:solidFill>
                <a:schemeClr val="tx1"/>
              </a:solidFill>
              <a:latin typeface="Arial" panose="020B0604020202020204" pitchFamily="34" charset="0"/>
              <a:cs typeface="Arial" panose="020B0604020202020204" pitchFamily="34" charset="0"/>
            </a:rPr>
            <a:t>) due to change of direction of fluid in a multi-pass exchanger. Total tube side pressure drop:</a:t>
          </a:r>
          <a:r>
            <a:rPr lang="en-IN" sz="2000" i="1">
              <a:solidFill>
                <a:schemeClr val="tx1"/>
              </a:solidFill>
              <a:latin typeface="Arial" panose="020B0604020202020204" pitchFamily="34" charset="0"/>
              <a:cs typeface="Arial" panose="020B0604020202020204" pitchFamily="34" charset="0"/>
            </a:rPr>
            <a:t>∆P</a:t>
          </a:r>
          <a:r>
            <a:rPr lang="en-IN" sz="2000" i="1" baseline="-25000">
              <a:solidFill>
                <a:schemeClr val="tx1"/>
              </a:solidFill>
              <a:latin typeface="Arial" panose="020B0604020202020204" pitchFamily="34" charset="0"/>
              <a:cs typeface="Arial" panose="020B0604020202020204" pitchFamily="34" charset="0"/>
            </a:rPr>
            <a:t>T</a:t>
          </a:r>
          <a:r>
            <a:rPr lang="en-IN" sz="2000" i="1">
              <a:solidFill>
                <a:schemeClr val="tx1"/>
              </a:solidFill>
              <a:latin typeface="Arial" panose="020B0604020202020204" pitchFamily="34" charset="0"/>
              <a:cs typeface="Arial" panose="020B0604020202020204" pitchFamily="34" charset="0"/>
            </a:rPr>
            <a:t> =</a:t>
          </a:r>
          <a:r>
            <a:rPr lang="en-IN" sz="2000">
              <a:solidFill>
                <a:schemeClr val="tx1"/>
              </a:solidFill>
              <a:latin typeface="Arial" panose="020B0604020202020204" pitchFamily="34" charset="0"/>
              <a:cs typeface="Arial" panose="020B0604020202020204" pitchFamily="34" charset="0"/>
            </a:rPr>
            <a:t>∆P</a:t>
          </a:r>
          <a:r>
            <a:rPr lang="en-IN" sz="2000" baseline="-25000">
              <a:solidFill>
                <a:schemeClr val="tx1"/>
              </a:solidFill>
              <a:latin typeface="Arial" panose="020B0604020202020204" pitchFamily="34" charset="0"/>
              <a:cs typeface="Arial" panose="020B0604020202020204" pitchFamily="34" charset="0"/>
            </a:rPr>
            <a:t>t </a:t>
          </a:r>
          <a:r>
            <a:rPr lang="en-IN" sz="2000" baseline="0">
              <a:solidFill>
                <a:schemeClr val="tx1"/>
              </a:solidFill>
              <a:latin typeface="Arial" panose="020B0604020202020204" pitchFamily="34" charset="0"/>
              <a:cs typeface="Arial" panose="020B0604020202020204" pitchFamily="34" charset="0"/>
            </a:rPr>
            <a:t>+</a:t>
          </a:r>
          <a:r>
            <a:rPr lang="en-IN" sz="2000">
              <a:solidFill>
                <a:schemeClr val="tx1"/>
              </a:solidFill>
              <a:latin typeface="Arial" panose="020B0604020202020204" pitchFamily="34" charset="0"/>
              <a:cs typeface="Arial" panose="020B0604020202020204" pitchFamily="34" charset="0"/>
            </a:rPr>
            <a:t>∆</a:t>
          </a:r>
          <a:r>
            <a:rPr lang="en-IN" sz="2000" err="1">
              <a:solidFill>
                <a:schemeClr val="tx1"/>
              </a:solidFill>
              <a:latin typeface="Arial" panose="020B0604020202020204" pitchFamily="34" charset="0"/>
              <a:cs typeface="Arial" panose="020B0604020202020204" pitchFamily="34" charset="0"/>
            </a:rPr>
            <a:t>P</a:t>
          </a:r>
          <a:r>
            <a:rPr lang="en-IN" sz="2000" baseline="-25000" err="1">
              <a:solidFill>
                <a:schemeClr val="tx1"/>
              </a:solidFill>
              <a:latin typeface="Arial" panose="020B0604020202020204" pitchFamily="34" charset="0"/>
              <a:cs typeface="Arial" panose="020B0604020202020204" pitchFamily="34" charset="0"/>
            </a:rPr>
            <a:t>rt</a:t>
          </a:r>
          <a:endParaRPr lang="en-IN" sz="2000">
            <a:solidFill>
              <a:schemeClr val="tx1"/>
            </a:solidFill>
            <a:latin typeface="Arial" panose="020B0604020202020204" pitchFamily="34" charset="0"/>
            <a:cs typeface="Arial" panose="020B0604020202020204" pitchFamily="34" charset="0"/>
          </a:endParaRPr>
        </a:p>
      </dgm:t>
    </dgm:pt>
    <dgm:pt modelId="{C68A9519-04DA-482D-9939-D9049A475FD1}" type="parTrans" cxnId="{056A06EC-3CDE-402F-AF6B-B9484D445AA1}">
      <dgm:prSet/>
      <dgm:spPr/>
      <dgm:t>
        <a:bodyPr/>
        <a:lstStyle/>
        <a:p>
          <a:endParaRPr lang="en-IN"/>
        </a:p>
      </dgm:t>
    </dgm:pt>
    <dgm:pt modelId="{957CD2FC-DAEB-495C-A9AB-4B4B9B2EAEAE}" type="sibTrans" cxnId="{056A06EC-3CDE-402F-AF6B-B9484D445AA1}">
      <dgm:prSet/>
      <dgm:spPr/>
      <dgm:t>
        <a:bodyPr/>
        <a:lstStyle/>
        <a:p>
          <a:endParaRPr lang="en-IN"/>
        </a:p>
      </dgm:t>
    </dgm:pt>
    <mc:AlternateContent xmlns:mc="http://schemas.openxmlformats.org/markup-compatibility/2006">
      <mc:Choice xmlns:a14="http://schemas.microsoft.com/office/drawing/2010/main" Requires="a14">
        <dgm:pt modelId="{C3C403A8-AD62-418F-A712-63D64EC7029D}">
          <dgm:prSet custT="1"/>
          <dgm:spPr/>
          <dgm:t>
            <a:bodyPr/>
            <a:lstStyle/>
            <a:p>
              <a:pPr marL="0" indent="0" algn="ctr">
                <a:tabLst>
                  <a:tab pos="7799388" algn="ctr"/>
                  <a:tab pos="7893050" algn="l"/>
                </a:tabLst>
              </a:pPr>
              <a:r>
                <a:rPr lang="en-IN" sz="2000" b="1">
                  <a:solidFill>
                    <a:schemeClr val="tx1"/>
                  </a:solidFill>
                  <a:latin typeface="Arial" panose="020B0604020202020204" pitchFamily="34" charset="0"/>
                  <a:cs typeface="Arial" panose="020B0604020202020204" pitchFamily="34" charset="0"/>
                </a:rPr>
                <a:t>Step #11. </a:t>
              </a:r>
              <a:r>
                <a:rPr lang="en-IN" sz="2000">
                  <a:solidFill>
                    <a:schemeClr val="tx1"/>
                  </a:solidFill>
                  <a:latin typeface="Arial" panose="020B0604020202020204" pitchFamily="34" charset="0"/>
                  <a:cs typeface="Arial" panose="020B0604020202020204" pitchFamily="34" charset="0"/>
                </a:rPr>
                <a:t>Calculate % overdesign. Overdesign represents extra surface area provided beyond that required to compensate for fouling. Typical value of 10% or less is acceptable.</a:t>
              </a:r>
            </a:p>
            <a:p>
              <a:pPr marL="0" indent="0" algn="ctr">
                <a:tabLst>
                  <a:tab pos="7799388" algn="ctr"/>
                  <a:tab pos="7893050" algn="l"/>
                </a:tabLst>
              </a:pPr>
              <a14:m>
                <m:oMathPara xmlns:m="http://schemas.openxmlformats.org/officeDocument/2006/math">
                  <m:oMathParaPr>
                    <m:jc m:val="centerGroup"/>
                  </m:oMathParaPr>
                  <m:oMath xmlns:m="http://schemas.openxmlformats.org/officeDocument/2006/math">
                    <m:r>
                      <a:rPr lang="en-IN" sz="2000" b="0" i="1" smtClean="0">
                        <a:solidFill>
                          <a:schemeClr val="tx1"/>
                        </a:solidFill>
                        <a:latin typeface="Cambria Math" panose="02040503050406030204" pitchFamily="18" charset="0"/>
                        <a:cs typeface="Arial" panose="020B0604020202020204" pitchFamily="34" charset="0"/>
                      </a:rPr>
                      <m:t>% </m:t>
                    </m:r>
                    <m:r>
                      <a:rPr lang="en-IN" sz="2000" b="0" i="1" smtClean="0">
                        <a:solidFill>
                          <a:schemeClr val="tx1"/>
                        </a:solidFill>
                        <a:latin typeface="Cambria Math" panose="02040503050406030204" pitchFamily="18" charset="0"/>
                        <a:cs typeface="Arial" panose="020B0604020202020204" pitchFamily="34" charset="0"/>
                      </a:rPr>
                      <m:t>𝑂𝑣𝑒𝑟𝑎𝑙𝑙</m:t>
                    </m:r>
                    <m:r>
                      <a:rPr lang="en-IN" sz="2000" b="0" i="1" smtClean="0">
                        <a:solidFill>
                          <a:schemeClr val="tx1"/>
                        </a:solidFill>
                        <a:latin typeface="Cambria Math" panose="02040503050406030204" pitchFamily="18" charset="0"/>
                        <a:cs typeface="Arial" panose="020B0604020202020204" pitchFamily="34" charset="0"/>
                      </a:rPr>
                      <m:t> </m:t>
                    </m:r>
                    <m:r>
                      <a:rPr lang="en-IN" sz="2000" b="0" i="1" smtClean="0">
                        <a:solidFill>
                          <a:schemeClr val="tx1"/>
                        </a:solidFill>
                        <a:latin typeface="Cambria Math" panose="02040503050406030204" pitchFamily="18" charset="0"/>
                        <a:cs typeface="Arial" panose="020B0604020202020204" pitchFamily="34" charset="0"/>
                      </a:rPr>
                      <m:t>𝑑𝑒𝑠𝑖𝑔𝑛</m:t>
                    </m:r>
                    <m:r>
                      <a:rPr lang="en-IN" sz="2000" b="0" i="1" smtClean="0">
                        <a:solidFill>
                          <a:schemeClr val="tx1"/>
                        </a:solidFill>
                        <a:latin typeface="Cambria Math" panose="02040503050406030204" pitchFamily="18" charset="0"/>
                        <a:cs typeface="Arial" panose="020B0604020202020204" pitchFamily="34" charset="0"/>
                      </a:rPr>
                      <m:t>=</m:t>
                    </m:r>
                    <m:f>
                      <m:fPr>
                        <m:ctrlPr>
                          <a:rPr lang="en-IN" sz="2000" b="0" i="1" smtClean="0">
                            <a:solidFill>
                              <a:schemeClr val="tx1"/>
                            </a:solidFill>
                            <a:latin typeface="Cambria Math" panose="02040503050406030204" pitchFamily="18" charset="0"/>
                            <a:cs typeface="Arial" panose="020B0604020202020204" pitchFamily="34" charset="0"/>
                          </a:rPr>
                        </m:ctrlPr>
                      </m:fPr>
                      <m:num>
                        <m:r>
                          <a:rPr lang="en-IN" sz="2000" b="0" i="1" smtClean="0">
                            <a:solidFill>
                              <a:schemeClr val="tx1"/>
                            </a:solidFill>
                            <a:latin typeface="Cambria Math" panose="02040503050406030204" pitchFamily="18" charset="0"/>
                            <a:cs typeface="Arial" panose="020B0604020202020204" pitchFamily="34" charset="0"/>
                          </a:rPr>
                          <m:t>𝐴</m:t>
                        </m:r>
                        <m:r>
                          <a:rPr lang="en-IN" sz="2000" b="0" i="1" smtClean="0">
                            <a:solidFill>
                              <a:schemeClr val="tx1"/>
                            </a:solidFill>
                            <a:latin typeface="Cambria Math" panose="02040503050406030204" pitchFamily="18" charset="0"/>
                            <a:cs typeface="Arial" panose="020B0604020202020204" pitchFamily="34" charset="0"/>
                          </a:rPr>
                          <m:t>−</m:t>
                        </m:r>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𝐴</m:t>
                            </m:r>
                          </m:e>
                          <m:sub>
                            <m:r>
                              <a:rPr lang="en-IN" sz="2000" b="0" i="1" smtClean="0">
                                <a:solidFill>
                                  <a:schemeClr val="tx1"/>
                                </a:solidFill>
                                <a:latin typeface="Cambria Math" panose="02040503050406030204" pitchFamily="18" charset="0"/>
                                <a:cs typeface="Arial" panose="020B0604020202020204" pitchFamily="34" charset="0"/>
                              </a:rPr>
                              <m:t>𝑟𝑒𝑞𝑑</m:t>
                            </m:r>
                            <m:r>
                              <a:rPr lang="en-IN" sz="2000" b="0" i="1" smtClean="0">
                                <a:solidFill>
                                  <a:schemeClr val="tx1"/>
                                </a:solidFill>
                                <a:latin typeface="Cambria Math" panose="02040503050406030204" pitchFamily="18" charset="0"/>
                                <a:cs typeface="Arial" panose="020B0604020202020204" pitchFamily="34" charset="0"/>
                              </a:rPr>
                              <m:t>.</m:t>
                            </m:r>
                          </m:sub>
                        </m:sSub>
                      </m:num>
                      <m:den>
                        <m:sSub>
                          <m:sSubPr>
                            <m:ctrlPr>
                              <a:rPr lang="en-IN" sz="2000" b="0" i="1" smtClean="0">
                                <a:solidFill>
                                  <a:schemeClr val="tx1"/>
                                </a:solidFill>
                                <a:latin typeface="Cambria Math" panose="02040503050406030204" pitchFamily="18" charset="0"/>
                                <a:cs typeface="Arial" panose="020B0604020202020204" pitchFamily="34" charset="0"/>
                              </a:rPr>
                            </m:ctrlPr>
                          </m:sSubPr>
                          <m:e>
                            <m:r>
                              <a:rPr lang="en-IN" sz="2000" b="0" i="1" smtClean="0">
                                <a:solidFill>
                                  <a:schemeClr val="tx1"/>
                                </a:solidFill>
                                <a:latin typeface="Cambria Math" panose="02040503050406030204" pitchFamily="18" charset="0"/>
                                <a:cs typeface="Arial" panose="020B0604020202020204" pitchFamily="34" charset="0"/>
                              </a:rPr>
                              <m:t>𝐴</m:t>
                            </m:r>
                          </m:e>
                          <m:sub>
                            <m:r>
                              <a:rPr lang="en-IN" sz="2000" b="0" i="1" smtClean="0">
                                <a:solidFill>
                                  <a:schemeClr val="tx1"/>
                                </a:solidFill>
                                <a:latin typeface="Cambria Math" panose="02040503050406030204" pitchFamily="18" charset="0"/>
                                <a:cs typeface="Arial" panose="020B0604020202020204" pitchFamily="34" charset="0"/>
                              </a:rPr>
                              <m:t>𝑟𝑒𝑞𝑑</m:t>
                            </m:r>
                            <m:r>
                              <a:rPr lang="en-IN" sz="2000" b="0" i="1" smtClean="0">
                                <a:solidFill>
                                  <a:schemeClr val="tx1"/>
                                </a:solidFill>
                                <a:latin typeface="Cambria Math" panose="02040503050406030204" pitchFamily="18" charset="0"/>
                                <a:cs typeface="Arial" panose="020B0604020202020204" pitchFamily="34" charset="0"/>
                              </a:rPr>
                              <m:t>.</m:t>
                            </m:r>
                          </m:sub>
                        </m:sSub>
                      </m:den>
                    </m:f>
                    <m:r>
                      <a:rPr lang="en-IN" sz="2000" b="0" i="1" smtClean="0">
                        <a:solidFill>
                          <a:schemeClr val="tx1"/>
                        </a:solidFill>
                        <a:latin typeface="Cambria Math" panose="02040503050406030204" pitchFamily="18" charset="0"/>
                        <a:cs typeface="Arial" panose="020B0604020202020204" pitchFamily="34" charset="0"/>
                      </a:rPr>
                      <m:t>∗100</m:t>
                    </m:r>
                  </m:oMath>
                </m:oMathPara>
              </a14:m>
              <a:endParaRPr lang="en-IN" sz="2000" b="0" i="1">
                <a:solidFill>
                  <a:schemeClr val="tx1"/>
                </a:solidFill>
                <a:latin typeface="Cambria Math" panose="02040503050406030204" pitchFamily="18" charset="0"/>
                <a:cs typeface="Arial" panose="020B0604020202020204" pitchFamily="34" charset="0"/>
              </a:endParaRPr>
            </a:p>
            <a:p>
              <a:pPr marL="0" indent="0" algn="ctr">
                <a:tabLst>
                  <a:tab pos="7799388" algn="ctr"/>
                  <a:tab pos="7893050" algn="l"/>
                </a:tabLst>
              </a:pPr>
              <a:r>
                <a:rPr lang="en-IN" sz="2000" b="0" i="0">
                  <a:solidFill>
                    <a:schemeClr val="tx1"/>
                  </a:solidFill>
                  <a:latin typeface="Arial" panose="020B0604020202020204" pitchFamily="34" charset="0"/>
                  <a:cs typeface="Arial" panose="020B0604020202020204" pitchFamily="34" charset="0"/>
                </a:rPr>
                <a:t>A = design area of heat transfer in exchanger; </a:t>
              </a:r>
              <a:r>
                <a:rPr lang="en-IN" sz="2000" b="0" i="0" err="1">
                  <a:solidFill>
                    <a:schemeClr val="tx1"/>
                  </a:solidFill>
                  <a:latin typeface="Arial" panose="020B0604020202020204" pitchFamily="34" charset="0"/>
                  <a:cs typeface="Arial" panose="020B0604020202020204" pitchFamily="34" charset="0"/>
                </a:rPr>
                <a:t>A</a:t>
              </a:r>
              <a:r>
                <a:rPr lang="en-IN" sz="2000" b="0" i="0" baseline="-25000" err="1">
                  <a:solidFill>
                    <a:schemeClr val="tx1"/>
                  </a:solidFill>
                  <a:latin typeface="Arial" panose="020B0604020202020204" pitchFamily="34" charset="0"/>
                  <a:cs typeface="Arial" panose="020B0604020202020204" pitchFamily="34" charset="0"/>
                </a:rPr>
                <a:t>reqd</a:t>
              </a:r>
              <a:r>
                <a:rPr lang="en-IN" sz="2000" b="0" i="0" baseline="-25000">
                  <a:solidFill>
                    <a:schemeClr val="tx1"/>
                  </a:solidFill>
                  <a:latin typeface="Arial" panose="020B0604020202020204" pitchFamily="34" charset="0"/>
                  <a:cs typeface="Arial" panose="020B0604020202020204" pitchFamily="34" charset="0"/>
                </a:rPr>
                <a:t>.</a:t>
              </a:r>
              <a:r>
                <a:rPr lang="en-IN" sz="2000" b="0" i="0">
                  <a:solidFill>
                    <a:schemeClr val="tx1"/>
                  </a:solidFill>
                  <a:latin typeface="Arial" panose="020B0604020202020204" pitchFamily="34" charset="0"/>
                  <a:cs typeface="Arial" panose="020B0604020202020204" pitchFamily="34" charset="0"/>
                </a:rPr>
                <a:t> = required heat transfer area.</a:t>
              </a:r>
              <a:endParaRPr lang="en-IN" sz="2000" i="0">
                <a:solidFill>
                  <a:schemeClr val="tx1"/>
                </a:solidFill>
                <a:latin typeface="Arial" panose="020B0604020202020204" pitchFamily="34" charset="0"/>
                <a:cs typeface="Arial" panose="020B0604020202020204" pitchFamily="34" charset="0"/>
              </a:endParaRPr>
            </a:p>
          </dgm:t>
        </dgm:pt>
      </mc:Choice>
      <mc:Fallback>
        <dgm:pt modelId="{C3C403A8-AD62-418F-A712-63D64EC7029D}">
          <dgm:prSet custT="1"/>
          <dgm:spPr/>
          <dgm:t>
            <a:bodyPr/>
            <a:lstStyle/>
            <a:p>
              <a:pPr marL="0" indent="0" algn="ctr">
                <a:tabLst>
                  <a:tab pos="7799388" algn="ctr"/>
                  <a:tab pos="7893050" algn="l"/>
                </a:tabLst>
              </a:pPr>
              <a:r>
                <a:rPr lang="en-IN" sz="2000" b="1">
                  <a:solidFill>
                    <a:schemeClr val="tx1"/>
                  </a:solidFill>
                  <a:latin typeface="Arial" panose="020B0604020202020204" pitchFamily="34" charset="0"/>
                  <a:cs typeface="Arial" panose="020B0604020202020204" pitchFamily="34" charset="0"/>
                </a:rPr>
                <a:t>Step #11. </a:t>
              </a:r>
              <a:r>
                <a:rPr lang="en-IN" sz="2000">
                  <a:solidFill>
                    <a:schemeClr val="tx1"/>
                  </a:solidFill>
                  <a:latin typeface="Arial" panose="020B0604020202020204" pitchFamily="34" charset="0"/>
                  <a:cs typeface="Arial" panose="020B0604020202020204" pitchFamily="34" charset="0"/>
                </a:rPr>
                <a:t>Calculate % overdesign. Overdesign represents extra surface area provided beyond that required to compensate for fouling. Typical value of 10% or less is acceptable.</a:t>
              </a:r>
            </a:p>
            <a:p>
              <a:pPr marL="0" indent="0" algn="ctr">
                <a:tabLst>
                  <a:tab pos="7799388" algn="ctr"/>
                  <a:tab pos="7893050" algn="l"/>
                </a:tabLst>
              </a:pPr>
              <a:r>
                <a:rPr lang="en-IN" sz="2000" b="0" i="0">
                  <a:solidFill>
                    <a:schemeClr val="tx1"/>
                  </a:solidFill>
                  <a:latin typeface="Cambria Math" panose="02040503050406030204" pitchFamily="18" charset="0"/>
                  <a:cs typeface="Arial" panose="020B0604020202020204" pitchFamily="34" charset="0"/>
                </a:rPr>
                <a:t>% 𝑂𝑣𝑒𝑟𝑎𝑙𝑙 𝑑𝑒𝑠𝑖𝑔𝑛=(𝐴−𝐴_(𝑟𝑒𝑞𝑑.))/𝐴_(𝑟𝑒𝑞𝑑.) ∗100</a:t>
              </a:r>
              <a:endParaRPr lang="en-IN" sz="2000" b="0" i="1">
                <a:solidFill>
                  <a:schemeClr val="tx1"/>
                </a:solidFill>
                <a:latin typeface="Cambria Math" panose="02040503050406030204" pitchFamily="18" charset="0"/>
                <a:cs typeface="Arial" panose="020B0604020202020204" pitchFamily="34" charset="0"/>
              </a:endParaRPr>
            </a:p>
            <a:p>
              <a:pPr marL="0" indent="0" algn="ctr">
                <a:tabLst>
                  <a:tab pos="7799388" algn="ctr"/>
                  <a:tab pos="7893050" algn="l"/>
                </a:tabLst>
              </a:pPr>
              <a:r>
                <a:rPr lang="en-IN" sz="2000" b="0" i="0">
                  <a:solidFill>
                    <a:schemeClr val="tx1"/>
                  </a:solidFill>
                  <a:latin typeface="Arial" panose="020B0604020202020204" pitchFamily="34" charset="0"/>
                  <a:cs typeface="Arial" panose="020B0604020202020204" pitchFamily="34" charset="0"/>
                </a:rPr>
                <a:t>A = design area of heat transfer in exchanger; </a:t>
              </a:r>
              <a:r>
                <a:rPr lang="en-IN" sz="2000" b="0" i="0" err="1">
                  <a:solidFill>
                    <a:schemeClr val="tx1"/>
                  </a:solidFill>
                  <a:latin typeface="Arial" panose="020B0604020202020204" pitchFamily="34" charset="0"/>
                  <a:cs typeface="Arial" panose="020B0604020202020204" pitchFamily="34" charset="0"/>
                </a:rPr>
                <a:t>A</a:t>
              </a:r>
              <a:r>
                <a:rPr lang="en-IN" sz="2000" b="0" i="0" baseline="-25000" err="1">
                  <a:solidFill>
                    <a:schemeClr val="tx1"/>
                  </a:solidFill>
                  <a:latin typeface="Arial" panose="020B0604020202020204" pitchFamily="34" charset="0"/>
                  <a:cs typeface="Arial" panose="020B0604020202020204" pitchFamily="34" charset="0"/>
                </a:rPr>
                <a:t>reqd</a:t>
              </a:r>
              <a:r>
                <a:rPr lang="en-IN" sz="2000" b="0" i="0" baseline="-25000">
                  <a:solidFill>
                    <a:schemeClr val="tx1"/>
                  </a:solidFill>
                  <a:latin typeface="Arial" panose="020B0604020202020204" pitchFamily="34" charset="0"/>
                  <a:cs typeface="Arial" panose="020B0604020202020204" pitchFamily="34" charset="0"/>
                </a:rPr>
                <a:t>.</a:t>
              </a:r>
              <a:r>
                <a:rPr lang="en-IN" sz="2000" b="0" i="0">
                  <a:solidFill>
                    <a:schemeClr val="tx1"/>
                  </a:solidFill>
                  <a:latin typeface="Arial" panose="020B0604020202020204" pitchFamily="34" charset="0"/>
                  <a:cs typeface="Arial" panose="020B0604020202020204" pitchFamily="34" charset="0"/>
                </a:rPr>
                <a:t> = required heat transfer area.</a:t>
              </a:r>
              <a:endParaRPr lang="en-IN" sz="2000" i="0">
                <a:solidFill>
                  <a:schemeClr val="tx1"/>
                </a:solidFill>
                <a:latin typeface="Arial" panose="020B0604020202020204" pitchFamily="34" charset="0"/>
                <a:cs typeface="Arial" panose="020B0604020202020204" pitchFamily="34" charset="0"/>
              </a:endParaRPr>
            </a:p>
          </dgm:t>
        </dgm:pt>
      </mc:Fallback>
    </mc:AlternateConten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2" custScaleX="237047" custScaleY="102111" custLinFactNeighborX="-9308" custLinFactNeighborY="-491">
        <dgm:presLayoutVars>
          <dgm:bulletEnabled val="1"/>
        </dgm:presLayoutVars>
      </dgm:prSet>
      <dgm:spPr/>
    </dgm:pt>
    <dgm:pt modelId="{3F167C80-F7D8-4810-97E7-D4B4FEE9A4BE}" type="pres">
      <dgm:prSet presAssocID="{234926DE-904C-4814-B078-908CFA479B9A}" presName="sibTrans" presStyleLbl="sibTrans2D1" presStyleIdx="0" presStyleCnt="1"/>
      <dgm:spPr/>
    </dgm:pt>
    <dgm:pt modelId="{1AB7FA5A-3670-4958-875B-267774D881D7}" type="pres">
      <dgm:prSet presAssocID="{234926DE-904C-4814-B078-908CFA479B9A}" presName="connectorText" presStyleLbl="sibTrans2D1" presStyleIdx="0" presStyleCnt="1"/>
      <dgm:spPr/>
    </dgm:pt>
    <dgm:pt modelId="{8AA5B81C-87CF-42DD-BAA7-F83F257501AB}" type="pres">
      <dgm:prSet presAssocID="{37170CAC-76E0-4050-B58C-1DA5ED2679EB}" presName="node" presStyleLbl="node1" presStyleIdx="1" presStyleCnt="2" custScaleX="240888" custScaleY="77244">
        <dgm:presLayoutVars>
          <dgm:bulletEnabled val="1"/>
        </dgm:presLayoutVars>
      </dgm:prSet>
      <dgm:spPr/>
    </dgm:pt>
  </dgm:ptLst>
  <dgm:cxnLst>
    <dgm:cxn modelId="{A3536060-9BCB-490D-8E39-BC783E097A10}" type="presOf" srcId="{234926DE-904C-4814-B078-908CFA479B9A}" destId="{3F167C80-F7D8-4810-97E7-D4B4FEE9A4BE}" srcOrd="0" destOrd="0" presId="urn:microsoft.com/office/officeart/2005/8/layout/process2"/>
    <dgm:cxn modelId="{C3746543-F841-41DE-9F71-12C48918C01B}" type="presOf" srcId="{C3C403A8-AD62-418F-A712-63D64EC7029D}" destId="{615BE818-7BA8-4E19-AFD2-6493D64A944B}" srcOrd="0" destOrd="0" presId="urn:microsoft.com/office/officeart/2005/8/layout/process2"/>
    <dgm:cxn modelId="{CF27297A-F894-4360-A8CB-0173284C4252}" type="presOf" srcId="{37170CAC-76E0-4050-B58C-1DA5ED2679EB}" destId="{8AA5B81C-87CF-42DD-BAA7-F83F257501AB}" srcOrd="0" destOrd="0" presId="urn:microsoft.com/office/officeart/2005/8/layout/process2"/>
    <dgm:cxn modelId="{FB23AF80-E168-48E7-9C07-829EF3469BB9}" type="presOf" srcId="{C6D21B32-A01B-4BC1-8478-7701782B1313}" destId="{2C238F59-2350-452F-A751-0B5A12A04477}" srcOrd="0"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F887F3EF-C97E-4A12-AF37-2C8942460DBE}" type="presOf" srcId="{234926DE-904C-4814-B078-908CFA479B9A}" destId="{1AB7FA5A-3670-4958-875B-267774D881D7}" srcOrd="1" destOrd="0" presId="urn:microsoft.com/office/officeart/2005/8/layout/process2"/>
    <dgm:cxn modelId="{AAC2B5FD-1578-49A7-A3A3-2E594D5C55E8}" srcId="{C6D21B32-A01B-4BC1-8478-7701782B1313}" destId="{C3C403A8-AD62-418F-A712-63D64EC7029D}" srcOrd="0" destOrd="0" parTransId="{112583E7-27DB-4A45-9570-C1E0F435C1CD}" sibTransId="{234926DE-904C-4814-B078-908CFA479B9A}"/>
    <dgm:cxn modelId="{B20D6771-CB68-40E8-A2E1-E28A7F3BDFC7}" type="presParOf" srcId="{2C238F59-2350-452F-A751-0B5A12A04477}" destId="{615BE818-7BA8-4E19-AFD2-6493D64A944B}" srcOrd="0" destOrd="0" presId="urn:microsoft.com/office/officeart/2005/8/layout/process2"/>
    <dgm:cxn modelId="{A2BF9F83-3EFE-4DE6-ABE2-71856E1B7AD0}" type="presParOf" srcId="{2C238F59-2350-452F-A751-0B5A12A04477}" destId="{3F167C80-F7D8-4810-97E7-D4B4FEE9A4BE}" srcOrd="1" destOrd="0" presId="urn:microsoft.com/office/officeart/2005/8/layout/process2"/>
    <dgm:cxn modelId="{A02D4F52-A135-411D-B992-B63936F923D0}" type="presParOf" srcId="{3F167C80-F7D8-4810-97E7-D4B4FEE9A4BE}" destId="{1AB7FA5A-3670-4958-875B-267774D881D7}" srcOrd="0" destOrd="0" presId="urn:microsoft.com/office/officeart/2005/8/layout/process2"/>
    <dgm:cxn modelId="{E0D32385-1FAF-4E40-9B72-EFF6A585841E}" type="presParOf" srcId="{2C238F59-2350-452F-A751-0B5A12A04477}" destId="{8AA5B81C-87CF-42DD-BAA7-F83F257501AB}"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6D21B32-A01B-4BC1-8478-7701782B1313}" type="doc">
      <dgm:prSet loTypeId="urn:microsoft.com/office/officeart/2005/8/layout/process2" loCatId="process" qsTypeId="urn:microsoft.com/office/officeart/2005/8/quickstyle/simple5" qsCatId="simple" csTypeId="urn:microsoft.com/office/officeart/2005/8/colors/accent0_1" csCatId="mainScheme" phldr="1"/>
      <dgm:spPr/>
      <dgm:t>
        <a:bodyPr/>
        <a:lstStyle/>
        <a:p>
          <a:endParaRPr lang="en-IN"/>
        </a:p>
      </dgm:t>
    </dgm:pt>
    <dgm:pt modelId="{37170CAC-76E0-4050-B58C-1DA5ED2679EB}">
      <dgm:prSet phldrT="[Text]" custT="1"/>
      <dgm:spPr/>
      <dgm:t>
        <a:bodyPr/>
        <a:lstStyle/>
        <a:p>
          <a:r>
            <a:rPr lang="en-IN" sz="2000" b="1">
              <a:solidFill>
                <a:schemeClr val="tx1"/>
              </a:solidFill>
              <a:latin typeface="Arial" panose="020B0604020202020204" pitchFamily="34" charset="0"/>
              <a:cs typeface="Arial" panose="020B0604020202020204" pitchFamily="34" charset="0"/>
            </a:rPr>
            <a:t>Step #12.</a:t>
          </a:r>
          <a:r>
            <a:rPr lang="en-IN" sz="2000">
              <a:solidFill>
                <a:schemeClr val="tx1"/>
              </a:solidFill>
              <a:latin typeface="Arial" panose="020B0604020202020204" pitchFamily="34" charset="0"/>
              <a:cs typeface="Arial" panose="020B0604020202020204" pitchFamily="34" charset="0"/>
            </a:rPr>
            <a:t> Calculate tube-side pressure drop (</a:t>
          </a:r>
          <a:r>
            <a:rPr lang="en-IN" sz="2000" i="1">
              <a:solidFill>
                <a:schemeClr val="tx1"/>
              </a:solidFill>
              <a:latin typeface="Arial" panose="020B0604020202020204" pitchFamily="34" charset="0"/>
              <a:cs typeface="Arial" panose="020B0604020202020204" pitchFamily="34" charset="0"/>
            </a:rPr>
            <a:t>∆P</a:t>
          </a:r>
          <a:r>
            <a:rPr lang="en-IN" sz="2000" i="1" baseline="-25000">
              <a:solidFill>
                <a:schemeClr val="tx1"/>
              </a:solidFill>
              <a:latin typeface="Arial" panose="020B0604020202020204" pitchFamily="34" charset="0"/>
              <a:cs typeface="Arial" panose="020B0604020202020204" pitchFamily="34" charset="0"/>
            </a:rPr>
            <a:t>T</a:t>
          </a:r>
          <a:r>
            <a:rPr lang="en-IN" sz="2000" i="1">
              <a:solidFill>
                <a:schemeClr val="tx1"/>
              </a:solidFill>
              <a:latin typeface="Arial" panose="020B0604020202020204" pitchFamily="34" charset="0"/>
              <a:cs typeface="Arial" panose="020B0604020202020204" pitchFamily="34" charset="0"/>
            </a:rPr>
            <a:t> </a:t>
          </a:r>
          <a:r>
            <a:rPr lang="en-IN" sz="2000">
              <a:solidFill>
                <a:schemeClr val="tx1"/>
              </a:solidFill>
              <a:latin typeface="Arial" panose="020B0604020202020204" pitchFamily="34" charset="0"/>
              <a:cs typeface="Arial" panose="020B0604020202020204" pitchFamily="34" charset="0"/>
            </a:rPr>
            <a:t>): (</a:t>
          </a:r>
          <a:r>
            <a:rPr lang="en-IN" sz="2000" err="1">
              <a:solidFill>
                <a:schemeClr val="tx1"/>
              </a:solidFill>
              <a:latin typeface="Arial" panose="020B0604020202020204" pitchFamily="34" charset="0"/>
              <a:cs typeface="Arial" panose="020B0604020202020204" pitchFamily="34" charset="0"/>
            </a:rPr>
            <a:t>i</a:t>
          </a:r>
          <a:r>
            <a:rPr lang="en-IN" sz="2000">
              <a:solidFill>
                <a:schemeClr val="tx1"/>
              </a:solidFill>
              <a:latin typeface="Arial" panose="020B0604020202020204" pitchFamily="34" charset="0"/>
              <a:cs typeface="Arial" panose="020B0604020202020204" pitchFamily="34" charset="0"/>
            </a:rPr>
            <a:t>) pressure drop in straight section of tube (frictional loss) (∆P</a:t>
          </a:r>
          <a:r>
            <a:rPr lang="en-IN" sz="2000" baseline="-25000">
              <a:solidFill>
                <a:schemeClr val="tx1"/>
              </a:solidFill>
              <a:latin typeface="Arial" panose="020B0604020202020204" pitchFamily="34" charset="0"/>
              <a:cs typeface="Arial" panose="020B0604020202020204" pitchFamily="34" charset="0"/>
            </a:rPr>
            <a:t>t</a:t>
          </a:r>
          <a:r>
            <a:rPr lang="en-IN" sz="2000">
              <a:solidFill>
                <a:schemeClr val="tx1"/>
              </a:solidFill>
              <a:latin typeface="Arial" panose="020B0604020202020204" pitchFamily="34" charset="0"/>
              <a:cs typeface="Arial" panose="020B0604020202020204" pitchFamily="34" charset="0"/>
            </a:rPr>
            <a:t>) &amp; (ii) return loss (∆</a:t>
          </a:r>
          <a:r>
            <a:rPr lang="en-IN" sz="2000" err="1">
              <a:solidFill>
                <a:schemeClr val="tx1"/>
              </a:solidFill>
              <a:latin typeface="Arial" panose="020B0604020202020204" pitchFamily="34" charset="0"/>
              <a:cs typeface="Arial" panose="020B0604020202020204" pitchFamily="34" charset="0"/>
            </a:rPr>
            <a:t>P</a:t>
          </a:r>
          <a:r>
            <a:rPr lang="en-IN" sz="2000" baseline="-25000" err="1">
              <a:solidFill>
                <a:schemeClr val="tx1"/>
              </a:solidFill>
              <a:latin typeface="Arial" panose="020B0604020202020204" pitchFamily="34" charset="0"/>
              <a:cs typeface="Arial" panose="020B0604020202020204" pitchFamily="34" charset="0"/>
            </a:rPr>
            <a:t>rt</a:t>
          </a:r>
          <a:r>
            <a:rPr lang="en-IN" sz="2000">
              <a:solidFill>
                <a:schemeClr val="tx1"/>
              </a:solidFill>
              <a:latin typeface="Arial" panose="020B0604020202020204" pitchFamily="34" charset="0"/>
              <a:cs typeface="Arial" panose="020B0604020202020204" pitchFamily="34" charset="0"/>
            </a:rPr>
            <a:t>) due to change of direction of fluid in a multi-pass exchanger. Total tube side pressure drop:</a:t>
          </a:r>
          <a:r>
            <a:rPr lang="en-IN" sz="2000" i="1">
              <a:solidFill>
                <a:schemeClr val="tx1"/>
              </a:solidFill>
              <a:latin typeface="Arial" panose="020B0604020202020204" pitchFamily="34" charset="0"/>
              <a:cs typeface="Arial" panose="020B0604020202020204" pitchFamily="34" charset="0"/>
            </a:rPr>
            <a:t>∆P</a:t>
          </a:r>
          <a:r>
            <a:rPr lang="en-IN" sz="2000" i="1" baseline="-25000">
              <a:solidFill>
                <a:schemeClr val="tx1"/>
              </a:solidFill>
              <a:latin typeface="Arial" panose="020B0604020202020204" pitchFamily="34" charset="0"/>
              <a:cs typeface="Arial" panose="020B0604020202020204" pitchFamily="34" charset="0"/>
            </a:rPr>
            <a:t>T</a:t>
          </a:r>
          <a:r>
            <a:rPr lang="en-IN" sz="2000" i="1">
              <a:solidFill>
                <a:schemeClr val="tx1"/>
              </a:solidFill>
              <a:latin typeface="Arial" panose="020B0604020202020204" pitchFamily="34" charset="0"/>
              <a:cs typeface="Arial" panose="020B0604020202020204" pitchFamily="34" charset="0"/>
            </a:rPr>
            <a:t> =</a:t>
          </a:r>
          <a:r>
            <a:rPr lang="en-IN" sz="2000">
              <a:solidFill>
                <a:schemeClr val="tx1"/>
              </a:solidFill>
              <a:latin typeface="Arial" panose="020B0604020202020204" pitchFamily="34" charset="0"/>
              <a:cs typeface="Arial" panose="020B0604020202020204" pitchFamily="34" charset="0"/>
            </a:rPr>
            <a:t>∆P</a:t>
          </a:r>
          <a:r>
            <a:rPr lang="en-IN" sz="2000" baseline="-25000">
              <a:solidFill>
                <a:schemeClr val="tx1"/>
              </a:solidFill>
              <a:latin typeface="Arial" panose="020B0604020202020204" pitchFamily="34" charset="0"/>
              <a:cs typeface="Arial" panose="020B0604020202020204" pitchFamily="34" charset="0"/>
            </a:rPr>
            <a:t>t </a:t>
          </a:r>
          <a:r>
            <a:rPr lang="en-IN" sz="2000" baseline="0">
              <a:solidFill>
                <a:schemeClr val="tx1"/>
              </a:solidFill>
              <a:latin typeface="Arial" panose="020B0604020202020204" pitchFamily="34" charset="0"/>
              <a:cs typeface="Arial" panose="020B0604020202020204" pitchFamily="34" charset="0"/>
            </a:rPr>
            <a:t>+</a:t>
          </a:r>
          <a:r>
            <a:rPr lang="en-IN" sz="2000">
              <a:solidFill>
                <a:schemeClr val="tx1"/>
              </a:solidFill>
              <a:latin typeface="Arial" panose="020B0604020202020204" pitchFamily="34" charset="0"/>
              <a:cs typeface="Arial" panose="020B0604020202020204" pitchFamily="34" charset="0"/>
            </a:rPr>
            <a:t>∆</a:t>
          </a:r>
          <a:r>
            <a:rPr lang="en-IN" sz="2000" err="1">
              <a:solidFill>
                <a:schemeClr val="tx1"/>
              </a:solidFill>
              <a:latin typeface="Arial" panose="020B0604020202020204" pitchFamily="34" charset="0"/>
              <a:cs typeface="Arial" panose="020B0604020202020204" pitchFamily="34" charset="0"/>
            </a:rPr>
            <a:t>P</a:t>
          </a:r>
          <a:r>
            <a:rPr lang="en-IN" sz="2000" baseline="-25000" err="1">
              <a:solidFill>
                <a:schemeClr val="tx1"/>
              </a:solidFill>
              <a:latin typeface="Arial" panose="020B0604020202020204" pitchFamily="34" charset="0"/>
              <a:cs typeface="Arial" panose="020B0604020202020204" pitchFamily="34" charset="0"/>
            </a:rPr>
            <a:t>rt</a:t>
          </a:r>
          <a:endParaRPr lang="en-IN" sz="2000">
            <a:solidFill>
              <a:schemeClr val="tx1"/>
            </a:solidFill>
            <a:latin typeface="Arial" panose="020B0604020202020204" pitchFamily="34" charset="0"/>
            <a:cs typeface="Arial" panose="020B0604020202020204" pitchFamily="34" charset="0"/>
          </a:endParaRPr>
        </a:p>
      </dgm:t>
    </dgm:pt>
    <dgm:pt modelId="{C68A9519-04DA-482D-9939-D9049A475FD1}" type="parTrans" cxnId="{056A06EC-3CDE-402F-AF6B-B9484D445AA1}">
      <dgm:prSet/>
      <dgm:spPr/>
      <dgm:t>
        <a:bodyPr/>
        <a:lstStyle/>
        <a:p>
          <a:endParaRPr lang="en-IN"/>
        </a:p>
      </dgm:t>
    </dgm:pt>
    <dgm:pt modelId="{957CD2FC-DAEB-495C-A9AB-4B4B9B2EAEAE}" type="sibTrans" cxnId="{056A06EC-3CDE-402F-AF6B-B9484D445AA1}">
      <dgm:prSet/>
      <dgm:spPr/>
      <dgm:t>
        <a:bodyPr/>
        <a:lstStyle/>
        <a:p>
          <a:endParaRPr lang="en-IN"/>
        </a:p>
      </dgm:t>
    </dgm:pt>
    <dgm:pt modelId="{C3C403A8-AD62-418F-A712-63D64EC7029D}">
      <dgm:prSet custT="1"/>
      <dgm:spPr>
        <a:blipFill>
          <a:blip xmlns:r="http://schemas.openxmlformats.org/officeDocument/2006/relationships" r:embed="rId1"/>
          <a:stretch>
            <a:fillRect/>
          </a:stretch>
        </a:blipFill>
      </dgm:spPr>
      <dgm:t>
        <a:bodyPr/>
        <a:lstStyle/>
        <a:p>
          <a:r>
            <a:rPr lang="en-US">
              <a:noFill/>
            </a:rPr>
            <a:t> </a:t>
          </a:r>
        </a:p>
      </dgm:t>
    </dgm:pt>
    <dgm:pt modelId="{112583E7-27DB-4A45-9570-C1E0F435C1CD}" type="parTrans" cxnId="{AAC2B5FD-1578-49A7-A3A3-2E594D5C55E8}">
      <dgm:prSet/>
      <dgm:spPr/>
      <dgm:t>
        <a:bodyPr/>
        <a:lstStyle/>
        <a:p>
          <a:endParaRPr lang="en-IN"/>
        </a:p>
      </dgm:t>
    </dgm:pt>
    <dgm:pt modelId="{234926DE-904C-4814-B078-908CFA479B9A}" type="sibTrans" cxnId="{AAC2B5FD-1578-49A7-A3A3-2E594D5C55E8}">
      <dgm:prSet/>
      <dgm:spPr/>
      <dgm:t>
        <a:bodyPr/>
        <a:lstStyle/>
        <a:p>
          <a:endParaRPr lang="en-IN"/>
        </a:p>
      </dgm:t>
    </dgm:pt>
    <dgm:pt modelId="{2C238F59-2350-452F-A751-0B5A12A04477}" type="pres">
      <dgm:prSet presAssocID="{C6D21B32-A01B-4BC1-8478-7701782B1313}" presName="linearFlow" presStyleCnt="0">
        <dgm:presLayoutVars>
          <dgm:resizeHandles val="exact"/>
        </dgm:presLayoutVars>
      </dgm:prSet>
      <dgm:spPr/>
    </dgm:pt>
    <dgm:pt modelId="{615BE818-7BA8-4E19-AFD2-6493D64A944B}" type="pres">
      <dgm:prSet presAssocID="{C3C403A8-AD62-418F-A712-63D64EC7029D}" presName="node" presStyleLbl="node1" presStyleIdx="0" presStyleCnt="2" custScaleX="237047" custScaleY="102111" custLinFactNeighborX="-9308" custLinFactNeighborY="-491">
        <dgm:presLayoutVars>
          <dgm:bulletEnabled val="1"/>
        </dgm:presLayoutVars>
      </dgm:prSet>
      <dgm:spPr/>
    </dgm:pt>
    <dgm:pt modelId="{3F167C80-F7D8-4810-97E7-D4B4FEE9A4BE}" type="pres">
      <dgm:prSet presAssocID="{234926DE-904C-4814-B078-908CFA479B9A}" presName="sibTrans" presStyleLbl="sibTrans2D1" presStyleIdx="0" presStyleCnt="1"/>
      <dgm:spPr/>
    </dgm:pt>
    <dgm:pt modelId="{1AB7FA5A-3670-4958-875B-267774D881D7}" type="pres">
      <dgm:prSet presAssocID="{234926DE-904C-4814-B078-908CFA479B9A}" presName="connectorText" presStyleLbl="sibTrans2D1" presStyleIdx="0" presStyleCnt="1"/>
      <dgm:spPr/>
    </dgm:pt>
    <dgm:pt modelId="{8AA5B81C-87CF-42DD-BAA7-F83F257501AB}" type="pres">
      <dgm:prSet presAssocID="{37170CAC-76E0-4050-B58C-1DA5ED2679EB}" presName="node" presStyleLbl="node1" presStyleIdx="1" presStyleCnt="2" custScaleX="240888" custScaleY="77244">
        <dgm:presLayoutVars>
          <dgm:bulletEnabled val="1"/>
        </dgm:presLayoutVars>
      </dgm:prSet>
      <dgm:spPr/>
    </dgm:pt>
  </dgm:ptLst>
  <dgm:cxnLst>
    <dgm:cxn modelId="{A3536060-9BCB-490D-8E39-BC783E097A10}" type="presOf" srcId="{234926DE-904C-4814-B078-908CFA479B9A}" destId="{3F167C80-F7D8-4810-97E7-D4B4FEE9A4BE}" srcOrd="0" destOrd="0" presId="urn:microsoft.com/office/officeart/2005/8/layout/process2"/>
    <dgm:cxn modelId="{C3746543-F841-41DE-9F71-12C48918C01B}" type="presOf" srcId="{C3C403A8-AD62-418F-A712-63D64EC7029D}" destId="{615BE818-7BA8-4E19-AFD2-6493D64A944B}" srcOrd="0" destOrd="0" presId="urn:microsoft.com/office/officeart/2005/8/layout/process2"/>
    <dgm:cxn modelId="{CF27297A-F894-4360-A8CB-0173284C4252}" type="presOf" srcId="{37170CAC-76E0-4050-B58C-1DA5ED2679EB}" destId="{8AA5B81C-87CF-42DD-BAA7-F83F257501AB}" srcOrd="0" destOrd="0" presId="urn:microsoft.com/office/officeart/2005/8/layout/process2"/>
    <dgm:cxn modelId="{FB23AF80-E168-48E7-9C07-829EF3469BB9}" type="presOf" srcId="{C6D21B32-A01B-4BC1-8478-7701782B1313}" destId="{2C238F59-2350-452F-A751-0B5A12A04477}" srcOrd="0" destOrd="0" presId="urn:microsoft.com/office/officeart/2005/8/layout/process2"/>
    <dgm:cxn modelId="{056A06EC-3CDE-402F-AF6B-B9484D445AA1}" srcId="{C6D21B32-A01B-4BC1-8478-7701782B1313}" destId="{37170CAC-76E0-4050-B58C-1DA5ED2679EB}" srcOrd="1" destOrd="0" parTransId="{C68A9519-04DA-482D-9939-D9049A475FD1}" sibTransId="{957CD2FC-DAEB-495C-A9AB-4B4B9B2EAEAE}"/>
    <dgm:cxn modelId="{F887F3EF-C97E-4A12-AF37-2C8942460DBE}" type="presOf" srcId="{234926DE-904C-4814-B078-908CFA479B9A}" destId="{1AB7FA5A-3670-4958-875B-267774D881D7}" srcOrd="1" destOrd="0" presId="urn:microsoft.com/office/officeart/2005/8/layout/process2"/>
    <dgm:cxn modelId="{AAC2B5FD-1578-49A7-A3A3-2E594D5C55E8}" srcId="{C6D21B32-A01B-4BC1-8478-7701782B1313}" destId="{C3C403A8-AD62-418F-A712-63D64EC7029D}" srcOrd="0" destOrd="0" parTransId="{112583E7-27DB-4A45-9570-C1E0F435C1CD}" sibTransId="{234926DE-904C-4814-B078-908CFA479B9A}"/>
    <dgm:cxn modelId="{B20D6771-CB68-40E8-A2E1-E28A7F3BDFC7}" type="presParOf" srcId="{2C238F59-2350-452F-A751-0B5A12A04477}" destId="{615BE818-7BA8-4E19-AFD2-6493D64A944B}" srcOrd="0" destOrd="0" presId="urn:microsoft.com/office/officeart/2005/8/layout/process2"/>
    <dgm:cxn modelId="{A2BF9F83-3EFE-4DE6-ABE2-71856E1B7AD0}" type="presParOf" srcId="{2C238F59-2350-452F-A751-0B5A12A04477}" destId="{3F167C80-F7D8-4810-97E7-D4B4FEE9A4BE}" srcOrd="1" destOrd="0" presId="urn:microsoft.com/office/officeart/2005/8/layout/process2"/>
    <dgm:cxn modelId="{A02D4F52-A135-411D-B992-B63936F923D0}" type="presParOf" srcId="{3F167C80-F7D8-4810-97E7-D4B4FEE9A4BE}" destId="{1AB7FA5A-3670-4958-875B-267774D881D7}" srcOrd="0" destOrd="0" presId="urn:microsoft.com/office/officeart/2005/8/layout/process2"/>
    <dgm:cxn modelId="{E0D32385-1FAF-4E40-9B72-EFF6A585841E}" type="presParOf" srcId="{2C238F59-2350-452F-A751-0B5A12A04477}" destId="{8AA5B81C-87CF-42DD-BAA7-F83F257501AB}"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BE818-7BA8-4E19-AFD2-6493D64A944B}">
      <dsp:nvSpPr>
        <dsp:cNvPr id="0" name=""/>
        <dsp:cNvSpPr/>
      </dsp:nvSpPr>
      <dsp:spPr>
        <a:xfrm>
          <a:off x="85330" y="2305"/>
          <a:ext cx="10532333" cy="117944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tabLst>
              <a:tab pos="7799388" algn="ctr"/>
              <a:tab pos="7893050" algn="l"/>
            </a:tabLst>
          </a:pPr>
          <a:r>
            <a:rPr lang="en-IN" sz="2000" b="1" kern="1200">
              <a:solidFill>
                <a:schemeClr val="tx1"/>
              </a:solidFill>
              <a:latin typeface="Arial" panose="020B0604020202020204" pitchFamily="34" charset="0"/>
              <a:cs typeface="Arial" panose="020B0604020202020204" pitchFamily="34" charset="0"/>
            </a:rPr>
            <a:t>Step #1. </a:t>
          </a:r>
          <a:r>
            <a:rPr lang="en-IN" sz="2000" kern="1200">
              <a:solidFill>
                <a:schemeClr val="tx1"/>
              </a:solidFill>
              <a:latin typeface="Arial" panose="020B0604020202020204" pitchFamily="34" charset="0"/>
              <a:cs typeface="Arial" panose="020B0604020202020204" pitchFamily="34" charset="0"/>
            </a:rPr>
            <a:t>Obtain required </a:t>
          </a:r>
          <a:r>
            <a:rPr lang="en-IN" sz="2000" b="1" kern="1200">
              <a:solidFill>
                <a:schemeClr val="tx1"/>
              </a:solidFill>
              <a:latin typeface="Arial" panose="020B0604020202020204" pitchFamily="34" charset="0"/>
              <a:cs typeface="Arial" panose="020B0604020202020204" pitchFamily="34" charset="0"/>
            </a:rPr>
            <a:t>thermo-physical properties of hot &amp; cold fluids at caloric temperature or arithmetic mean temperature</a:t>
          </a:r>
          <a:r>
            <a:rPr lang="en-IN" sz="2000" kern="1200">
              <a:solidFill>
                <a:schemeClr val="tx1"/>
              </a:solidFill>
              <a:latin typeface="Arial" panose="020B0604020202020204" pitchFamily="34" charset="0"/>
              <a:cs typeface="Arial" panose="020B0604020202020204" pitchFamily="34" charset="0"/>
            </a:rPr>
            <a:t>. (Calculate these properties at caloric/avg temperature if variation of viscosity with temperature is large).</a:t>
          </a:r>
        </a:p>
      </dsp:txBody>
      <dsp:txXfrm>
        <a:off x="119875" y="36850"/>
        <a:ext cx="10463243" cy="1110352"/>
      </dsp:txXfrm>
    </dsp:sp>
    <dsp:sp modelId="{3F167C80-F7D8-4810-97E7-D4B4FEE9A4BE}">
      <dsp:nvSpPr>
        <dsp:cNvPr id="0" name=""/>
        <dsp:cNvSpPr/>
      </dsp:nvSpPr>
      <dsp:spPr>
        <a:xfrm rot="5400000">
          <a:off x="5130352" y="1211233"/>
          <a:ext cx="442290" cy="530748"/>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5400000">
        <a:off x="5192274" y="1255462"/>
        <a:ext cx="318448" cy="309603"/>
      </dsp:txXfrm>
    </dsp:sp>
    <dsp:sp modelId="{8AA5B81C-87CF-42DD-BAA7-F83F257501AB}">
      <dsp:nvSpPr>
        <dsp:cNvPr id="0" name=""/>
        <dsp:cNvSpPr/>
      </dsp:nvSpPr>
      <dsp:spPr>
        <a:xfrm>
          <a:off x="0" y="1771468"/>
          <a:ext cx="10702994" cy="117944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tx1"/>
              </a:solidFill>
              <a:latin typeface="Arial" panose="020B0604020202020204" pitchFamily="34" charset="0"/>
              <a:cs typeface="Arial" panose="020B0604020202020204" pitchFamily="34" charset="0"/>
            </a:rPr>
            <a:t>Step #2.</a:t>
          </a:r>
          <a:r>
            <a:rPr lang="en-IN" sz="2000" kern="1200">
              <a:solidFill>
                <a:schemeClr val="tx1"/>
              </a:solidFill>
              <a:latin typeface="Arial" panose="020B0604020202020204" pitchFamily="34" charset="0"/>
              <a:cs typeface="Arial" panose="020B0604020202020204" pitchFamily="34" charset="0"/>
            </a:rPr>
            <a:t> Perform energy balance and find out </a:t>
          </a:r>
          <a:r>
            <a:rPr lang="en-IN" sz="2000" b="1" kern="1200">
              <a:solidFill>
                <a:schemeClr val="tx1"/>
              </a:solidFill>
              <a:latin typeface="Arial" panose="020B0604020202020204" pitchFamily="34" charset="0"/>
              <a:cs typeface="Arial" panose="020B0604020202020204" pitchFamily="34" charset="0"/>
            </a:rPr>
            <a:t>heat duty (Q) </a:t>
          </a:r>
          <a:r>
            <a:rPr lang="en-IN" sz="2000" kern="1200">
              <a:solidFill>
                <a:schemeClr val="tx1"/>
              </a:solidFill>
              <a:latin typeface="Arial" panose="020B0604020202020204" pitchFamily="34" charset="0"/>
              <a:cs typeface="Arial" panose="020B0604020202020204" pitchFamily="34" charset="0"/>
            </a:rPr>
            <a:t>of the exchanger.</a:t>
          </a:r>
        </a:p>
      </dsp:txBody>
      <dsp:txXfrm>
        <a:off x="34545" y="1806013"/>
        <a:ext cx="10633904" cy="1110352"/>
      </dsp:txXfrm>
    </dsp:sp>
    <dsp:sp modelId="{4F438F47-ABC6-4352-998C-85C9887E3F57}">
      <dsp:nvSpPr>
        <dsp:cNvPr id="0" name=""/>
        <dsp:cNvSpPr/>
      </dsp:nvSpPr>
      <dsp:spPr>
        <a:xfrm rot="5400000">
          <a:off x="5130352" y="2980397"/>
          <a:ext cx="442290" cy="530748"/>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5400000">
        <a:off x="5192274" y="3024626"/>
        <a:ext cx="318448" cy="309603"/>
      </dsp:txXfrm>
    </dsp:sp>
    <dsp:sp modelId="{8BA1AB5A-5E3D-42CE-BC3F-A250A7612601}">
      <dsp:nvSpPr>
        <dsp:cNvPr id="0" name=""/>
        <dsp:cNvSpPr/>
      </dsp:nvSpPr>
      <dsp:spPr>
        <a:xfrm>
          <a:off x="85330" y="3540632"/>
          <a:ext cx="10532333" cy="117944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tx1"/>
              </a:solidFill>
              <a:latin typeface="Arial" panose="020B0604020202020204" pitchFamily="34" charset="0"/>
              <a:cs typeface="Arial" panose="020B0604020202020204" pitchFamily="34" charset="0"/>
            </a:rPr>
            <a:t>Step #3. </a:t>
          </a:r>
          <a:r>
            <a:rPr lang="en-IN" sz="2000" kern="1200">
              <a:solidFill>
                <a:schemeClr val="tx1"/>
              </a:solidFill>
              <a:latin typeface="Arial" panose="020B0604020202020204" pitchFamily="34" charset="0"/>
              <a:cs typeface="Arial" panose="020B0604020202020204" pitchFamily="34" charset="0"/>
            </a:rPr>
            <a:t>Assume a reasonable value of </a:t>
          </a:r>
          <a:r>
            <a:rPr lang="en-IN" sz="2000" b="1" kern="1200">
              <a:solidFill>
                <a:schemeClr val="tx1"/>
              </a:solidFill>
              <a:latin typeface="Arial" panose="020B0604020202020204" pitchFamily="34" charset="0"/>
              <a:cs typeface="Arial" panose="020B0604020202020204" pitchFamily="34" charset="0"/>
            </a:rPr>
            <a:t>overall heat transfer coefficient</a:t>
          </a:r>
          <a:r>
            <a:rPr lang="en-IN" sz="2000" kern="1200">
              <a:solidFill>
                <a:schemeClr val="tx1"/>
              </a:solidFill>
              <a:latin typeface="Arial" panose="020B0604020202020204" pitchFamily="34" charset="0"/>
              <a:cs typeface="Arial" panose="020B0604020202020204" pitchFamily="34" charset="0"/>
            </a:rPr>
            <a:t> (</a:t>
          </a:r>
          <a:r>
            <a:rPr lang="en-IN" sz="2000" kern="1200" err="1">
              <a:solidFill>
                <a:schemeClr val="tx1"/>
              </a:solidFill>
              <a:latin typeface="Arial" panose="020B0604020202020204" pitchFamily="34" charset="0"/>
              <a:cs typeface="Arial" panose="020B0604020202020204" pitchFamily="34" charset="0"/>
            </a:rPr>
            <a:t>U</a:t>
          </a:r>
          <a:r>
            <a:rPr lang="en-IN" sz="2000" kern="1200" baseline="-25000" err="1">
              <a:solidFill>
                <a:schemeClr val="tx1"/>
              </a:solidFill>
              <a:latin typeface="Arial" panose="020B0604020202020204" pitchFamily="34" charset="0"/>
              <a:cs typeface="Arial" panose="020B0604020202020204" pitchFamily="34" charset="0"/>
            </a:rPr>
            <a:t>o,assm</a:t>
          </a:r>
          <a:r>
            <a:rPr lang="en-IN" sz="2000" kern="1200">
              <a:solidFill>
                <a:schemeClr val="tx1"/>
              </a:solidFill>
              <a:latin typeface="Arial" panose="020B0604020202020204" pitchFamily="34" charset="0"/>
              <a:cs typeface="Arial" panose="020B0604020202020204" pitchFamily="34" charset="0"/>
            </a:rPr>
            <a:t>). Value of </a:t>
          </a:r>
          <a:r>
            <a:rPr lang="en-IN" sz="2000" kern="1200" err="1">
              <a:solidFill>
                <a:schemeClr val="tx1"/>
              </a:solidFill>
              <a:latin typeface="Arial" panose="020B0604020202020204" pitchFamily="34" charset="0"/>
              <a:cs typeface="Arial" panose="020B0604020202020204" pitchFamily="34" charset="0"/>
            </a:rPr>
            <a:t>U</a:t>
          </a:r>
          <a:r>
            <a:rPr lang="en-IN" sz="2000" kern="1200" baseline="-25000" err="1">
              <a:solidFill>
                <a:schemeClr val="tx1"/>
              </a:solidFill>
              <a:latin typeface="Arial" panose="020B0604020202020204" pitchFamily="34" charset="0"/>
              <a:cs typeface="Arial" panose="020B0604020202020204" pitchFamily="34" charset="0"/>
            </a:rPr>
            <a:t>o,assm</a:t>
          </a:r>
          <a:r>
            <a:rPr lang="en-IN" sz="2000" kern="1200">
              <a:solidFill>
                <a:schemeClr val="tx1"/>
              </a:solidFill>
              <a:latin typeface="Arial" panose="020B0604020202020204" pitchFamily="34" charset="0"/>
              <a:cs typeface="Arial" panose="020B0604020202020204" pitchFamily="34" charset="0"/>
            </a:rPr>
            <a:t> with respect to process hot &amp; cold fluids are available.</a:t>
          </a:r>
        </a:p>
      </dsp:txBody>
      <dsp:txXfrm>
        <a:off x="119875" y="3575177"/>
        <a:ext cx="10463243" cy="1110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BE818-7BA8-4E19-AFD2-6493D64A944B}">
      <dsp:nvSpPr>
        <dsp:cNvPr id="0" name=""/>
        <dsp:cNvSpPr/>
      </dsp:nvSpPr>
      <dsp:spPr>
        <a:xfrm>
          <a:off x="84923" y="4280"/>
          <a:ext cx="10482111" cy="94201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tx1"/>
              </a:solidFill>
              <a:latin typeface="Arial" panose="020B0604020202020204" pitchFamily="34" charset="0"/>
              <a:cs typeface="Arial" panose="020B0604020202020204" pitchFamily="34" charset="0"/>
            </a:rPr>
            <a:t>Step #4. </a:t>
          </a:r>
          <a:r>
            <a:rPr lang="en-IN" sz="2000" kern="1200">
              <a:solidFill>
                <a:schemeClr val="tx1"/>
              </a:solidFill>
              <a:latin typeface="Arial" panose="020B0604020202020204" pitchFamily="34" charset="0"/>
              <a:cs typeface="Arial" panose="020B0604020202020204" pitchFamily="34" charset="0"/>
            </a:rPr>
            <a:t>Decide tentative </a:t>
          </a:r>
          <a:r>
            <a:rPr lang="en-IN" sz="2000" b="1" kern="1200">
              <a:solidFill>
                <a:schemeClr val="tx1"/>
              </a:solidFill>
              <a:latin typeface="Arial" panose="020B0604020202020204" pitchFamily="34" charset="0"/>
              <a:cs typeface="Arial" panose="020B0604020202020204" pitchFamily="34" charset="0"/>
            </a:rPr>
            <a:t>number of shell &amp; tube passes </a:t>
          </a:r>
          <a:r>
            <a:rPr lang="en-IN" sz="2000" kern="1200">
              <a:solidFill>
                <a:schemeClr val="tx1"/>
              </a:solidFill>
              <a:latin typeface="Arial" panose="020B0604020202020204" pitchFamily="34" charset="0"/>
              <a:cs typeface="Arial" panose="020B0604020202020204" pitchFamily="34" charset="0"/>
            </a:rPr>
            <a:t>( n</a:t>
          </a:r>
          <a:r>
            <a:rPr lang="en-IN" sz="2000" kern="1200" baseline="-25000">
              <a:solidFill>
                <a:schemeClr val="tx1"/>
              </a:solidFill>
              <a:latin typeface="Arial" panose="020B0604020202020204" pitchFamily="34" charset="0"/>
              <a:cs typeface="Arial" panose="020B0604020202020204" pitchFamily="34" charset="0"/>
            </a:rPr>
            <a:t>p</a:t>
          </a:r>
          <a:r>
            <a:rPr lang="en-IN" sz="2000" kern="1200">
              <a:solidFill>
                <a:schemeClr val="tx1"/>
              </a:solidFill>
              <a:latin typeface="Arial" panose="020B0604020202020204" pitchFamily="34" charset="0"/>
              <a:cs typeface="Arial" panose="020B0604020202020204" pitchFamily="34" charset="0"/>
            </a:rPr>
            <a:t> ). Determine </a:t>
          </a:r>
          <a:r>
            <a:rPr lang="en-IN" sz="2000" b="1" kern="1200">
              <a:solidFill>
                <a:schemeClr val="tx1"/>
              </a:solidFill>
              <a:latin typeface="Arial" panose="020B0604020202020204" pitchFamily="34" charset="0"/>
              <a:cs typeface="Arial" panose="020B0604020202020204" pitchFamily="34" charset="0"/>
            </a:rPr>
            <a:t>LMTD &amp; correction factor</a:t>
          </a:r>
          <a:r>
            <a:rPr lang="en-IN" sz="2000" kern="1200">
              <a:solidFill>
                <a:schemeClr val="tx1"/>
              </a:solidFill>
              <a:latin typeface="Arial" panose="020B0604020202020204" pitchFamily="34" charset="0"/>
              <a:cs typeface="Arial" panose="020B0604020202020204" pitchFamily="34" charset="0"/>
            </a:rPr>
            <a:t>( FT). FT normally should be greater than 0.75 for steady operation of exchangers; else required to increase number of passes to obtain higher FT values.</a:t>
          </a:r>
        </a:p>
      </dsp:txBody>
      <dsp:txXfrm>
        <a:off x="112514" y="31871"/>
        <a:ext cx="10426929" cy="886833"/>
      </dsp:txXfrm>
    </dsp:sp>
    <dsp:sp modelId="{3F167C80-F7D8-4810-97E7-D4B4FEE9A4BE}">
      <dsp:nvSpPr>
        <dsp:cNvPr id="0" name=""/>
        <dsp:cNvSpPr/>
      </dsp:nvSpPr>
      <dsp:spPr>
        <a:xfrm rot="5400000">
          <a:off x="5064265" y="931010"/>
          <a:ext cx="523427" cy="728475"/>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rot="-5400000">
        <a:off x="5107436" y="1033534"/>
        <a:ext cx="437085" cy="366399"/>
      </dsp:txXfrm>
    </dsp:sp>
    <dsp:sp modelId="{8AA5B81C-87CF-42DD-BAA7-F83F257501AB}">
      <dsp:nvSpPr>
        <dsp:cNvPr id="0" name=""/>
        <dsp:cNvSpPr/>
      </dsp:nvSpPr>
      <dsp:spPr>
        <a:xfrm>
          <a:off x="0" y="1644200"/>
          <a:ext cx="10651959" cy="67351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tx1"/>
              </a:solidFill>
              <a:latin typeface="Arial" panose="020B0604020202020204" pitchFamily="34" charset="0"/>
              <a:cs typeface="Arial" panose="020B0604020202020204" pitchFamily="34" charset="0"/>
            </a:rPr>
            <a:t>Step #5.</a:t>
          </a:r>
          <a:r>
            <a:rPr lang="en-IN" sz="2000" kern="1200">
              <a:solidFill>
                <a:schemeClr val="tx1"/>
              </a:solidFill>
              <a:latin typeface="Arial" panose="020B0604020202020204" pitchFamily="34" charset="0"/>
              <a:cs typeface="Arial" panose="020B0604020202020204" pitchFamily="34" charset="0"/>
            </a:rPr>
            <a:t> Calculate </a:t>
          </a:r>
          <a:r>
            <a:rPr lang="en-IN" sz="2000" b="1" kern="1200">
              <a:solidFill>
                <a:schemeClr val="tx1"/>
              </a:solidFill>
              <a:latin typeface="Arial" panose="020B0604020202020204" pitchFamily="34" charset="0"/>
              <a:cs typeface="Arial" panose="020B0604020202020204" pitchFamily="34" charset="0"/>
            </a:rPr>
            <a:t>heat transfer area </a:t>
          </a:r>
          <a:r>
            <a:rPr lang="en-IN" sz="2000" kern="1200">
              <a:solidFill>
                <a:schemeClr val="tx1"/>
              </a:solidFill>
              <a:latin typeface="Arial" panose="020B0604020202020204" pitchFamily="34" charset="0"/>
              <a:cs typeface="Arial" panose="020B0604020202020204" pitchFamily="34" charset="0"/>
            </a:rPr>
            <a:t>(A) required: </a:t>
          </a:r>
          <a14:m xmlns:a14="http://schemas.microsoft.com/office/drawing/2010/main">
            <m:oMath xmlns:m="http://schemas.openxmlformats.org/officeDocument/2006/math">
              <m:f>
                <m:fPr>
                  <m:ctrlPr>
                    <a:rPr lang="en-IN" sz="2400" b="1" i="1" kern="1200" smtClean="0">
                      <a:solidFill>
                        <a:schemeClr val="tx1"/>
                      </a:solidFill>
                      <a:latin typeface="Cambria Math" panose="02040503050406030204" pitchFamily="18" charset="0"/>
                      <a:cs typeface="Arial" panose="020B0604020202020204" pitchFamily="34" charset="0"/>
                    </a:rPr>
                  </m:ctrlPr>
                </m:fPr>
                <m:num>
                  <m:r>
                    <a:rPr lang="en-IN" sz="2400" b="1" i="1" kern="1200" smtClean="0">
                      <a:solidFill>
                        <a:schemeClr val="tx1"/>
                      </a:solidFill>
                      <a:latin typeface="Cambria Math" panose="02040503050406030204" pitchFamily="18" charset="0"/>
                      <a:cs typeface="Arial" panose="020B0604020202020204" pitchFamily="34" charset="0"/>
                    </a:rPr>
                    <m:t>𝑸</m:t>
                  </m:r>
                </m:num>
                <m:den>
                  <m:r>
                    <a:rPr lang="en-IN" sz="2400" b="1" i="1" kern="1200" smtClean="0">
                      <a:solidFill>
                        <a:schemeClr val="tx1"/>
                      </a:solidFill>
                      <a:latin typeface="Cambria Math" panose="02040503050406030204" pitchFamily="18" charset="0"/>
                      <a:cs typeface="Arial" panose="020B0604020202020204" pitchFamily="34" charset="0"/>
                    </a:rPr>
                    <m:t>𝑳𝑴𝑻𝑫</m:t>
                  </m:r>
                  <m:r>
                    <a:rPr lang="en-IN" sz="2400" b="1" i="1" kern="1200" smtClean="0">
                      <a:solidFill>
                        <a:schemeClr val="tx1"/>
                      </a:solidFill>
                      <a:latin typeface="Cambria Math" panose="02040503050406030204" pitchFamily="18" charset="0"/>
                      <a:cs typeface="Arial" panose="020B0604020202020204" pitchFamily="34" charset="0"/>
                    </a:rPr>
                    <m:t> </m:t>
                  </m:r>
                  <m:sSub>
                    <m:sSubPr>
                      <m:ctrlPr>
                        <a:rPr lang="en-IN" sz="2400" b="1" i="1" kern="1200" smtClean="0">
                          <a:solidFill>
                            <a:schemeClr val="tx1"/>
                          </a:solidFill>
                          <a:latin typeface="Cambria Math" panose="02040503050406030204" pitchFamily="18" charset="0"/>
                          <a:cs typeface="Arial" panose="020B0604020202020204" pitchFamily="34" charset="0"/>
                        </a:rPr>
                      </m:ctrlPr>
                    </m:sSubPr>
                    <m:e>
                      <m:r>
                        <a:rPr lang="en-IN" sz="2400" b="1" i="1" kern="1200" smtClean="0">
                          <a:solidFill>
                            <a:schemeClr val="tx1"/>
                          </a:solidFill>
                          <a:latin typeface="Cambria Math" panose="02040503050406030204" pitchFamily="18" charset="0"/>
                          <a:cs typeface="Arial" panose="020B0604020202020204" pitchFamily="34" charset="0"/>
                        </a:rPr>
                        <m:t>𝑼</m:t>
                      </m:r>
                    </m:e>
                    <m:sub>
                      <m:r>
                        <a:rPr lang="en-IN" sz="2400" b="1" i="1" kern="1200" smtClean="0">
                          <a:solidFill>
                            <a:schemeClr val="tx1"/>
                          </a:solidFill>
                          <a:latin typeface="Cambria Math" panose="02040503050406030204" pitchFamily="18" charset="0"/>
                          <a:cs typeface="Arial" panose="020B0604020202020204" pitchFamily="34" charset="0"/>
                        </a:rPr>
                        <m:t>𝑶</m:t>
                      </m:r>
                      <m:r>
                        <a:rPr lang="en-IN" sz="2400" b="1" i="1" kern="1200" smtClean="0">
                          <a:solidFill>
                            <a:schemeClr val="tx1"/>
                          </a:solidFill>
                          <a:latin typeface="Cambria Math" panose="02040503050406030204" pitchFamily="18" charset="0"/>
                          <a:cs typeface="Arial" panose="020B0604020202020204" pitchFamily="34" charset="0"/>
                        </a:rPr>
                        <m:t>,</m:t>
                      </m:r>
                      <m:r>
                        <a:rPr lang="en-IN" sz="2400" b="1" i="1" kern="1200" smtClean="0">
                          <a:solidFill>
                            <a:schemeClr val="tx1"/>
                          </a:solidFill>
                          <a:latin typeface="Cambria Math" panose="02040503050406030204" pitchFamily="18" charset="0"/>
                          <a:cs typeface="Arial" panose="020B0604020202020204" pitchFamily="34" charset="0"/>
                        </a:rPr>
                        <m:t>𝒂𝒔𝒔𝒎</m:t>
                      </m:r>
                    </m:sub>
                  </m:sSub>
                  <m:r>
                    <a:rPr lang="en-IN" sz="2400" b="1" i="1" kern="1200" smtClean="0">
                      <a:solidFill>
                        <a:schemeClr val="tx1"/>
                      </a:solidFill>
                      <a:latin typeface="Cambria Math" panose="02040503050406030204" pitchFamily="18" charset="0"/>
                      <a:cs typeface="Arial" panose="020B0604020202020204" pitchFamily="34" charset="0"/>
                    </a:rPr>
                    <m:t> </m:t>
                  </m:r>
                  <m:sSub>
                    <m:sSubPr>
                      <m:ctrlPr>
                        <a:rPr lang="en-IN" sz="2400" b="1" i="1" kern="1200" smtClean="0">
                          <a:solidFill>
                            <a:schemeClr val="tx1"/>
                          </a:solidFill>
                          <a:latin typeface="Cambria Math" panose="02040503050406030204" pitchFamily="18" charset="0"/>
                          <a:cs typeface="Arial" panose="020B0604020202020204" pitchFamily="34" charset="0"/>
                        </a:rPr>
                      </m:ctrlPr>
                    </m:sSubPr>
                    <m:e>
                      <m:r>
                        <a:rPr lang="en-IN" sz="2400" b="1" i="1" kern="1200" smtClean="0">
                          <a:solidFill>
                            <a:schemeClr val="tx1"/>
                          </a:solidFill>
                          <a:latin typeface="Cambria Math" panose="02040503050406030204" pitchFamily="18" charset="0"/>
                          <a:cs typeface="Arial" panose="020B0604020202020204" pitchFamily="34" charset="0"/>
                        </a:rPr>
                        <m:t>𝑭</m:t>
                      </m:r>
                    </m:e>
                    <m:sub>
                      <m:r>
                        <a:rPr lang="en-IN" sz="2400" b="1" i="1" kern="1200" smtClean="0">
                          <a:solidFill>
                            <a:schemeClr val="tx1"/>
                          </a:solidFill>
                          <a:latin typeface="Cambria Math" panose="02040503050406030204" pitchFamily="18" charset="0"/>
                          <a:cs typeface="Arial" panose="020B0604020202020204" pitchFamily="34" charset="0"/>
                        </a:rPr>
                        <m:t>𝑻</m:t>
                      </m:r>
                    </m:sub>
                  </m:sSub>
                </m:den>
              </m:f>
            </m:oMath>
          </a14:m>
          <a:endParaRPr lang="en-IN" sz="2400" b="1" kern="1200">
            <a:solidFill>
              <a:schemeClr val="tx1"/>
            </a:solidFill>
            <a:latin typeface="Arial" panose="020B0604020202020204" pitchFamily="34" charset="0"/>
            <a:cs typeface="Arial" panose="020B0604020202020204" pitchFamily="34" charset="0"/>
          </a:endParaRPr>
        </a:p>
      </dsp:txBody>
      <dsp:txXfrm>
        <a:off x="19727" y="1663927"/>
        <a:ext cx="10612505" cy="634061"/>
      </dsp:txXfrm>
    </dsp:sp>
    <dsp:sp modelId="{4F438F47-ABC6-4352-998C-85C9887E3F57}">
      <dsp:nvSpPr>
        <dsp:cNvPr id="0" name=""/>
        <dsp:cNvSpPr/>
      </dsp:nvSpPr>
      <dsp:spPr>
        <a:xfrm rot="5400000">
          <a:off x="4980630" y="2413943"/>
          <a:ext cx="690697" cy="728475"/>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IN" sz="3400" kern="1200"/>
        </a:p>
      </dsp:txBody>
      <dsp:txXfrm rot="-5400000">
        <a:off x="5107436" y="2432833"/>
        <a:ext cx="437085" cy="483488"/>
      </dsp:txXfrm>
    </dsp:sp>
    <dsp:sp modelId="{8BA1AB5A-5E3D-42CE-BC3F-A250A7612601}">
      <dsp:nvSpPr>
        <dsp:cNvPr id="0" name=""/>
        <dsp:cNvSpPr/>
      </dsp:nvSpPr>
      <dsp:spPr>
        <a:xfrm>
          <a:off x="84923" y="3238646"/>
          <a:ext cx="10482111" cy="239139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tx1"/>
              </a:solidFill>
              <a:latin typeface="Arial" panose="020B0604020202020204" pitchFamily="34" charset="0"/>
              <a:cs typeface="Arial" panose="020B0604020202020204" pitchFamily="34" charset="0"/>
            </a:rPr>
            <a:t>Step #6. </a:t>
          </a:r>
          <a:r>
            <a:rPr lang="en-IN" sz="2000" kern="1200">
              <a:solidFill>
                <a:schemeClr val="tx1"/>
              </a:solidFill>
              <a:latin typeface="Arial" panose="020B0604020202020204" pitchFamily="34" charset="0"/>
              <a:cs typeface="Arial" panose="020B0604020202020204" pitchFamily="34" charset="0"/>
            </a:rPr>
            <a:t>Select tube material, decide tube diameter (ID= </a:t>
          </a:r>
          <a:r>
            <a:rPr lang="en-IN" sz="2000" kern="1200" err="1">
              <a:solidFill>
                <a:schemeClr val="tx1"/>
              </a:solidFill>
              <a:latin typeface="Arial" panose="020B0604020202020204" pitchFamily="34" charset="0"/>
              <a:cs typeface="Arial" panose="020B0604020202020204" pitchFamily="34" charset="0"/>
            </a:rPr>
            <a:t>i</a:t>
          </a:r>
          <a:r>
            <a:rPr lang="en-IN" sz="2000" kern="1200">
              <a:solidFill>
                <a:schemeClr val="tx1"/>
              </a:solidFill>
              <a:latin typeface="Arial" panose="020B0604020202020204" pitchFamily="34" charset="0"/>
              <a:cs typeface="Arial" panose="020B0604020202020204" pitchFamily="34" charset="0"/>
            </a:rPr>
            <a:t> d , OD = o d ), its wall thickness (in terms of BWG or SWG) and tube length (</a:t>
          </a:r>
          <a:r>
            <a:rPr lang="en-IN" sz="2000" i="1" kern="1200">
              <a:solidFill>
                <a:schemeClr val="tx1"/>
              </a:solidFill>
              <a:latin typeface="Arial" panose="020B0604020202020204" pitchFamily="34" charset="0"/>
              <a:cs typeface="Arial" panose="020B0604020202020204" pitchFamily="34" charset="0"/>
            </a:rPr>
            <a:t>L</a:t>
          </a:r>
          <a:r>
            <a:rPr lang="en-IN" sz="2000" kern="1200">
              <a:solidFill>
                <a:schemeClr val="tx1"/>
              </a:solidFill>
              <a:latin typeface="Arial" panose="020B0604020202020204" pitchFamily="34" charset="0"/>
              <a:cs typeface="Arial" panose="020B0604020202020204" pitchFamily="34" charset="0"/>
            </a:rPr>
            <a:t>). </a:t>
          </a:r>
        </a:p>
        <a:p>
          <a:pPr marL="0" lvl="0" indent="0" algn="ctr" defTabSz="889000">
            <a:lnSpc>
              <a:spcPct val="90000"/>
            </a:lnSpc>
            <a:spcBef>
              <a:spcPct val="0"/>
            </a:spcBef>
            <a:spcAft>
              <a:spcPct val="35000"/>
            </a:spcAft>
            <a:buNone/>
          </a:pPr>
          <a:r>
            <a:rPr lang="en-IN" sz="2000" kern="1200">
              <a:solidFill>
                <a:schemeClr val="tx1"/>
              </a:solidFill>
              <a:latin typeface="Arial" panose="020B0604020202020204" pitchFamily="34" charset="0"/>
              <a:cs typeface="Arial" panose="020B0604020202020204" pitchFamily="34" charset="0"/>
            </a:rPr>
            <a:t>Calculate </a:t>
          </a:r>
          <a:r>
            <a:rPr lang="en-IN" sz="2000" b="1" kern="1200">
              <a:solidFill>
                <a:schemeClr val="tx1"/>
              </a:solidFill>
              <a:latin typeface="Arial" panose="020B0604020202020204" pitchFamily="34" charset="0"/>
              <a:cs typeface="Arial" panose="020B0604020202020204" pitchFamily="34" charset="0"/>
            </a:rPr>
            <a:t>number of tubes </a:t>
          </a:r>
          <a:r>
            <a:rPr lang="en-IN" sz="2000" kern="1200">
              <a:solidFill>
                <a:schemeClr val="tx1"/>
              </a:solidFill>
              <a:latin typeface="Arial" panose="020B0604020202020204" pitchFamily="34" charset="0"/>
              <a:cs typeface="Arial" panose="020B0604020202020204" pitchFamily="34" charset="0"/>
            </a:rPr>
            <a:t>(</a:t>
          </a:r>
          <a:r>
            <a:rPr lang="en-IN" sz="2000" kern="1200" err="1">
              <a:solidFill>
                <a:schemeClr val="tx1"/>
              </a:solidFill>
              <a:latin typeface="Arial" panose="020B0604020202020204" pitchFamily="34" charset="0"/>
              <a:cs typeface="Arial" panose="020B0604020202020204" pitchFamily="34" charset="0"/>
            </a:rPr>
            <a:t>n</a:t>
          </a:r>
          <a:r>
            <a:rPr lang="en-IN" sz="2000" kern="1200" baseline="-25000" err="1">
              <a:solidFill>
                <a:schemeClr val="tx1"/>
              </a:solidFill>
              <a:latin typeface="Arial" panose="020B0604020202020204" pitchFamily="34" charset="0"/>
              <a:cs typeface="Arial" panose="020B0604020202020204" pitchFamily="34" charset="0"/>
            </a:rPr>
            <a:t>t</a:t>
          </a:r>
          <a:r>
            <a:rPr lang="en-IN" sz="2000" kern="1200" baseline="0">
              <a:solidFill>
                <a:schemeClr val="tx1"/>
              </a:solidFill>
              <a:latin typeface="Arial" panose="020B0604020202020204" pitchFamily="34" charset="0"/>
              <a:cs typeface="Arial" panose="020B0604020202020204" pitchFamily="34" charset="0"/>
            </a:rPr>
            <a:t>) required to provide heat transfer area (A): </a:t>
          </a:r>
          <a14:m xmlns:a14="http://schemas.microsoft.com/office/drawing/2010/main">
            <m:oMath xmlns:m="http://schemas.openxmlformats.org/officeDocument/2006/math">
              <m:sSub>
                <m:sSubPr>
                  <m:ctrlPr>
                    <a:rPr lang="en-IN" sz="2000" i="1" kern="1200" baseline="0" smtClean="0">
                      <a:solidFill>
                        <a:schemeClr val="tx1"/>
                      </a:solidFill>
                      <a:latin typeface="Cambria Math" panose="02040503050406030204" pitchFamily="18" charset="0"/>
                      <a:cs typeface="Arial" panose="020B0604020202020204" pitchFamily="34" charset="0"/>
                    </a:rPr>
                  </m:ctrlPr>
                </m:sSubPr>
                <m:e>
                  <m:r>
                    <a:rPr lang="en-IN" sz="2000" b="0" i="1" kern="1200" baseline="0" smtClean="0">
                      <a:solidFill>
                        <a:schemeClr val="tx1"/>
                      </a:solidFill>
                      <a:latin typeface="Cambria Math" panose="02040503050406030204" pitchFamily="18" charset="0"/>
                      <a:cs typeface="Arial" panose="020B0604020202020204" pitchFamily="34" charset="0"/>
                    </a:rPr>
                    <m:t>𝑛</m:t>
                  </m:r>
                </m:e>
                <m:sub>
                  <m:r>
                    <a:rPr lang="en-IN" sz="2000" b="0" i="1" kern="1200" baseline="0" smtClean="0">
                      <a:solidFill>
                        <a:schemeClr val="tx1"/>
                      </a:solidFill>
                      <a:latin typeface="Cambria Math" panose="02040503050406030204" pitchFamily="18" charset="0"/>
                      <a:cs typeface="Arial" panose="020B0604020202020204" pitchFamily="34" charset="0"/>
                    </a:rPr>
                    <m:t>𝑡</m:t>
                  </m:r>
                </m:sub>
              </m:sSub>
              <m:r>
                <a:rPr lang="en-IN" sz="2000" b="0" i="1" kern="1200" baseline="0" smtClean="0">
                  <a:solidFill>
                    <a:schemeClr val="tx1"/>
                  </a:solidFill>
                  <a:latin typeface="Cambria Math" panose="02040503050406030204" pitchFamily="18" charset="0"/>
                  <a:cs typeface="Arial" panose="020B0604020202020204" pitchFamily="34" charset="0"/>
                </a:rPr>
                <m:t>=</m:t>
              </m:r>
              <m:f>
                <m:fPr>
                  <m:ctrlPr>
                    <a:rPr lang="en-IN" sz="2000" b="0" i="1" kern="1200" baseline="0" smtClean="0">
                      <a:solidFill>
                        <a:schemeClr val="tx1"/>
                      </a:solidFill>
                      <a:latin typeface="Cambria Math" panose="02040503050406030204" pitchFamily="18" charset="0"/>
                      <a:cs typeface="Arial" panose="020B0604020202020204" pitchFamily="34" charset="0"/>
                    </a:rPr>
                  </m:ctrlPr>
                </m:fPr>
                <m:num>
                  <m:r>
                    <a:rPr lang="en-IN" sz="2000" b="0" i="1" kern="1200" baseline="0" smtClean="0">
                      <a:solidFill>
                        <a:schemeClr val="tx1"/>
                      </a:solidFill>
                      <a:latin typeface="Cambria Math" panose="02040503050406030204" pitchFamily="18" charset="0"/>
                      <a:cs typeface="Arial" panose="020B0604020202020204" pitchFamily="34" charset="0"/>
                    </a:rPr>
                    <m:t>𝐴</m:t>
                  </m:r>
                </m:num>
                <m:den>
                  <m:r>
                    <m:rPr>
                      <m:sty m:val="p"/>
                    </m:rPr>
                    <a:rPr lang="el-GR" sz="2000" b="0" i="1" kern="1200" baseline="0" smtClean="0">
                      <a:solidFill>
                        <a:schemeClr val="tx1"/>
                      </a:solidFill>
                      <a:latin typeface="Cambria Math" panose="02040503050406030204" pitchFamily="18" charset="0"/>
                      <a:cs typeface="Arial" panose="020B0604020202020204" pitchFamily="34" charset="0"/>
                    </a:rPr>
                    <m:t>π</m:t>
                  </m:r>
                  <m:r>
                    <a:rPr lang="en-IN" sz="2000" b="0" i="1" kern="1200" baseline="0" smtClean="0">
                      <a:solidFill>
                        <a:schemeClr val="tx1"/>
                      </a:solidFill>
                      <a:latin typeface="Cambria Math" panose="02040503050406030204" pitchFamily="18" charset="0"/>
                      <a:cs typeface="Arial" panose="020B0604020202020204" pitchFamily="34" charset="0"/>
                    </a:rPr>
                    <m:t> </m:t>
                  </m:r>
                  <m:sSub>
                    <m:sSubPr>
                      <m:ctrlPr>
                        <a:rPr lang="en-IN" sz="2000" b="0" i="1" kern="1200" baseline="0" smtClean="0">
                          <a:solidFill>
                            <a:schemeClr val="tx1"/>
                          </a:solidFill>
                          <a:latin typeface="Cambria Math" panose="02040503050406030204" pitchFamily="18" charset="0"/>
                          <a:cs typeface="Arial" panose="020B0604020202020204" pitchFamily="34" charset="0"/>
                        </a:rPr>
                      </m:ctrlPr>
                    </m:sSubPr>
                    <m:e>
                      <m:r>
                        <a:rPr lang="en-IN" sz="2000" b="0" i="1" kern="1200" baseline="0" smtClean="0">
                          <a:solidFill>
                            <a:schemeClr val="tx1"/>
                          </a:solidFill>
                          <a:latin typeface="Cambria Math" panose="02040503050406030204" pitchFamily="18" charset="0"/>
                          <a:cs typeface="Arial" panose="020B0604020202020204" pitchFamily="34" charset="0"/>
                        </a:rPr>
                        <m:t>𝑑</m:t>
                      </m:r>
                    </m:e>
                    <m:sub>
                      <m:r>
                        <a:rPr lang="en-IN" sz="2000" b="0" i="1" kern="1200" baseline="0" smtClean="0">
                          <a:solidFill>
                            <a:schemeClr val="tx1"/>
                          </a:solidFill>
                          <a:latin typeface="Cambria Math" panose="02040503050406030204" pitchFamily="18" charset="0"/>
                          <a:cs typeface="Arial" panose="020B0604020202020204" pitchFamily="34" charset="0"/>
                        </a:rPr>
                        <m:t>0</m:t>
                      </m:r>
                    </m:sub>
                  </m:sSub>
                  <m:r>
                    <a:rPr lang="en-IN" sz="2000" b="0" i="1" kern="1200" baseline="0" smtClean="0">
                      <a:solidFill>
                        <a:schemeClr val="tx1"/>
                      </a:solidFill>
                      <a:latin typeface="Cambria Math" panose="02040503050406030204" pitchFamily="18" charset="0"/>
                      <a:cs typeface="Arial" panose="020B0604020202020204" pitchFamily="34" charset="0"/>
                    </a:rPr>
                    <m:t>𝐿</m:t>
                  </m:r>
                </m:den>
              </m:f>
              <m:r>
                <a:rPr lang="en-IN" sz="2000" b="0" i="1" kern="1200" baseline="0" smtClean="0">
                  <a:solidFill>
                    <a:schemeClr val="tx1"/>
                  </a:solidFill>
                  <a:latin typeface="Cambria Math" panose="02040503050406030204" pitchFamily="18" charset="0"/>
                  <a:cs typeface="Arial" panose="020B0604020202020204" pitchFamily="34" charset="0"/>
                </a:rPr>
                <m:t> </m:t>
              </m:r>
            </m:oMath>
          </a14:m>
          <a:endParaRPr lang="en-IN" sz="2000" b="0" kern="1200" baseline="0">
            <a:solidFill>
              <a:schemeClr val="tx1"/>
            </a:solidFill>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r>
            <a:rPr lang="en-IN" sz="2000" b="0" kern="1200" baseline="0">
              <a:solidFill>
                <a:schemeClr val="tx1"/>
              </a:solidFill>
              <a:latin typeface="Arial" panose="020B0604020202020204" pitchFamily="34" charset="0"/>
              <a:cs typeface="Arial" panose="020B0604020202020204" pitchFamily="34" charset="0"/>
            </a:rPr>
            <a:t>Calculate tube side velocity, </a:t>
          </a:r>
          <a14:m xmlns:a14="http://schemas.microsoft.com/office/drawing/2010/main">
            <m:oMath xmlns:m="http://schemas.openxmlformats.org/officeDocument/2006/math">
              <m:r>
                <a:rPr lang="en-IN" sz="2000" b="0" i="1" kern="1200" baseline="0" smtClean="0">
                  <a:solidFill>
                    <a:schemeClr val="tx1"/>
                  </a:solidFill>
                  <a:latin typeface="Cambria Math" panose="02040503050406030204" pitchFamily="18" charset="0"/>
                  <a:cs typeface="Arial" panose="020B0604020202020204" pitchFamily="34" charset="0"/>
                </a:rPr>
                <m:t>𝑢</m:t>
              </m:r>
              <m:r>
                <a:rPr lang="en-IN" sz="2000" b="0" i="1" kern="1200" baseline="0" smtClean="0">
                  <a:solidFill>
                    <a:schemeClr val="tx1"/>
                  </a:solidFill>
                  <a:latin typeface="Cambria Math" panose="02040503050406030204" pitchFamily="18" charset="0"/>
                  <a:cs typeface="Arial" panose="020B0604020202020204" pitchFamily="34" charset="0"/>
                </a:rPr>
                <m:t>=</m:t>
              </m:r>
              <m:f>
                <m:fPr>
                  <m:ctrlPr>
                    <a:rPr lang="en-IN" sz="2000" b="0" i="1" kern="1200" baseline="0" smtClean="0">
                      <a:solidFill>
                        <a:schemeClr val="tx1"/>
                      </a:solidFill>
                      <a:latin typeface="Cambria Math" panose="02040503050406030204" pitchFamily="18" charset="0"/>
                      <a:cs typeface="Arial" panose="020B0604020202020204" pitchFamily="34" charset="0"/>
                    </a:rPr>
                  </m:ctrlPr>
                </m:fPr>
                <m:num>
                  <m:r>
                    <a:rPr lang="en-IN" sz="2000" b="0" i="1" kern="1200" baseline="0" smtClean="0">
                      <a:solidFill>
                        <a:schemeClr val="tx1"/>
                      </a:solidFill>
                      <a:latin typeface="Cambria Math" panose="02040503050406030204" pitchFamily="18" charset="0"/>
                      <a:cs typeface="Arial" panose="020B0604020202020204" pitchFamily="34" charset="0"/>
                    </a:rPr>
                    <m:t>4</m:t>
                  </m:r>
                  <m:r>
                    <a:rPr lang="en-IN" sz="2000" b="0" i="1" kern="1200" baseline="0" smtClean="0">
                      <a:solidFill>
                        <a:schemeClr val="tx1"/>
                      </a:solidFill>
                      <a:latin typeface="Cambria Math" panose="02040503050406030204" pitchFamily="18" charset="0"/>
                      <a:cs typeface="Arial" panose="020B0604020202020204" pitchFamily="34" charset="0"/>
                    </a:rPr>
                    <m:t>𝑚</m:t>
                  </m:r>
                  <m:r>
                    <a:rPr lang="en-IN" sz="2000" b="0" i="1" kern="1200" baseline="0" smtClean="0">
                      <a:solidFill>
                        <a:schemeClr val="tx1"/>
                      </a:solidFill>
                      <a:latin typeface="Cambria Math" panose="02040503050406030204" pitchFamily="18" charset="0"/>
                      <a:cs typeface="Arial" panose="020B0604020202020204" pitchFamily="34" charset="0"/>
                    </a:rPr>
                    <m:t>(</m:t>
                  </m:r>
                  <m:f>
                    <m:fPr>
                      <m:ctrlPr>
                        <a:rPr lang="en-IN" sz="2000" b="0" i="1" kern="1200" baseline="0" smtClean="0">
                          <a:solidFill>
                            <a:schemeClr val="tx1"/>
                          </a:solidFill>
                          <a:latin typeface="Cambria Math" panose="02040503050406030204" pitchFamily="18" charset="0"/>
                          <a:cs typeface="Arial" panose="020B0604020202020204" pitchFamily="34" charset="0"/>
                        </a:rPr>
                      </m:ctrlPr>
                    </m:fPr>
                    <m:num>
                      <m:sSub>
                        <m:sSubPr>
                          <m:ctrlPr>
                            <a:rPr lang="en-IN" sz="2000" b="0" i="1" kern="1200" baseline="0" smtClean="0">
                              <a:solidFill>
                                <a:schemeClr val="tx1"/>
                              </a:solidFill>
                              <a:latin typeface="Cambria Math" panose="02040503050406030204" pitchFamily="18" charset="0"/>
                              <a:cs typeface="Arial" panose="020B0604020202020204" pitchFamily="34" charset="0"/>
                            </a:rPr>
                          </m:ctrlPr>
                        </m:sSubPr>
                        <m:e>
                          <m:r>
                            <a:rPr lang="en-IN" sz="2000" b="0" i="1" kern="1200" baseline="0" smtClean="0">
                              <a:solidFill>
                                <a:schemeClr val="tx1"/>
                              </a:solidFill>
                              <a:latin typeface="Cambria Math" panose="02040503050406030204" pitchFamily="18" charset="0"/>
                              <a:cs typeface="Arial" panose="020B0604020202020204" pitchFamily="34" charset="0"/>
                            </a:rPr>
                            <m:t>𝑛</m:t>
                          </m:r>
                        </m:e>
                        <m:sub>
                          <m:r>
                            <a:rPr lang="en-IN" sz="2000" b="0" i="1" kern="1200" baseline="0" smtClean="0">
                              <a:solidFill>
                                <a:schemeClr val="tx1"/>
                              </a:solidFill>
                              <a:latin typeface="Cambria Math" panose="02040503050406030204" pitchFamily="18" charset="0"/>
                              <a:cs typeface="Arial" panose="020B0604020202020204" pitchFamily="34" charset="0"/>
                            </a:rPr>
                            <m:t>𝑝</m:t>
                          </m:r>
                        </m:sub>
                      </m:sSub>
                    </m:num>
                    <m:den>
                      <m:sSub>
                        <m:sSubPr>
                          <m:ctrlPr>
                            <a:rPr lang="en-IN" sz="2000" b="0" i="1" kern="1200" baseline="0" smtClean="0">
                              <a:solidFill>
                                <a:schemeClr val="tx1"/>
                              </a:solidFill>
                              <a:latin typeface="Cambria Math" panose="02040503050406030204" pitchFamily="18" charset="0"/>
                              <a:cs typeface="Arial" panose="020B0604020202020204" pitchFamily="34" charset="0"/>
                            </a:rPr>
                          </m:ctrlPr>
                        </m:sSubPr>
                        <m:e>
                          <m:r>
                            <a:rPr lang="en-IN" sz="2000" b="0" i="1" kern="1200" baseline="0" smtClean="0">
                              <a:solidFill>
                                <a:schemeClr val="tx1"/>
                              </a:solidFill>
                              <a:latin typeface="Cambria Math" panose="02040503050406030204" pitchFamily="18" charset="0"/>
                              <a:cs typeface="Arial" panose="020B0604020202020204" pitchFamily="34" charset="0"/>
                            </a:rPr>
                            <m:t>𝑛</m:t>
                          </m:r>
                        </m:e>
                        <m:sub>
                          <m:r>
                            <a:rPr lang="en-IN" sz="2000" b="0" i="1" kern="1200" baseline="0" smtClean="0">
                              <a:solidFill>
                                <a:schemeClr val="tx1"/>
                              </a:solidFill>
                              <a:latin typeface="Cambria Math" panose="02040503050406030204" pitchFamily="18" charset="0"/>
                              <a:cs typeface="Arial" panose="020B0604020202020204" pitchFamily="34" charset="0"/>
                            </a:rPr>
                            <m:t>𝑡</m:t>
                          </m:r>
                        </m:sub>
                      </m:sSub>
                    </m:den>
                  </m:f>
                  <m:r>
                    <a:rPr lang="en-IN" sz="2000" b="0" i="1" kern="1200" baseline="0" smtClean="0">
                      <a:solidFill>
                        <a:schemeClr val="tx1"/>
                      </a:solidFill>
                      <a:latin typeface="Cambria Math" panose="02040503050406030204" pitchFamily="18" charset="0"/>
                      <a:cs typeface="Arial" panose="020B0604020202020204" pitchFamily="34" charset="0"/>
                    </a:rPr>
                    <m:t>)</m:t>
                  </m:r>
                </m:num>
                <m:den>
                  <m:r>
                    <m:rPr>
                      <m:sty m:val="p"/>
                    </m:rPr>
                    <a:rPr lang="el-GR" sz="2000" b="0" i="1" kern="1200" baseline="0" smtClean="0">
                      <a:solidFill>
                        <a:schemeClr val="tx1"/>
                      </a:solidFill>
                      <a:latin typeface="Cambria Math" panose="02040503050406030204" pitchFamily="18" charset="0"/>
                      <a:cs typeface="Arial" panose="020B0604020202020204" pitchFamily="34" charset="0"/>
                    </a:rPr>
                    <m:t>πρ</m:t>
                  </m:r>
                  <m:sSubSup>
                    <m:sSubSupPr>
                      <m:ctrlPr>
                        <a:rPr lang="el-GR" sz="2000" b="0" i="1" kern="1200" baseline="0" smtClean="0">
                          <a:solidFill>
                            <a:schemeClr val="tx1"/>
                          </a:solidFill>
                          <a:latin typeface="Cambria Math" panose="02040503050406030204" pitchFamily="18" charset="0"/>
                          <a:cs typeface="Arial" panose="020B0604020202020204" pitchFamily="34" charset="0"/>
                        </a:rPr>
                      </m:ctrlPr>
                    </m:sSubSupPr>
                    <m:e>
                      <m:r>
                        <a:rPr lang="en-IN" sz="2000" b="0" i="1" kern="1200" baseline="0" smtClean="0">
                          <a:solidFill>
                            <a:schemeClr val="tx1"/>
                          </a:solidFill>
                          <a:latin typeface="Cambria Math" panose="02040503050406030204" pitchFamily="18" charset="0"/>
                          <a:cs typeface="Arial" panose="020B0604020202020204" pitchFamily="34" charset="0"/>
                        </a:rPr>
                        <m:t>𝑑</m:t>
                      </m:r>
                    </m:e>
                    <m:sub>
                      <m:r>
                        <a:rPr lang="en-IN" sz="2000" b="0" i="1" kern="1200" baseline="0" smtClean="0">
                          <a:solidFill>
                            <a:schemeClr val="tx1"/>
                          </a:solidFill>
                          <a:latin typeface="Cambria Math" panose="02040503050406030204" pitchFamily="18" charset="0"/>
                          <a:cs typeface="Arial" panose="020B0604020202020204" pitchFamily="34" charset="0"/>
                        </a:rPr>
                        <m:t>𝑖</m:t>
                      </m:r>
                    </m:sub>
                    <m:sup>
                      <m:r>
                        <a:rPr lang="en-IN" sz="2000" b="0" i="1" kern="1200" baseline="0" smtClean="0">
                          <a:solidFill>
                            <a:schemeClr val="tx1"/>
                          </a:solidFill>
                          <a:latin typeface="Cambria Math" panose="02040503050406030204" pitchFamily="18" charset="0"/>
                          <a:cs typeface="Arial" panose="020B0604020202020204" pitchFamily="34" charset="0"/>
                        </a:rPr>
                        <m:t>2</m:t>
                      </m:r>
                    </m:sup>
                  </m:sSubSup>
                </m:den>
              </m:f>
            </m:oMath>
          </a14:m>
          <a:r>
            <a:rPr lang="en-IN" sz="2000" b="0" kern="1200" baseline="0">
              <a:solidFill>
                <a:schemeClr val="tx1"/>
              </a:solidFill>
              <a:latin typeface="Arial" panose="020B0604020202020204" pitchFamily="34" charset="0"/>
              <a:cs typeface="Arial" panose="020B0604020202020204" pitchFamily="34" charset="0"/>
            </a:rPr>
            <a:t> ; If u&lt; 1 m/s, so fix </a:t>
          </a:r>
          <a:r>
            <a:rPr lang="en-IN" sz="2000" b="0" i="1" kern="1200" baseline="0">
              <a:solidFill>
                <a:schemeClr val="tx1"/>
              </a:solidFill>
              <a:latin typeface="Arial" panose="020B0604020202020204" pitchFamily="34" charset="0"/>
              <a:cs typeface="Arial" panose="020B0604020202020204" pitchFamily="34" charset="0"/>
            </a:rPr>
            <a:t>n</a:t>
          </a:r>
          <a:r>
            <a:rPr lang="en-IN" sz="2000" b="0" i="1" kern="1200" baseline="-25000">
              <a:solidFill>
                <a:schemeClr val="tx1"/>
              </a:solidFill>
              <a:latin typeface="Arial" panose="020B0604020202020204" pitchFamily="34" charset="0"/>
              <a:cs typeface="Arial" panose="020B0604020202020204" pitchFamily="34" charset="0"/>
            </a:rPr>
            <a:t>p</a:t>
          </a:r>
          <a:r>
            <a:rPr lang="en-IN" sz="2000" b="0" kern="1200" baseline="0">
              <a:solidFill>
                <a:schemeClr val="tx1"/>
              </a:solidFill>
              <a:latin typeface="Arial" panose="020B0604020202020204" pitchFamily="34" charset="0"/>
              <a:cs typeface="Arial" panose="020B0604020202020204" pitchFamily="34" charset="0"/>
            </a:rPr>
            <a:t> such that </a:t>
          </a:r>
          <a14:m xmlns:a14="http://schemas.microsoft.com/office/drawing/2010/main">
            <m:oMath xmlns:m="http://schemas.openxmlformats.org/officeDocument/2006/math">
              <m:r>
                <a:rPr lang="en-IN" sz="2000" b="0" i="1" kern="1200" baseline="0" smtClean="0">
                  <a:solidFill>
                    <a:schemeClr val="tx1"/>
                  </a:solidFill>
                  <a:latin typeface="Cambria Math" panose="02040503050406030204" pitchFamily="18" charset="0"/>
                  <a:cs typeface="Arial" panose="020B0604020202020204" pitchFamily="34" charset="0"/>
                </a:rPr>
                <m:t>𝑅𝑒</m:t>
              </m:r>
              <m:r>
                <a:rPr lang="en-IN" sz="2000" b="0" i="1" kern="1200" baseline="0" smtClean="0">
                  <a:solidFill>
                    <a:schemeClr val="tx1"/>
                  </a:solidFill>
                  <a:latin typeface="Cambria Math" panose="02040503050406030204" pitchFamily="18" charset="0"/>
                  <a:cs typeface="Arial" panose="020B0604020202020204" pitchFamily="34" charset="0"/>
                </a:rPr>
                <m:t>=</m:t>
              </m:r>
              <m:f>
                <m:fPr>
                  <m:ctrlPr>
                    <a:rPr lang="en-IN" sz="2000" b="0" i="1" kern="1200" baseline="0" smtClean="0">
                      <a:solidFill>
                        <a:schemeClr val="tx1"/>
                      </a:solidFill>
                      <a:latin typeface="Cambria Math" panose="02040503050406030204" pitchFamily="18" charset="0"/>
                      <a:cs typeface="Arial" panose="020B0604020202020204" pitchFamily="34" charset="0"/>
                    </a:rPr>
                  </m:ctrlPr>
                </m:fPr>
                <m:num>
                  <m:r>
                    <a:rPr lang="en-IN" sz="2000" b="0" i="1" kern="1200" baseline="0" smtClean="0">
                      <a:solidFill>
                        <a:schemeClr val="tx1"/>
                      </a:solidFill>
                      <a:latin typeface="Cambria Math" panose="02040503050406030204" pitchFamily="18" charset="0"/>
                      <a:cs typeface="Arial" panose="020B0604020202020204" pitchFamily="34" charset="0"/>
                    </a:rPr>
                    <m:t>4</m:t>
                  </m:r>
                  <m:r>
                    <a:rPr lang="en-IN" sz="2000" b="0" i="1" kern="1200" baseline="0" smtClean="0">
                      <a:solidFill>
                        <a:schemeClr val="tx1"/>
                      </a:solidFill>
                      <a:latin typeface="Cambria Math" panose="02040503050406030204" pitchFamily="18" charset="0"/>
                      <a:cs typeface="Arial" panose="020B0604020202020204" pitchFamily="34" charset="0"/>
                    </a:rPr>
                    <m:t>𝑚</m:t>
                  </m:r>
                  <m:r>
                    <a:rPr lang="en-IN" sz="2000" b="0" i="1" kern="1200" baseline="0" smtClean="0">
                      <a:solidFill>
                        <a:schemeClr val="tx1"/>
                      </a:solidFill>
                      <a:latin typeface="Cambria Math" panose="02040503050406030204" pitchFamily="18" charset="0"/>
                      <a:cs typeface="Arial" panose="020B0604020202020204" pitchFamily="34" charset="0"/>
                    </a:rPr>
                    <m:t>(</m:t>
                  </m:r>
                  <m:f>
                    <m:fPr>
                      <m:ctrlPr>
                        <a:rPr lang="en-IN" sz="2000" b="0" i="1" kern="1200" baseline="0" smtClean="0">
                          <a:solidFill>
                            <a:schemeClr val="tx1"/>
                          </a:solidFill>
                          <a:latin typeface="Cambria Math" panose="02040503050406030204" pitchFamily="18" charset="0"/>
                          <a:cs typeface="Arial" panose="020B0604020202020204" pitchFamily="34" charset="0"/>
                        </a:rPr>
                      </m:ctrlPr>
                    </m:fPr>
                    <m:num>
                      <m:sSub>
                        <m:sSubPr>
                          <m:ctrlPr>
                            <a:rPr lang="en-IN" sz="2000" b="0" i="1" kern="1200" baseline="0" smtClean="0">
                              <a:solidFill>
                                <a:schemeClr val="tx1"/>
                              </a:solidFill>
                              <a:latin typeface="Cambria Math" panose="02040503050406030204" pitchFamily="18" charset="0"/>
                              <a:cs typeface="Arial" panose="020B0604020202020204" pitchFamily="34" charset="0"/>
                            </a:rPr>
                          </m:ctrlPr>
                        </m:sSubPr>
                        <m:e>
                          <m:r>
                            <a:rPr lang="en-IN" sz="2000" b="0" i="1" kern="1200" baseline="0" smtClean="0">
                              <a:solidFill>
                                <a:schemeClr val="tx1"/>
                              </a:solidFill>
                              <a:latin typeface="Cambria Math" panose="02040503050406030204" pitchFamily="18" charset="0"/>
                              <a:cs typeface="Arial" panose="020B0604020202020204" pitchFamily="34" charset="0"/>
                            </a:rPr>
                            <m:t>𝑛</m:t>
                          </m:r>
                        </m:e>
                        <m:sub>
                          <m:r>
                            <a:rPr lang="en-IN" sz="2000" b="0" i="1" kern="1200" baseline="0" smtClean="0">
                              <a:solidFill>
                                <a:schemeClr val="tx1"/>
                              </a:solidFill>
                              <a:latin typeface="Cambria Math" panose="02040503050406030204" pitchFamily="18" charset="0"/>
                              <a:cs typeface="Arial" panose="020B0604020202020204" pitchFamily="34" charset="0"/>
                            </a:rPr>
                            <m:t>𝑝</m:t>
                          </m:r>
                        </m:sub>
                      </m:sSub>
                    </m:num>
                    <m:den>
                      <m:sSub>
                        <m:sSubPr>
                          <m:ctrlPr>
                            <a:rPr lang="en-IN" sz="2000" b="0" i="1" kern="1200" baseline="0" smtClean="0">
                              <a:solidFill>
                                <a:schemeClr val="tx1"/>
                              </a:solidFill>
                              <a:latin typeface="Cambria Math" panose="02040503050406030204" pitchFamily="18" charset="0"/>
                              <a:cs typeface="Arial" panose="020B0604020202020204" pitchFamily="34" charset="0"/>
                            </a:rPr>
                          </m:ctrlPr>
                        </m:sSubPr>
                        <m:e>
                          <m:r>
                            <a:rPr lang="en-IN" sz="2000" b="0" i="1" kern="1200" baseline="0" smtClean="0">
                              <a:solidFill>
                                <a:schemeClr val="tx1"/>
                              </a:solidFill>
                              <a:latin typeface="Cambria Math" panose="02040503050406030204" pitchFamily="18" charset="0"/>
                              <a:cs typeface="Arial" panose="020B0604020202020204" pitchFamily="34" charset="0"/>
                            </a:rPr>
                            <m:t>𝑛</m:t>
                          </m:r>
                        </m:e>
                        <m:sub>
                          <m:r>
                            <a:rPr lang="en-IN" sz="2000" b="0" i="1" kern="1200" baseline="0" smtClean="0">
                              <a:solidFill>
                                <a:schemeClr val="tx1"/>
                              </a:solidFill>
                              <a:latin typeface="Cambria Math" panose="02040503050406030204" pitchFamily="18" charset="0"/>
                              <a:cs typeface="Arial" panose="020B0604020202020204" pitchFamily="34" charset="0"/>
                            </a:rPr>
                            <m:t>𝑡</m:t>
                          </m:r>
                        </m:sub>
                      </m:sSub>
                    </m:den>
                  </m:f>
                  <m:r>
                    <a:rPr lang="en-IN" sz="2000" b="0" i="1" kern="1200" baseline="0" smtClean="0">
                      <a:solidFill>
                        <a:schemeClr val="tx1"/>
                      </a:solidFill>
                      <a:latin typeface="Cambria Math" panose="02040503050406030204" pitchFamily="18" charset="0"/>
                      <a:cs typeface="Arial" panose="020B0604020202020204" pitchFamily="34" charset="0"/>
                    </a:rPr>
                    <m:t>)</m:t>
                  </m:r>
                </m:num>
                <m:den>
                  <m:r>
                    <m:rPr>
                      <m:sty m:val="p"/>
                    </m:rPr>
                    <a:rPr lang="el-GR" sz="2000" b="0" i="1" kern="1200" baseline="0" smtClean="0">
                      <a:solidFill>
                        <a:schemeClr val="tx1"/>
                      </a:solidFill>
                      <a:latin typeface="Cambria Math" panose="02040503050406030204" pitchFamily="18" charset="0"/>
                      <a:cs typeface="Arial" panose="020B0604020202020204" pitchFamily="34" charset="0"/>
                    </a:rPr>
                    <m:t>π</m:t>
                  </m:r>
                  <m:sSub>
                    <m:sSubPr>
                      <m:ctrlPr>
                        <a:rPr lang="el-GR" sz="2000" b="0" i="1" kern="1200" baseline="0" smtClean="0">
                          <a:solidFill>
                            <a:schemeClr val="tx1"/>
                          </a:solidFill>
                          <a:latin typeface="Cambria Math" panose="02040503050406030204" pitchFamily="18" charset="0"/>
                          <a:cs typeface="Arial" panose="020B0604020202020204" pitchFamily="34" charset="0"/>
                        </a:rPr>
                      </m:ctrlPr>
                    </m:sSubPr>
                    <m:e>
                      <m:r>
                        <a:rPr lang="en-IN" sz="2000" b="0" i="1" kern="1200" baseline="0" smtClean="0">
                          <a:solidFill>
                            <a:schemeClr val="tx1"/>
                          </a:solidFill>
                          <a:latin typeface="Cambria Math" panose="02040503050406030204" pitchFamily="18" charset="0"/>
                          <a:cs typeface="Arial" panose="020B0604020202020204" pitchFamily="34" charset="0"/>
                        </a:rPr>
                        <m:t>𝑑</m:t>
                      </m:r>
                    </m:e>
                    <m:sub>
                      <m:r>
                        <a:rPr lang="en-IN" sz="2000" b="0" i="1" kern="1200" baseline="0" smtClean="0">
                          <a:solidFill>
                            <a:schemeClr val="tx1"/>
                          </a:solidFill>
                          <a:latin typeface="Cambria Math" panose="02040503050406030204" pitchFamily="18" charset="0"/>
                          <a:cs typeface="Arial" panose="020B0604020202020204" pitchFamily="34" charset="0"/>
                        </a:rPr>
                        <m:t>𝑖</m:t>
                      </m:r>
                    </m:sub>
                  </m:sSub>
                  <m:r>
                    <m:rPr>
                      <m:sty m:val="p"/>
                    </m:rPr>
                    <a:rPr lang="el-GR" sz="2000" b="0" i="1" kern="1200" baseline="0" smtClean="0">
                      <a:solidFill>
                        <a:schemeClr val="tx1"/>
                      </a:solidFill>
                      <a:latin typeface="Cambria Math" panose="02040503050406030204" pitchFamily="18" charset="0"/>
                      <a:cs typeface="Arial" panose="020B0604020202020204" pitchFamily="34" charset="0"/>
                    </a:rPr>
                    <m:t>μ</m:t>
                  </m:r>
                </m:den>
              </m:f>
              <m:r>
                <a:rPr lang="en-IN" sz="2000" b="0" i="1" kern="1200"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en-IN" sz="2000" b="0" i="1" kern="1200"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IN" sz="2000" b="0" i="1" kern="1200"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10</m:t>
                  </m:r>
                </m:e>
                <m:sup>
                  <m:r>
                    <a:rPr lang="en-IN" sz="2000" b="0" i="1" kern="1200"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4</m:t>
                  </m:r>
                </m:sup>
              </m:sSup>
            </m:oMath>
          </a14:m>
          <a:endParaRPr lang="en-IN" sz="2000" b="0" kern="1200" baseline="0">
            <a:solidFill>
              <a:schemeClr val="tx1"/>
            </a:solidFill>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endParaRPr lang="en-IN" sz="2000" kern="1200">
            <a:solidFill>
              <a:schemeClr val="tx1"/>
            </a:solidFill>
            <a:latin typeface="Arial" panose="020B0604020202020204" pitchFamily="34" charset="0"/>
            <a:cs typeface="Arial" panose="020B0604020202020204" pitchFamily="34" charset="0"/>
          </a:endParaRPr>
        </a:p>
      </dsp:txBody>
      <dsp:txXfrm>
        <a:off x="154964" y="3308687"/>
        <a:ext cx="10342029" cy="2251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BE818-7BA8-4E19-AFD2-6493D64A944B}">
      <dsp:nvSpPr>
        <dsp:cNvPr id="0" name=""/>
        <dsp:cNvSpPr/>
      </dsp:nvSpPr>
      <dsp:spPr>
        <a:xfrm>
          <a:off x="102081" y="63021"/>
          <a:ext cx="10532333" cy="91958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tabLst>
              <a:tab pos="7799388" algn="ctr"/>
              <a:tab pos="7893050" algn="l"/>
            </a:tabLst>
          </a:pPr>
          <a:r>
            <a:rPr lang="en-IN" sz="2000" b="1" kern="1200">
              <a:solidFill>
                <a:schemeClr val="tx1"/>
              </a:solidFill>
              <a:latin typeface="Arial" panose="020B0604020202020204" pitchFamily="34" charset="0"/>
              <a:cs typeface="Arial" panose="020B0604020202020204" pitchFamily="34" charset="0"/>
            </a:rPr>
            <a:t>Step #7. </a:t>
          </a:r>
          <a:r>
            <a:rPr lang="en-IN" sz="2000" kern="1200">
              <a:solidFill>
                <a:schemeClr val="tx1"/>
              </a:solidFill>
              <a:latin typeface="Arial" panose="020B0604020202020204" pitchFamily="34" charset="0"/>
              <a:cs typeface="Arial" panose="020B0604020202020204" pitchFamily="34" charset="0"/>
            </a:rPr>
            <a:t>Decide </a:t>
          </a:r>
          <a:r>
            <a:rPr lang="en-IN" sz="2000" b="1" kern="1200">
              <a:solidFill>
                <a:schemeClr val="tx1"/>
              </a:solidFill>
              <a:latin typeface="Arial" panose="020B0604020202020204" pitchFamily="34" charset="0"/>
              <a:cs typeface="Arial" panose="020B0604020202020204" pitchFamily="34" charset="0"/>
            </a:rPr>
            <a:t>type of shell &amp; tube exchanger</a:t>
          </a:r>
          <a:r>
            <a:rPr lang="en-IN" sz="2000" kern="1200">
              <a:solidFill>
                <a:schemeClr val="tx1"/>
              </a:solidFill>
              <a:latin typeface="Arial" panose="020B0604020202020204" pitchFamily="34" charset="0"/>
              <a:cs typeface="Arial" panose="020B0604020202020204" pitchFamily="34" charset="0"/>
            </a:rPr>
            <a:t> (fixed tube sheet, U-tube etc.). Select </a:t>
          </a:r>
          <a:r>
            <a:rPr lang="en-IN" sz="2000" b="1" kern="1200">
              <a:solidFill>
                <a:schemeClr val="tx1"/>
              </a:solidFill>
              <a:latin typeface="Arial" panose="020B0604020202020204" pitchFamily="34" charset="0"/>
              <a:cs typeface="Arial" panose="020B0604020202020204" pitchFamily="34" charset="0"/>
            </a:rPr>
            <a:t>tube pitch </a:t>
          </a:r>
          <a:r>
            <a:rPr lang="en-IN" sz="2000" kern="1200">
              <a:solidFill>
                <a:schemeClr val="tx1"/>
              </a:solidFill>
              <a:latin typeface="Arial" panose="020B0604020202020204" pitchFamily="34" charset="0"/>
              <a:cs typeface="Arial" panose="020B0604020202020204" pitchFamily="34" charset="0"/>
            </a:rPr>
            <a:t>(</a:t>
          </a:r>
          <a:r>
            <a:rPr lang="en-IN" sz="2000" i="1" kern="1200">
              <a:solidFill>
                <a:schemeClr val="tx1"/>
              </a:solidFill>
              <a:latin typeface="Arial" panose="020B0604020202020204" pitchFamily="34" charset="0"/>
              <a:cs typeface="Arial" panose="020B0604020202020204" pitchFamily="34" charset="0"/>
            </a:rPr>
            <a:t>P</a:t>
          </a:r>
          <a:r>
            <a:rPr lang="en-IN" sz="2000" i="1" kern="1200" baseline="-25000">
              <a:solidFill>
                <a:schemeClr val="tx1"/>
              </a:solidFill>
              <a:latin typeface="Arial" panose="020B0604020202020204" pitchFamily="34" charset="0"/>
              <a:cs typeface="Arial" panose="020B0604020202020204" pitchFamily="34" charset="0"/>
            </a:rPr>
            <a:t>T</a:t>
          </a:r>
          <a:r>
            <a:rPr lang="en-IN" sz="2000" kern="1200">
              <a:solidFill>
                <a:schemeClr val="tx1"/>
              </a:solidFill>
              <a:latin typeface="Arial" panose="020B0604020202020204" pitchFamily="34" charset="0"/>
              <a:cs typeface="Arial" panose="020B0604020202020204" pitchFamily="34" charset="0"/>
            </a:rPr>
            <a:t>), determine inside shell diameter (D</a:t>
          </a:r>
          <a:r>
            <a:rPr lang="en-IN" sz="2000" kern="1200" baseline="-25000">
              <a:solidFill>
                <a:schemeClr val="tx1"/>
              </a:solidFill>
              <a:latin typeface="Arial" panose="020B0604020202020204" pitchFamily="34" charset="0"/>
              <a:cs typeface="Arial" panose="020B0604020202020204" pitchFamily="34" charset="0"/>
            </a:rPr>
            <a:t>s</a:t>
          </a:r>
          <a:r>
            <a:rPr lang="en-IN" sz="2000" kern="1200">
              <a:solidFill>
                <a:schemeClr val="tx1"/>
              </a:solidFill>
              <a:latin typeface="Arial" panose="020B0604020202020204" pitchFamily="34" charset="0"/>
              <a:cs typeface="Arial" panose="020B0604020202020204" pitchFamily="34" charset="0"/>
            </a:rPr>
            <a:t>) that can accommodate calculated number of tubes (</a:t>
          </a:r>
          <a:r>
            <a:rPr lang="en-IN" sz="2000" i="1" kern="1200" err="1">
              <a:solidFill>
                <a:schemeClr val="tx1"/>
              </a:solidFill>
              <a:latin typeface="Arial" panose="020B0604020202020204" pitchFamily="34" charset="0"/>
              <a:cs typeface="Arial" panose="020B0604020202020204" pitchFamily="34" charset="0"/>
            </a:rPr>
            <a:t>n</a:t>
          </a:r>
          <a:r>
            <a:rPr lang="en-IN" sz="2000" i="1" kern="1200" baseline="-25000" err="1">
              <a:solidFill>
                <a:schemeClr val="tx1"/>
              </a:solidFill>
              <a:latin typeface="Arial" panose="020B0604020202020204" pitchFamily="34" charset="0"/>
              <a:cs typeface="Arial" panose="020B0604020202020204" pitchFamily="34" charset="0"/>
            </a:rPr>
            <a:t>t</a:t>
          </a:r>
          <a:r>
            <a:rPr lang="en-IN" sz="2000" kern="1200">
              <a:solidFill>
                <a:schemeClr val="tx1"/>
              </a:solidFill>
              <a:latin typeface="Arial" panose="020B0604020202020204" pitchFamily="34" charset="0"/>
              <a:cs typeface="Arial" panose="020B0604020202020204" pitchFamily="34" charset="0"/>
            </a:rPr>
            <a:t>). Use standard tube counts table for this purpose. Tube counts are available.</a:t>
          </a:r>
        </a:p>
      </dsp:txBody>
      <dsp:txXfrm>
        <a:off x="129015" y="89955"/>
        <a:ext cx="10478465" cy="865716"/>
      </dsp:txXfrm>
    </dsp:sp>
    <dsp:sp modelId="{3F167C80-F7D8-4810-97E7-D4B4FEE9A4BE}">
      <dsp:nvSpPr>
        <dsp:cNvPr id="0" name=""/>
        <dsp:cNvSpPr/>
      </dsp:nvSpPr>
      <dsp:spPr>
        <a:xfrm rot="5438413">
          <a:off x="5149751" y="984040"/>
          <a:ext cx="420452" cy="557699"/>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5400000">
        <a:off x="5193373" y="1052667"/>
        <a:ext cx="334619" cy="294316"/>
      </dsp:txXfrm>
    </dsp:sp>
    <dsp:sp modelId="{8AA5B81C-87CF-42DD-BAA7-F83F257501AB}">
      <dsp:nvSpPr>
        <dsp:cNvPr id="0" name=""/>
        <dsp:cNvSpPr/>
      </dsp:nvSpPr>
      <dsp:spPr>
        <a:xfrm>
          <a:off x="0" y="1543174"/>
          <a:ext cx="10702994" cy="95730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tx1"/>
              </a:solidFill>
              <a:latin typeface="Arial" panose="020B0604020202020204" pitchFamily="34" charset="0"/>
              <a:cs typeface="Arial" panose="020B0604020202020204" pitchFamily="34" charset="0"/>
            </a:rPr>
            <a:t>Step #8. Assign fluid to shell side or tube side</a:t>
          </a:r>
          <a:r>
            <a:rPr lang="en-IN" sz="2000" kern="1200">
              <a:solidFill>
                <a:schemeClr val="tx1"/>
              </a:solidFill>
              <a:latin typeface="Arial" panose="020B0604020202020204" pitchFamily="34" charset="0"/>
              <a:cs typeface="Arial" panose="020B0604020202020204" pitchFamily="34" charset="0"/>
            </a:rPr>
            <a:t>. Select </a:t>
          </a:r>
          <a:r>
            <a:rPr lang="en-IN" sz="2000" b="1" kern="1200">
              <a:solidFill>
                <a:schemeClr val="tx1"/>
              </a:solidFill>
              <a:latin typeface="Arial" panose="020B0604020202020204" pitchFamily="34" charset="0"/>
              <a:cs typeface="Arial" panose="020B0604020202020204" pitchFamily="34" charset="0"/>
            </a:rPr>
            <a:t>type of baffle </a:t>
          </a:r>
          <a:r>
            <a:rPr lang="en-IN" sz="2000" kern="1200">
              <a:solidFill>
                <a:schemeClr val="tx1"/>
              </a:solidFill>
              <a:latin typeface="Arial" panose="020B0604020202020204" pitchFamily="34" charset="0"/>
              <a:cs typeface="Arial" panose="020B0604020202020204" pitchFamily="34" charset="0"/>
            </a:rPr>
            <a:t>(segmental, doughnut etc.), its size (i.e. percentage cut, 25% baffles are widely used), spacing (B) and number. Baffle spacing is usually chosen to be within 0.2 D</a:t>
          </a:r>
          <a:r>
            <a:rPr lang="en-IN" sz="2000" kern="1200" baseline="-25000">
              <a:solidFill>
                <a:schemeClr val="tx1"/>
              </a:solidFill>
              <a:latin typeface="Arial" panose="020B0604020202020204" pitchFamily="34" charset="0"/>
              <a:cs typeface="Arial" panose="020B0604020202020204" pitchFamily="34" charset="0"/>
            </a:rPr>
            <a:t>s</a:t>
          </a:r>
          <a:r>
            <a:rPr lang="en-IN" sz="2000" kern="1200">
              <a:solidFill>
                <a:schemeClr val="tx1"/>
              </a:solidFill>
              <a:latin typeface="Arial" panose="020B0604020202020204" pitchFamily="34" charset="0"/>
              <a:cs typeface="Arial" panose="020B0604020202020204" pitchFamily="34" charset="0"/>
            </a:rPr>
            <a:t> to D</a:t>
          </a:r>
          <a:r>
            <a:rPr lang="en-IN" sz="2000" kern="1200" baseline="-25000">
              <a:solidFill>
                <a:schemeClr val="tx1"/>
              </a:solidFill>
              <a:latin typeface="Arial" panose="020B0604020202020204" pitchFamily="34" charset="0"/>
              <a:cs typeface="Arial" panose="020B0604020202020204" pitchFamily="34" charset="0"/>
            </a:rPr>
            <a:t>s</a:t>
          </a:r>
          <a:r>
            <a:rPr lang="en-IN" sz="2000" kern="1200">
              <a:solidFill>
                <a:schemeClr val="tx1"/>
              </a:solidFill>
              <a:latin typeface="Arial" panose="020B0604020202020204" pitchFamily="34" charset="0"/>
              <a:cs typeface="Arial" panose="020B0604020202020204" pitchFamily="34" charset="0"/>
            </a:rPr>
            <a:t> .</a:t>
          </a:r>
        </a:p>
      </dsp:txBody>
      <dsp:txXfrm>
        <a:off x="28039" y="1571213"/>
        <a:ext cx="10646916" cy="901231"/>
      </dsp:txXfrm>
    </dsp:sp>
    <dsp:sp modelId="{4F438F47-ABC6-4352-998C-85C9887E3F57}">
      <dsp:nvSpPr>
        <dsp:cNvPr id="0" name=""/>
        <dsp:cNvSpPr/>
      </dsp:nvSpPr>
      <dsp:spPr>
        <a:xfrm rot="5375503">
          <a:off x="5123278" y="2533429"/>
          <a:ext cx="467704" cy="557699"/>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5400000">
        <a:off x="5189321" y="2578428"/>
        <a:ext cx="334619" cy="327393"/>
      </dsp:txXfrm>
    </dsp:sp>
    <dsp:sp modelId="{8BA1AB5A-5E3D-42CE-BC3F-A250A7612601}">
      <dsp:nvSpPr>
        <dsp:cNvPr id="0" name=""/>
        <dsp:cNvSpPr/>
      </dsp:nvSpPr>
      <dsp:spPr>
        <a:xfrm>
          <a:off x="102081" y="3124073"/>
          <a:ext cx="10532333" cy="249679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solidFill>
                <a:schemeClr val="tx1"/>
              </a:solidFill>
              <a:effectLst/>
              <a:latin typeface="Arial" panose="020B0604020202020204" pitchFamily="34" charset="0"/>
              <a:cs typeface="Arial" panose="020B0604020202020204" pitchFamily="34" charset="0"/>
            </a:rPr>
            <a:t>Step #9. </a:t>
          </a:r>
          <a:r>
            <a:rPr lang="en-IN" sz="2000" i="0" kern="1200">
              <a:solidFill>
                <a:schemeClr val="tx1"/>
              </a:solidFill>
              <a:effectLst/>
              <a:latin typeface="Arial" panose="020B0604020202020204" pitchFamily="34" charset="0"/>
              <a:cs typeface="Arial" panose="020B0604020202020204" pitchFamily="34" charset="0"/>
            </a:rPr>
            <a:t>Determine </a:t>
          </a:r>
          <a:r>
            <a:rPr lang="en-IN" sz="2000" b="1" i="0" kern="1200">
              <a:solidFill>
                <a:schemeClr val="tx1"/>
              </a:solidFill>
              <a:effectLst/>
              <a:latin typeface="Arial" panose="020B0604020202020204" pitchFamily="34" charset="0"/>
              <a:cs typeface="Arial" panose="020B0604020202020204" pitchFamily="34" charset="0"/>
            </a:rPr>
            <a:t>tube side film heat transfer coefficient </a:t>
          </a:r>
          <a:r>
            <a:rPr lang="en-IN" sz="2000" i="0" kern="1200">
              <a:solidFill>
                <a:schemeClr val="tx1"/>
              </a:solidFill>
              <a:effectLst/>
              <a:latin typeface="Arial" panose="020B0604020202020204" pitchFamily="34" charset="0"/>
              <a:cs typeface="Arial" panose="020B0604020202020204" pitchFamily="34" charset="0"/>
            </a:rPr>
            <a:t>(h</a:t>
          </a:r>
          <a:r>
            <a:rPr lang="en-IN" sz="2000" i="0" kern="1200" baseline="-25000">
              <a:solidFill>
                <a:schemeClr val="tx1"/>
              </a:solidFill>
              <a:effectLst/>
              <a:latin typeface="Arial" panose="020B0604020202020204" pitchFamily="34" charset="0"/>
              <a:cs typeface="Arial" panose="020B0604020202020204" pitchFamily="34" charset="0"/>
            </a:rPr>
            <a:t>i</a:t>
          </a:r>
          <a:r>
            <a:rPr lang="en-IN" sz="2000" i="0" kern="1200">
              <a:solidFill>
                <a:schemeClr val="tx1"/>
              </a:solidFill>
              <a:effectLst/>
              <a:latin typeface="Arial" panose="020B0604020202020204" pitchFamily="34" charset="0"/>
              <a:cs typeface="Arial" panose="020B0604020202020204" pitchFamily="34" charset="0"/>
            </a:rPr>
            <a:t>) using suitable form of </a:t>
          </a:r>
          <a:r>
            <a:rPr lang="en-IN" sz="2000" b="1" i="0" kern="1200" err="1">
              <a:solidFill>
                <a:schemeClr val="tx1"/>
              </a:solidFill>
              <a:effectLst/>
              <a:latin typeface="Arial" panose="020B0604020202020204" pitchFamily="34" charset="0"/>
              <a:cs typeface="Arial" panose="020B0604020202020204" pitchFamily="34" charset="0"/>
            </a:rPr>
            <a:t>Sieder</a:t>
          </a:r>
          <a:r>
            <a:rPr lang="en-IN" sz="2000" b="1" i="0" kern="1200">
              <a:solidFill>
                <a:schemeClr val="tx1"/>
              </a:solidFill>
              <a:effectLst/>
              <a:latin typeface="Arial" panose="020B0604020202020204" pitchFamily="34" charset="0"/>
              <a:cs typeface="Arial" panose="020B0604020202020204" pitchFamily="34" charset="0"/>
            </a:rPr>
            <a:t>-Tate equation in laminar &amp; turbulent flow regimes</a:t>
          </a:r>
          <a:r>
            <a:rPr lang="en-IN" sz="2000" i="0" kern="1200">
              <a:solidFill>
                <a:schemeClr val="tx1"/>
              </a:solidFill>
              <a:effectLst/>
              <a:latin typeface="Arial" panose="020B0604020202020204" pitchFamily="34" charset="0"/>
              <a:cs typeface="Arial" panose="020B0604020202020204" pitchFamily="34" charset="0"/>
            </a:rPr>
            <a:t>. Estimate shell-side film heat </a:t>
          </a:r>
          <a:r>
            <a:rPr lang="en-IN" sz="2000" i="0" kern="1200">
              <a:solidFill>
                <a:schemeClr val="tx1"/>
              </a:solidFill>
              <a:latin typeface="Arial" panose="020B0604020202020204" pitchFamily="34" charset="0"/>
              <a:cs typeface="Arial" panose="020B0604020202020204" pitchFamily="34" charset="0"/>
            </a:rPr>
            <a:t>transfer coefficient (</a:t>
          </a:r>
          <a:r>
            <a:rPr lang="en-IN" sz="2000" i="0" kern="1200" err="1">
              <a:solidFill>
                <a:schemeClr val="tx1"/>
              </a:solidFill>
              <a:latin typeface="Arial" panose="020B0604020202020204" pitchFamily="34" charset="0"/>
              <a:cs typeface="Arial" panose="020B0604020202020204" pitchFamily="34" charset="0"/>
            </a:rPr>
            <a:t>h</a:t>
          </a:r>
          <a:r>
            <a:rPr lang="en-IN" sz="2000" i="0" kern="1200" baseline="-25000" err="1">
              <a:solidFill>
                <a:schemeClr val="tx1"/>
              </a:solidFill>
              <a:latin typeface="Arial" panose="020B0604020202020204" pitchFamily="34" charset="0"/>
              <a:cs typeface="Arial" panose="020B0604020202020204" pitchFamily="34" charset="0"/>
            </a:rPr>
            <a:t>o</a:t>
          </a:r>
          <a:r>
            <a:rPr lang="en-IN" sz="2000" i="0" kern="1200">
              <a:solidFill>
                <a:schemeClr val="tx1"/>
              </a:solidFill>
              <a:latin typeface="Arial" panose="020B0604020202020204" pitchFamily="34" charset="0"/>
              <a:cs typeface="Arial" panose="020B0604020202020204" pitchFamily="34" charset="0"/>
            </a:rPr>
            <a:t>) from: </a:t>
          </a:r>
          <a14:m xmlns:a14="http://schemas.microsoft.com/office/drawing/2010/main">
            <m:oMath xmlns:m="http://schemas.openxmlformats.org/officeDocument/2006/math">
              <m:sSub>
                <m:sSubPr>
                  <m:ctrlPr>
                    <a:rPr lang="en-IN" sz="200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𝑗</m:t>
                  </m:r>
                </m:e>
                <m:sub>
                  <m:r>
                    <a:rPr lang="en-IN" sz="2000" b="0" i="1" kern="1200" smtClean="0">
                      <a:solidFill>
                        <a:schemeClr val="tx1"/>
                      </a:solidFill>
                      <a:latin typeface="Cambria Math" panose="02040503050406030204" pitchFamily="18" charset="0"/>
                      <a:cs typeface="Arial" panose="020B0604020202020204" pitchFamily="34" charset="0"/>
                    </a:rPr>
                    <m:t>𝐻</m:t>
                  </m:r>
                </m:sub>
              </m:sSub>
              <m:r>
                <a:rPr lang="en-IN" sz="2000" b="0" i="1" kern="1200" smtClean="0">
                  <a:solidFill>
                    <a:schemeClr val="tx1"/>
                  </a:solidFill>
                  <a:latin typeface="Cambria Math" panose="02040503050406030204" pitchFamily="18" charset="0"/>
                  <a:cs typeface="Arial" panose="020B0604020202020204" pitchFamily="34" charset="0"/>
                </a:rPr>
                <m:t>=</m:t>
              </m:r>
              <m:f>
                <m:fPr>
                  <m:ctrlPr>
                    <a:rPr lang="en-IN" sz="2000" b="0" i="1" kern="1200" smtClean="0">
                      <a:solidFill>
                        <a:schemeClr val="tx1"/>
                      </a:solidFill>
                      <a:latin typeface="Cambria Math" panose="02040503050406030204" pitchFamily="18" charset="0"/>
                      <a:cs typeface="Arial" panose="020B0604020202020204" pitchFamily="34" charset="0"/>
                    </a:rPr>
                  </m:ctrlPr>
                </m:fPr>
                <m:num>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h</m:t>
                      </m:r>
                    </m:e>
                    <m:sub>
                      <m:r>
                        <a:rPr lang="en-IN" sz="2000" b="0" i="1" kern="1200" smtClean="0">
                          <a:solidFill>
                            <a:schemeClr val="tx1"/>
                          </a:solidFill>
                          <a:latin typeface="Cambria Math" panose="02040503050406030204" pitchFamily="18" charset="0"/>
                          <a:cs typeface="Arial" panose="020B0604020202020204" pitchFamily="34" charset="0"/>
                        </a:rPr>
                        <m:t>𝑜</m:t>
                      </m:r>
                    </m:sub>
                  </m:sSub>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𝐷</m:t>
                      </m:r>
                    </m:e>
                    <m:sub>
                      <m:r>
                        <a:rPr lang="en-IN" sz="2000" b="0" i="1" kern="1200" smtClean="0">
                          <a:solidFill>
                            <a:schemeClr val="tx1"/>
                          </a:solidFill>
                          <a:latin typeface="Cambria Math" panose="02040503050406030204" pitchFamily="18" charset="0"/>
                          <a:cs typeface="Arial" panose="020B0604020202020204" pitchFamily="34" charset="0"/>
                        </a:rPr>
                        <m:t>𝑒</m:t>
                      </m:r>
                    </m:sub>
                  </m:sSub>
                </m:num>
                <m:den>
                  <m:r>
                    <a:rPr lang="en-IN" sz="2000" b="0" i="1" kern="1200" smtClean="0">
                      <a:solidFill>
                        <a:schemeClr val="tx1"/>
                      </a:solidFill>
                      <a:latin typeface="Cambria Math" panose="02040503050406030204" pitchFamily="18" charset="0"/>
                      <a:cs typeface="Arial" panose="020B0604020202020204" pitchFamily="34" charset="0"/>
                    </a:rPr>
                    <m:t>𝑘</m:t>
                  </m:r>
                </m:den>
              </m:f>
              <m:sSup>
                <m:sSupPr>
                  <m:ctrlPr>
                    <a:rPr lang="en-IN" sz="2000" b="0" i="1" kern="1200" smtClean="0">
                      <a:solidFill>
                        <a:schemeClr val="tx1"/>
                      </a:solidFill>
                      <a:latin typeface="Cambria Math" panose="02040503050406030204" pitchFamily="18" charset="0"/>
                      <a:cs typeface="Arial" panose="020B0604020202020204" pitchFamily="34" charset="0"/>
                    </a:rPr>
                  </m:ctrlPr>
                </m:sSupPr>
                <m:e>
                  <m:d>
                    <m:dPr>
                      <m:ctrlPr>
                        <a:rPr lang="en-IN" sz="2000" b="0" i="1" kern="1200" smtClean="0">
                          <a:solidFill>
                            <a:schemeClr val="tx1"/>
                          </a:solidFill>
                          <a:latin typeface="Cambria Math" panose="02040503050406030204" pitchFamily="18" charset="0"/>
                          <a:cs typeface="Arial" panose="020B0604020202020204" pitchFamily="34" charset="0"/>
                        </a:rPr>
                      </m:ctrlPr>
                    </m:dPr>
                    <m:e>
                      <m:f>
                        <m:fPr>
                          <m:ctrlPr>
                            <a:rPr lang="en-IN" sz="2000" b="0" i="1" kern="1200" smtClean="0">
                              <a:solidFill>
                                <a:schemeClr val="tx1"/>
                              </a:solidFill>
                              <a:latin typeface="Cambria Math" panose="02040503050406030204" pitchFamily="18" charset="0"/>
                              <a:cs typeface="Arial" panose="020B0604020202020204" pitchFamily="34" charset="0"/>
                            </a:rPr>
                          </m:ctrlPr>
                        </m:fPr>
                        <m:num>
                          <m:r>
                            <a:rPr lang="en-IN" sz="2000" b="0" i="1" kern="1200" smtClean="0">
                              <a:solidFill>
                                <a:schemeClr val="tx1"/>
                              </a:solidFill>
                              <a:latin typeface="Cambria Math" panose="02040503050406030204" pitchFamily="18" charset="0"/>
                              <a:cs typeface="Arial" panose="020B0604020202020204" pitchFamily="34" charset="0"/>
                            </a:rPr>
                            <m:t>𝑐</m:t>
                          </m:r>
                          <m:r>
                            <a:rPr lang="el-GR" sz="2000" b="0" i="1" kern="1200" smtClean="0">
                              <a:solidFill>
                                <a:schemeClr val="tx1"/>
                              </a:solidFill>
                              <a:latin typeface="Cambria Math" panose="02040503050406030204" pitchFamily="18" charset="0"/>
                              <a:cs typeface="Arial" panose="020B0604020202020204" pitchFamily="34" charset="0"/>
                            </a:rPr>
                            <m:t>𝜇</m:t>
                          </m:r>
                        </m:num>
                        <m:den>
                          <m:r>
                            <a:rPr lang="en-IN" sz="2000" b="0" i="1" kern="1200" smtClean="0">
                              <a:solidFill>
                                <a:schemeClr val="tx1"/>
                              </a:solidFill>
                              <a:latin typeface="Cambria Math" panose="02040503050406030204" pitchFamily="18" charset="0"/>
                              <a:cs typeface="Arial" panose="020B0604020202020204" pitchFamily="34" charset="0"/>
                            </a:rPr>
                            <m:t>𝑘</m:t>
                          </m:r>
                        </m:den>
                      </m:f>
                    </m:e>
                  </m:d>
                </m:e>
                <m:sup>
                  <m:r>
                    <a:rPr lang="en-IN" sz="2000" b="0" i="1" kern="1200" smtClean="0">
                      <a:solidFill>
                        <a:schemeClr val="tx1"/>
                      </a:solidFill>
                      <a:latin typeface="Cambria Math" panose="02040503050406030204" pitchFamily="18" charset="0"/>
                      <a:cs typeface="Arial" panose="020B0604020202020204" pitchFamily="34" charset="0"/>
                    </a:rPr>
                    <m:t>−1/3</m:t>
                  </m:r>
                </m:sup>
              </m:sSup>
              <m:sSup>
                <m:sSupPr>
                  <m:ctrlPr>
                    <a:rPr lang="en-IN" sz="2000" b="0" i="1" kern="1200" smtClean="0">
                      <a:solidFill>
                        <a:schemeClr val="tx1"/>
                      </a:solidFill>
                      <a:latin typeface="Cambria Math" panose="02040503050406030204" pitchFamily="18" charset="0"/>
                      <a:cs typeface="Arial" panose="020B0604020202020204" pitchFamily="34" charset="0"/>
                    </a:rPr>
                  </m:ctrlPr>
                </m:sSupPr>
                <m:e>
                  <m:d>
                    <m:dPr>
                      <m:ctrlPr>
                        <a:rPr lang="en-IN" sz="2000" b="0" i="1" kern="1200" smtClean="0">
                          <a:solidFill>
                            <a:schemeClr val="tx1"/>
                          </a:solidFill>
                          <a:latin typeface="Cambria Math" panose="02040503050406030204" pitchFamily="18" charset="0"/>
                          <a:cs typeface="Arial" panose="020B0604020202020204" pitchFamily="34" charset="0"/>
                        </a:rPr>
                      </m:ctrlPr>
                    </m:dPr>
                    <m:e>
                      <m:f>
                        <m:fPr>
                          <m:ctrlPr>
                            <a:rPr lang="en-IN" sz="2000" b="0" i="1" kern="1200" smtClean="0">
                              <a:solidFill>
                                <a:schemeClr val="tx1"/>
                              </a:solidFill>
                              <a:latin typeface="Cambria Math" panose="02040503050406030204" pitchFamily="18" charset="0"/>
                              <a:cs typeface="Arial" panose="020B0604020202020204" pitchFamily="34" charset="0"/>
                            </a:rPr>
                          </m:ctrlPr>
                        </m:fPr>
                        <m:num>
                          <m:r>
                            <a:rPr lang="el-GR" sz="2000" b="0" i="1" kern="1200" smtClean="0">
                              <a:solidFill>
                                <a:schemeClr val="tx1"/>
                              </a:solidFill>
                              <a:latin typeface="Cambria Math" panose="02040503050406030204" pitchFamily="18" charset="0"/>
                              <a:cs typeface="Arial" panose="020B0604020202020204" pitchFamily="34" charset="0"/>
                            </a:rPr>
                            <m:t>𝜇</m:t>
                          </m:r>
                        </m:num>
                        <m:den>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l-GR" sz="2000" b="0" i="1" kern="1200" smtClean="0">
                                  <a:solidFill>
                                    <a:schemeClr val="tx1"/>
                                  </a:solidFill>
                                  <a:latin typeface="Cambria Math" panose="02040503050406030204" pitchFamily="18" charset="0"/>
                                  <a:cs typeface="Arial" panose="020B0604020202020204" pitchFamily="34" charset="0"/>
                                </a:rPr>
                                <m:t>𝜇</m:t>
                              </m:r>
                            </m:e>
                            <m:sub>
                              <m:r>
                                <a:rPr lang="en-IN" sz="2000" b="0" i="1" kern="1200" smtClean="0">
                                  <a:solidFill>
                                    <a:schemeClr val="tx1"/>
                                  </a:solidFill>
                                  <a:latin typeface="Cambria Math" panose="02040503050406030204" pitchFamily="18" charset="0"/>
                                  <a:cs typeface="Arial" panose="020B0604020202020204" pitchFamily="34" charset="0"/>
                                </a:rPr>
                                <m:t>0</m:t>
                              </m:r>
                            </m:sub>
                          </m:sSub>
                        </m:den>
                      </m:f>
                    </m:e>
                  </m:d>
                </m:e>
                <m:sup>
                  <m:r>
                    <a:rPr lang="en-IN" sz="2000" b="0" i="1" kern="1200" smtClean="0">
                      <a:solidFill>
                        <a:schemeClr val="tx1"/>
                      </a:solidFill>
                      <a:latin typeface="Cambria Math" panose="02040503050406030204" pitchFamily="18" charset="0"/>
                      <a:cs typeface="Arial" panose="020B0604020202020204" pitchFamily="34" charset="0"/>
                    </a:rPr>
                    <m:t>−0.14</m:t>
                  </m:r>
                </m:sup>
              </m:sSup>
            </m:oMath>
          </a14:m>
          <a:endParaRPr lang="en-IN" sz="2000" b="0" i="1" kern="1200">
            <a:solidFill>
              <a:schemeClr val="tx1"/>
            </a:solidFill>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r>
            <a:rPr lang="en-IN" sz="2000" b="0" i="0" kern="1200">
              <a:solidFill>
                <a:schemeClr val="tx1"/>
              </a:solidFill>
              <a:latin typeface="Arial" panose="020B0604020202020204" pitchFamily="34" charset="0"/>
              <a:cs typeface="Arial" panose="020B0604020202020204" pitchFamily="34" charset="0"/>
            </a:rPr>
            <a:t>You may consider, </a:t>
          </a:r>
          <a14:m xmlns:a14="http://schemas.microsoft.com/office/drawing/2010/main">
            <m:oMath xmlns:m="http://schemas.openxmlformats.org/officeDocument/2006/math">
              <m:d>
                <m:dPr>
                  <m:ctrlPr>
                    <a:rPr lang="en-IN" sz="2000" b="0" i="1" kern="1200" smtClean="0">
                      <a:solidFill>
                        <a:schemeClr val="tx1"/>
                      </a:solidFill>
                      <a:latin typeface="Cambria Math" panose="02040503050406030204" pitchFamily="18" charset="0"/>
                      <a:cs typeface="Arial" panose="020B0604020202020204" pitchFamily="34" charset="0"/>
                    </a:rPr>
                  </m:ctrlPr>
                </m:dPr>
                <m:e>
                  <m:f>
                    <m:fPr>
                      <m:ctrlPr>
                        <a:rPr lang="en-IN" sz="2000" b="0" i="1" kern="1200" smtClean="0">
                          <a:solidFill>
                            <a:schemeClr val="tx1"/>
                          </a:solidFill>
                          <a:latin typeface="Cambria Math" panose="02040503050406030204" pitchFamily="18" charset="0"/>
                          <a:cs typeface="Arial" panose="020B0604020202020204" pitchFamily="34" charset="0"/>
                        </a:rPr>
                      </m:ctrlPr>
                    </m:fPr>
                    <m:num>
                      <m:r>
                        <a:rPr lang="el-GR" sz="2000" b="0" i="1" kern="1200" smtClean="0">
                          <a:solidFill>
                            <a:schemeClr val="tx1"/>
                          </a:solidFill>
                          <a:latin typeface="Cambria Math" panose="02040503050406030204" pitchFamily="18" charset="0"/>
                          <a:cs typeface="Arial" panose="020B0604020202020204" pitchFamily="34" charset="0"/>
                        </a:rPr>
                        <m:t>𝜇</m:t>
                      </m:r>
                    </m:num>
                    <m:den>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l-GR" sz="2000" b="0" i="1" kern="1200" smtClean="0">
                              <a:solidFill>
                                <a:schemeClr val="tx1"/>
                              </a:solidFill>
                              <a:latin typeface="Cambria Math" panose="02040503050406030204" pitchFamily="18" charset="0"/>
                              <a:cs typeface="Arial" panose="020B0604020202020204" pitchFamily="34" charset="0"/>
                            </a:rPr>
                            <m:t>𝜇</m:t>
                          </m:r>
                        </m:e>
                        <m:sub>
                          <m:r>
                            <a:rPr lang="en-IN" sz="2000" b="0" i="1" kern="1200" smtClean="0">
                              <a:solidFill>
                                <a:schemeClr val="tx1"/>
                              </a:solidFill>
                              <a:latin typeface="Cambria Math" panose="02040503050406030204" pitchFamily="18" charset="0"/>
                              <a:cs typeface="Arial" panose="020B0604020202020204" pitchFamily="34" charset="0"/>
                            </a:rPr>
                            <m:t>0</m:t>
                          </m:r>
                        </m:sub>
                      </m:sSub>
                    </m:den>
                  </m:f>
                </m:e>
              </m:d>
            </m:oMath>
          </a14:m>
          <a:r>
            <a:rPr lang="en-IN" sz="2000" b="0" i="1" kern="1200">
              <a:solidFill>
                <a:schemeClr val="tx1"/>
              </a:solidFill>
              <a:latin typeface="Arial" panose="020B0604020202020204" pitchFamily="34" charset="0"/>
              <a:cs typeface="Arial" panose="020B0604020202020204" pitchFamily="34" charset="0"/>
            </a:rPr>
            <a:t>=1</a:t>
          </a:r>
          <a:r>
            <a:rPr lang="en-IN" sz="2000" b="0" i="0" kern="1200">
              <a:solidFill>
                <a:schemeClr val="tx1"/>
              </a:solidFill>
              <a:latin typeface="Arial" panose="020B0604020202020204" pitchFamily="34" charset="0"/>
              <a:cs typeface="Arial" panose="020B0604020202020204" pitchFamily="34" charset="0"/>
            </a:rPr>
            <a:t>; Select outside tube (shell side) dirt factor ( </a:t>
          </a:r>
          <a:r>
            <a:rPr lang="en-IN" sz="2000" b="0" i="1" kern="1200" err="1">
              <a:solidFill>
                <a:schemeClr val="tx1"/>
              </a:solidFill>
              <a:latin typeface="Arial" panose="020B0604020202020204" pitchFamily="34" charset="0"/>
              <a:cs typeface="Arial" panose="020B0604020202020204" pitchFamily="34" charset="0"/>
            </a:rPr>
            <a:t>R</a:t>
          </a:r>
          <a:r>
            <a:rPr lang="en-IN" sz="2000" b="0" i="1" kern="1200" baseline="-25000" err="1">
              <a:solidFill>
                <a:schemeClr val="tx1"/>
              </a:solidFill>
              <a:latin typeface="Arial" panose="020B0604020202020204" pitchFamily="34" charset="0"/>
              <a:cs typeface="Arial" panose="020B0604020202020204" pitchFamily="34" charset="0"/>
            </a:rPr>
            <a:t>do</a:t>
          </a:r>
          <a:r>
            <a:rPr lang="en-IN" sz="2000" b="0" i="0" kern="1200">
              <a:solidFill>
                <a:schemeClr val="tx1"/>
              </a:solidFill>
              <a:latin typeface="Arial" panose="020B0604020202020204" pitchFamily="34" charset="0"/>
              <a:cs typeface="Arial" panose="020B0604020202020204" pitchFamily="34" charset="0"/>
            </a:rPr>
            <a:t>) &amp; inside tube (tube side) dirt factor ( </a:t>
          </a:r>
          <a:r>
            <a:rPr lang="en-IN" sz="2000" b="0" i="1" kern="1200" err="1">
              <a:solidFill>
                <a:schemeClr val="tx1"/>
              </a:solidFill>
              <a:latin typeface="Arial" panose="020B0604020202020204" pitchFamily="34" charset="0"/>
              <a:cs typeface="Arial" panose="020B0604020202020204" pitchFamily="34" charset="0"/>
            </a:rPr>
            <a:t>R</a:t>
          </a:r>
          <a:r>
            <a:rPr lang="en-IN" sz="2000" b="0" i="1" kern="1200" baseline="-25000" err="1">
              <a:solidFill>
                <a:schemeClr val="tx1"/>
              </a:solidFill>
              <a:latin typeface="Arial" panose="020B0604020202020204" pitchFamily="34" charset="0"/>
              <a:cs typeface="Arial" panose="020B0604020202020204" pitchFamily="34" charset="0"/>
            </a:rPr>
            <a:t>di</a:t>
          </a:r>
          <a:r>
            <a:rPr lang="en-IN" sz="2000" b="0" i="0" kern="1200">
              <a:solidFill>
                <a:schemeClr val="tx1"/>
              </a:solidFill>
              <a:latin typeface="Arial" panose="020B0604020202020204" pitchFamily="34" charset="0"/>
              <a:cs typeface="Arial" panose="020B0604020202020204" pitchFamily="34" charset="0"/>
            </a:rPr>
            <a:t> )</a:t>
          </a:r>
          <a:endParaRPr lang="en-IN" sz="2000" kern="1200">
            <a:solidFill>
              <a:schemeClr val="tx1"/>
            </a:solidFill>
            <a:latin typeface="Arial" panose="020B0604020202020204" pitchFamily="34" charset="0"/>
            <a:cs typeface="Arial" panose="020B0604020202020204" pitchFamily="34" charset="0"/>
          </a:endParaRPr>
        </a:p>
      </dsp:txBody>
      <dsp:txXfrm>
        <a:off x="175210" y="3197202"/>
        <a:ext cx="10386075" cy="2350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BE818-7BA8-4E19-AFD2-6493D64A944B}">
      <dsp:nvSpPr>
        <dsp:cNvPr id="0" name=""/>
        <dsp:cNvSpPr/>
      </dsp:nvSpPr>
      <dsp:spPr>
        <a:xfrm>
          <a:off x="0" y="6655"/>
          <a:ext cx="10651959" cy="209514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latin typeface="Arial" panose="020B0604020202020204" pitchFamily="34" charset="0"/>
              <a:cs typeface="Arial" panose="020B0604020202020204" pitchFamily="34" charset="0"/>
            </a:rPr>
            <a:t>Calculate </a:t>
          </a:r>
          <a:r>
            <a:rPr lang="en-IN" sz="2000" b="1" kern="1200">
              <a:solidFill>
                <a:schemeClr val="tx1"/>
              </a:solidFill>
              <a:latin typeface="Arial" panose="020B0604020202020204" pitchFamily="34" charset="0"/>
              <a:cs typeface="Arial" panose="020B0604020202020204" pitchFamily="34" charset="0"/>
            </a:rPr>
            <a:t>overall heat transfer coefficient</a:t>
          </a:r>
          <a:r>
            <a:rPr lang="en-IN" sz="2000" kern="1200">
              <a:solidFill>
                <a:schemeClr val="tx1"/>
              </a:solidFill>
              <a:latin typeface="Arial" panose="020B0604020202020204" pitchFamily="34" charset="0"/>
              <a:cs typeface="Arial" panose="020B0604020202020204" pitchFamily="34" charset="0"/>
            </a:rPr>
            <a:t> ( </a:t>
          </a:r>
          <a:r>
            <a:rPr lang="en-IN" sz="2000" kern="1200" err="1">
              <a:solidFill>
                <a:schemeClr val="tx1"/>
              </a:solidFill>
              <a:latin typeface="Arial" panose="020B0604020202020204" pitchFamily="34" charset="0"/>
              <a:cs typeface="Arial" panose="020B0604020202020204" pitchFamily="34" charset="0"/>
            </a:rPr>
            <a:t>U</a:t>
          </a:r>
          <a:r>
            <a:rPr lang="en-IN" sz="2000" kern="1200" baseline="-25000" err="1">
              <a:solidFill>
                <a:schemeClr val="tx1"/>
              </a:solidFill>
              <a:latin typeface="Arial" panose="020B0604020202020204" pitchFamily="34" charset="0"/>
              <a:cs typeface="Arial" panose="020B0604020202020204" pitchFamily="34" charset="0"/>
            </a:rPr>
            <a:t>o,cal</a:t>
          </a:r>
          <a:r>
            <a:rPr lang="en-IN" sz="2000" kern="1200">
              <a:solidFill>
                <a:schemeClr val="tx1"/>
              </a:solidFill>
              <a:latin typeface="Arial" panose="020B0604020202020204" pitchFamily="34" charset="0"/>
              <a:cs typeface="Arial" panose="020B0604020202020204" pitchFamily="34" charset="0"/>
            </a:rPr>
            <a:t>) based on outside tube area (may neglect tube-wall resistance) including dirt factors:</a:t>
          </a:r>
        </a:p>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IN" sz="200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𝑈</m:t>
                    </m:r>
                  </m:e>
                  <m:sub>
                    <m:r>
                      <a:rPr lang="en-IN" sz="2000" b="0" i="1" kern="1200" smtClean="0">
                        <a:solidFill>
                          <a:schemeClr val="tx1"/>
                        </a:solidFill>
                        <a:latin typeface="Cambria Math" panose="02040503050406030204" pitchFamily="18" charset="0"/>
                        <a:cs typeface="Arial" panose="020B0604020202020204" pitchFamily="34" charset="0"/>
                      </a:rPr>
                      <m:t>𝑂</m:t>
                    </m:r>
                    <m:r>
                      <a:rPr lang="en-IN" sz="2000" b="0" i="1" kern="1200" smtClean="0">
                        <a:solidFill>
                          <a:schemeClr val="tx1"/>
                        </a:solidFill>
                        <a:latin typeface="Cambria Math" panose="02040503050406030204" pitchFamily="18" charset="0"/>
                        <a:cs typeface="Arial" panose="020B0604020202020204" pitchFamily="34" charset="0"/>
                      </a:rPr>
                      <m:t>,</m:t>
                    </m:r>
                    <m:r>
                      <a:rPr lang="en-IN" sz="2000" b="0" i="1" kern="1200" smtClean="0">
                        <a:solidFill>
                          <a:schemeClr val="tx1"/>
                        </a:solidFill>
                        <a:latin typeface="Cambria Math" panose="02040503050406030204" pitchFamily="18" charset="0"/>
                        <a:cs typeface="Arial" panose="020B0604020202020204" pitchFamily="34" charset="0"/>
                      </a:rPr>
                      <m:t>𝑐𝑎𝑙</m:t>
                    </m:r>
                  </m:sub>
                </m:sSub>
                <m:r>
                  <a:rPr lang="en-IN" sz="2000" b="0" i="1" kern="1200" smtClean="0">
                    <a:solidFill>
                      <a:schemeClr val="tx1"/>
                    </a:solidFill>
                    <a:latin typeface="Cambria Math" panose="02040503050406030204" pitchFamily="18" charset="0"/>
                    <a:cs typeface="Arial" panose="020B0604020202020204" pitchFamily="34" charset="0"/>
                  </a:rPr>
                  <m:t>=</m:t>
                </m:r>
                <m:sSup>
                  <m:sSupPr>
                    <m:ctrlPr>
                      <a:rPr lang="en-IN" sz="2000" b="0" i="1" kern="1200" smtClean="0">
                        <a:solidFill>
                          <a:schemeClr val="tx1"/>
                        </a:solidFill>
                        <a:latin typeface="Cambria Math" panose="02040503050406030204" pitchFamily="18" charset="0"/>
                        <a:cs typeface="Arial" panose="020B0604020202020204" pitchFamily="34" charset="0"/>
                      </a:rPr>
                    </m:ctrlPr>
                  </m:sSupPr>
                  <m:e>
                    <m:d>
                      <m:dPr>
                        <m:begChr m:val="["/>
                        <m:endChr m:val="]"/>
                        <m:ctrlPr>
                          <a:rPr lang="en-IN" sz="2000" b="0" i="1" kern="1200" smtClean="0">
                            <a:solidFill>
                              <a:schemeClr val="tx1"/>
                            </a:solidFill>
                            <a:latin typeface="Cambria Math" panose="02040503050406030204" pitchFamily="18" charset="0"/>
                            <a:cs typeface="Arial" panose="020B0604020202020204" pitchFamily="34" charset="0"/>
                          </a:rPr>
                        </m:ctrlPr>
                      </m:dPr>
                      <m:e>
                        <m:f>
                          <m:fPr>
                            <m:ctrlPr>
                              <a:rPr lang="en-IN" sz="2000" b="0" i="1" kern="1200" smtClean="0">
                                <a:solidFill>
                                  <a:schemeClr val="tx1"/>
                                </a:solidFill>
                                <a:latin typeface="Cambria Math" panose="02040503050406030204" pitchFamily="18" charset="0"/>
                                <a:cs typeface="Arial" panose="020B0604020202020204" pitchFamily="34" charset="0"/>
                              </a:rPr>
                            </m:ctrlPr>
                          </m:fPr>
                          <m:num>
                            <m:r>
                              <a:rPr lang="en-IN" sz="2000" b="0" i="1" kern="1200" smtClean="0">
                                <a:solidFill>
                                  <a:schemeClr val="tx1"/>
                                </a:solidFill>
                                <a:latin typeface="Cambria Math" panose="02040503050406030204" pitchFamily="18" charset="0"/>
                                <a:cs typeface="Arial" panose="020B0604020202020204" pitchFamily="34" charset="0"/>
                              </a:rPr>
                              <m:t>1</m:t>
                            </m:r>
                          </m:num>
                          <m:den>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h</m:t>
                                </m:r>
                              </m:e>
                              <m:sub>
                                <m:r>
                                  <a:rPr lang="en-IN" sz="2000" b="0" i="1" kern="1200" smtClean="0">
                                    <a:solidFill>
                                      <a:schemeClr val="tx1"/>
                                    </a:solidFill>
                                    <a:latin typeface="Cambria Math" panose="02040503050406030204" pitchFamily="18" charset="0"/>
                                    <a:cs typeface="Arial" panose="020B0604020202020204" pitchFamily="34" charset="0"/>
                                  </a:rPr>
                                  <m:t>𝑜</m:t>
                                </m:r>
                              </m:sub>
                            </m:sSub>
                          </m:den>
                        </m:f>
                        <m:r>
                          <a:rPr lang="en-IN" sz="2000" b="0" i="1" kern="1200" smtClean="0">
                            <a:solidFill>
                              <a:schemeClr val="tx1"/>
                            </a:solidFill>
                            <a:latin typeface="Cambria Math" panose="02040503050406030204" pitchFamily="18" charset="0"/>
                            <a:cs typeface="Arial" panose="020B0604020202020204" pitchFamily="34" charset="0"/>
                          </a:rPr>
                          <m:t>+</m:t>
                        </m:r>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𝑅</m:t>
                            </m:r>
                          </m:e>
                          <m:sub>
                            <m:r>
                              <a:rPr lang="en-IN" sz="2000" b="0" i="1" kern="1200" smtClean="0">
                                <a:solidFill>
                                  <a:schemeClr val="tx1"/>
                                </a:solidFill>
                                <a:latin typeface="Cambria Math" panose="02040503050406030204" pitchFamily="18" charset="0"/>
                                <a:cs typeface="Arial" panose="020B0604020202020204" pitchFamily="34" charset="0"/>
                              </a:rPr>
                              <m:t>𝑑𝑜</m:t>
                            </m:r>
                          </m:sub>
                        </m:sSub>
                        <m:r>
                          <a:rPr lang="en-IN" sz="2000" b="0" i="1" kern="1200" smtClean="0">
                            <a:solidFill>
                              <a:schemeClr val="tx1"/>
                            </a:solidFill>
                            <a:latin typeface="Cambria Math" panose="02040503050406030204" pitchFamily="18" charset="0"/>
                            <a:cs typeface="Arial" panose="020B0604020202020204" pitchFamily="34" charset="0"/>
                          </a:rPr>
                          <m:t>+</m:t>
                        </m:r>
                        <m:f>
                          <m:fPr>
                            <m:ctrlPr>
                              <a:rPr lang="en-IN" sz="2000" b="0" i="1" kern="1200" smtClean="0">
                                <a:solidFill>
                                  <a:schemeClr val="tx1"/>
                                </a:solidFill>
                                <a:latin typeface="Cambria Math" panose="02040503050406030204" pitchFamily="18" charset="0"/>
                                <a:cs typeface="Arial" panose="020B0604020202020204" pitchFamily="34" charset="0"/>
                              </a:rPr>
                            </m:ctrlPr>
                          </m:fPr>
                          <m:num>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𝐴</m:t>
                                </m:r>
                              </m:e>
                              <m:sub>
                                <m:r>
                                  <a:rPr lang="en-IN" sz="2000" b="0" i="1" kern="1200" smtClean="0">
                                    <a:solidFill>
                                      <a:schemeClr val="tx1"/>
                                    </a:solidFill>
                                    <a:latin typeface="Cambria Math" panose="02040503050406030204" pitchFamily="18" charset="0"/>
                                    <a:cs typeface="Arial" panose="020B0604020202020204" pitchFamily="34" charset="0"/>
                                  </a:rPr>
                                  <m:t>𝑂</m:t>
                                </m:r>
                              </m:sub>
                            </m:sSub>
                          </m:num>
                          <m:den>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𝐴</m:t>
                                </m:r>
                              </m:e>
                              <m:sub>
                                <m:r>
                                  <a:rPr lang="en-IN" sz="2000" b="0" i="1" kern="1200" smtClean="0">
                                    <a:solidFill>
                                      <a:schemeClr val="tx1"/>
                                    </a:solidFill>
                                    <a:latin typeface="Cambria Math" panose="02040503050406030204" pitchFamily="18" charset="0"/>
                                    <a:cs typeface="Arial" panose="020B0604020202020204" pitchFamily="34" charset="0"/>
                                  </a:rPr>
                                  <m:t>𝑖</m:t>
                                </m:r>
                              </m:sub>
                            </m:sSub>
                          </m:den>
                        </m:f>
                        <m:d>
                          <m:dPr>
                            <m:ctrlPr>
                              <a:rPr lang="en-IN" sz="2000" b="0" i="1" kern="1200" smtClean="0">
                                <a:solidFill>
                                  <a:schemeClr val="tx1"/>
                                </a:solidFill>
                                <a:latin typeface="Cambria Math" panose="02040503050406030204" pitchFamily="18" charset="0"/>
                                <a:cs typeface="Arial" panose="020B0604020202020204" pitchFamily="34" charset="0"/>
                              </a:rPr>
                            </m:ctrlPr>
                          </m:dPr>
                          <m:e>
                            <m:f>
                              <m:fPr>
                                <m:ctrlPr>
                                  <a:rPr lang="en-IN" sz="2000" b="0" i="1" kern="1200" smtClean="0">
                                    <a:solidFill>
                                      <a:schemeClr val="tx1"/>
                                    </a:solidFill>
                                    <a:latin typeface="Cambria Math" panose="02040503050406030204" pitchFamily="18" charset="0"/>
                                    <a:cs typeface="Arial" panose="020B0604020202020204" pitchFamily="34" charset="0"/>
                                  </a:rPr>
                                </m:ctrlPr>
                              </m:fPr>
                              <m:num>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𝑑</m:t>
                                    </m:r>
                                  </m:e>
                                  <m:sub>
                                    <m:r>
                                      <a:rPr lang="en-IN" sz="2000" b="0" i="1" kern="1200" smtClean="0">
                                        <a:solidFill>
                                          <a:schemeClr val="tx1"/>
                                        </a:solidFill>
                                        <a:latin typeface="Cambria Math" panose="02040503050406030204" pitchFamily="18" charset="0"/>
                                        <a:cs typeface="Arial" panose="020B0604020202020204" pitchFamily="34" charset="0"/>
                                      </a:rPr>
                                      <m:t>𝑜</m:t>
                                    </m:r>
                                  </m:sub>
                                </m:sSub>
                                <m:r>
                                  <a:rPr lang="en-IN" sz="2000" b="0" i="1" kern="1200" smtClean="0">
                                    <a:solidFill>
                                      <a:schemeClr val="tx1"/>
                                    </a:solidFill>
                                    <a:latin typeface="Cambria Math" panose="02040503050406030204" pitchFamily="18" charset="0"/>
                                    <a:cs typeface="Arial" panose="020B0604020202020204" pitchFamily="34" charset="0"/>
                                  </a:rPr>
                                  <m:t>−</m:t>
                                </m:r>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𝑑</m:t>
                                    </m:r>
                                  </m:e>
                                  <m:sub>
                                    <m:r>
                                      <a:rPr lang="en-IN" sz="2000" b="0" i="1" kern="1200" smtClean="0">
                                        <a:solidFill>
                                          <a:schemeClr val="tx1"/>
                                        </a:solidFill>
                                        <a:latin typeface="Cambria Math" panose="02040503050406030204" pitchFamily="18" charset="0"/>
                                        <a:cs typeface="Arial" panose="020B0604020202020204" pitchFamily="34" charset="0"/>
                                      </a:rPr>
                                      <m:t>𝑖</m:t>
                                    </m:r>
                                  </m:sub>
                                </m:sSub>
                              </m:num>
                              <m:den>
                                <m:r>
                                  <a:rPr lang="en-IN" sz="2000" b="0" i="1" kern="1200" smtClean="0">
                                    <a:solidFill>
                                      <a:schemeClr val="tx1"/>
                                    </a:solidFill>
                                    <a:latin typeface="Cambria Math" panose="02040503050406030204" pitchFamily="18" charset="0"/>
                                    <a:cs typeface="Arial" panose="020B0604020202020204" pitchFamily="34" charset="0"/>
                                  </a:rPr>
                                  <m:t>2</m:t>
                                </m:r>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𝑘</m:t>
                                    </m:r>
                                  </m:e>
                                  <m:sub>
                                    <m:r>
                                      <a:rPr lang="en-IN" sz="2000" b="0" i="1" kern="1200" smtClean="0">
                                        <a:solidFill>
                                          <a:schemeClr val="tx1"/>
                                        </a:solidFill>
                                        <a:latin typeface="Cambria Math" panose="02040503050406030204" pitchFamily="18" charset="0"/>
                                        <a:cs typeface="Arial" panose="020B0604020202020204" pitchFamily="34" charset="0"/>
                                      </a:rPr>
                                      <m:t>𝑤</m:t>
                                    </m:r>
                                  </m:sub>
                                </m:sSub>
                              </m:den>
                            </m:f>
                          </m:e>
                        </m:d>
                        <m:r>
                          <a:rPr lang="en-IN" sz="2000" b="0" i="1" kern="1200" smtClean="0">
                            <a:solidFill>
                              <a:schemeClr val="tx1"/>
                            </a:solidFill>
                            <a:latin typeface="Cambria Math" panose="02040503050406030204" pitchFamily="18" charset="0"/>
                            <a:cs typeface="Arial" panose="020B0604020202020204" pitchFamily="34" charset="0"/>
                          </a:rPr>
                          <m:t>+</m:t>
                        </m:r>
                        <m:f>
                          <m:fPr>
                            <m:ctrlPr>
                              <a:rPr lang="en-IN" sz="2000" b="0" i="1" kern="1200" smtClean="0">
                                <a:solidFill>
                                  <a:schemeClr val="tx1"/>
                                </a:solidFill>
                                <a:latin typeface="Cambria Math" panose="02040503050406030204" pitchFamily="18" charset="0"/>
                                <a:cs typeface="Arial" panose="020B0604020202020204" pitchFamily="34" charset="0"/>
                              </a:rPr>
                            </m:ctrlPr>
                          </m:fPr>
                          <m:num>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𝐴</m:t>
                                </m:r>
                              </m:e>
                              <m:sub>
                                <m:r>
                                  <a:rPr lang="en-IN" sz="2000" b="0" i="1" kern="1200" smtClean="0">
                                    <a:solidFill>
                                      <a:schemeClr val="tx1"/>
                                    </a:solidFill>
                                    <a:latin typeface="Cambria Math" panose="02040503050406030204" pitchFamily="18" charset="0"/>
                                    <a:cs typeface="Arial" panose="020B0604020202020204" pitchFamily="34" charset="0"/>
                                  </a:rPr>
                                  <m:t>𝑜</m:t>
                                </m:r>
                              </m:sub>
                            </m:sSub>
                          </m:num>
                          <m:den>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𝐴</m:t>
                                </m:r>
                              </m:e>
                              <m:sub>
                                <m:r>
                                  <a:rPr lang="en-IN" sz="2000" b="0" i="1" kern="1200" smtClean="0">
                                    <a:solidFill>
                                      <a:schemeClr val="tx1"/>
                                    </a:solidFill>
                                    <a:latin typeface="Cambria Math" panose="02040503050406030204" pitchFamily="18" charset="0"/>
                                    <a:cs typeface="Arial" panose="020B0604020202020204" pitchFamily="34" charset="0"/>
                                  </a:rPr>
                                  <m:t>𝑖</m:t>
                                </m:r>
                              </m:sub>
                            </m:sSub>
                          </m:den>
                        </m:f>
                        <m:d>
                          <m:dPr>
                            <m:ctrlPr>
                              <a:rPr lang="en-IN" sz="2000" b="0" i="1" kern="1200" smtClean="0">
                                <a:solidFill>
                                  <a:schemeClr val="tx1"/>
                                </a:solidFill>
                                <a:latin typeface="Cambria Math" panose="02040503050406030204" pitchFamily="18" charset="0"/>
                                <a:cs typeface="Arial" panose="020B0604020202020204" pitchFamily="34" charset="0"/>
                              </a:rPr>
                            </m:ctrlPr>
                          </m:dPr>
                          <m:e>
                            <m:f>
                              <m:fPr>
                                <m:ctrlPr>
                                  <a:rPr lang="en-IN" sz="2000" b="0" i="1" kern="1200" smtClean="0">
                                    <a:solidFill>
                                      <a:schemeClr val="tx1"/>
                                    </a:solidFill>
                                    <a:latin typeface="Cambria Math" panose="02040503050406030204" pitchFamily="18" charset="0"/>
                                    <a:cs typeface="Arial" panose="020B0604020202020204" pitchFamily="34" charset="0"/>
                                  </a:rPr>
                                </m:ctrlPr>
                              </m:fPr>
                              <m:num>
                                <m:r>
                                  <a:rPr lang="en-IN" sz="2000" b="0" i="1" kern="1200" smtClean="0">
                                    <a:solidFill>
                                      <a:schemeClr val="tx1"/>
                                    </a:solidFill>
                                    <a:latin typeface="Cambria Math" panose="02040503050406030204" pitchFamily="18" charset="0"/>
                                    <a:cs typeface="Arial" panose="020B0604020202020204" pitchFamily="34" charset="0"/>
                                  </a:rPr>
                                  <m:t>1</m:t>
                                </m:r>
                              </m:num>
                              <m:den>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h</m:t>
                                    </m:r>
                                  </m:e>
                                  <m:sub>
                                    <m:r>
                                      <a:rPr lang="en-IN" sz="2000" b="0" i="1" kern="1200" smtClean="0">
                                        <a:solidFill>
                                          <a:schemeClr val="tx1"/>
                                        </a:solidFill>
                                        <a:latin typeface="Cambria Math" panose="02040503050406030204" pitchFamily="18" charset="0"/>
                                        <a:cs typeface="Arial" panose="020B0604020202020204" pitchFamily="34" charset="0"/>
                                      </a:rPr>
                                      <m:t>𝑖</m:t>
                                    </m:r>
                                  </m:sub>
                                </m:sSub>
                              </m:den>
                            </m:f>
                          </m:e>
                        </m:d>
                        <m:r>
                          <a:rPr lang="en-IN" sz="2000" b="0" i="1" kern="1200" smtClean="0">
                            <a:solidFill>
                              <a:schemeClr val="tx1"/>
                            </a:solidFill>
                            <a:latin typeface="Cambria Math" panose="02040503050406030204" pitchFamily="18" charset="0"/>
                            <a:cs typeface="Arial" panose="020B0604020202020204" pitchFamily="34" charset="0"/>
                          </a:rPr>
                          <m:t>+</m:t>
                        </m:r>
                        <m:f>
                          <m:fPr>
                            <m:ctrlPr>
                              <a:rPr lang="en-IN" sz="2000" b="0" i="1" kern="1200" smtClean="0">
                                <a:solidFill>
                                  <a:schemeClr val="tx1"/>
                                </a:solidFill>
                                <a:latin typeface="Cambria Math" panose="02040503050406030204" pitchFamily="18" charset="0"/>
                                <a:cs typeface="Arial" panose="020B0604020202020204" pitchFamily="34" charset="0"/>
                              </a:rPr>
                            </m:ctrlPr>
                          </m:fPr>
                          <m:num>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𝐴</m:t>
                                </m:r>
                              </m:e>
                              <m:sub>
                                <m:r>
                                  <a:rPr lang="en-IN" sz="2000" b="0" i="1" kern="1200" smtClean="0">
                                    <a:solidFill>
                                      <a:schemeClr val="tx1"/>
                                    </a:solidFill>
                                    <a:latin typeface="Cambria Math" panose="02040503050406030204" pitchFamily="18" charset="0"/>
                                    <a:cs typeface="Arial" panose="020B0604020202020204" pitchFamily="34" charset="0"/>
                                  </a:rPr>
                                  <m:t>𝑜</m:t>
                                </m:r>
                              </m:sub>
                            </m:sSub>
                          </m:num>
                          <m:den>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𝐴</m:t>
                                </m:r>
                              </m:e>
                              <m:sub>
                                <m:r>
                                  <a:rPr lang="en-IN" sz="2000" b="0" i="1" kern="1200" smtClean="0">
                                    <a:solidFill>
                                      <a:schemeClr val="tx1"/>
                                    </a:solidFill>
                                    <a:latin typeface="Cambria Math" panose="02040503050406030204" pitchFamily="18" charset="0"/>
                                    <a:cs typeface="Arial" panose="020B0604020202020204" pitchFamily="34" charset="0"/>
                                  </a:rPr>
                                  <m:t>𝑖</m:t>
                                </m:r>
                              </m:sub>
                            </m:sSub>
                          </m:den>
                        </m:f>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𝑅</m:t>
                            </m:r>
                          </m:e>
                          <m:sub>
                            <m:r>
                              <a:rPr lang="en-IN" sz="2000" b="0" i="1" kern="1200" smtClean="0">
                                <a:solidFill>
                                  <a:schemeClr val="tx1"/>
                                </a:solidFill>
                                <a:latin typeface="Cambria Math" panose="02040503050406030204" pitchFamily="18" charset="0"/>
                                <a:cs typeface="Arial" panose="020B0604020202020204" pitchFamily="34" charset="0"/>
                              </a:rPr>
                              <m:t>𝑑𝑖</m:t>
                            </m:r>
                          </m:sub>
                        </m:sSub>
                      </m:e>
                    </m:d>
                  </m:e>
                  <m:sup>
                    <m:r>
                      <a:rPr lang="en-IN" sz="2000" b="0" i="1" kern="1200" smtClean="0">
                        <a:solidFill>
                          <a:schemeClr val="tx1"/>
                        </a:solidFill>
                        <a:latin typeface="Cambria Math" panose="02040503050406030204" pitchFamily="18" charset="0"/>
                        <a:cs typeface="Arial" panose="020B0604020202020204" pitchFamily="34" charset="0"/>
                      </a:rPr>
                      <m:t>−1</m:t>
                    </m:r>
                  </m:sup>
                </m:sSup>
              </m:oMath>
            </m:oMathPara>
          </a14:m>
          <a:endParaRPr lang="en-IN" sz="2000" kern="1200">
            <a:solidFill>
              <a:schemeClr val="tx1"/>
            </a:solidFill>
            <a:latin typeface="Arial" panose="020B0604020202020204" pitchFamily="34" charset="0"/>
            <a:cs typeface="Arial" panose="020B0604020202020204" pitchFamily="34" charset="0"/>
          </a:endParaRPr>
        </a:p>
      </dsp:txBody>
      <dsp:txXfrm>
        <a:off x="61365" y="68020"/>
        <a:ext cx="10529229" cy="1972415"/>
      </dsp:txXfrm>
    </dsp:sp>
    <dsp:sp modelId="{3F167C80-F7D8-4810-97E7-D4B4FEE9A4BE}">
      <dsp:nvSpPr>
        <dsp:cNvPr id="0" name=""/>
        <dsp:cNvSpPr/>
      </dsp:nvSpPr>
      <dsp:spPr>
        <a:xfrm rot="5400000">
          <a:off x="4743899" y="2067803"/>
          <a:ext cx="1164160" cy="1620208"/>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IN" sz="5500" kern="1200"/>
        </a:p>
      </dsp:txBody>
      <dsp:txXfrm rot="-5400000">
        <a:off x="4839917" y="2295827"/>
        <a:ext cx="972124" cy="814912"/>
      </dsp:txXfrm>
    </dsp:sp>
    <dsp:sp modelId="{8AA5B81C-87CF-42DD-BAA7-F83F257501AB}">
      <dsp:nvSpPr>
        <dsp:cNvPr id="0" name=""/>
        <dsp:cNvSpPr/>
      </dsp:nvSpPr>
      <dsp:spPr>
        <a:xfrm>
          <a:off x="0" y="3654014"/>
          <a:ext cx="10651959" cy="172562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a:solidFill>
                <a:schemeClr val="tx1"/>
              </a:solidFill>
              <a:latin typeface="Arial" panose="020B0604020202020204" pitchFamily="34" charset="0"/>
              <a:cs typeface="Arial" panose="020B0604020202020204" pitchFamily="34" charset="0"/>
            </a:rPr>
            <a:t>Step #10.</a:t>
          </a:r>
          <a:r>
            <a:rPr lang="en-IN" sz="2000" b="0" i="0" kern="1200">
              <a:solidFill>
                <a:schemeClr val="tx1"/>
              </a:solidFill>
              <a:latin typeface="Arial" panose="020B0604020202020204" pitchFamily="34" charset="0"/>
              <a:cs typeface="Arial" panose="020B0604020202020204" pitchFamily="34" charset="0"/>
            </a:rPr>
            <a:t> If </a:t>
          </a:r>
          <a14:m xmlns:a14="http://schemas.microsoft.com/office/drawing/2010/main">
            <m:oMath xmlns:m="http://schemas.openxmlformats.org/officeDocument/2006/math">
              <m:f>
                <m:fPr>
                  <m:ctrlPr>
                    <a:rPr lang="en-IN" sz="2000" b="0" i="1" kern="1200" smtClean="0">
                      <a:solidFill>
                        <a:schemeClr val="tx1"/>
                      </a:solidFill>
                      <a:latin typeface="Cambria Math" panose="02040503050406030204" pitchFamily="18" charset="0"/>
                      <a:cs typeface="Arial" panose="020B0604020202020204" pitchFamily="34" charset="0"/>
                    </a:rPr>
                  </m:ctrlPr>
                </m:fPr>
                <m:num>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m:rPr>
                          <m:sty m:val="p"/>
                        </m:rPr>
                        <a:rPr lang="en-IN" sz="2000" b="0" i="0" kern="1200" smtClean="0">
                          <a:solidFill>
                            <a:schemeClr val="tx1"/>
                          </a:solidFill>
                          <a:latin typeface="Cambria Math" panose="02040503050406030204" pitchFamily="18" charset="0"/>
                          <a:cs typeface="Arial" panose="020B0604020202020204" pitchFamily="34" charset="0"/>
                        </a:rPr>
                        <m:t>U</m:t>
                      </m:r>
                    </m:e>
                    <m:sub>
                      <m:r>
                        <m:rPr>
                          <m:sty m:val="p"/>
                        </m:rPr>
                        <a:rPr lang="en-IN" sz="2000" b="0" i="0" kern="1200" smtClean="0">
                          <a:solidFill>
                            <a:schemeClr val="tx1"/>
                          </a:solidFill>
                          <a:latin typeface="Cambria Math" panose="02040503050406030204" pitchFamily="18" charset="0"/>
                          <a:cs typeface="Arial" panose="020B0604020202020204" pitchFamily="34" charset="0"/>
                        </a:rPr>
                        <m:t>o</m:t>
                      </m:r>
                      <m:r>
                        <a:rPr lang="en-IN" sz="2000" b="0" i="0" kern="1200" smtClean="0">
                          <a:solidFill>
                            <a:schemeClr val="tx1"/>
                          </a:solidFill>
                          <a:latin typeface="Cambria Math" panose="02040503050406030204" pitchFamily="18" charset="0"/>
                          <a:cs typeface="Arial" panose="020B0604020202020204" pitchFamily="34" charset="0"/>
                        </a:rPr>
                        <m:t>,</m:t>
                      </m:r>
                      <m:r>
                        <m:rPr>
                          <m:sty m:val="p"/>
                        </m:rPr>
                        <a:rPr lang="en-IN" sz="2000" b="0" i="0" kern="1200" smtClean="0">
                          <a:solidFill>
                            <a:schemeClr val="tx1"/>
                          </a:solidFill>
                          <a:latin typeface="Cambria Math" panose="02040503050406030204" pitchFamily="18" charset="0"/>
                          <a:cs typeface="Arial" panose="020B0604020202020204" pitchFamily="34" charset="0"/>
                        </a:rPr>
                        <m:t>cal</m:t>
                      </m:r>
                    </m:sub>
                  </m:sSub>
                  <m:r>
                    <a:rPr lang="en-IN" sz="2000" b="0" i="0" kern="1200" smtClean="0">
                      <a:solidFill>
                        <a:schemeClr val="tx1"/>
                      </a:solidFill>
                      <a:latin typeface="Cambria Math" panose="02040503050406030204" pitchFamily="18" charset="0"/>
                      <a:cs typeface="Arial" panose="020B0604020202020204" pitchFamily="34" charset="0"/>
                    </a:rPr>
                    <m:t>−</m:t>
                  </m:r>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m:rPr>
                          <m:sty m:val="p"/>
                        </m:rPr>
                        <a:rPr lang="en-IN" sz="2000" b="0" i="0" kern="1200" smtClean="0">
                          <a:solidFill>
                            <a:schemeClr val="tx1"/>
                          </a:solidFill>
                          <a:latin typeface="Cambria Math" panose="02040503050406030204" pitchFamily="18" charset="0"/>
                          <a:cs typeface="Arial" panose="020B0604020202020204" pitchFamily="34" charset="0"/>
                        </a:rPr>
                        <m:t>U</m:t>
                      </m:r>
                    </m:e>
                    <m:sub>
                      <m:r>
                        <m:rPr>
                          <m:sty m:val="p"/>
                        </m:rPr>
                        <a:rPr lang="en-IN" sz="2000" b="0" i="0" kern="1200" smtClean="0">
                          <a:solidFill>
                            <a:schemeClr val="tx1"/>
                          </a:solidFill>
                          <a:latin typeface="Cambria Math" panose="02040503050406030204" pitchFamily="18" charset="0"/>
                          <a:cs typeface="Arial" panose="020B0604020202020204" pitchFamily="34" charset="0"/>
                        </a:rPr>
                        <m:t>o</m:t>
                      </m:r>
                      <m:r>
                        <a:rPr lang="en-IN" sz="2000" b="0" i="0" kern="1200" smtClean="0">
                          <a:solidFill>
                            <a:schemeClr val="tx1"/>
                          </a:solidFill>
                          <a:latin typeface="Cambria Math" panose="02040503050406030204" pitchFamily="18" charset="0"/>
                          <a:cs typeface="Arial" panose="020B0604020202020204" pitchFamily="34" charset="0"/>
                        </a:rPr>
                        <m:t>,</m:t>
                      </m:r>
                      <m:r>
                        <m:rPr>
                          <m:sty m:val="p"/>
                        </m:rPr>
                        <a:rPr lang="en-IN" sz="2000" b="0" i="0" kern="1200" smtClean="0">
                          <a:solidFill>
                            <a:schemeClr val="tx1"/>
                          </a:solidFill>
                          <a:latin typeface="Cambria Math" panose="02040503050406030204" pitchFamily="18" charset="0"/>
                          <a:cs typeface="Arial" panose="020B0604020202020204" pitchFamily="34" charset="0"/>
                        </a:rPr>
                        <m:t>assum</m:t>
                      </m:r>
                    </m:sub>
                  </m:sSub>
                </m:num>
                <m:den>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m:rPr>
                          <m:sty m:val="p"/>
                        </m:rPr>
                        <a:rPr lang="en-IN" sz="2000" b="0" i="0" kern="1200" smtClean="0">
                          <a:solidFill>
                            <a:schemeClr val="tx1"/>
                          </a:solidFill>
                          <a:latin typeface="Cambria Math" panose="02040503050406030204" pitchFamily="18" charset="0"/>
                          <a:cs typeface="Arial" panose="020B0604020202020204" pitchFamily="34" charset="0"/>
                        </a:rPr>
                        <m:t>U</m:t>
                      </m:r>
                    </m:e>
                    <m:sub>
                      <m:r>
                        <m:rPr>
                          <m:sty m:val="p"/>
                        </m:rPr>
                        <a:rPr lang="en-IN" sz="2000" b="0" i="0" kern="1200" smtClean="0">
                          <a:solidFill>
                            <a:schemeClr val="tx1"/>
                          </a:solidFill>
                          <a:latin typeface="Cambria Math" panose="02040503050406030204" pitchFamily="18" charset="0"/>
                          <a:cs typeface="Arial" panose="020B0604020202020204" pitchFamily="34" charset="0"/>
                        </a:rPr>
                        <m:t>o</m:t>
                      </m:r>
                      <m:r>
                        <a:rPr lang="en-IN" sz="2000" b="0" i="0" kern="1200" smtClean="0">
                          <a:solidFill>
                            <a:schemeClr val="tx1"/>
                          </a:solidFill>
                          <a:latin typeface="Cambria Math" panose="02040503050406030204" pitchFamily="18" charset="0"/>
                          <a:cs typeface="Arial" panose="020B0604020202020204" pitchFamily="34" charset="0"/>
                        </a:rPr>
                        <m:t>,</m:t>
                      </m:r>
                      <m:r>
                        <m:rPr>
                          <m:sty m:val="p"/>
                        </m:rPr>
                        <a:rPr lang="en-IN" sz="2000" b="0" i="0" kern="1200" smtClean="0">
                          <a:solidFill>
                            <a:schemeClr val="tx1"/>
                          </a:solidFill>
                          <a:latin typeface="Cambria Math" panose="02040503050406030204" pitchFamily="18" charset="0"/>
                          <a:cs typeface="Arial" panose="020B0604020202020204" pitchFamily="34" charset="0"/>
                        </a:rPr>
                        <m:t>assum</m:t>
                      </m:r>
                    </m:sub>
                  </m:sSub>
                </m:den>
              </m:f>
              <m:r>
                <a:rPr lang="en-IN" sz="2000" b="0" i="0" kern="1200" smtClean="0">
                  <a:solidFill>
                    <a:schemeClr val="tx1"/>
                  </a:solidFill>
                  <a:latin typeface="Cambria Math" panose="02040503050406030204" pitchFamily="18" charset="0"/>
                  <a:cs typeface="Arial" panose="020B0604020202020204" pitchFamily="34" charset="0"/>
                </a:rPr>
                <m:t>&lt;30%</m:t>
              </m:r>
            </m:oMath>
          </a14:m>
          <a:r>
            <a:rPr lang="en-IN" sz="2000" b="0" i="0" kern="1200">
              <a:solidFill>
                <a:schemeClr val="tx1"/>
              </a:solidFill>
              <a:latin typeface="Arial" panose="020B0604020202020204" pitchFamily="34" charset="0"/>
              <a:cs typeface="Arial" panose="020B0604020202020204" pitchFamily="34" charset="0"/>
            </a:rPr>
            <a:t> go next step # 11. Otherwise go to step #5, calculate heat transfer area (A) required using </a:t>
          </a:r>
          <a:r>
            <a:rPr lang="en-IN" sz="2000" b="0" i="0" kern="1200" err="1">
              <a:solidFill>
                <a:schemeClr val="tx1"/>
              </a:solidFill>
              <a:latin typeface="Arial" panose="020B0604020202020204" pitchFamily="34" charset="0"/>
              <a:cs typeface="Arial" panose="020B0604020202020204" pitchFamily="34" charset="0"/>
            </a:rPr>
            <a:t>U</a:t>
          </a:r>
          <a:r>
            <a:rPr lang="en-IN" sz="2000" b="0" i="0" kern="1200" baseline="-25000" err="1">
              <a:solidFill>
                <a:schemeClr val="tx1"/>
              </a:solidFill>
              <a:latin typeface="Arial" panose="020B0604020202020204" pitchFamily="34" charset="0"/>
              <a:cs typeface="Arial" panose="020B0604020202020204" pitchFamily="34" charset="0"/>
            </a:rPr>
            <a:t>o,cal</a:t>
          </a:r>
          <a:r>
            <a:rPr lang="en-IN" sz="2000" b="0" i="0" kern="1200">
              <a:solidFill>
                <a:schemeClr val="tx1"/>
              </a:solidFill>
              <a:latin typeface="Arial" panose="020B0604020202020204" pitchFamily="34" charset="0"/>
              <a:cs typeface="Arial" panose="020B0604020202020204" pitchFamily="34" charset="0"/>
            </a:rPr>
            <a:t> &amp; repeat calculations starting from step #5. </a:t>
          </a:r>
        </a:p>
        <a:p>
          <a:pPr marL="0" lvl="0" indent="0" algn="ctr" defTabSz="889000">
            <a:lnSpc>
              <a:spcPct val="90000"/>
            </a:lnSpc>
            <a:spcBef>
              <a:spcPct val="0"/>
            </a:spcBef>
            <a:spcAft>
              <a:spcPct val="35000"/>
            </a:spcAft>
            <a:buNone/>
          </a:pPr>
          <a:r>
            <a:rPr lang="en-IN" sz="2000" b="0" i="0" kern="1200">
              <a:solidFill>
                <a:schemeClr val="tx1"/>
              </a:solidFill>
              <a:latin typeface="Arial" panose="020B0604020202020204" pitchFamily="34" charset="0"/>
              <a:cs typeface="Arial" panose="020B0604020202020204" pitchFamily="34" charset="0"/>
            </a:rPr>
            <a:t>If calculated shell side heat transfer coefficient (</a:t>
          </a:r>
          <a:r>
            <a:rPr lang="en-IN" sz="2000" b="0" i="0" kern="1200" err="1">
              <a:solidFill>
                <a:schemeClr val="tx1"/>
              </a:solidFill>
              <a:latin typeface="Arial" panose="020B0604020202020204" pitchFamily="34" charset="0"/>
              <a:cs typeface="Arial" panose="020B0604020202020204" pitchFamily="34" charset="0"/>
            </a:rPr>
            <a:t>h</a:t>
          </a:r>
          <a:r>
            <a:rPr lang="en-IN" sz="2000" b="0" i="0" kern="1200" baseline="-25000" err="1">
              <a:solidFill>
                <a:schemeClr val="tx1"/>
              </a:solidFill>
              <a:latin typeface="Arial" panose="020B0604020202020204" pitchFamily="34" charset="0"/>
              <a:cs typeface="Arial" panose="020B0604020202020204" pitchFamily="34" charset="0"/>
            </a:rPr>
            <a:t>o</a:t>
          </a:r>
          <a:r>
            <a:rPr lang="en-IN" sz="2000" b="0" i="0" kern="1200">
              <a:solidFill>
                <a:schemeClr val="tx1"/>
              </a:solidFill>
              <a:latin typeface="Arial" panose="020B0604020202020204" pitchFamily="34" charset="0"/>
              <a:cs typeface="Arial" panose="020B0604020202020204" pitchFamily="34" charset="0"/>
            </a:rPr>
            <a:t>) is too low, assume closer baffle spacing (B) close to 0.2 D</a:t>
          </a:r>
          <a:r>
            <a:rPr lang="en-IN" sz="2000" b="0" i="0" kern="1200" baseline="-25000">
              <a:solidFill>
                <a:schemeClr val="tx1"/>
              </a:solidFill>
              <a:latin typeface="Arial" panose="020B0604020202020204" pitchFamily="34" charset="0"/>
              <a:cs typeface="Arial" panose="020B0604020202020204" pitchFamily="34" charset="0"/>
            </a:rPr>
            <a:t>s</a:t>
          </a:r>
          <a:r>
            <a:rPr lang="en-IN" sz="2000" b="0" i="0" kern="1200">
              <a:solidFill>
                <a:schemeClr val="tx1"/>
              </a:solidFill>
              <a:latin typeface="Arial" panose="020B0604020202020204" pitchFamily="34" charset="0"/>
              <a:cs typeface="Arial" panose="020B0604020202020204" pitchFamily="34" charset="0"/>
            </a:rPr>
            <a:t> (shell </a:t>
          </a:r>
          <a:r>
            <a:rPr lang="en-IN" sz="2000" b="0" i="0" kern="1200" err="1">
              <a:solidFill>
                <a:schemeClr val="tx1"/>
              </a:solidFill>
              <a:latin typeface="Arial" panose="020B0604020202020204" pitchFamily="34" charset="0"/>
              <a:cs typeface="Arial" panose="020B0604020202020204" pitchFamily="34" charset="0"/>
            </a:rPr>
            <a:t>dia</a:t>
          </a:r>
          <a:r>
            <a:rPr lang="en-IN" sz="2000" b="0" i="0" kern="1200">
              <a:solidFill>
                <a:schemeClr val="tx1"/>
              </a:solidFill>
              <a:latin typeface="Arial" panose="020B0604020202020204" pitchFamily="34" charset="0"/>
              <a:cs typeface="Arial" panose="020B0604020202020204" pitchFamily="34" charset="0"/>
            </a:rPr>
            <a:t>) &amp; recalculate shell side heat transfer coefficient. </a:t>
          </a:r>
          <a:endParaRPr lang="en-IN" sz="2000" b="0" kern="1200" baseline="0">
            <a:solidFill>
              <a:schemeClr val="tx1"/>
            </a:solidFill>
            <a:latin typeface="Arial" panose="020B0604020202020204" pitchFamily="34" charset="0"/>
            <a:cs typeface="Arial" panose="020B0604020202020204" pitchFamily="34" charset="0"/>
          </a:endParaRPr>
        </a:p>
        <a:p>
          <a:pPr marL="0" lvl="0" indent="0" defTabSz="889000">
            <a:lnSpc>
              <a:spcPct val="90000"/>
            </a:lnSpc>
            <a:spcBef>
              <a:spcPct val="0"/>
            </a:spcBef>
            <a:spcAft>
              <a:spcPct val="35000"/>
            </a:spcAft>
            <a:buNone/>
          </a:pPr>
          <a:endParaRPr lang="en-IN" sz="2000" b="0" i="0" kern="1200">
            <a:solidFill>
              <a:schemeClr val="tx1"/>
            </a:solidFill>
            <a:latin typeface="Arial" panose="020B0604020202020204" pitchFamily="34" charset="0"/>
            <a:cs typeface="Arial" panose="020B0604020202020204" pitchFamily="34" charset="0"/>
          </a:endParaRPr>
        </a:p>
      </dsp:txBody>
      <dsp:txXfrm>
        <a:off x="50542" y="3704556"/>
        <a:ext cx="10550875" cy="16245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BE818-7BA8-4E19-AFD2-6493D64A944B}">
      <dsp:nvSpPr>
        <dsp:cNvPr id="0" name=""/>
        <dsp:cNvSpPr/>
      </dsp:nvSpPr>
      <dsp:spPr>
        <a:xfrm>
          <a:off x="0" y="0"/>
          <a:ext cx="10532333" cy="246751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tabLst>
              <a:tab pos="7799388" algn="ctr"/>
              <a:tab pos="7893050" algn="l"/>
            </a:tabLst>
          </a:pPr>
          <a:r>
            <a:rPr lang="en-IN" sz="2000" b="1" kern="1200">
              <a:solidFill>
                <a:schemeClr val="tx1"/>
              </a:solidFill>
              <a:latin typeface="Arial" panose="020B0604020202020204" pitchFamily="34" charset="0"/>
              <a:cs typeface="Arial" panose="020B0604020202020204" pitchFamily="34" charset="0"/>
            </a:rPr>
            <a:t>Step #11. </a:t>
          </a:r>
          <a:r>
            <a:rPr lang="en-IN" sz="2000" kern="1200">
              <a:solidFill>
                <a:schemeClr val="tx1"/>
              </a:solidFill>
              <a:latin typeface="Arial" panose="020B0604020202020204" pitchFamily="34" charset="0"/>
              <a:cs typeface="Arial" panose="020B0604020202020204" pitchFamily="34" charset="0"/>
            </a:rPr>
            <a:t>Calculate % overdesign. Overdesign represents extra surface area provided beyond that required to compensate for fouling. Typical value of 10% or less is acceptable.</a:t>
          </a:r>
        </a:p>
        <a:p>
          <a:pPr marL="0" lvl="0" indent="0" algn="ctr" defTabSz="889000">
            <a:lnSpc>
              <a:spcPct val="90000"/>
            </a:lnSpc>
            <a:spcBef>
              <a:spcPct val="0"/>
            </a:spcBef>
            <a:spcAft>
              <a:spcPct val="35000"/>
            </a:spcAft>
            <a:buNone/>
            <a:tabLst>
              <a:tab pos="7799388" algn="ctr"/>
              <a:tab pos="7893050" algn="l"/>
            </a:tabLst>
          </a:pPr>
          <a14:m xmlns:a14="http://schemas.microsoft.com/office/drawing/2010/main">
            <m:oMathPara xmlns:m="http://schemas.openxmlformats.org/officeDocument/2006/math">
              <m:oMathParaPr>
                <m:jc m:val="centerGroup"/>
              </m:oMathParaPr>
              <m:oMath xmlns:m="http://schemas.openxmlformats.org/officeDocument/2006/math">
                <m:r>
                  <a:rPr lang="en-IN" sz="2000" b="0" i="1" kern="1200" smtClean="0">
                    <a:solidFill>
                      <a:schemeClr val="tx1"/>
                    </a:solidFill>
                    <a:latin typeface="Cambria Math" panose="02040503050406030204" pitchFamily="18" charset="0"/>
                    <a:cs typeface="Arial" panose="020B0604020202020204" pitchFamily="34" charset="0"/>
                  </a:rPr>
                  <m:t>% </m:t>
                </m:r>
                <m:r>
                  <a:rPr lang="en-IN" sz="2000" b="0" i="1" kern="1200" smtClean="0">
                    <a:solidFill>
                      <a:schemeClr val="tx1"/>
                    </a:solidFill>
                    <a:latin typeface="Cambria Math" panose="02040503050406030204" pitchFamily="18" charset="0"/>
                    <a:cs typeface="Arial" panose="020B0604020202020204" pitchFamily="34" charset="0"/>
                  </a:rPr>
                  <m:t>𝑂𝑣𝑒𝑟𝑎𝑙𝑙</m:t>
                </m:r>
                <m:r>
                  <a:rPr lang="en-IN" sz="2000" b="0" i="1" kern="1200" smtClean="0">
                    <a:solidFill>
                      <a:schemeClr val="tx1"/>
                    </a:solidFill>
                    <a:latin typeface="Cambria Math" panose="02040503050406030204" pitchFamily="18" charset="0"/>
                    <a:cs typeface="Arial" panose="020B0604020202020204" pitchFamily="34" charset="0"/>
                  </a:rPr>
                  <m:t> </m:t>
                </m:r>
                <m:r>
                  <a:rPr lang="en-IN" sz="2000" b="0" i="1" kern="1200" smtClean="0">
                    <a:solidFill>
                      <a:schemeClr val="tx1"/>
                    </a:solidFill>
                    <a:latin typeface="Cambria Math" panose="02040503050406030204" pitchFamily="18" charset="0"/>
                    <a:cs typeface="Arial" panose="020B0604020202020204" pitchFamily="34" charset="0"/>
                  </a:rPr>
                  <m:t>𝑑𝑒𝑠𝑖𝑔𝑛</m:t>
                </m:r>
                <m:r>
                  <a:rPr lang="en-IN" sz="2000" b="0" i="1" kern="1200" smtClean="0">
                    <a:solidFill>
                      <a:schemeClr val="tx1"/>
                    </a:solidFill>
                    <a:latin typeface="Cambria Math" panose="02040503050406030204" pitchFamily="18" charset="0"/>
                    <a:cs typeface="Arial" panose="020B0604020202020204" pitchFamily="34" charset="0"/>
                  </a:rPr>
                  <m:t>=</m:t>
                </m:r>
                <m:f>
                  <m:fPr>
                    <m:ctrlPr>
                      <a:rPr lang="en-IN" sz="2000" b="0" i="1" kern="1200" smtClean="0">
                        <a:solidFill>
                          <a:schemeClr val="tx1"/>
                        </a:solidFill>
                        <a:latin typeface="Cambria Math" panose="02040503050406030204" pitchFamily="18" charset="0"/>
                        <a:cs typeface="Arial" panose="020B0604020202020204" pitchFamily="34" charset="0"/>
                      </a:rPr>
                    </m:ctrlPr>
                  </m:fPr>
                  <m:num>
                    <m:r>
                      <a:rPr lang="en-IN" sz="2000" b="0" i="1" kern="1200" smtClean="0">
                        <a:solidFill>
                          <a:schemeClr val="tx1"/>
                        </a:solidFill>
                        <a:latin typeface="Cambria Math" panose="02040503050406030204" pitchFamily="18" charset="0"/>
                        <a:cs typeface="Arial" panose="020B0604020202020204" pitchFamily="34" charset="0"/>
                      </a:rPr>
                      <m:t>𝐴</m:t>
                    </m:r>
                    <m:r>
                      <a:rPr lang="en-IN" sz="2000" b="0" i="1" kern="1200" smtClean="0">
                        <a:solidFill>
                          <a:schemeClr val="tx1"/>
                        </a:solidFill>
                        <a:latin typeface="Cambria Math" panose="02040503050406030204" pitchFamily="18" charset="0"/>
                        <a:cs typeface="Arial" panose="020B0604020202020204" pitchFamily="34" charset="0"/>
                      </a:rPr>
                      <m:t>−</m:t>
                    </m:r>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𝐴</m:t>
                        </m:r>
                      </m:e>
                      <m:sub>
                        <m:r>
                          <a:rPr lang="en-IN" sz="2000" b="0" i="1" kern="1200" smtClean="0">
                            <a:solidFill>
                              <a:schemeClr val="tx1"/>
                            </a:solidFill>
                            <a:latin typeface="Cambria Math" panose="02040503050406030204" pitchFamily="18" charset="0"/>
                            <a:cs typeface="Arial" panose="020B0604020202020204" pitchFamily="34" charset="0"/>
                          </a:rPr>
                          <m:t>𝑟𝑒𝑞𝑑</m:t>
                        </m:r>
                        <m:r>
                          <a:rPr lang="en-IN" sz="2000" b="0" i="1" kern="1200" smtClean="0">
                            <a:solidFill>
                              <a:schemeClr val="tx1"/>
                            </a:solidFill>
                            <a:latin typeface="Cambria Math" panose="02040503050406030204" pitchFamily="18" charset="0"/>
                            <a:cs typeface="Arial" panose="020B0604020202020204" pitchFamily="34" charset="0"/>
                          </a:rPr>
                          <m:t>.</m:t>
                        </m:r>
                      </m:sub>
                    </m:sSub>
                  </m:num>
                  <m:den>
                    <m:sSub>
                      <m:sSubPr>
                        <m:ctrlPr>
                          <a:rPr lang="en-IN" sz="2000" b="0" i="1" kern="1200" smtClean="0">
                            <a:solidFill>
                              <a:schemeClr val="tx1"/>
                            </a:solidFill>
                            <a:latin typeface="Cambria Math" panose="02040503050406030204" pitchFamily="18" charset="0"/>
                            <a:cs typeface="Arial" panose="020B0604020202020204" pitchFamily="34" charset="0"/>
                          </a:rPr>
                        </m:ctrlPr>
                      </m:sSubPr>
                      <m:e>
                        <m:r>
                          <a:rPr lang="en-IN" sz="2000" b="0" i="1" kern="1200" smtClean="0">
                            <a:solidFill>
                              <a:schemeClr val="tx1"/>
                            </a:solidFill>
                            <a:latin typeface="Cambria Math" panose="02040503050406030204" pitchFamily="18" charset="0"/>
                            <a:cs typeface="Arial" panose="020B0604020202020204" pitchFamily="34" charset="0"/>
                          </a:rPr>
                          <m:t>𝐴</m:t>
                        </m:r>
                      </m:e>
                      <m:sub>
                        <m:r>
                          <a:rPr lang="en-IN" sz="2000" b="0" i="1" kern="1200" smtClean="0">
                            <a:solidFill>
                              <a:schemeClr val="tx1"/>
                            </a:solidFill>
                            <a:latin typeface="Cambria Math" panose="02040503050406030204" pitchFamily="18" charset="0"/>
                            <a:cs typeface="Arial" panose="020B0604020202020204" pitchFamily="34" charset="0"/>
                          </a:rPr>
                          <m:t>𝑟𝑒𝑞𝑑</m:t>
                        </m:r>
                        <m:r>
                          <a:rPr lang="en-IN" sz="2000" b="0" i="1" kern="1200" smtClean="0">
                            <a:solidFill>
                              <a:schemeClr val="tx1"/>
                            </a:solidFill>
                            <a:latin typeface="Cambria Math" panose="02040503050406030204" pitchFamily="18" charset="0"/>
                            <a:cs typeface="Arial" panose="020B0604020202020204" pitchFamily="34" charset="0"/>
                          </a:rPr>
                          <m:t>.</m:t>
                        </m:r>
                      </m:sub>
                    </m:sSub>
                  </m:den>
                </m:f>
                <m:r>
                  <a:rPr lang="en-IN" sz="2000" b="0" i="1" kern="1200" smtClean="0">
                    <a:solidFill>
                      <a:schemeClr val="tx1"/>
                    </a:solidFill>
                    <a:latin typeface="Cambria Math" panose="02040503050406030204" pitchFamily="18" charset="0"/>
                    <a:cs typeface="Arial" panose="020B0604020202020204" pitchFamily="34" charset="0"/>
                  </a:rPr>
                  <m:t>∗100</m:t>
                </m:r>
              </m:oMath>
            </m:oMathPara>
          </a14:m>
          <a:endParaRPr lang="en-IN" sz="2000" b="0" i="1" kern="1200">
            <a:solidFill>
              <a:schemeClr val="tx1"/>
            </a:solidFill>
            <a:latin typeface="Cambria Math" panose="02040503050406030204" pitchFamily="18" charset="0"/>
            <a:cs typeface="Arial" panose="020B0604020202020204" pitchFamily="34" charset="0"/>
          </a:endParaRPr>
        </a:p>
        <a:p>
          <a:pPr marL="0" lvl="0" indent="0" algn="ctr" defTabSz="889000">
            <a:lnSpc>
              <a:spcPct val="90000"/>
            </a:lnSpc>
            <a:spcBef>
              <a:spcPct val="0"/>
            </a:spcBef>
            <a:spcAft>
              <a:spcPct val="35000"/>
            </a:spcAft>
            <a:buNone/>
            <a:tabLst>
              <a:tab pos="7799388" algn="ctr"/>
              <a:tab pos="7893050" algn="l"/>
            </a:tabLst>
          </a:pPr>
          <a:r>
            <a:rPr lang="en-IN" sz="2000" b="0" i="0" kern="1200">
              <a:solidFill>
                <a:schemeClr val="tx1"/>
              </a:solidFill>
              <a:latin typeface="Arial" panose="020B0604020202020204" pitchFamily="34" charset="0"/>
              <a:cs typeface="Arial" panose="020B0604020202020204" pitchFamily="34" charset="0"/>
            </a:rPr>
            <a:t>A = design area of heat transfer in exchanger; </a:t>
          </a:r>
          <a:r>
            <a:rPr lang="en-IN" sz="2000" b="0" i="0" kern="1200" err="1">
              <a:solidFill>
                <a:schemeClr val="tx1"/>
              </a:solidFill>
              <a:latin typeface="Arial" panose="020B0604020202020204" pitchFamily="34" charset="0"/>
              <a:cs typeface="Arial" panose="020B0604020202020204" pitchFamily="34" charset="0"/>
            </a:rPr>
            <a:t>A</a:t>
          </a:r>
          <a:r>
            <a:rPr lang="en-IN" sz="2000" b="0" i="0" kern="1200" baseline="-25000" err="1">
              <a:solidFill>
                <a:schemeClr val="tx1"/>
              </a:solidFill>
              <a:latin typeface="Arial" panose="020B0604020202020204" pitchFamily="34" charset="0"/>
              <a:cs typeface="Arial" panose="020B0604020202020204" pitchFamily="34" charset="0"/>
            </a:rPr>
            <a:t>reqd</a:t>
          </a:r>
          <a:r>
            <a:rPr lang="en-IN" sz="2000" b="0" i="0" kern="1200" baseline="-25000">
              <a:solidFill>
                <a:schemeClr val="tx1"/>
              </a:solidFill>
              <a:latin typeface="Arial" panose="020B0604020202020204" pitchFamily="34" charset="0"/>
              <a:cs typeface="Arial" panose="020B0604020202020204" pitchFamily="34" charset="0"/>
            </a:rPr>
            <a:t>.</a:t>
          </a:r>
          <a:r>
            <a:rPr lang="en-IN" sz="2000" b="0" i="0" kern="1200">
              <a:solidFill>
                <a:schemeClr val="tx1"/>
              </a:solidFill>
              <a:latin typeface="Arial" panose="020B0604020202020204" pitchFamily="34" charset="0"/>
              <a:cs typeface="Arial" panose="020B0604020202020204" pitchFamily="34" charset="0"/>
            </a:rPr>
            <a:t> = required heat transfer area.</a:t>
          </a:r>
          <a:endParaRPr lang="en-IN" sz="2000" i="0" kern="1200">
            <a:solidFill>
              <a:schemeClr val="tx1"/>
            </a:solidFill>
            <a:latin typeface="Arial" panose="020B0604020202020204" pitchFamily="34" charset="0"/>
            <a:cs typeface="Arial" panose="020B0604020202020204" pitchFamily="34" charset="0"/>
          </a:endParaRPr>
        </a:p>
      </dsp:txBody>
      <dsp:txXfrm>
        <a:off x="72271" y="72271"/>
        <a:ext cx="10387791" cy="2322976"/>
      </dsp:txXfrm>
    </dsp:sp>
    <dsp:sp modelId="{3F167C80-F7D8-4810-97E7-D4B4FEE9A4BE}">
      <dsp:nvSpPr>
        <dsp:cNvPr id="0" name=""/>
        <dsp:cNvSpPr/>
      </dsp:nvSpPr>
      <dsp:spPr>
        <a:xfrm rot="5313254">
          <a:off x="4857273" y="2530745"/>
          <a:ext cx="910701" cy="1087427"/>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00250">
            <a:lnSpc>
              <a:spcPct val="90000"/>
            </a:lnSpc>
            <a:spcBef>
              <a:spcPct val="0"/>
            </a:spcBef>
            <a:spcAft>
              <a:spcPct val="35000"/>
            </a:spcAft>
            <a:buNone/>
          </a:pPr>
          <a:endParaRPr lang="en-IN" sz="4500" kern="1200"/>
        </a:p>
      </dsp:txBody>
      <dsp:txXfrm rot="-5400000">
        <a:off x="4982948" y="2619151"/>
        <a:ext cx="652457" cy="637491"/>
      </dsp:txXfrm>
    </dsp:sp>
    <dsp:sp modelId="{8AA5B81C-87CF-42DD-BAA7-F83F257501AB}">
      <dsp:nvSpPr>
        <dsp:cNvPr id="0" name=""/>
        <dsp:cNvSpPr/>
      </dsp:nvSpPr>
      <dsp:spPr>
        <a:xfrm>
          <a:off x="0" y="3681399"/>
          <a:ext cx="10702994" cy="186660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tx1"/>
              </a:solidFill>
              <a:latin typeface="Arial" panose="020B0604020202020204" pitchFamily="34" charset="0"/>
              <a:cs typeface="Arial" panose="020B0604020202020204" pitchFamily="34" charset="0"/>
            </a:rPr>
            <a:t>Step #12.</a:t>
          </a:r>
          <a:r>
            <a:rPr lang="en-IN" sz="2000" kern="1200">
              <a:solidFill>
                <a:schemeClr val="tx1"/>
              </a:solidFill>
              <a:latin typeface="Arial" panose="020B0604020202020204" pitchFamily="34" charset="0"/>
              <a:cs typeface="Arial" panose="020B0604020202020204" pitchFamily="34" charset="0"/>
            </a:rPr>
            <a:t> Calculate tube-side pressure drop (</a:t>
          </a:r>
          <a:r>
            <a:rPr lang="en-IN" sz="2000" i="1" kern="1200">
              <a:solidFill>
                <a:schemeClr val="tx1"/>
              </a:solidFill>
              <a:latin typeface="Arial" panose="020B0604020202020204" pitchFamily="34" charset="0"/>
              <a:cs typeface="Arial" panose="020B0604020202020204" pitchFamily="34" charset="0"/>
            </a:rPr>
            <a:t>∆P</a:t>
          </a:r>
          <a:r>
            <a:rPr lang="en-IN" sz="2000" i="1" kern="1200" baseline="-25000">
              <a:solidFill>
                <a:schemeClr val="tx1"/>
              </a:solidFill>
              <a:latin typeface="Arial" panose="020B0604020202020204" pitchFamily="34" charset="0"/>
              <a:cs typeface="Arial" panose="020B0604020202020204" pitchFamily="34" charset="0"/>
            </a:rPr>
            <a:t>T</a:t>
          </a:r>
          <a:r>
            <a:rPr lang="en-IN" sz="2000" i="1" kern="1200">
              <a:solidFill>
                <a:schemeClr val="tx1"/>
              </a:solidFill>
              <a:latin typeface="Arial" panose="020B0604020202020204" pitchFamily="34" charset="0"/>
              <a:cs typeface="Arial" panose="020B0604020202020204" pitchFamily="34" charset="0"/>
            </a:rPr>
            <a:t> </a:t>
          </a:r>
          <a:r>
            <a:rPr lang="en-IN" sz="2000" kern="1200">
              <a:solidFill>
                <a:schemeClr val="tx1"/>
              </a:solidFill>
              <a:latin typeface="Arial" panose="020B0604020202020204" pitchFamily="34" charset="0"/>
              <a:cs typeface="Arial" panose="020B0604020202020204" pitchFamily="34" charset="0"/>
            </a:rPr>
            <a:t>): (</a:t>
          </a:r>
          <a:r>
            <a:rPr lang="en-IN" sz="2000" kern="1200" err="1">
              <a:solidFill>
                <a:schemeClr val="tx1"/>
              </a:solidFill>
              <a:latin typeface="Arial" panose="020B0604020202020204" pitchFamily="34" charset="0"/>
              <a:cs typeface="Arial" panose="020B0604020202020204" pitchFamily="34" charset="0"/>
            </a:rPr>
            <a:t>i</a:t>
          </a:r>
          <a:r>
            <a:rPr lang="en-IN" sz="2000" kern="1200">
              <a:solidFill>
                <a:schemeClr val="tx1"/>
              </a:solidFill>
              <a:latin typeface="Arial" panose="020B0604020202020204" pitchFamily="34" charset="0"/>
              <a:cs typeface="Arial" panose="020B0604020202020204" pitchFamily="34" charset="0"/>
            </a:rPr>
            <a:t>) pressure drop in straight section of tube (frictional loss) (∆P</a:t>
          </a:r>
          <a:r>
            <a:rPr lang="en-IN" sz="2000" kern="1200" baseline="-25000">
              <a:solidFill>
                <a:schemeClr val="tx1"/>
              </a:solidFill>
              <a:latin typeface="Arial" panose="020B0604020202020204" pitchFamily="34" charset="0"/>
              <a:cs typeface="Arial" panose="020B0604020202020204" pitchFamily="34" charset="0"/>
            </a:rPr>
            <a:t>t</a:t>
          </a:r>
          <a:r>
            <a:rPr lang="en-IN" sz="2000" kern="1200">
              <a:solidFill>
                <a:schemeClr val="tx1"/>
              </a:solidFill>
              <a:latin typeface="Arial" panose="020B0604020202020204" pitchFamily="34" charset="0"/>
              <a:cs typeface="Arial" panose="020B0604020202020204" pitchFamily="34" charset="0"/>
            </a:rPr>
            <a:t>) &amp; (ii) return loss (∆</a:t>
          </a:r>
          <a:r>
            <a:rPr lang="en-IN" sz="2000" kern="1200" err="1">
              <a:solidFill>
                <a:schemeClr val="tx1"/>
              </a:solidFill>
              <a:latin typeface="Arial" panose="020B0604020202020204" pitchFamily="34" charset="0"/>
              <a:cs typeface="Arial" panose="020B0604020202020204" pitchFamily="34" charset="0"/>
            </a:rPr>
            <a:t>P</a:t>
          </a:r>
          <a:r>
            <a:rPr lang="en-IN" sz="2000" kern="1200" baseline="-25000" err="1">
              <a:solidFill>
                <a:schemeClr val="tx1"/>
              </a:solidFill>
              <a:latin typeface="Arial" panose="020B0604020202020204" pitchFamily="34" charset="0"/>
              <a:cs typeface="Arial" panose="020B0604020202020204" pitchFamily="34" charset="0"/>
            </a:rPr>
            <a:t>rt</a:t>
          </a:r>
          <a:r>
            <a:rPr lang="en-IN" sz="2000" kern="1200">
              <a:solidFill>
                <a:schemeClr val="tx1"/>
              </a:solidFill>
              <a:latin typeface="Arial" panose="020B0604020202020204" pitchFamily="34" charset="0"/>
              <a:cs typeface="Arial" panose="020B0604020202020204" pitchFamily="34" charset="0"/>
            </a:rPr>
            <a:t>) due to change of direction of fluid in a multi-pass exchanger. Total tube side pressure drop:</a:t>
          </a:r>
          <a:r>
            <a:rPr lang="en-IN" sz="2000" i="1" kern="1200">
              <a:solidFill>
                <a:schemeClr val="tx1"/>
              </a:solidFill>
              <a:latin typeface="Arial" panose="020B0604020202020204" pitchFamily="34" charset="0"/>
              <a:cs typeface="Arial" panose="020B0604020202020204" pitchFamily="34" charset="0"/>
            </a:rPr>
            <a:t>∆P</a:t>
          </a:r>
          <a:r>
            <a:rPr lang="en-IN" sz="2000" i="1" kern="1200" baseline="-25000">
              <a:solidFill>
                <a:schemeClr val="tx1"/>
              </a:solidFill>
              <a:latin typeface="Arial" panose="020B0604020202020204" pitchFamily="34" charset="0"/>
              <a:cs typeface="Arial" panose="020B0604020202020204" pitchFamily="34" charset="0"/>
            </a:rPr>
            <a:t>T</a:t>
          </a:r>
          <a:r>
            <a:rPr lang="en-IN" sz="2000" i="1" kern="1200">
              <a:solidFill>
                <a:schemeClr val="tx1"/>
              </a:solidFill>
              <a:latin typeface="Arial" panose="020B0604020202020204" pitchFamily="34" charset="0"/>
              <a:cs typeface="Arial" panose="020B0604020202020204" pitchFamily="34" charset="0"/>
            </a:rPr>
            <a:t> =</a:t>
          </a:r>
          <a:r>
            <a:rPr lang="en-IN" sz="2000" kern="1200">
              <a:solidFill>
                <a:schemeClr val="tx1"/>
              </a:solidFill>
              <a:latin typeface="Arial" panose="020B0604020202020204" pitchFamily="34" charset="0"/>
              <a:cs typeface="Arial" panose="020B0604020202020204" pitchFamily="34" charset="0"/>
            </a:rPr>
            <a:t>∆P</a:t>
          </a:r>
          <a:r>
            <a:rPr lang="en-IN" sz="2000" kern="1200" baseline="-25000">
              <a:solidFill>
                <a:schemeClr val="tx1"/>
              </a:solidFill>
              <a:latin typeface="Arial" panose="020B0604020202020204" pitchFamily="34" charset="0"/>
              <a:cs typeface="Arial" panose="020B0604020202020204" pitchFamily="34" charset="0"/>
            </a:rPr>
            <a:t>t </a:t>
          </a:r>
          <a:r>
            <a:rPr lang="en-IN" sz="2000" kern="1200" baseline="0">
              <a:solidFill>
                <a:schemeClr val="tx1"/>
              </a:solidFill>
              <a:latin typeface="Arial" panose="020B0604020202020204" pitchFamily="34" charset="0"/>
              <a:cs typeface="Arial" panose="020B0604020202020204" pitchFamily="34" charset="0"/>
            </a:rPr>
            <a:t>+</a:t>
          </a:r>
          <a:r>
            <a:rPr lang="en-IN" sz="2000" kern="1200">
              <a:solidFill>
                <a:schemeClr val="tx1"/>
              </a:solidFill>
              <a:latin typeface="Arial" panose="020B0604020202020204" pitchFamily="34" charset="0"/>
              <a:cs typeface="Arial" panose="020B0604020202020204" pitchFamily="34" charset="0"/>
            </a:rPr>
            <a:t>∆</a:t>
          </a:r>
          <a:r>
            <a:rPr lang="en-IN" sz="2000" kern="1200" err="1">
              <a:solidFill>
                <a:schemeClr val="tx1"/>
              </a:solidFill>
              <a:latin typeface="Arial" panose="020B0604020202020204" pitchFamily="34" charset="0"/>
              <a:cs typeface="Arial" panose="020B0604020202020204" pitchFamily="34" charset="0"/>
            </a:rPr>
            <a:t>P</a:t>
          </a:r>
          <a:r>
            <a:rPr lang="en-IN" sz="2000" kern="1200" baseline="-25000" err="1">
              <a:solidFill>
                <a:schemeClr val="tx1"/>
              </a:solidFill>
              <a:latin typeface="Arial" panose="020B0604020202020204" pitchFamily="34" charset="0"/>
              <a:cs typeface="Arial" panose="020B0604020202020204" pitchFamily="34" charset="0"/>
            </a:rPr>
            <a:t>rt</a:t>
          </a:r>
          <a:endParaRPr lang="en-IN" sz="2000" kern="1200">
            <a:solidFill>
              <a:schemeClr val="tx1"/>
            </a:solidFill>
            <a:latin typeface="Arial" panose="020B0604020202020204" pitchFamily="34" charset="0"/>
            <a:cs typeface="Arial" panose="020B0604020202020204" pitchFamily="34" charset="0"/>
          </a:endParaRPr>
        </a:p>
      </dsp:txBody>
      <dsp:txXfrm>
        <a:off x="54671" y="3736070"/>
        <a:ext cx="10593652" cy="17572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BE818-7BA8-4E19-AFD2-6493D64A944B}">
      <dsp:nvSpPr>
        <dsp:cNvPr id="0" name=""/>
        <dsp:cNvSpPr/>
      </dsp:nvSpPr>
      <dsp:spPr>
        <a:xfrm>
          <a:off x="0" y="0"/>
          <a:ext cx="10532333" cy="315908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tabLst>
              <a:tab pos="7799388" algn="ctr"/>
              <a:tab pos="7893050" algn="l"/>
            </a:tabLst>
          </a:pPr>
          <a:r>
            <a:rPr lang="en-IN" sz="2000" b="1" i="0" kern="1200">
              <a:solidFill>
                <a:schemeClr val="tx1"/>
              </a:solidFill>
              <a:latin typeface="Arial" panose="020B0604020202020204" pitchFamily="34" charset="0"/>
              <a:cs typeface="Arial" panose="020B0604020202020204" pitchFamily="34" charset="0"/>
            </a:rPr>
            <a:t>Step #13. </a:t>
          </a:r>
          <a:r>
            <a:rPr lang="en-IN" sz="2000" i="0" kern="1200">
              <a:solidFill>
                <a:schemeClr val="tx1"/>
              </a:solidFill>
              <a:latin typeface="Arial" panose="020B0604020202020204" pitchFamily="34" charset="0"/>
              <a:cs typeface="Arial" panose="020B0604020202020204" pitchFamily="34" charset="0"/>
            </a:rPr>
            <a:t>Calculate shell side pressure drop (∆P</a:t>
          </a:r>
          <a:r>
            <a:rPr lang="en-IN" sz="2000" i="0" kern="1200" baseline="-25000">
              <a:solidFill>
                <a:schemeClr val="tx1"/>
              </a:solidFill>
              <a:latin typeface="Arial" panose="020B0604020202020204" pitchFamily="34" charset="0"/>
              <a:cs typeface="Arial" panose="020B0604020202020204" pitchFamily="34" charset="0"/>
            </a:rPr>
            <a:t>S</a:t>
          </a:r>
          <a:r>
            <a:rPr lang="en-IN" sz="2000" i="0" kern="1200">
              <a:solidFill>
                <a:schemeClr val="tx1"/>
              </a:solidFill>
              <a:latin typeface="Arial" panose="020B0604020202020204" pitchFamily="34" charset="0"/>
              <a:cs typeface="Arial" panose="020B0604020202020204" pitchFamily="34" charset="0"/>
            </a:rPr>
            <a:t>): (</a:t>
          </a:r>
          <a:r>
            <a:rPr lang="en-IN" sz="2000" i="0" kern="1200" err="1">
              <a:solidFill>
                <a:schemeClr val="tx1"/>
              </a:solidFill>
              <a:latin typeface="Arial" panose="020B0604020202020204" pitchFamily="34" charset="0"/>
              <a:cs typeface="Arial" panose="020B0604020202020204" pitchFamily="34" charset="0"/>
            </a:rPr>
            <a:t>i</a:t>
          </a:r>
          <a:r>
            <a:rPr lang="en-IN" sz="2000" i="0" kern="1200">
              <a:solidFill>
                <a:schemeClr val="tx1"/>
              </a:solidFill>
              <a:latin typeface="Arial" panose="020B0604020202020204" pitchFamily="34" charset="0"/>
              <a:cs typeface="Arial" panose="020B0604020202020204" pitchFamily="34" charset="0"/>
            </a:rPr>
            <a:t>) pressure drop for flow across tube bundle (frictional loss) (∆P</a:t>
          </a:r>
          <a:r>
            <a:rPr lang="en-IN" sz="2000" i="0" kern="1200" baseline="-25000">
              <a:solidFill>
                <a:schemeClr val="tx1"/>
              </a:solidFill>
              <a:latin typeface="Arial" panose="020B0604020202020204" pitchFamily="34" charset="0"/>
              <a:cs typeface="Arial" panose="020B0604020202020204" pitchFamily="34" charset="0"/>
            </a:rPr>
            <a:t>s</a:t>
          </a:r>
          <a:r>
            <a:rPr lang="en-IN" sz="2000" i="0" kern="1200">
              <a:solidFill>
                <a:schemeClr val="tx1"/>
              </a:solidFill>
              <a:latin typeface="Arial" panose="020B0604020202020204" pitchFamily="34" charset="0"/>
              <a:cs typeface="Arial" panose="020B0604020202020204" pitchFamily="34" charset="0"/>
            </a:rPr>
            <a:t>) &amp; (ii) return loss (∆</a:t>
          </a:r>
          <a:r>
            <a:rPr lang="en-IN" sz="2000" i="0" kern="1200" err="1">
              <a:solidFill>
                <a:schemeClr val="tx1"/>
              </a:solidFill>
              <a:latin typeface="Arial" panose="020B0604020202020204" pitchFamily="34" charset="0"/>
              <a:cs typeface="Arial" panose="020B0604020202020204" pitchFamily="34" charset="0"/>
            </a:rPr>
            <a:t>P</a:t>
          </a:r>
          <a:r>
            <a:rPr lang="en-IN" sz="2000" i="0" kern="1200" baseline="-25000" err="1">
              <a:solidFill>
                <a:schemeClr val="tx1"/>
              </a:solidFill>
              <a:latin typeface="Arial" panose="020B0604020202020204" pitchFamily="34" charset="0"/>
              <a:cs typeface="Arial" panose="020B0604020202020204" pitchFamily="34" charset="0"/>
            </a:rPr>
            <a:t>rs</a:t>
          </a:r>
          <a:r>
            <a:rPr lang="en-IN" sz="2000" i="0" kern="1200">
              <a:solidFill>
                <a:schemeClr val="tx1"/>
              </a:solidFill>
              <a:latin typeface="Arial" panose="020B0604020202020204" pitchFamily="34" charset="0"/>
              <a:cs typeface="Arial" panose="020B0604020202020204" pitchFamily="34" charset="0"/>
            </a:rPr>
            <a:t> ) due to change of direction of fluid. Total shell side pressure drop:∆P</a:t>
          </a:r>
          <a:r>
            <a:rPr lang="en-IN" sz="2000" i="0" kern="1200" baseline="-25000">
              <a:solidFill>
                <a:schemeClr val="tx1"/>
              </a:solidFill>
              <a:latin typeface="Arial" panose="020B0604020202020204" pitchFamily="34" charset="0"/>
              <a:cs typeface="Arial" panose="020B0604020202020204" pitchFamily="34" charset="0"/>
            </a:rPr>
            <a:t>S</a:t>
          </a:r>
          <a:r>
            <a:rPr lang="en-IN" sz="2000" i="0" kern="1200" baseline="0">
              <a:solidFill>
                <a:schemeClr val="tx1"/>
              </a:solidFill>
              <a:latin typeface="Arial" panose="020B0604020202020204" pitchFamily="34" charset="0"/>
              <a:cs typeface="Arial" panose="020B0604020202020204" pitchFamily="34" charset="0"/>
            </a:rPr>
            <a:t> =</a:t>
          </a:r>
          <a:r>
            <a:rPr lang="en-IN" sz="2000" i="0" kern="1200">
              <a:solidFill>
                <a:schemeClr val="tx1"/>
              </a:solidFill>
              <a:latin typeface="Arial" panose="020B0604020202020204" pitchFamily="34" charset="0"/>
              <a:cs typeface="Arial" panose="020B0604020202020204" pitchFamily="34" charset="0"/>
            </a:rPr>
            <a:t>∆P</a:t>
          </a:r>
          <a:r>
            <a:rPr lang="en-IN" sz="2000" i="0" kern="1200" baseline="-25000">
              <a:solidFill>
                <a:schemeClr val="tx1"/>
              </a:solidFill>
              <a:latin typeface="Arial" panose="020B0604020202020204" pitchFamily="34" charset="0"/>
              <a:cs typeface="Arial" panose="020B0604020202020204" pitchFamily="34" charset="0"/>
            </a:rPr>
            <a:t>s</a:t>
          </a:r>
          <a:r>
            <a:rPr lang="en-IN" sz="2000" i="0" kern="1200" baseline="0">
              <a:solidFill>
                <a:schemeClr val="tx1"/>
              </a:solidFill>
              <a:latin typeface="Arial" panose="020B0604020202020204" pitchFamily="34" charset="0"/>
              <a:cs typeface="Arial" panose="020B0604020202020204" pitchFamily="34" charset="0"/>
            </a:rPr>
            <a:t> +</a:t>
          </a:r>
          <a:r>
            <a:rPr lang="en-IN" sz="2000" i="0" kern="1200">
              <a:solidFill>
                <a:schemeClr val="tx1"/>
              </a:solidFill>
              <a:latin typeface="Arial" panose="020B0604020202020204" pitchFamily="34" charset="0"/>
              <a:cs typeface="Arial" panose="020B0604020202020204" pitchFamily="34" charset="0"/>
            </a:rPr>
            <a:t>∆</a:t>
          </a:r>
          <a:r>
            <a:rPr lang="en-IN" sz="2000" i="0" kern="1200" err="1">
              <a:solidFill>
                <a:schemeClr val="tx1"/>
              </a:solidFill>
              <a:latin typeface="Arial" panose="020B0604020202020204" pitchFamily="34" charset="0"/>
              <a:cs typeface="Arial" panose="020B0604020202020204" pitchFamily="34" charset="0"/>
            </a:rPr>
            <a:t>P</a:t>
          </a:r>
          <a:r>
            <a:rPr lang="en-IN" sz="2000" i="0" kern="1200" baseline="-25000" err="1">
              <a:solidFill>
                <a:schemeClr val="tx1"/>
              </a:solidFill>
              <a:latin typeface="Arial" panose="020B0604020202020204" pitchFamily="34" charset="0"/>
              <a:cs typeface="Arial" panose="020B0604020202020204" pitchFamily="34" charset="0"/>
            </a:rPr>
            <a:t>rs</a:t>
          </a:r>
          <a:r>
            <a:rPr lang="en-IN" sz="2000" i="0" kern="1200" baseline="-25000">
              <a:solidFill>
                <a:schemeClr val="tx1"/>
              </a:solidFill>
              <a:latin typeface="Arial" panose="020B0604020202020204" pitchFamily="34" charset="0"/>
              <a:cs typeface="Arial" panose="020B0604020202020204" pitchFamily="34" charset="0"/>
            </a:rPr>
            <a:t> </a:t>
          </a:r>
        </a:p>
        <a:p>
          <a:pPr lvl="0" algn="ctr" defTabSz="889000">
            <a:lnSpc>
              <a:spcPct val="90000"/>
            </a:lnSpc>
            <a:spcBef>
              <a:spcPct val="0"/>
            </a:spcBef>
            <a:spcAft>
              <a:spcPct val="35000"/>
            </a:spcAft>
            <a:buNone/>
          </a:pPr>
          <a:r>
            <a:rPr lang="en-IN" sz="2000" i="0" kern="1200" baseline="0">
              <a:solidFill>
                <a:schemeClr val="tx1"/>
              </a:solidFill>
              <a:latin typeface="Arial" panose="020B0604020202020204" pitchFamily="34" charset="0"/>
              <a:cs typeface="Arial" panose="020B0604020202020204" pitchFamily="34" charset="0"/>
            </a:rPr>
            <a:t>If tube-side pressure drop exceeds allowable pressure drop for process system, decrease number of tube passes or increase number of tubes per pass. Go back to step #6 &amp; repeat calculations steps. If shell-side pressure drop exceeds allowable pressure drop, go back to step #7 &amp; repeat calculations steps.</a:t>
          </a:r>
        </a:p>
      </dsp:txBody>
      <dsp:txXfrm>
        <a:off x="92526" y="92526"/>
        <a:ext cx="10347281" cy="2974035"/>
      </dsp:txXfrm>
    </dsp:sp>
    <dsp:sp modelId="{3F167C80-F7D8-4810-97E7-D4B4FEE9A4BE}">
      <dsp:nvSpPr>
        <dsp:cNvPr id="0" name=""/>
        <dsp:cNvSpPr/>
      </dsp:nvSpPr>
      <dsp:spPr>
        <a:xfrm rot="5317390">
          <a:off x="4740645" y="3238943"/>
          <a:ext cx="1164270" cy="1392199"/>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IN" sz="5500" kern="1200"/>
        </a:p>
      </dsp:txBody>
      <dsp:txXfrm rot="-5400000">
        <a:off x="4900924" y="3352958"/>
        <a:ext cx="835319" cy="814989"/>
      </dsp:txXfrm>
    </dsp:sp>
    <dsp:sp modelId="{8AA5B81C-87CF-42DD-BAA7-F83F257501AB}">
      <dsp:nvSpPr>
        <dsp:cNvPr id="0" name=""/>
        <dsp:cNvSpPr/>
      </dsp:nvSpPr>
      <dsp:spPr>
        <a:xfrm>
          <a:off x="0" y="4711000"/>
          <a:ext cx="10702994" cy="83760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tx1"/>
              </a:solidFill>
              <a:latin typeface="Arial" panose="020B0604020202020204" pitchFamily="34" charset="0"/>
              <a:cs typeface="Arial" panose="020B0604020202020204" pitchFamily="34" charset="0"/>
            </a:rPr>
            <a:t>Step #14. </a:t>
          </a:r>
          <a:r>
            <a:rPr lang="en-IN" sz="2000" kern="1200">
              <a:solidFill>
                <a:schemeClr val="tx1"/>
              </a:solidFill>
              <a:latin typeface="Arial" panose="020B0604020202020204" pitchFamily="34" charset="0"/>
              <a:cs typeface="Arial" panose="020B0604020202020204" pitchFamily="34" charset="0"/>
            </a:rPr>
            <a:t>Upon fulfilment of pressure drop criteria, go mechanical design.</a:t>
          </a:r>
        </a:p>
      </dsp:txBody>
      <dsp:txXfrm>
        <a:off x="24533" y="4735533"/>
        <a:ext cx="10653928" cy="7885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5F30E-B2E1-4815-AC61-87E9E18023D5}" type="datetimeFigureOut">
              <a:rPr lang="en-IN" smtClean="0"/>
              <a:t>06-10-2020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8AA5D-7D17-4460-B2CB-53E0DD531D6D}" type="slidenum">
              <a:rPr lang="en-IN" smtClean="0"/>
              <a:t>‹#›</a:t>
            </a:fld>
            <a:endParaRPr lang="en-IN"/>
          </a:p>
        </p:txBody>
      </p:sp>
    </p:spTree>
    <p:extLst>
      <p:ext uri="{BB962C8B-B14F-4D97-AF65-F5344CB8AC3E}">
        <p14:creationId xmlns:p14="http://schemas.microsoft.com/office/powerpoint/2010/main" val="4007600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a:t>
            </a:r>
          </a:p>
        </p:txBody>
      </p:sp>
      <p:sp>
        <p:nvSpPr>
          <p:cNvPr id="4" name="Slide Number Placeholder 3"/>
          <p:cNvSpPr>
            <a:spLocks noGrp="1"/>
          </p:cNvSpPr>
          <p:nvPr>
            <p:ph type="sldNum" sz="quarter" idx="10"/>
          </p:nvPr>
        </p:nvSpPr>
        <p:spPr/>
        <p:txBody>
          <a:bodyPr/>
          <a:lstStyle/>
          <a:p>
            <a:fld id="{8CA8AA5D-7D17-4460-B2CB-53E0DD531D6D}" type="slidenum">
              <a:rPr lang="en-IN" smtClean="0"/>
              <a:t>22</a:t>
            </a:fld>
            <a:endParaRPr lang="en-IN"/>
          </a:p>
        </p:txBody>
      </p:sp>
    </p:spTree>
    <p:extLst>
      <p:ext uri="{BB962C8B-B14F-4D97-AF65-F5344CB8AC3E}">
        <p14:creationId xmlns:p14="http://schemas.microsoft.com/office/powerpoint/2010/main" val="86993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827AC8-F518-4A4B-880F-7498CFE61F84}"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150980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827AC8-F518-4A4B-880F-7498CFE61F84}"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134477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827AC8-F518-4A4B-880F-7498CFE61F84}"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358483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827AC8-F518-4A4B-880F-7498CFE61F84}"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414671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27AC8-F518-4A4B-880F-7498CFE61F84}"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77792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827AC8-F518-4A4B-880F-7498CFE61F84}" type="datetimeFigureOut">
              <a:rPr lang="en-IN" smtClean="0"/>
              <a:t>06-10-2020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190644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827AC8-F518-4A4B-880F-7498CFE61F84}" type="datetimeFigureOut">
              <a:rPr lang="en-IN" smtClean="0"/>
              <a:t>06-10-2020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226867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827AC8-F518-4A4B-880F-7498CFE61F84}" type="datetimeFigureOut">
              <a:rPr lang="en-IN" smtClean="0"/>
              <a:t>06-10-2020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50373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27AC8-F518-4A4B-880F-7498CFE61F84}" type="datetimeFigureOut">
              <a:rPr lang="en-IN" smtClean="0"/>
              <a:t>06-10-2020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397866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27AC8-F518-4A4B-880F-7498CFE61F84}" type="datetimeFigureOut">
              <a:rPr lang="en-IN" smtClean="0"/>
              <a:t>06-10-2020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317923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27AC8-F518-4A4B-880F-7498CFE61F84}" type="datetimeFigureOut">
              <a:rPr lang="en-IN" smtClean="0"/>
              <a:t>06-10-2020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7D09D-5EC7-4CD3-A5FF-A020850665F8}" type="slidenum">
              <a:rPr lang="en-IN" smtClean="0"/>
              <a:t>‹#›</a:t>
            </a:fld>
            <a:endParaRPr lang="en-IN"/>
          </a:p>
        </p:txBody>
      </p:sp>
    </p:spTree>
    <p:extLst>
      <p:ext uri="{BB962C8B-B14F-4D97-AF65-F5344CB8AC3E}">
        <p14:creationId xmlns:p14="http://schemas.microsoft.com/office/powerpoint/2010/main" val="42693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27AC8-F518-4A4B-880F-7498CFE61F84}" type="datetimeFigureOut">
              <a:rPr lang="en-IN" smtClean="0"/>
              <a:t>06-10-2020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7D09D-5EC7-4CD3-A5FF-A020850665F8}" type="slidenum">
              <a:rPr lang="en-IN" smtClean="0"/>
              <a:t>‹#›</a:t>
            </a:fld>
            <a:endParaRPr lang="en-IN"/>
          </a:p>
        </p:txBody>
      </p:sp>
    </p:spTree>
    <p:extLst>
      <p:ext uri="{BB962C8B-B14F-4D97-AF65-F5344CB8AC3E}">
        <p14:creationId xmlns:p14="http://schemas.microsoft.com/office/powerpoint/2010/main" val="92838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670207"/>
            <a:ext cx="12192000" cy="3723837"/>
          </a:xfrm>
        </p:spPr>
        <p:txBody>
          <a:bodyPr/>
          <a:lstStyle/>
          <a:p>
            <a:r>
              <a:rPr lang="en-US" u="sng"/>
              <a:t>Front Header</a:t>
            </a:r>
            <a:r>
              <a:rPr lang="en-US"/>
              <a:t>—this is where the fluid enters the tubeside of the exchanger. It is sometimes referred to as the Stationary Header. </a:t>
            </a:r>
          </a:p>
          <a:p>
            <a:r>
              <a:rPr lang="en-US" u="sng"/>
              <a:t>Rear Header</a:t>
            </a:r>
            <a:r>
              <a:rPr lang="en-US"/>
              <a:t>—this is where the tubeside fluid leaves the exchanger or where it is returned to the front header in exchangers with multiple tubeside passes. </a:t>
            </a:r>
          </a:p>
          <a:p>
            <a:r>
              <a:rPr lang="en-US" u="sng"/>
              <a:t>Tube bundle</a:t>
            </a:r>
            <a:r>
              <a:rPr lang="en-US"/>
              <a:t>—this comprises of the tubes, </a:t>
            </a:r>
            <a:r>
              <a:rPr lang="en-US" i="1"/>
              <a:t>tube sheets</a:t>
            </a:r>
            <a:r>
              <a:rPr lang="en-US"/>
              <a:t>, </a:t>
            </a:r>
            <a:r>
              <a:rPr lang="en-US" i="1"/>
              <a:t>baffles</a:t>
            </a:r>
            <a:r>
              <a:rPr lang="en-US"/>
              <a:t> and tie rods etc. to hold the bundle together. </a:t>
            </a:r>
          </a:p>
          <a:p>
            <a:r>
              <a:rPr lang="en-US" u="sng"/>
              <a:t>Shell</a:t>
            </a:r>
            <a:r>
              <a:rPr lang="en-US"/>
              <a:t>—this contains the </a:t>
            </a:r>
            <a:r>
              <a:rPr lang="en-US" i="1"/>
              <a:t>tube bundle</a:t>
            </a:r>
            <a:r>
              <a:rPr lang="en-US"/>
              <a:t>. </a:t>
            </a:r>
          </a:p>
          <a:p>
            <a:pPr marL="0" indent="0">
              <a:buNone/>
            </a:pPr>
            <a:endParaRPr lang="en-US"/>
          </a:p>
        </p:txBody>
      </p:sp>
      <p:pic>
        <p:nvPicPr>
          <p:cNvPr id="2050" name="Picture 2" descr="C:\Users\Koustuv\Dropbox\PED 1 and 2\PED-1\S Ray sir notes\999SATHEFi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768" y="583342"/>
            <a:ext cx="6089722" cy="30716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1607127" y="-110362"/>
            <a:ext cx="9144000" cy="62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rgbClr val="FF0000"/>
                </a:solidFill>
              </a:rPr>
              <a:t>Shell &amp; Tube Heat Exchanger</a:t>
            </a:r>
          </a:p>
        </p:txBody>
      </p:sp>
    </p:spTree>
    <p:extLst>
      <p:ext uri="{BB962C8B-B14F-4D97-AF65-F5344CB8AC3E}">
        <p14:creationId xmlns:p14="http://schemas.microsoft.com/office/powerpoint/2010/main" val="263830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353" y="1390918"/>
            <a:ext cx="10173236" cy="4339650"/>
          </a:xfrm>
          <a:prstGeom prst="rect">
            <a:avLst/>
          </a:prstGeom>
          <a:noFill/>
        </p:spPr>
        <p:txBody>
          <a:bodyPr wrap="square" rtlCol="0">
            <a:spAutoFit/>
          </a:bodyPr>
          <a:lstStyle/>
          <a:p>
            <a:r>
              <a:rPr lang="en-IN" sz="2400" b="1">
                <a:solidFill>
                  <a:srgbClr val="7030A0"/>
                </a:solidFill>
                <a:latin typeface="Arial" panose="020B0604020202020204" pitchFamily="34" charset="0"/>
                <a:cs typeface="Arial" panose="020B0604020202020204" pitchFamily="34" charset="0"/>
              </a:rPr>
              <a:t>Shell:</a:t>
            </a:r>
          </a:p>
          <a:p>
            <a:pPr marL="285750" indent="-285750" algn="just">
              <a:buFont typeface="Wingdings" panose="05000000000000000000" pitchFamily="2" charset="2"/>
              <a:buChar char="ü"/>
            </a:pPr>
            <a:r>
              <a:rPr lang="en-IN" sz="2800">
                <a:latin typeface="Arial" panose="020B0604020202020204" pitchFamily="34" charset="0"/>
                <a:cs typeface="Arial" panose="020B0604020202020204" pitchFamily="34" charset="0"/>
              </a:rPr>
              <a:t>Container for shell fluid; tube bundle placed inside shell</a:t>
            </a:r>
          </a:p>
          <a:p>
            <a:pPr marL="285750" indent="-285750" algn="just">
              <a:buFont typeface="Wingdings" panose="05000000000000000000" pitchFamily="2" charset="2"/>
              <a:buChar char="ü"/>
            </a:pPr>
            <a:r>
              <a:rPr lang="en-IN" sz="2800">
                <a:latin typeface="Arial" panose="020B0604020202020204" pitchFamily="34" charset="0"/>
                <a:cs typeface="Arial" panose="020B0604020202020204" pitchFamily="34" charset="0"/>
              </a:rPr>
              <a:t> Shell diameter should be selected in such a way to give a close fit of tube bundle</a:t>
            </a:r>
          </a:p>
          <a:p>
            <a:pPr marL="285750" indent="-285750" algn="just">
              <a:buFont typeface="Wingdings" panose="05000000000000000000" pitchFamily="2" charset="2"/>
              <a:buChar char="ü"/>
            </a:pPr>
            <a:r>
              <a:rPr lang="en-IN" sz="2800">
                <a:latin typeface="Arial" panose="020B0604020202020204" pitchFamily="34" charset="0"/>
                <a:cs typeface="Arial" panose="020B0604020202020204" pitchFamily="34" charset="0"/>
              </a:rPr>
              <a:t>Clearance between tube bundle &amp; inner shell wall depends on type of exchanger</a:t>
            </a:r>
          </a:p>
          <a:p>
            <a:pPr marL="285750" indent="-285750" algn="just">
              <a:buFont typeface="Wingdings" panose="05000000000000000000" pitchFamily="2" charset="2"/>
              <a:buChar char="ü"/>
            </a:pPr>
            <a:r>
              <a:rPr lang="en-IN" sz="2800">
                <a:latin typeface="Arial" panose="020B0604020202020204" pitchFamily="34" charset="0"/>
                <a:cs typeface="Arial" panose="020B0604020202020204" pitchFamily="34" charset="0"/>
              </a:rPr>
              <a:t> Shells are usually fabricated from standard steel pipe with satisfactory corrosion allowance </a:t>
            </a:r>
          </a:p>
          <a:p>
            <a:pPr marL="285750" indent="-285750" algn="just">
              <a:buFont typeface="Wingdings" panose="05000000000000000000" pitchFamily="2" charset="2"/>
              <a:buChar char="ü"/>
            </a:pPr>
            <a:r>
              <a:rPr lang="en-IN" sz="2800">
                <a:solidFill>
                  <a:srgbClr val="FF0000"/>
                </a:solidFill>
                <a:latin typeface="Arial" panose="020B0604020202020204" pitchFamily="34" charset="0"/>
                <a:cs typeface="Arial" panose="020B0604020202020204" pitchFamily="34" charset="0"/>
              </a:rPr>
              <a:t>Shell thickness of 3/8 inch for shell ID of 12-24 inch can be satisfactorily used to 300 psi of operating pressure</a:t>
            </a:r>
          </a:p>
        </p:txBody>
      </p:sp>
      <p:sp>
        <p:nvSpPr>
          <p:cNvPr id="3" name="Title 1"/>
          <p:cNvSpPr>
            <a:spLocks noGrp="1"/>
          </p:cNvSpPr>
          <p:nvPr>
            <p:ph type="title"/>
          </p:nvPr>
        </p:nvSpPr>
        <p:spPr>
          <a:xfrm>
            <a:off x="928352" y="0"/>
            <a:ext cx="10515600" cy="1128824"/>
          </a:xfrm>
        </p:spPr>
        <p:txBody>
          <a:bodyPr/>
          <a:lstStyle/>
          <a:p>
            <a:pPr algn="ctr"/>
            <a:r>
              <a:rPr lang="en-IN" b="1">
                <a:latin typeface="Arial" panose="020B0604020202020204" pitchFamily="34" charset="0"/>
                <a:cs typeface="Arial" panose="020B0604020202020204" pitchFamily="34" charset="0"/>
              </a:rPr>
              <a:t>Thermal design consideration</a:t>
            </a:r>
          </a:p>
        </p:txBody>
      </p:sp>
    </p:spTree>
    <p:extLst>
      <p:ext uri="{BB962C8B-B14F-4D97-AF65-F5344CB8AC3E}">
        <p14:creationId xmlns:p14="http://schemas.microsoft.com/office/powerpoint/2010/main" val="397275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479" y="1030311"/>
            <a:ext cx="10863326" cy="5335029"/>
          </a:xfrm>
        </p:spPr>
        <p:txBody>
          <a:bodyPr>
            <a:normAutofit fontScale="92500"/>
          </a:bodyPr>
          <a:lstStyle/>
          <a:p>
            <a:pPr marL="0" indent="0" algn="just">
              <a:buNone/>
            </a:pPr>
            <a:r>
              <a:rPr lang="en-IN" b="1">
                <a:solidFill>
                  <a:srgbClr val="7030A0"/>
                </a:solidFill>
                <a:latin typeface="Arial" panose="020B0604020202020204" pitchFamily="34" charset="0"/>
                <a:cs typeface="Arial" panose="020B0604020202020204" pitchFamily="34" charset="0"/>
              </a:rPr>
              <a:t>Tube:</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OD of ¾ &amp; 1 inch are common to design a compact heat exchanger</a:t>
            </a:r>
          </a:p>
          <a:p>
            <a:pPr algn="just">
              <a:buFont typeface="Wingdings" panose="05000000000000000000" pitchFamily="2" charset="2"/>
              <a:buChar char="ü"/>
            </a:pPr>
            <a:r>
              <a:rPr lang="en-IN">
                <a:solidFill>
                  <a:srgbClr val="FF0000"/>
                </a:solidFill>
                <a:latin typeface="Arial" panose="020B0604020202020204" pitchFamily="34" charset="0"/>
                <a:cs typeface="Arial" panose="020B0604020202020204" pitchFamily="34" charset="0"/>
              </a:rPr>
              <a:t>Most efficient condition for heat transfer: maximum number of tubes in shell to increase turbulence</a:t>
            </a:r>
          </a:p>
          <a:p>
            <a:pPr algn="just">
              <a:buFont typeface="Wingdings" panose="05000000000000000000" pitchFamily="2" charset="2"/>
              <a:buChar char="ü"/>
            </a:pPr>
            <a:r>
              <a:rPr lang="en-IN">
                <a:solidFill>
                  <a:srgbClr val="FF0000"/>
                </a:solidFill>
                <a:latin typeface="Arial" panose="020B0604020202020204" pitchFamily="34" charset="0"/>
                <a:cs typeface="Arial" panose="020B0604020202020204" pitchFamily="34" charset="0"/>
              </a:rPr>
              <a:t>Tube thickness should be enough to withstand internal pressure along with adequate corrosion allowance</a:t>
            </a:r>
          </a:p>
          <a:p>
            <a:pPr lvl="1" algn="just">
              <a:buFont typeface="Wingdings" panose="05000000000000000000" pitchFamily="2" charset="2"/>
              <a:buChar char="Ø"/>
            </a:pPr>
            <a:r>
              <a:rPr lang="en-IN">
                <a:latin typeface="Arial" panose="020B0604020202020204" pitchFamily="34" charset="0"/>
                <a:cs typeface="Arial" panose="020B0604020202020204" pitchFamily="34" charset="0"/>
              </a:rPr>
              <a:t>Tube thickness expressed in terms of BWG (Birmingham Wire Gauge) &amp; true outside diameter (OD)</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Tube length of 6, 8, 12, 16, 20 and 24 </a:t>
            </a:r>
            <a:r>
              <a:rPr lang="en-IN" err="1">
                <a:latin typeface="Arial" panose="020B0604020202020204" pitchFamily="34" charset="0"/>
                <a:cs typeface="Arial" panose="020B0604020202020204" pitchFamily="34" charset="0"/>
              </a:rPr>
              <a:t>ft</a:t>
            </a:r>
            <a:r>
              <a:rPr lang="en-IN">
                <a:latin typeface="Arial" panose="020B0604020202020204" pitchFamily="34" charset="0"/>
                <a:cs typeface="Arial" panose="020B0604020202020204" pitchFamily="34" charset="0"/>
              </a:rPr>
              <a:t> are preferably used. Longer tube reduces shell diameter at expense of higher shell pressure drop </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Finned tubes are also used when fluid with low heat transfer coefficient flows in shell side</a:t>
            </a:r>
          </a:p>
        </p:txBody>
      </p:sp>
      <p:sp>
        <p:nvSpPr>
          <p:cNvPr id="4" name="Title 1"/>
          <p:cNvSpPr>
            <a:spLocks noGrp="1"/>
          </p:cNvSpPr>
          <p:nvPr>
            <p:ph type="title"/>
          </p:nvPr>
        </p:nvSpPr>
        <p:spPr>
          <a:xfrm>
            <a:off x="1004549" y="1"/>
            <a:ext cx="10143186" cy="1030310"/>
          </a:xfrm>
        </p:spPr>
        <p:txBody>
          <a:bodyPr/>
          <a:lstStyle/>
          <a:p>
            <a:pPr algn="ctr"/>
            <a:r>
              <a:rPr lang="en-IN" b="1">
                <a:latin typeface="Arial" panose="020B0604020202020204" pitchFamily="34" charset="0"/>
                <a:cs typeface="Arial" panose="020B0604020202020204" pitchFamily="34" charset="0"/>
              </a:rPr>
              <a:t>Thermal design consideration</a:t>
            </a:r>
          </a:p>
        </p:txBody>
      </p:sp>
    </p:spTree>
    <p:extLst>
      <p:ext uri="{BB962C8B-B14F-4D97-AF65-F5344CB8AC3E}">
        <p14:creationId xmlns:p14="http://schemas.microsoft.com/office/powerpoint/2010/main" val="66220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479" y="914401"/>
            <a:ext cx="10863326" cy="5335029"/>
          </a:xfrm>
        </p:spPr>
        <p:txBody>
          <a:bodyPr>
            <a:normAutofit/>
          </a:bodyPr>
          <a:lstStyle/>
          <a:p>
            <a:pPr marL="0" indent="0" algn="just">
              <a:buNone/>
            </a:pPr>
            <a:r>
              <a:rPr lang="en-IN" b="1">
                <a:solidFill>
                  <a:srgbClr val="7030A0"/>
                </a:solidFill>
                <a:latin typeface="Arial" panose="020B0604020202020204" pitchFamily="34" charset="0"/>
                <a:cs typeface="Arial" panose="020B0604020202020204" pitchFamily="34" charset="0"/>
              </a:rPr>
              <a:t>Tube pitch, tube layout ad tube-count:</a:t>
            </a:r>
          </a:p>
          <a:p>
            <a:pPr marL="0" indent="0" algn="just">
              <a:buNone/>
            </a:pPr>
            <a:r>
              <a:rPr lang="en-IN" sz="2400" b="1">
                <a:solidFill>
                  <a:srgbClr val="7030A0"/>
                </a:solidFill>
                <a:latin typeface="Arial" panose="020B0604020202020204" pitchFamily="34" charset="0"/>
                <a:cs typeface="Arial" panose="020B0604020202020204" pitchFamily="34" charset="0"/>
              </a:rPr>
              <a:t>Tube pitch: </a:t>
            </a:r>
          </a:p>
          <a:p>
            <a:pPr lvl="1" algn="just">
              <a:buFont typeface="Wingdings" panose="05000000000000000000" pitchFamily="2" charset="2"/>
              <a:buChar char="ü"/>
            </a:pPr>
            <a:r>
              <a:rPr lang="en-IN">
                <a:latin typeface="Arial" panose="020B0604020202020204" pitchFamily="34" charset="0"/>
                <a:cs typeface="Arial" panose="020B0604020202020204" pitchFamily="34" charset="0"/>
              </a:rPr>
              <a:t>shortest centre to centre distance between adjacent tubes</a:t>
            </a:r>
          </a:p>
          <a:p>
            <a:pPr lvl="1" algn="just">
              <a:buFont typeface="Wingdings" panose="05000000000000000000" pitchFamily="2" charset="2"/>
              <a:buChar char="ü"/>
            </a:pPr>
            <a:r>
              <a:rPr lang="en-IN">
                <a:latin typeface="Arial" panose="020B0604020202020204" pitchFamily="34" charset="0"/>
                <a:cs typeface="Arial" panose="020B0604020202020204" pitchFamily="34" charset="0"/>
              </a:rPr>
              <a:t>tubes are generally placed in square / triangular patterns (pitch)</a:t>
            </a:r>
          </a:p>
          <a:p>
            <a:pPr algn="just"/>
            <a:endParaRPr lang="en-IN">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004549" y="1"/>
            <a:ext cx="10143186" cy="1030310"/>
          </a:xfrm>
        </p:spPr>
        <p:txBody>
          <a:bodyPr/>
          <a:lstStyle/>
          <a:p>
            <a:pPr algn="ctr"/>
            <a:r>
              <a:rPr lang="en-IN" b="1">
                <a:latin typeface="Arial" panose="020B0604020202020204" pitchFamily="34" charset="0"/>
                <a:cs typeface="Arial" panose="020B0604020202020204" pitchFamily="34" charset="0"/>
              </a:rPr>
              <a:t>Thermal design consideration</a:t>
            </a:r>
          </a:p>
        </p:txBody>
      </p:sp>
      <p:pic>
        <p:nvPicPr>
          <p:cNvPr id="2" name="Picture 1"/>
          <p:cNvPicPr>
            <a:picLocks noChangeAspect="1"/>
          </p:cNvPicPr>
          <p:nvPr/>
        </p:nvPicPr>
        <p:blipFill>
          <a:blip r:embed="rId2"/>
          <a:stretch>
            <a:fillRect/>
          </a:stretch>
        </p:blipFill>
        <p:spPr>
          <a:xfrm>
            <a:off x="3071562" y="2938826"/>
            <a:ext cx="6009159" cy="2100731"/>
          </a:xfrm>
          <a:prstGeom prst="rect">
            <a:avLst/>
          </a:prstGeom>
        </p:spPr>
      </p:pic>
      <p:pic>
        <p:nvPicPr>
          <p:cNvPr id="5" name="Picture 4"/>
          <p:cNvPicPr>
            <a:picLocks noChangeAspect="1"/>
          </p:cNvPicPr>
          <p:nvPr/>
        </p:nvPicPr>
        <p:blipFill>
          <a:blip r:embed="rId3"/>
          <a:stretch>
            <a:fillRect/>
          </a:stretch>
        </p:blipFill>
        <p:spPr>
          <a:xfrm>
            <a:off x="3193190" y="5193911"/>
            <a:ext cx="5765904" cy="1673250"/>
          </a:xfrm>
          <a:prstGeom prst="rect">
            <a:avLst/>
          </a:prstGeom>
        </p:spPr>
      </p:pic>
    </p:spTree>
    <p:extLst>
      <p:ext uri="{BB962C8B-B14F-4D97-AF65-F5344CB8AC3E}">
        <p14:creationId xmlns:p14="http://schemas.microsoft.com/office/powerpoint/2010/main" val="243288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oustuv\Dropbox\PED 1 and 2\PED-1\S Ray sir notes\baff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544" y="154349"/>
            <a:ext cx="3951890" cy="6549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4592" y="243513"/>
            <a:ext cx="12502056" cy="3046988"/>
          </a:xfrm>
          <a:prstGeom prst="rect">
            <a:avLst/>
          </a:prstGeom>
        </p:spPr>
        <p:txBody>
          <a:bodyPr wrap="square">
            <a:spAutoFit/>
          </a:bodyPr>
          <a:lstStyle/>
          <a:p>
            <a:r>
              <a:rPr lang="en-US" sz="2400"/>
              <a:t>Baffles are installed on the shell side to give a higher</a:t>
            </a:r>
          </a:p>
          <a:p>
            <a:r>
              <a:rPr lang="en-US" sz="2400"/>
              <a:t> heat-transfer  rate due to increased turbulence and to support </a:t>
            </a:r>
          </a:p>
          <a:p>
            <a:r>
              <a:rPr lang="en-US" sz="2400"/>
              <a:t>the tubes thus reducing the chance of damage due to vibration. </a:t>
            </a:r>
          </a:p>
          <a:p>
            <a:endParaRPr lang="en-US" sz="2400" i="1"/>
          </a:p>
          <a:p>
            <a:r>
              <a:rPr lang="en-US" sz="2400" i="1"/>
              <a:t>Single Segmental</a:t>
            </a:r>
            <a:r>
              <a:rPr lang="en-US" sz="2400"/>
              <a:t> (this is the most common), </a:t>
            </a:r>
          </a:p>
          <a:p>
            <a:r>
              <a:rPr lang="en-US" sz="2400" i="1"/>
              <a:t>Double Segmental</a:t>
            </a:r>
            <a:r>
              <a:rPr lang="en-US" sz="2400"/>
              <a:t> (this is used to obtain a lower shell side</a:t>
            </a:r>
          </a:p>
          <a:p>
            <a:r>
              <a:rPr lang="en-US" sz="2400"/>
              <a:t> velocity  and pressure drop), </a:t>
            </a:r>
          </a:p>
          <a:p>
            <a:r>
              <a:rPr lang="en-US" sz="2400" i="1"/>
              <a:t>Disc and Doughnut</a:t>
            </a:r>
            <a:endParaRPr lang="en-US" sz="2400"/>
          </a:p>
        </p:txBody>
      </p:sp>
    </p:spTree>
    <p:extLst>
      <p:ext uri="{BB962C8B-B14F-4D97-AF65-F5344CB8AC3E}">
        <p14:creationId xmlns:p14="http://schemas.microsoft.com/office/powerpoint/2010/main" val="3456655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9556"/>
            <a:ext cx="10515600" cy="4747407"/>
          </a:xfrm>
        </p:spPr>
        <p:txBody>
          <a:bodyPr>
            <a:normAutofit/>
          </a:bodyPr>
          <a:lstStyle/>
          <a:p>
            <a:pPr marL="0" indent="0" algn="just">
              <a:buNone/>
            </a:pPr>
            <a:r>
              <a:rPr lang="en-IN" b="1">
                <a:solidFill>
                  <a:srgbClr val="7030A0"/>
                </a:solidFill>
                <a:latin typeface="Arial" panose="020B0604020202020204" pitchFamily="34" charset="0"/>
                <a:cs typeface="Arial" panose="020B0604020202020204" pitchFamily="34" charset="0"/>
              </a:rPr>
              <a:t>Baffles:</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Used to increase fluid velocity by diverting flow across tube bundle to obtain higher transfer co-efficient </a:t>
            </a:r>
          </a:p>
          <a:p>
            <a:pPr algn="just">
              <a:buFont typeface="Wingdings" panose="05000000000000000000" pitchFamily="2" charset="2"/>
              <a:buChar char="ü"/>
            </a:pPr>
            <a:r>
              <a:rPr lang="en-IN">
                <a:solidFill>
                  <a:srgbClr val="FF0000"/>
                </a:solidFill>
                <a:latin typeface="Arial" panose="020B0604020202020204" pitchFamily="34" charset="0"/>
                <a:cs typeface="Arial" panose="020B0604020202020204" pitchFamily="34" charset="0"/>
              </a:rPr>
              <a:t>Distance between adjacent baffles is called baffle-spacing. Baffle spacing of 0.2 - 1 times of inside shell diameter is commonly used</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Baffles are held in positioned by means of </a:t>
            </a:r>
            <a:r>
              <a:rPr lang="en-IN" u="sng">
                <a:latin typeface="Arial" panose="020B0604020202020204" pitchFamily="34" charset="0"/>
                <a:cs typeface="Arial" panose="020B0604020202020204" pitchFamily="34" charset="0"/>
              </a:rPr>
              <a:t>baffle spacers</a:t>
            </a:r>
            <a:endParaRPr lang="en-IN">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en-IN">
                <a:latin typeface="Arial" panose="020B0604020202020204" pitchFamily="34" charset="0"/>
                <a:cs typeface="Arial" panose="020B0604020202020204" pitchFamily="34" charset="0"/>
              </a:rPr>
              <a:t>Closer baffle spacing gives greater transfer co-efficient by inducing higher turbulence</a:t>
            </a:r>
          </a:p>
        </p:txBody>
      </p:sp>
      <p:sp>
        <p:nvSpPr>
          <p:cNvPr id="4" name="Title 1"/>
          <p:cNvSpPr>
            <a:spLocks noGrp="1"/>
          </p:cNvSpPr>
          <p:nvPr>
            <p:ph type="title"/>
          </p:nvPr>
        </p:nvSpPr>
        <p:spPr>
          <a:xfrm>
            <a:off x="1127438" y="334852"/>
            <a:ext cx="9937124" cy="1094704"/>
          </a:xfrm>
        </p:spPr>
        <p:txBody>
          <a:bodyPr/>
          <a:lstStyle/>
          <a:p>
            <a:pPr algn="ctr"/>
            <a:r>
              <a:rPr lang="en-IN" b="1">
                <a:latin typeface="Arial" panose="020B0604020202020204" pitchFamily="34" charset="0"/>
                <a:cs typeface="Arial" panose="020B0604020202020204" pitchFamily="34" charset="0"/>
              </a:rPr>
              <a:t>Thermal design consideration</a:t>
            </a:r>
          </a:p>
        </p:txBody>
      </p:sp>
    </p:spTree>
    <p:extLst>
      <p:ext uri="{BB962C8B-B14F-4D97-AF65-F5344CB8AC3E}">
        <p14:creationId xmlns:p14="http://schemas.microsoft.com/office/powerpoint/2010/main" val="375492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IN" b="1">
                <a:solidFill>
                  <a:srgbClr val="7030A0"/>
                </a:solidFill>
                <a:latin typeface="Arial" panose="020B0604020202020204" pitchFamily="34" charset="0"/>
                <a:cs typeface="Arial" panose="020B0604020202020204" pitchFamily="34" charset="0"/>
              </a:rPr>
              <a:t>Tube passes:</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Number of passes is chosen to get required tube side fluid velocity to obtain greater heat transfer co-efficient &amp; also to reduce scale formation</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Tube passes vary from 1-16</a:t>
            </a:r>
          </a:p>
          <a:p>
            <a:pPr lvl="1" algn="just">
              <a:buFont typeface="Wingdings" panose="05000000000000000000" pitchFamily="2" charset="2"/>
              <a:buChar char="v"/>
            </a:pPr>
            <a:r>
              <a:rPr lang="en-IN">
                <a:solidFill>
                  <a:srgbClr val="FF0000"/>
                </a:solidFill>
                <a:latin typeface="Arial" panose="020B0604020202020204" pitchFamily="34" charset="0"/>
                <a:cs typeface="Arial" panose="020B0604020202020204" pitchFamily="34" charset="0"/>
              </a:rPr>
              <a:t>Tube passes of 1, 2 and 4 are common in application</a:t>
            </a:r>
          </a:p>
        </p:txBody>
      </p:sp>
      <p:sp>
        <p:nvSpPr>
          <p:cNvPr id="4" name="Title 1"/>
          <p:cNvSpPr>
            <a:spLocks noGrp="1"/>
          </p:cNvSpPr>
          <p:nvPr>
            <p:ph type="title"/>
          </p:nvPr>
        </p:nvSpPr>
        <p:spPr>
          <a:xfrm>
            <a:off x="1127438" y="334852"/>
            <a:ext cx="9937124" cy="1094704"/>
          </a:xfrm>
        </p:spPr>
        <p:txBody>
          <a:bodyPr/>
          <a:lstStyle/>
          <a:p>
            <a:pPr algn="ctr"/>
            <a:r>
              <a:rPr lang="en-IN" b="1">
                <a:latin typeface="Arial" panose="020B0604020202020204" pitchFamily="34" charset="0"/>
                <a:cs typeface="Arial" panose="020B0604020202020204" pitchFamily="34" charset="0"/>
              </a:rPr>
              <a:t>Thermal design consideration</a:t>
            </a:r>
          </a:p>
        </p:txBody>
      </p:sp>
    </p:spTree>
    <p:extLst>
      <p:ext uri="{BB962C8B-B14F-4D97-AF65-F5344CB8AC3E}">
        <p14:creationId xmlns:p14="http://schemas.microsoft.com/office/powerpoint/2010/main" val="1292881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IN" b="1">
                <a:solidFill>
                  <a:srgbClr val="7030A0"/>
                </a:solidFill>
                <a:latin typeface="Arial" panose="020B0604020202020204" pitchFamily="34" charset="0"/>
                <a:cs typeface="Arial" panose="020B0604020202020204" pitchFamily="34" charset="0"/>
              </a:rPr>
              <a:t>Tube sheet:</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Tubes are fixed with tube sheet that form barrier between tube &amp; shell fluids</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Tube sheet thickness should be greater than tube outside diameter to make a good seal</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Recommended standards (IS:4503 or TEMA) should be followed to select minimum tube sheet thickness</a:t>
            </a:r>
            <a:endParaRPr lang="en-IN" b="1">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127438" y="334852"/>
            <a:ext cx="9937124" cy="1094704"/>
          </a:xfrm>
        </p:spPr>
        <p:txBody>
          <a:bodyPr/>
          <a:lstStyle/>
          <a:p>
            <a:pPr algn="ctr"/>
            <a:r>
              <a:rPr lang="en-IN" b="1">
                <a:latin typeface="Arial" panose="020B0604020202020204" pitchFamily="34" charset="0"/>
                <a:cs typeface="Arial" panose="020B0604020202020204" pitchFamily="34" charset="0"/>
              </a:rPr>
              <a:t>Thermal design consideration</a:t>
            </a:r>
          </a:p>
        </p:txBody>
      </p:sp>
    </p:spTree>
    <p:extLst>
      <p:ext uri="{BB962C8B-B14F-4D97-AF65-F5344CB8AC3E}">
        <p14:creationId xmlns:p14="http://schemas.microsoft.com/office/powerpoint/2010/main" val="269420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0879"/>
            <a:ext cx="10515600" cy="4747407"/>
          </a:xfrm>
        </p:spPr>
        <p:txBody>
          <a:bodyPr>
            <a:normAutofit/>
          </a:bodyPr>
          <a:lstStyle/>
          <a:p>
            <a:pPr marL="0" indent="0" algn="just">
              <a:buNone/>
            </a:pPr>
            <a:r>
              <a:rPr lang="en-IN" b="1">
                <a:solidFill>
                  <a:srgbClr val="7030A0"/>
                </a:solidFill>
                <a:latin typeface="Arial" panose="020B0604020202020204" pitchFamily="34" charset="0"/>
                <a:cs typeface="Arial" panose="020B0604020202020204" pitchFamily="34" charset="0"/>
              </a:rPr>
              <a:t>Fouling considerations:</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Material deposited reduces effective heat transfer rate due to relatively low thermal conductivity, hence net heat transfer with clean surface should be higher to compensate the reduction in performance during operation</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 Fouling of exchanger increases cost of:</a:t>
            </a:r>
          </a:p>
          <a:p>
            <a:pPr lvl="1" algn="just">
              <a:buFont typeface="Wingdings" panose="05000000000000000000" pitchFamily="2" charset="2"/>
              <a:buChar char="Ø"/>
            </a:pPr>
            <a:r>
              <a:rPr lang="en-IN">
                <a:latin typeface="Arial" panose="020B0604020202020204" pitchFamily="34" charset="0"/>
                <a:cs typeface="Arial" panose="020B0604020202020204" pitchFamily="34" charset="0"/>
              </a:rPr>
              <a:t> construction due to oversizing</a:t>
            </a:r>
          </a:p>
          <a:p>
            <a:pPr lvl="1" algn="just">
              <a:buFont typeface="Wingdings" panose="05000000000000000000" pitchFamily="2" charset="2"/>
              <a:buChar char="Ø"/>
            </a:pPr>
            <a:r>
              <a:rPr lang="en-IN">
                <a:latin typeface="Arial" panose="020B0604020202020204" pitchFamily="34" charset="0"/>
                <a:cs typeface="Arial" panose="020B0604020202020204" pitchFamily="34" charset="0"/>
              </a:rPr>
              <a:t> additional energy due to poor exchanger performance </a:t>
            </a:r>
          </a:p>
          <a:p>
            <a:pPr lvl="1" algn="just">
              <a:buFont typeface="Wingdings" panose="05000000000000000000" pitchFamily="2" charset="2"/>
              <a:buChar char="Ø"/>
            </a:pPr>
            <a:r>
              <a:rPr lang="en-IN">
                <a:latin typeface="Arial" panose="020B0604020202020204" pitchFamily="34" charset="0"/>
                <a:cs typeface="Arial" panose="020B0604020202020204" pitchFamily="34" charset="0"/>
              </a:rPr>
              <a:t> cleaning to remove deposited materials</a:t>
            </a:r>
          </a:p>
          <a:p>
            <a:pPr algn="just">
              <a:buFont typeface="Wingdings" panose="05000000000000000000" pitchFamily="2" charset="2"/>
              <a:buChar char="ü"/>
            </a:pPr>
            <a:r>
              <a:rPr lang="en-IN">
                <a:solidFill>
                  <a:srgbClr val="FF0000"/>
                </a:solidFill>
                <a:latin typeface="Arial" panose="020B0604020202020204" pitchFamily="34" charset="0"/>
                <a:cs typeface="Arial" panose="020B0604020202020204" pitchFamily="34" charset="0"/>
              </a:rPr>
              <a:t>Effect of fouling is considered in heat exchanger design by including tube side and shell side fouling resistances</a:t>
            </a:r>
            <a:endParaRPr lang="en-IN" b="1">
              <a:solidFill>
                <a:srgbClr val="FF0000"/>
              </a:solidFill>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127438" y="0"/>
            <a:ext cx="9937124" cy="1094704"/>
          </a:xfrm>
        </p:spPr>
        <p:txBody>
          <a:bodyPr/>
          <a:lstStyle/>
          <a:p>
            <a:pPr algn="ctr"/>
            <a:r>
              <a:rPr lang="en-IN" b="1">
                <a:latin typeface="Arial" panose="020B0604020202020204" pitchFamily="34" charset="0"/>
                <a:cs typeface="Arial" panose="020B0604020202020204" pitchFamily="34" charset="0"/>
              </a:rPr>
              <a:t>Thermal design consideration</a:t>
            </a:r>
          </a:p>
        </p:txBody>
      </p:sp>
    </p:spTree>
    <p:extLst>
      <p:ext uri="{BB962C8B-B14F-4D97-AF65-F5344CB8AC3E}">
        <p14:creationId xmlns:p14="http://schemas.microsoft.com/office/powerpoint/2010/main" val="133041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824248"/>
            <a:ext cx="10515600" cy="4747407"/>
          </a:xfrm>
        </p:spPr>
        <p:txBody>
          <a:bodyPr>
            <a:normAutofit/>
          </a:bodyPr>
          <a:lstStyle/>
          <a:p>
            <a:pPr marL="0" indent="0" algn="just">
              <a:buNone/>
            </a:pPr>
            <a:r>
              <a:rPr lang="en-IN" b="1">
                <a:latin typeface="Arial" panose="020B0604020202020204" pitchFamily="34" charset="0"/>
                <a:cs typeface="Arial" panose="020B0604020202020204" pitchFamily="34" charset="0"/>
              </a:rPr>
              <a:t>Typical values of fouling coefficients and resistances:</a:t>
            </a:r>
          </a:p>
          <a:p>
            <a:pPr marL="0" indent="0" algn="just">
              <a:buNone/>
            </a:pPr>
            <a:endParaRPr lang="en-IN" b="1">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127438" y="0"/>
            <a:ext cx="9937124" cy="1094704"/>
          </a:xfrm>
        </p:spPr>
        <p:txBody>
          <a:bodyPr/>
          <a:lstStyle/>
          <a:p>
            <a:pPr algn="ctr"/>
            <a:r>
              <a:rPr lang="en-IN" b="1">
                <a:latin typeface="Arial" panose="020B0604020202020204" pitchFamily="34" charset="0"/>
                <a:cs typeface="Arial" panose="020B0604020202020204" pitchFamily="34" charset="0"/>
              </a:rPr>
              <a:t>Thermal design consideration</a:t>
            </a:r>
          </a:p>
        </p:txBody>
      </p:sp>
      <p:pic>
        <p:nvPicPr>
          <p:cNvPr id="2" name="Picture 1"/>
          <p:cNvPicPr>
            <a:picLocks noChangeAspect="1"/>
          </p:cNvPicPr>
          <p:nvPr/>
        </p:nvPicPr>
        <p:blipFill>
          <a:blip r:embed="rId2"/>
          <a:stretch>
            <a:fillRect/>
          </a:stretch>
        </p:blipFill>
        <p:spPr>
          <a:xfrm>
            <a:off x="2306459" y="1266082"/>
            <a:ext cx="7579081" cy="5656313"/>
          </a:xfrm>
          <a:prstGeom prst="rect">
            <a:avLst/>
          </a:prstGeom>
        </p:spPr>
      </p:pic>
    </p:spTree>
    <p:extLst>
      <p:ext uri="{BB962C8B-B14F-4D97-AF65-F5344CB8AC3E}">
        <p14:creationId xmlns:p14="http://schemas.microsoft.com/office/powerpoint/2010/main" val="260418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4704"/>
            <a:ext cx="10515600" cy="4747407"/>
          </a:xfrm>
        </p:spPr>
        <p:txBody>
          <a:bodyPr>
            <a:normAutofit/>
          </a:bodyPr>
          <a:lstStyle/>
          <a:p>
            <a:pPr marL="0" indent="0" algn="just">
              <a:buNone/>
            </a:pPr>
            <a:r>
              <a:rPr lang="en-IN" b="1">
                <a:solidFill>
                  <a:srgbClr val="7030A0"/>
                </a:solidFill>
                <a:latin typeface="Arial" panose="020B0604020202020204" pitchFamily="34" charset="0"/>
                <a:cs typeface="Arial" panose="020B0604020202020204" pitchFamily="34" charset="0"/>
              </a:rPr>
              <a:t>Selection of fluids for tube &amp; shell side:</a:t>
            </a:r>
          </a:p>
          <a:p>
            <a:pPr marL="0" indent="0" algn="just">
              <a:buNone/>
            </a:pPr>
            <a:r>
              <a:rPr lang="en-IN">
                <a:latin typeface="Arial" panose="020B0604020202020204" pitchFamily="34" charset="0"/>
                <a:cs typeface="Arial" panose="020B0604020202020204" pitchFamily="34" charset="0"/>
              </a:rPr>
              <a:t>Routing of shell side &amp; tube side fluids has considerable effects on heat exchanger design. Some general guidelines</a:t>
            </a:r>
            <a:r>
              <a:rPr lang="en-IN" b="1">
                <a:latin typeface="Arial" panose="020B0604020202020204" pitchFamily="34" charset="0"/>
                <a:cs typeface="Arial" panose="020B0604020202020204" pitchFamily="34" charset="0"/>
              </a:rPr>
              <a:t> </a:t>
            </a:r>
            <a:r>
              <a:rPr lang="en-IN">
                <a:latin typeface="Arial" panose="020B0604020202020204" pitchFamily="34" charset="0"/>
                <a:cs typeface="Arial" panose="020B0604020202020204" pitchFamily="34" charset="0"/>
              </a:rPr>
              <a:t>for positioning the fluids are given :</a:t>
            </a:r>
            <a:endParaRPr lang="en-IN" b="1">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127438" y="0"/>
            <a:ext cx="9937124" cy="1094704"/>
          </a:xfrm>
        </p:spPr>
        <p:txBody>
          <a:bodyPr/>
          <a:lstStyle/>
          <a:p>
            <a:pPr algn="ctr"/>
            <a:r>
              <a:rPr lang="en-IN" b="1">
                <a:latin typeface="Arial" panose="020B0604020202020204" pitchFamily="34" charset="0"/>
                <a:cs typeface="Arial" panose="020B0604020202020204" pitchFamily="34" charset="0"/>
              </a:rPr>
              <a:t>Thermal design consideration</a:t>
            </a:r>
          </a:p>
        </p:txBody>
      </p:sp>
      <p:pic>
        <p:nvPicPr>
          <p:cNvPr id="2" name="Picture 1"/>
          <p:cNvPicPr>
            <a:picLocks noChangeAspect="1"/>
          </p:cNvPicPr>
          <p:nvPr/>
        </p:nvPicPr>
        <p:blipFill>
          <a:blip r:embed="rId2"/>
          <a:stretch>
            <a:fillRect/>
          </a:stretch>
        </p:blipFill>
        <p:spPr>
          <a:xfrm>
            <a:off x="838200" y="3275224"/>
            <a:ext cx="11241949" cy="3099818"/>
          </a:xfrm>
          <a:prstGeom prst="rect">
            <a:avLst/>
          </a:prstGeom>
        </p:spPr>
      </p:pic>
    </p:spTree>
    <p:extLst>
      <p:ext uri="{BB962C8B-B14F-4D97-AF65-F5344CB8AC3E}">
        <p14:creationId xmlns:p14="http://schemas.microsoft.com/office/powerpoint/2010/main" val="13711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47" y="363070"/>
            <a:ext cx="10515600" cy="860612"/>
          </a:xfrm>
        </p:spPr>
        <p:txBody>
          <a:bodyPr>
            <a:normAutofit/>
          </a:bodyPr>
          <a:lstStyle/>
          <a:p>
            <a:pPr algn="ctr"/>
            <a:r>
              <a:rPr lang="en-IN" sz="3600" b="1">
                <a:latin typeface="Arial" panose="020B0604020202020204" pitchFamily="34" charset="0"/>
                <a:cs typeface="Arial" panose="020B0604020202020204" pitchFamily="34" charset="0"/>
              </a:rPr>
              <a:t>Types of shells, front end &amp; rear ends</a:t>
            </a:r>
          </a:p>
        </p:txBody>
      </p:sp>
      <p:pic>
        <p:nvPicPr>
          <p:cNvPr id="1026" name="Picture 2" descr="C:\Users\Koustuv\Dropbox\PED 1 and 2\PED-1\S Ray sir notes\tema_exchang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85" y="1241547"/>
            <a:ext cx="3821136" cy="50193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55626" y="6038221"/>
            <a:ext cx="6537435" cy="369332"/>
          </a:xfrm>
          <a:prstGeom prst="rect">
            <a:avLst/>
          </a:prstGeom>
        </p:spPr>
        <p:txBody>
          <a:bodyPr wrap="square">
            <a:spAutoFit/>
          </a:bodyPr>
          <a:lstStyle/>
          <a:p>
            <a:r>
              <a:rPr lang="en-US"/>
              <a:t>http://www.wermac.org/equipment/heatexchanger_part5.html</a:t>
            </a:r>
          </a:p>
        </p:txBody>
      </p:sp>
    </p:spTree>
    <p:extLst>
      <p:ext uri="{BB962C8B-B14F-4D97-AF65-F5344CB8AC3E}">
        <p14:creationId xmlns:p14="http://schemas.microsoft.com/office/powerpoint/2010/main" val="296898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111"/>
            <a:ext cx="10515600" cy="1325563"/>
          </a:xfrm>
        </p:spPr>
        <p:txBody>
          <a:bodyPr>
            <a:normAutofit/>
          </a:bodyPr>
          <a:lstStyle/>
          <a:p>
            <a:pPr algn="ctr"/>
            <a:r>
              <a:rPr lang="en-US" sz="3600" b="1">
                <a:solidFill>
                  <a:srgbClr val="FF0000"/>
                </a:solidFill>
              </a:rPr>
              <a:t>Thermal Design Basics</a:t>
            </a:r>
          </a:p>
        </p:txBody>
      </p:sp>
      <p:sp>
        <p:nvSpPr>
          <p:cNvPr id="3" name="Content Placeholder 2"/>
          <p:cNvSpPr>
            <a:spLocks noGrp="1"/>
          </p:cNvSpPr>
          <p:nvPr>
            <p:ph idx="1"/>
          </p:nvPr>
        </p:nvSpPr>
        <p:spPr>
          <a:xfrm>
            <a:off x="84078" y="1053105"/>
            <a:ext cx="11950262" cy="4351338"/>
          </a:xfrm>
        </p:spPr>
        <p:txBody>
          <a:bodyPr>
            <a:noAutofit/>
          </a:bodyPr>
          <a:lstStyle/>
          <a:p>
            <a:pPr algn="just"/>
            <a:r>
              <a:rPr lang="en-US"/>
              <a:t>The thermal design of a shell and tube exchanger is an iterative process which is normally carried out using computer programs from organizations such as the Heat transfer and Fluid Flow Service (HTFS) or Heat Transfer Research Incorporated (HTRI). </a:t>
            </a:r>
          </a:p>
          <a:p>
            <a:pPr algn="just"/>
            <a:r>
              <a:rPr lang="en-US"/>
              <a:t>However, it is important that the engineer understands the logic behind the calculation.</a:t>
            </a:r>
          </a:p>
          <a:p>
            <a:pPr algn="just"/>
            <a:r>
              <a:rPr lang="en-US"/>
              <a:t>In order to calculate the heat transfer coefficients and pressure drops, initial decisions must be made on the sides the fluids are allocated, the front and rear header type, shell type, baffle type, tube diameter and tube layout. </a:t>
            </a:r>
          </a:p>
          <a:p>
            <a:pPr algn="just"/>
            <a:r>
              <a:rPr lang="en-US"/>
              <a:t>The tube length, shell diameter, baffle pitch and number of tube passes are also selected and these are normally the main items that are altered during each iteration in order to maximize the overall heat transfer within specified allowable pressure drops.</a:t>
            </a:r>
          </a:p>
        </p:txBody>
      </p:sp>
    </p:spTree>
    <p:extLst>
      <p:ext uri="{BB962C8B-B14F-4D97-AF65-F5344CB8AC3E}">
        <p14:creationId xmlns:p14="http://schemas.microsoft.com/office/powerpoint/2010/main" val="2819997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9893"/>
            <a:ext cx="10515600" cy="978795"/>
          </a:xfrm>
        </p:spPr>
        <p:txBody>
          <a:bodyPr>
            <a:normAutofit fontScale="92500"/>
          </a:bodyPr>
          <a:lstStyle/>
          <a:p>
            <a:pPr marL="0" indent="0" algn="just">
              <a:buNone/>
            </a:pPr>
            <a:r>
              <a:rPr lang="en-IN" b="1">
                <a:solidFill>
                  <a:srgbClr val="7030A0"/>
                </a:solidFill>
                <a:latin typeface="Arial" panose="020B0604020202020204" pitchFamily="34" charset="0"/>
                <a:cs typeface="Arial" panose="020B0604020202020204" pitchFamily="34" charset="0"/>
              </a:rPr>
              <a:t>Shell &amp; tube HE is designed by trial &amp; error method. Main steps of design following </a:t>
            </a:r>
            <a:r>
              <a:rPr lang="en-IN" b="1" u="sng">
                <a:solidFill>
                  <a:srgbClr val="7030A0"/>
                </a:solidFill>
                <a:latin typeface="Arial" panose="020B0604020202020204" pitchFamily="34" charset="0"/>
                <a:cs typeface="Arial" panose="020B0604020202020204" pitchFamily="34" charset="0"/>
              </a:rPr>
              <a:t>Kern method </a:t>
            </a:r>
            <a:r>
              <a:rPr lang="en-IN" b="1">
                <a:solidFill>
                  <a:srgbClr val="7030A0"/>
                </a:solidFill>
                <a:latin typeface="Arial" panose="020B0604020202020204" pitchFamily="34" charset="0"/>
                <a:cs typeface="Arial" panose="020B0604020202020204" pitchFamily="34" charset="0"/>
              </a:rPr>
              <a:t>are summarized as follows :</a:t>
            </a:r>
          </a:p>
          <a:p>
            <a:pPr marL="0" indent="0" algn="just">
              <a:buNone/>
            </a:pPr>
            <a:endParaRPr lang="en-IN" b="1">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838200" y="0"/>
            <a:ext cx="10600923" cy="1094704"/>
          </a:xfrm>
        </p:spPr>
        <p:txBody>
          <a:bodyPr>
            <a:noAutofit/>
          </a:bodyPr>
          <a:lstStyle/>
          <a:p>
            <a:pPr algn="ctr"/>
            <a:r>
              <a:rPr lang="en-IN" b="1">
                <a:latin typeface="Arial" panose="020B0604020202020204" pitchFamily="34" charset="0"/>
                <a:cs typeface="Arial" panose="020B0604020202020204" pitchFamily="34" charset="0"/>
              </a:rPr>
              <a:t>Process (Thermal) Design Procedure </a:t>
            </a:r>
          </a:p>
        </p:txBody>
      </p:sp>
      <p:graphicFrame>
        <p:nvGraphicFramePr>
          <p:cNvPr id="5" name="Diagram 4"/>
          <p:cNvGraphicFramePr/>
          <p:nvPr>
            <p:extLst>
              <p:ext uri="{D42A27DB-BD31-4B8C-83A1-F6EECF244321}">
                <p14:modId xmlns:p14="http://schemas.microsoft.com/office/powerpoint/2010/main" val="1850903223"/>
              </p:ext>
            </p:extLst>
          </p:nvPr>
        </p:nvGraphicFramePr>
        <p:xfrm>
          <a:off x="736128" y="1920468"/>
          <a:ext cx="10702995" cy="4722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1149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600923" cy="1094704"/>
          </a:xfrm>
        </p:spPr>
        <p:txBody>
          <a:bodyPr>
            <a:noAutofit/>
          </a:bodyPr>
          <a:lstStyle/>
          <a:p>
            <a:pPr algn="ctr"/>
            <a:r>
              <a:rPr lang="en-IN" b="1">
                <a:latin typeface="Arial" panose="020B0604020202020204" pitchFamily="34" charset="0"/>
                <a:cs typeface="Arial" panose="020B0604020202020204" pitchFamily="34" charset="0"/>
              </a:rPr>
              <a:t>Process (Thermal) Design Procedure </a:t>
            </a:r>
          </a:p>
        </p:txBody>
      </p:sp>
      <mc:AlternateContent xmlns:mc="http://schemas.openxmlformats.org/markup-compatibility/2006">
        <mc:Choice xmlns:a14="http://schemas.microsoft.com/office/drawing/2010/main" Requires="a14">
          <p:graphicFrame>
            <p:nvGraphicFramePr>
              <p:cNvPr id="5" name="Diagram 4"/>
              <p:cNvGraphicFramePr/>
              <p:nvPr>
                <p:extLst>
                  <p:ext uri="{D42A27DB-BD31-4B8C-83A1-F6EECF244321}">
                    <p14:modId xmlns:p14="http://schemas.microsoft.com/office/powerpoint/2010/main" val="826093187"/>
                  </p:ext>
                </p:extLst>
              </p:nvPr>
            </p:nvGraphicFramePr>
            <p:xfrm>
              <a:off x="838200" y="927847"/>
              <a:ext cx="10651959" cy="5634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5" name="Diagram 4"/>
              <p:cNvGraphicFramePr/>
              <p:nvPr>
                <p:extLst>
                  <p:ext uri="{D42A27DB-BD31-4B8C-83A1-F6EECF244321}">
                    <p14:modId xmlns:p14="http://schemas.microsoft.com/office/powerpoint/2010/main" val="826093187"/>
                  </p:ext>
                </p:extLst>
              </p:nvPr>
            </p:nvGraphicFramePr>
            <p:xfrm>
              <a:off x="838200" y="927847"/>
              <a:ext cx="10651959" cy="563431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352812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600923" cy="793376"/>
          </a:xfrm>
        </p:spPr>
        <p:txBody>
          <a:bodyPr>
            <a:noAutofit/>
          </a:bodyPr>
          <a:lstStyle/>
          <a:p>
            <a:pPr algn="ctr"/>
            <a:r>
              <a:rPr lang="en-IN" sz="4000" b="1">
                <a:latin typeface="Arial" panose="020B0604020202020204" pitchFamily="34" charset="0"/>
                <a:cs typeface="Arial" panose="020B0604020202020204" pitchFamily="34" charset="0"/>
              </a:rPr>
              <a:t>Process (Thermal) Design Procedure </a:t>
            </a:r>
          </a:p>
        </p:txBody>
      </p:sp>
      <mc:AlternateContent xmlns:mc="http://schemas.openxmlformats.org/markup-compatibility/2006">
        <mc:Choice xmlns:a14="http://schemas.microsoft.com/office/drawing/2010/main" Requires="a14">
          <p:graphicFrame>
            <p:nvGraphicFramePr>
              <p:cNvPr id="5" name="Diagram 4"/>
              <p:cNvGraphicFramePr/>
              <p:nvPr>
                <p:extLst>
                  <p:ext uri="{D42A27DB-BD31-4B8C-83A1-F6EECF244321}">
                    <p14:modId xmlns:p14="http://schemas.microsoft.com/office/powerpoint/2010/main" val="3737963454"/>
                  </p:ext>
                </p:extLst>
              </p:nvPr>
            </p:nvGraphicFramePr>
            <p:xfrm>
              <a:off x="736128" y="941294"/>
              <a:ext cx="10702995" cy="5620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Diagram 4"/>
              <p:cNvGraphicFramePr/>
              <p:nvPr>
                <p:extLst>
                  <p:ext uri="{D42A27DB-BD31-4B8C-83A1-F6EECF244321}">
                    <p14:modId xmlns:p14="http://schemas.microsoft.com/office/powerpoint/2010/main" val="3737963454"/>
                  </p:ext>
                </p:extLst>
              </p:nvPr>
            </p:nvGraphicFramePr>
            <p:xfrm>
              <a:off x="736128" y="941294"/>
              <a:ext cx="10702995" cy="5620869"/>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1096826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600923" cy="1094704"/>
          </a:xfrm>
        </p:spPr>
        <p:txBody>
          <a:bodyPr>
            <a:noAutofit/>
          </a:bodyPr>
          <a:lstStyle/>
          <a:p>
            <a:pPr algn="ctr"/>
            <a:r>
              <a:rPr lang="en-IN" b="1">
                <a:latin typeface="Arial" panose="020B0604020202020204" pitchFamily="34" charset="0"/>
                <a:cs typeface="Arial" panose="020B0604020202020204" pitchFamily="34" charset="0"/>
              </a:rPr>
              <a:t>Process (Thermal) Design Procedure </a:t>
            </a:r>
          </a:p>
        </p:txBody>
      </p:sp>
      <mc:AlternateContent xmlns:mc="http://schemas.openxmlformats.org/markup-compatibility/2006">
        <mc:Choice xmlns:a14="http://schemas.microsoft.com/office/drawing/2010/main" Requires="a14">
          <p:graphicFrame>
            <p:nvGraphicFramePr>
              <p:cNvPr id="5" name="Diagram 4"/>
              <p:cNvGraphicFramePr/>
              <p:nvPr>
                <p:extLst>
                  <p:ext uri="{D42A27DB-BD31-4B8C-83A1-F6EECF244321}">
                    <p14:modId xmlns:p14="http://schemas.microsoft.com/office/powerpoint/2010/main" val="2418968968"/>
                  </p:ext>
                </p:extLst>
              </p:nvPr>
            </p:nvGraphicFramePr>
            <p:xfrm>
              <a:off x="838200" y="927847"/>
              <a:ext cx="10651959" cy="5634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Diagram 4"/>
              <p:cNvGraphicFramePr/>
              <p:nvPr>
                <p:extLst>
                  <p:ext uri="{D42A27DB-BD31-4B8C-83A1-F6EECF244321}">
                    <p14:modId xmlns:p14="http://schemas.microsoft.com/office/powerpoint/2010/main" val="2418968968"/>
                  </p:ext>
                </p:extLst>
              </p:nvPr>
            </p:nvGraphicFramePr>
            <p:xfrm>
              <a:off x="838200" y="927847"/>
              <a:ext cx="10651959" cy="5634318"/>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4050089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600923" cy="1094704"/>
          </a:xfrm>
        </p:spPr>
        <p:txBody>
          <a:bodyPr>
            <a:noAutofit/>
          </a:bodyPr>
          <a:lstStyle/>
          <a:p>
            <a:pPr algn="ctr"/>
            <a:r>
              <a:rPr lang="en-IN" b="1">
                <a:latin typeface="Arial" panose="020B0604020202020204" pitchFamily="34" charset="0"/>
                <a:cs typeface="Arial" panose="020B0604020202020204" pitchFamily="34" charset="0"/>
              </a:rPr>
              <a:t>Process (Thermal) Design Procedure </a:t>
            </a:r>
          </a:p>
        </p:txBody>
      </p:sp>
      <mc:AlternateContent xmlns:mc="http://schemas.openxmlformats.org/markup-compatibility/2006">
        <mc:Choice xmlns:a14="http://schemas.microsoft.com/office/drawing/2010/main" Requires="a14">
          <p:graphicFrame>
            <p:nvGraphicFramePr>
              <p:cNvPr id="5" name="Diagram 4"/>
              <p:cNvGraphicFramePr/>
              <p:nvPr>
                <p:extLst>
                  <p:ext uri="{D42A27DB-BD31-4B8C-83A1-F6EECF244321}">
                    <p14:modId xmlns:p14="http://schemas.microsoft.com/office/powerpoint/2010/main" val="3093763948"/>
                  </p:ext>
                </p:extLst>
              </p:nvPr>
            </p:nvGraphicFramePr>
            <p:xfrm>
              <a:off x="736128" y="954742"/>
              <a:ext cx="10702995" cy="5553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Diagram 4"/>
              <p:cNvGraphicFramePr/>
              <p:nvPr>
                <p:extLst>
                  <p:ext uri="{D42A27DB-BD31-4B8C-83A1-F6EECF244321}">
                    <p14:modId xmlns:p14="http://schemas.microsoft.com/office/powerpoint/2010/main" val="3093763948"/>
                  </p:ext>
                </p:extLst>
              </p:nvPr>
            </p:nvGraphicFramePr>
            <p:xfrm>
              <a:off x="736128" y="954742"/>
              <a:ext cx="10702995" cy="5553634"/>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822778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600923" cy="1094704"/>
          </a:xfrm>
        </p:spPr>
        <p:txBody>
          <a:bodyPr>
            <a:noAutofit/>
          </a:bodyPr>
          <a:lstStyle/>
          <a:p>
            <a:pPr algn="ctr"/>
            <a:r>
              <a:rPr lang="en-IN" b="1">
                <a:latin typeface="Arial" panose="020B0604020202020204" pitchFamily="34" charset="0"/>
                <a:cs typeface="Arial" panose="020B0604020202020204" pitchFamily="34" charset="0"/>
              </a:rPr>
              <a:t>Process (Thermal) Design Procedure </a:t>
            </a:r>
          </a:p>
        </p:txBody>
      </p:sp>
      <p:graphicFrame>
        <p:nvGraphicFramePr>
          <p:cNvPr id="5" name="Diagram 4"/>
          <p:cNvGraphicFramePr/>
          <p:nvPr>
            <p:extLst>
              <p:ext uri="{D42A27DB-BD31-4B8C-83A1-F6EECF244321}">
                <p14:modId xmlns:p14="http://schemas.microsoft.com/office/powerpoint/2010/main" val="1499158682"/>
              </p:ext>
            </p:extLst>
          </p:nvPr>
        </p:nvGraphicFramePr>
        <p:xfrm>
          <a:off x="736128" y="954742"/>
          <a:ext cx="10702995" cy="5553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7719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090"/>
            <a:ext cx="10515600" cy="1325563"/>
          </a:xfrm>
        </p:spPr>
        <p:txBody>
          <a:bodyPr/>
          <a:lstStyle/>
          <a:p>
            <a:r>
              <a:rPr lang="en-US" b="1">
                <a:solidFill>
                  <a:srgbClr val="7030A0"/>
                </a:solidFill>
              </a:rPr>
              <a:t>Design Assignment (Shell &amp; Tube HE) - 1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lgn="just"/>
                <a:r>
                  <a:rPr lang="en-US">
                    <a:solidFill>
                      <a:srgbClr val="FF0000"/>
                    </a:solidFill>
                    <a:latin typeface="Times New Roman" pitchFamily="18" charset="0"/>
                    <a:cs typeface="Times New Roman" pitchFamily="18" charset="0"/>
                  </a:rPr>
                  <a:t>Kerosene (46</a:t>
                </a:r>
                <a:r>
                  <a:rPr lang="en-US" baseline="30000">
                    <a:solidFill>
                      <a:srgbClr val="FF0000"/>
                    </a:solidFill>
                    <a:latin typeface="Times New Roman" pitchFamily="18" charset="0"/>
                    <a:cs typeface="Times New Roman" pitchFamily="18" charset="0"/>
                  </a:rPr>
                  <a:t>o</a:t>
                </a:r>
                <a:r>
                  <a:rPr lang="en-US">
                    <a:solidFill>
                      <a:srgbClr val="FF0000"/>
                    </a:solidFill>
                    <a:latin typeface="Times New Roman" pitchFamily="18" charset="0"/>
                    <a:cs typeface="Times New Roman" pitchFamily="18" charset="0"/>
                  </a:rPr>
                  <a:t> API) is required to be cooled from 110 °C to 40 °C by supplying cooling water (10</a:t>
                </a:r>
                <a:r>
                  <a:rPr lang="en-US" baseline="30000">
                    <a:solidFill>
                      <a:srgbClr val="FF0000"/>
                    </a:solidFill>
                    <a:latin typeface="Times New Roman" pitchFamily="18" charset="0"/>
                    <a:cs typeface="Times New Roman" pitchFamily="18" charset="0"/>
                  </a:rPr>
                  <a:t>o</a:t>
                </a:r>
                <a:r>
                  <a:rPr lang="en-US">
                    <a:solidFill>
                      <a:srgbClr val="FF0000"/>
                    </a:solidFill>
                    <a:latin typeface="Times New Roman" pitchFamily="18" charset="0"/>
                    <a:cs typeface="Times New Roman" pitchFamily="18" charset="0"/>
                  </a:rPr>
                  <a:t> API) stream from 33 °C to 45 °C. The maximum pressure drop of 0.7 kg/cm</a:t>
                </a:r>
                <a:r>
                  <a:rPr lang="en-US" baseline="30000">
                    <a:solidFill>
                      <a:srgbClr val="FF0000"/>
                    </a:solidFill>
                    <a:latin typeface="Times New Roman" pitchFamily="18" charset="0"/>
                    <a:cs typeface="Times New Roman" pitchFamily="18" charset="0"/>
                  </a:rPr>
                  <a:t>2</a:t>
                </a:r>
                <a:r>
                  <a:rPr lang="en-US">
                    <a:solidFill>
                      <a:srgbClr val="FF0000"/>
                    </a:solidFill>
                    <a:latin typeface="Times New Roman" pitchFamily="18" charset="0"/>
                    <a:cs typeface="Times New Roman" pitchFamily="18" charset="0"/>
                  </a:rPr>
                  <a:t> for both streams is permissible. Design for a 1-2 shell and tube heat exchanger for this service.</a:t>
                </a:r>
              </a:p>
              <a:p>
                <a:endParaRPr lang="en-US">
                  <a:solidFill>
                    <a:srgbClr val="FF0000"/>
                  </a:solidFill>
                  <a:latin typeface="Times New Roman" pitchFamily="18" charset="0"/>
                  <a:cs typeface="Times New Roman" pitchFamily="18" charset="0"/>
                </a:endParaRPr>
              </a:p>
              <a:p>
                <a:r>
                  <a:rPr lang="en-US">
                    <a:solidFill>
                      <a:srgbClr val="FF0000"/>
                    </a:solidFill>
                    <a:latin typeface="Times New Roman" pitchFamily="18" charset="0"/>
                    <a:cs typeface="Times New Roman" pitchFamily="18" charset="0"/>
                  </a:rPr>
                  <a:t>Flow rate of kerosene: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a:rPr>
                          <m:t>75000</m:t>
                        </m:r>
                      </m:num>
                      <m:den>
                        <m:r>
                          <a:rPr lang="en-US" i="1">
                            <a:solidFill>
                              <a:srgbClr val="FF0000"/>
                            </a:solidFill>
                            <a:latin typeface="Cambria Math"/>
                          </a:rPr>
                          <m:t>𝑍</m:t>
                        </m:r>
                      </m:den>
                    </m:f>
                    <m:r>
                      <a:rPr lang="en-US" b="0" i="1" smtClean="0">
                        <a:solidFill>
                          <a:srgbClr val="FF0000"/>
                        </a:solidFill>
                        <a:latin typeface="Cambria Math"/>
                      </a:rPr>
                      <m:t> </m:t>
                    </m:r>
                  </m:oMath>
                </a14:m>
                <a:r>
                  <a:rPr lang="en-US">
                    <a:solidFill>
                      <a:srgbClr val="FF0000"/>
                    </a:solidFill>
                    <a:latin typeface="Times New Roman" pitchFamily="18" charset="0"/>
                    <a:cs typeface="Times New Roman" pitchFamily="18" charset="0"/>
                  </a:rPr>
                  <a:t>+ (500 × Z) kg/h where Z is your group number.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212897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525"/>
            <a:ext cx="10515600" cy="925793"/>
          </a:xfrm>
        </p:spPr>
        <p:txBody>
          <a:bodyPr/>
          <a:lstStyle/>
          <a:p>
            <a:pPr algn="ctr"/>
            <a:r>
              <a:rPr lang="en-IN" b="1">
                <a:solidFill>
                  <a:srgbClr val="FF0000"/>
                </a:solidFill>
              </a:rPr>
              <a:t>Books</a:t>
            </a:r>
          </a:p>
        </p:txBody>
      </p:sp>
      <p:sp>
        <p:nvSpPr>
          <p:cNvPr id="3" name="Rectangle 2"/>
          <p:cNvSpPr/>
          <p:nvPr/>
        </p:nvSpPr>
        <p:spPr>
          <a:xfrm>
            <a:off x="1" y="1284392"/>
            <a:ext cx="12039600" cy="4832092"/>
          </a:xfrm>
          <a:prstGeom prst="rect">
            <a:avLst/>
          </a:prstGeom>
        </p:spPr>
        <p:txBody>
          <a:bodyPr wrap="square">
            <a:spAutoFit/>
          </a:bodyPr>
          <a:lstStyle/>
          <a:p>
            <a:pPr marL="514350" indent="-514350" algn="just">
              <a:spcAft>
                <a:spcPts val="0"/>
              </a:spcAft>
              <a:buFont typeface="+mj-lt"/>
              <a:buAutoNum type="arabicPeriod"/>
            </a:pPr>
            <a:r>
              <a:rPr lang="en-US" sz="2800">
                <a:solidFill>
                  <a:srgbClr val="353535"/>
                </a:solidFill>
                <a:latin typeface="Times New Roman" panose="02020603050405020304" pitchFamily="18" charset="0"/>
                <a:ea typeface="Times New Roman" panose="02020603050405020304" pitchFamily="18" charset="0"/>
                <a:cs typeface="Times New Roman" pitchFamily="18" charset="0"/>
              </a:rPr>
              <a:t>Process Heat Transfer, by D. Q. Kern, McGraw Hill, international Student Edition, 1965. </a:t>
            </a:r>
          </a:p>
          <a:p>
            <a:pPr marL="514350" indent="-514350" algn="just">
              <a:buFont typeface="+mj-lt"/>
              <a:buAutoNum type="arabicPeriod"/>
            </a:pPr>
            <a:r>
              <a:rPr lang="en-US" sz="2800">
                <a:latin typeface="Times New Roman" pitchFamily="18" charset="0"/>
                <a:cs typeface="Times New Roman" pitchFamily="18" charset="0"/>
              </a:rPr>
              <a:t>Fundamentals of Heat Exchanger Design by Ramesh K. Shah &amp; </a:t>
            </a:r>
            <a:r>
              <a:rPr lang="en-US" sz="2800" err="1">
                <a:latin typeface="Times New Roman" pitchFamily="18" charset="0"/>
                <a:cs typeface="Times New Roman" pitchFamily="18" charset="0"/>
              </a:rPr>
              <a:t>Dusan</a:t>
            </a:r>
            <a:r>
              <a:rPr lang="en-US" sz="2800">
                <a:latin typeface="Times New Roman" pitchFamily="18" charset="0"/>
                <a:cs typeface="Times New Roman" pitchFamily="18" charset="0"/>
              </a:rPr>
              <a:t> P. </a:t>
            </a:r>
            <a:r>
              <a:rPr lang="en-US" sz="2800" err="1">
                <a:latin typeface="Times New Roman" pitchFamily="18" charset="0"/>
                <a:cs typeface="Times New Roman" pitchFamily="18" charset="0"/>
              </a:rPr>
              <a:t>Sekulic</a:t>
            </a:r>
            <a:r>
              <a:rPr lang="en-US" sz="2800">
                <a:latin typeface="Times New Roman" pitchFamily="18" charset="0"/>
                <a:cs typeface="Times New Roman" pitchFamily="18" charset="0"/>
              </a:rPr>
              <a:t>, John Wiley &amp; Sons, Inc., 2003.</a:t>
            </a:r>
          </a:p>
          <a:p>
            <a:pPr marL="514350" indent="-514350" algn="just">
              <a:buFont typeface="+mj-lt"/>
              <a:buAutoNum type="arabicPeriod"/>
            </a:pPr>
            <a:r>
              <a:rPr lang="en-US" sz="2800">
                <a:latin typeface="Times New Roman" panose="02020603050405020304" pitchFamily="18" charset="0"/>
                <a:ea typeface="Times New Roman" panose="02020603050405020304" pitchFamily="18" charset="0"/>
                <a:cs typeface="Times New Roman" pitchFamily="18" charset="0"/>
              </a:rPr>
              <a:t>Chemical Engineering, Volume 6, Chemical Engineering Design, by, R. K. </a:t>
            </a:r>
            <a:r>
              <a:rPr lang="en-US" sz="2800" err="1">
                <a:latin typeface="Times New Roman" panose="02020603050405020304" pitchFamily="18" charset="0"/>
                <a:ea typeface="Times New Roman" panose="02020603050405020304" pitchFamily="18" charset="0"/>
                <a:cs typeface="Times New Roman" pitchFamily="18" charset="0"/>
              </a:rPr>
              <a:t>Sinnot</a:t>
            </a:r>
            <a:r>
              <a:rPr lang="en-US" sz="2800">
                <a:latin typeface="Times New Roman" panose="02020603050405020304" pitchFamily="18" charset="0"/>
                <a:ea typeface="Times New Roman" panose="02020603050405020304" pitchFamily="18" charset="0"/>
                <a:cs typeface="Times New Roman" pitchFamily="18" charset="0"/>
              </a:rPr>
              <a:t>, Elsevier, Edition 4,  2005.</a:t>
            </a:r>
            <a:endParaRPr lang="en-IN" sz="2800">
              <a:latin typeface="Times New Roman" panose="02020603050405020304" pitchFamily="18" charset="0"/>
              <a:ea typeface="Times New Roman" panose="02020603050405020304" pitchFamily="18" charset="0"/>
              <a:cs typeface="Times New Roman" pitchFamily="18" charset="0"/>
            </a:endParaRPr>
          </a:p>
          <a:p>
            <a:pPr marL="514350" indent="-514350" algn="just">
              <a:spcAft>
                <a:spcPts val="0"/>
              </a:spcAft>
              <a:buFont typeface="+mj-lt"/>
              <a:buAutoNum type="arabicPeriod"/>
            </a:pPr>
            <a:r>
              <a:rPr lang="en-US" sz="2800">
                <a:solidFill>
                  <a:srgbClr val="353535"/>
                </a:solidFill>
                <a:latin typeface="Times New Roman" panose="02020603050405020304" pitchFamily="18" charset="0"/>
                <a:ea typeface="Times New Roman" panose="02020603050405020304" pitchFamily="18" charset="0"/>
                <a:cs typeface="Times New Roman" pitchFamily="18" charset="0"/>
              </a:rPr>
              <a:t>Process Equipment Design” by L. E. Brownell and E. H. Young, John Wiley &amp; Sons Publications, Reprint 2004</a:t>
            </a:r>
            <a:endParaRPr lang="en-US" sz="2800">
              <a:latin typeface="Times New Roman" panose="02020603050405020304" pitchFamily="18" charset="0"/>
              <a:ea typeface="Times New Roman" panose="02020603050405020304" pitchFamily="18" charset="0"/>
              <a:cs typeface="Times New Roman" pitchFamily="18" charset="0"/>
            </a:endParaRPr>
          </a:p>
          <a:p>
            <a:pPr marL="514350" indent="-514350" algn="just">
              <a:spcAft>
                <a:spcPts val="0"/>
              </a:spcAft>
              <a:buFont typeface="+mj-lt"/>
              <a:buAutoNum type="arabicPeriod"/>
            </a:pPr>
            <a:r>
              <a:rPr lang="en-US" sz="2800">
                <a:latin typeface="Times New Roman" panose="02020603050405020304" pitchFamily="18" charset="0"/>
                <a:ea typeface="Times New Roman" panose="02020603050405020304" pitchFamily="18" charset="0"/>
                <a:cs typeface="Times New Roman" pitchFamily="18" charset="0"/>
              </a:rPr>
              <a:t>Perry's Chemical Engineers' Handbook,  by Don W. Green and </a:t>
            </a:r>
            <a:r>
              <a:rPr lang="en-US" sz="2800" err="1">
                <a:latin typeface="Times New Roman" panose="02020603050405020304" pitchFamily="18" charset="0"/>
                <a:ea typeface="Times New Roman" panose="02020603050405020304" pitchFamily="18" charset="0"/>
                <a:cs typeface="Times New Roman" pitchFamily="18" charset="0"/>
              </a:rPr>
              <a:t>Marylee</a:t>
            </a:r>
            <a:r>
              <a:rPr lang="en-US" sz="2800">
                <a:latin typeface="Times New Roman" panose="02020603050405020304" pitchFamily="18" charset="0"/>
                <a:ea typeface="Times New Roman" panose="02020603050405020304" pitchFamily="18" charset="0"/>
                <a:cs typeface="Times New Roman" pitchFamily="18" charset="0"/>
              </a:rPr>
              <a:t> Z. Southard, </a:t>
            </a:r>
            <a:r>
              <a:rPr lang="en-US" sz="2800">
                <a:solidFill>
                  <a:srgbClr val="353535"/>
                </a:solidFill>
                <a:latin typeface="Times New Roman" panose="02020603050405020304" pitchFamily="18" charset="0"/>
                <a:ea typeface="Times New Roman" panose="02020603050405020304" pitchFamily="18" charset="0"/>
                <a:cs typeface="Times New Roman" pitchFamily="18" charset="0"/>
              </a:rPr>
              <a:t>McGraw-Hill, </a:t>
            </a:r>
            <a:r>
              <a:rPr lang="en-US" sz="2800">
                <a:latin typeface="Times New Roman" panose="02020603050405020304" pitchFamily="18" charset="0"/>
                <a:ea typeface="Times New Roman" panose="02020603050405020304" pitchFamily="18" charset="0"/>
                <a:cs typeface="Times New Roman" pitchFamily="18" charset="0"/>
              </a:rPr>
              <a:t>9th Edition </a:t>
            </a:r>
            <a:r>
              <a:rPr lang="en-US" sz="2800">
                <a:solidFill>
                  <a:srgbClr val="353535"/>
                </a:solidFill>
                <a:latin typeface="Times New Roman" panose="02020603050405020304" pitchFamily="18" charset="0"/>
                <a:ea typeface="Times New Roman" panose="02020603050405020304" pitchFamily="18" charset="0"/>
                <a:cs typeface="Times New Roman" pitchFamily="18" charset="0"/>
              </a:rPr>
              <a:t>2018.</a:t>
            </a:r>
            <a:endParaRPr lang="en-IN" sz="2800">
              <a:latin typeface="Times New Roman" panose="02020603050405020304" pitchFamily="18" charset="0"/>
              <a:ea typeface="Times New Roman" panose="02020603050405020304" pitchFamily="18" charset="0"/>
              <a:cs typeface="Times New Roman" pitchFamily="18" charset="0"/>
            </a:endParaRPr>
          </a:p>
          <a:p>
            <a:pPr marL="514350" indent="-514350" algn="just">
              <a:spcAft>
                <a:spcPts val="0"/>
              </a:spcAft>
              <a:buFont typeface="+mj-lt"/>
              <a:buAutoNum type="arabicPeriod"/>
            </a:pPr>
            <a:r>
              <a:rPr lang="en-US" sz="2800" kern="1800">
                <a:solidFill>
                  <a:srgbClr val="111111"/>
                </a:solidFill>
                <a:latin typeface="Times New Roman" panose="02020603050405020304" pitchFamily="18" charset="0"/>
                <a:ea typeface="Times New Roman" panose="02020603050405020304" pitchFamily="18" charset="0"/>
                <a:cs typeface="Times New Roman" pitchFamily="18" charset="0"/>
              </a:rPr>
              <a:t>BIS Codes/ASME Codes</a:t>
            </a:r>
            <a:endParaRPr lang="en-IN" sz="2800">
              <a:effectLst/>
              <a:latin typeface="Times New Roman" panose="02020603050405020304"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438207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a:latin typeface="Arial" panose="020B0604020202020204" pitchFamily="34" charset="0"/>
                <a:cs typeface="Arial" panose="020B0604020202020204" pitchFamily="34" charset="0"/>
              </a:rPr>
              <a:t>Mechanical Design of Heat Exchanger (Shell &amp; Tube)</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5495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52" y="1135116"/>
            <a:ext cx="11101552" cy="4808484"/>
          </a:xfrm>
        </p:spPr>
        <p:txBody>
          <a:bodyPr>
            <a:noAutofit/>
          </a:bodyPr>
          <a:lstStyle/>
          <a:p>
            <a:r>
              <a:rPr lang="en-US" sz="2400"/>
              <a:t>These are used for entrance and exit of the tube fluid; in many rear-end heads, a provision has been made to take care of tube thermal expansion.</a:t>
            </a:r>
            <a:br>
              <a:rPr lang="en-US" sz="2400"/>
            </a:br>
            <a:br>
              <a:rPr lang="en-US" sz="2400"/>
            </a:br>
            <a:r>
              <a:rPr lang="en-US" sz="2400"/>
              <a:t>The front-end head is stationary, while the rear-end head could be either stationary</a:t>
            </a:r>
            <a:br>
              <a:rPr lang="en-US" sz="2400"/>
            </a:br>
            <a:r>
              <a:rPr lang="en-US" sz="2400"/>
              <a:t>(allowing for no tube thermal expansion) or floating, depending on the thermal</a:t>
            </a:r>
            <a:br>
              <a:rPr lang="en-US" sz="2400"/>
            </a:br>
            <a:r>
              <a:rPr lang="en-US" sz="2400"/>
              <a:t>stresses between the tubes and shell. </a:t>
            </a:r>
            <a:br>
              <a:rPr lang="en-US" sz="2400"/>
            </a:br>
            <a:br>
              <a:rPr lang="en-US" sz="2400"/>
            </a:br>
            <a:r>
              <a:rPr lang="en-US" sz="2400" u="sng"/>
              <a:t>The major criteria for selection of the front-end head </a:t>
            </a:r>
            <a:r>
              <a:rPr lang="en-US" sz="2400"/>
              <a:t>are cost, maintenance and inspection, hazard due to mixing of shell and tube fluids, and leakage to ambient and operating pressures. </a:t>
            </a:r>
            <a:br>
              <a:rPr lang="en-US" sz="2400"/>
            </a:br>
            <a:br>
              <a:rPr lang="en-US" sz="2400"/>
            </a:br>
            <a:r>
              <a:rPr lang="en-US" sz="2400" u="sng"/>
              <a:t>The major criteria for selection of the rear-end </a:t>
            </a:r>
            <a:r>
              <a:rPr lang="en-US" sz="2400"/>
              <a:t>head are the allowance for thermal stresses, a provision to remove the tube bundle for cleaning the shell side, prevention of mixing of tube and shell fluids, and sealing any leakage path for the shell fluid to ambient.</a:t>
            </a:r>
          </a:p>
        </p:txBody>
      </p:sp>
      <p:sp>
        <p:nvSpPr>
          <p:cNvPr id="3" name="TextBox 2"/>
          <p:cNvSpPr txBox="1"/>
          <p:nvPr/>
        </p:nvSpPr>
        <p:spPr>
          <a:xfrm>
            <a:off x="3531475" y="220717"/>
            <a:ext cx="4934607" cy="584775"/>
          </a:xfrm>
          <a:prstGeom prst="rect">
            <a:avLst/>
          </a:prstGeom>
          <a:noFill/>
        </p:spPr>
        <p:txBody>
          <a:bodyPr wrap="square" rtlCol="0">
            <a:spAutoFit/>
          </a:bodyPr>
          <a:lstStyle/>
          <a:p>
            <a:r>
              <a:rPr lang="en-US" sz="3200">
                <a:solidFill>
                  <a:srgbClr val="FF0000"/>
                </a:solidFill>
              </a:rPr>
              <a:t>Front- and Rear-End Heads</a:t>
            </a:r>
          </a:p>
        </p:txBody>
      </p:sp>
    </p:spTree>
    <p:extLst>
      <p:ext uri="{BB962C8B-B14F-4D97-AF65-F5344CB8AC3E}">
        <p14:creationId xmlns:p14="http://schemas.microsoft.com/office/powerpoint/2010/main" val="650589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5807"/>
            <a:ext cx="10515600" cy="629957"/>
          </a:xfrm>
        </p:spPr>
        <p:txBody>
          <a:bodyPr>
            <a:noAutofit/>
          </a:bodyPr>
          <a:lstStyle/>
          <a:p>
            <a:pPr algn="ctr"/>
            <a:r>
              <a:rPr lang="en-IN" sz="3600" b="1">
                <a:solidFill>
                  <a:schemeClr val="accent4">
                    <a:lumMod val="75000"/>
                  </a:schemeClr>
                </a:solidFill>
                <a:latin typeface="Arial" panose="020B0604020202020204" pitchFamily="34" charset="0"/>
                <a:cs typeface="Arial" panose="020B0604020202020204" pitchFamily="34" charset="0"/>
              </a:rPr>
              <a:t>Mechanical design standards of shell &amp; tube Heat Exchanger</a:t>
            </a:r>
            <a:endParaRPr lang="en-IN" sz="360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59858"/>
            <a:ext cx="10515600" cy="5298142"/>
          </a:xfrm>
        </p:spPr>
        <p:txBody>
          <a:bodyPr>
            <a:normAutofit/>
          </a:bodyPr>
          <a:lstStyle/>
          <a:p>
            <a:pPr algn="just"/>
            <a:r>
              <a:rPr lang="en-IN">
                <a:latin typeface="Arial" panose="020B0604020202020204" pitchFamily="34" charset="0"/>
                <a:cs typeface="Arial" panose="020B0604020202020204" pitchFamily="34" charset="0"/>
              </a:rPr>
              <a:t>Mechanical design of HE includes design of various pressure &amp; non-pressure parts.</a:t>
            </a:r>
          </a:p>
          <a:p>
            <a:pPr algn="just"/>
            <a:r>
              <a:rPr lang="en-IN">
                <a:latin typeface="Arial" panose="020B0604020202020204" pitchFamily="34" charset="0"/>
                <a:cs typeface="Arial" panose="020B0604020202020204" pitchFamily="34" charset="0"/>
              </a:rPr>
              <a:t>Structural rigidity &amp; satisfactory service of HE depends on appropriate mechanical design. </a:t>
            </a:r>
          </a:p>
          <a:p>
            <a:pPr algn="just"/>
            <a:r>
              <a:rPr lang="en-IN">
                <a:latin typeface="Arial" panose="020B0604020202020204" pitchFamily="34" charset="0"/>
                <a:cs typeface="Arial" panose="020B0604020202020204" pitchFamily="34" charset="0"/>
              </a:rPr>
              <a:t>Mechanical design is generally performed according to design standards &amp; codes. Some mechanical design standards used in heat exchanger design are: </a:t>
            </a:r>
          </a:p>
          <a:p>
            <a:pPr lvl="1" algn="just">
              <a:buFont typeface="Wingdings" panose="05000000000000000000" pitchFamily="2" charset="2"/>
              <a:buChar char="ü"/>
            </a:pPr>
            <a:r>
              <a:rPr lang="en-IN" sz="2800">
                <a:latin typeface="Arial" panose="020B0604020202020204" pitchFamily="34" charset="0"/>
                <a:cs typeface="Arial" panose="020B0604020202020204" pitchFamily="34" charset="0"/>
              </a:rPr>
              <a:t>TEMA (United States)</a:t>
            </a:r>
          </a:p>
          <a:p>
            <a:pPr lvl="1" algn="just">
              <a:buFont typeface="Wingdings" panose="05000000000000000000" pitchFamily="2" charset="2"/>
              <a:buChar char="ü"/>
            </a:pPr>
            <a:r>
              <a:rPr lang="en-IN" sz="2800">
                <a:latin typeface="Arial" panose="020B0604020202020204" pitchFamily="34" charset="0"/>
                <a:cs typeface="Arial" panose="020B0604020202020204" pitchFamily="34" charset="0"/>
              </a:rPr>
              <a:t>IS:4503-1967 (India)</a:t>
            </a:r>
          </a:p>
          <a:p>
            <a:pPr lvl="1" algn="just">
              <a:buFont typeface="Wingdings" panose="05000000000000000000" pitchFamily="2" charset="2"/>
              <a:buChar char="ü"/>
            </a:pPr>
            <a:r>
              <a:rPr lang="en-IN" sz="2800">
                <a:latin typeface="Arial" panose="020B0604020202020204" pitchFamily="34" charset="0"/>
                <a:cs typeface="Arial" panose="020B0604020202020204" pitchFamily="34" charset="0"/>
              </a:rPr>
              <a:t>BS: 3274 (United Kingdom)</a:t>
            </a:r>
          </a:p>
          <a:p>
            <a:pPr lvl="1" algn="just">
              <a:buFont typeface="Wingdings" panose="05000000000000000000" pitchFamily="2" charset="2"/>
              <a:buChar char="ü"/>
            </a:pPr>
            <a:r>
              <a:rPr lang="en-IN" sz="2800">
                <a:latin typeface="Arial" panose="020B0604020202020204" pitchFamily="34" charset="0"/>
                <a:cs typeface="Arial" panose="020B0604020202020204" pitchFamily="34" charset="0"/>
              </a:rPr>
              <a:t>BS: 20414 (United Kingdom)</a:t>
            </a:r>
          </a:p>
        </p:txBody>
      </p:sp>
    </p:spTree>
    <p:extLst>
      <p:ext uri="{BB962C8B-B14F-4D97-AF65-F5344CB8AC3E}">
        <p14:creationId xmlns:p14="http://schemas.microsoft.com/office/powerpoint/2010/main" val="2978294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a:solidFill>
                  <a:schemeClr val="accent4">
                    <a:lumMod val="75000"/>
                  </a:schemeClr>
                </a:solidFill>
                <a:latin typeface="Arial" panose="020B0604020202020204" pitchFamily="34" charset="0"/>
                <a:cs typeface="Arial" panose="020B0604020202020204" pitchFamily="34" charset="0"/>
              </a:rPr>
              <a:t>Mechanical design standards of shell &amp; tube Heat Exchanger</a:t>
            </a:r>
            <a:endParaRPr lang="en-IN" sz="3600"/>
          </a:p>
        </p:txBody>
      </p:sp>
      <p:sp>
        <p:nvSpPr>
          <p:cNvPr id="3" name="Content Placeholder 2"/>
          <p:cNvSpPr>
            <a:spLocks noGrp="1"/>
          </p:cNvSpPr>
          <p:nvPr>
            <p:ph idx="1"/>
          </p:nvPr>
        </p:nvSpPr>
        <p:spPr>
          <a:xfrm>
            <a:off x="838200" y="1825625"/>
            <a:ext cx="10515600" cy="4669304"/>
          </a:xfrm>
        </p:spPr>
        <p:txBody>
          <a:bodyPr>
            <a:normAutofit/>
          </a:bodyPr>
          <a:lstStyle/>
          <a:p>
            <a:r>
              <a:rPr lang="en-IN">
                <a:latin typeface="Arial" panose="020B0604020202020204" pitchFamily="34" charset="0"/>
                <a:cs typeface="Arial" panose="020B0604020202020204" pitchFamily="34" charset="0"/>
              </a:rPr>
              <a:t>Most countries follow TEMA standards </a:t>
            </a:r>
          </a:p>
          <a:p>
            <a:r>
              <a:rPr lang="en-IN">
                <a:latin typeface="Arial" panose="020B0604020202020204" pitchFamily="34" charset="0"/>
                <a:cs typeface="Arial" panose="020B0604020202020204" pitchFamily="34" charset="0"/>
              </a:rPr>
              <a:t>TEMA standards are applicable for maximum shell ID &amp; wall thickness of 60 &amp; 2 inch, a maximum design pressure of 3000 psi &amp; a maximum nominal diameter (inch) × design pressure (psi) of 60000 lb/in, respectively</a:t>
            </a:r>
          </a:p>
          <a:p>
            <a:r>
              <a:rPr lang="en-IN">
                <a:latin typeface="Arial" panose="020B0604020202020204" pitchFamily="34" charset="0"/>
                <a:cs typeface="Arial" panose="020B0604020202020204" pitchFamily="34" charset="0"/>
              </a:rPr>
              <a:t>Three basic classes of TEMA standards are: ‘</a:t>
            </a:r>
            <a:r>
              <a:rPr lang="en-IN" b="1">
                <a:latin typeface="Arial" panose="020B0604020202020204" pitchFamily="34" charset="0"/>
                <a:cs typeface="Arial" panose="020B0604020202020204" pitchFamily="34" charset="0"/>
              </a:rPr>
              <a:t>C</a:t>
            </a:r>
            <a:r>
              <a:rPr lang="en-IN">
                <a:latin typeface="Arial" panose="020B0604020202020204" pitchFamily="34" charset="0"/>
                <a:cs typeface="Arial" panose="020B0604020202020204" pitchFamily="34" charset="0"/>
              </a:rPr>
              <a:t>’, ‘</a:t>
            </a:r>
            <a:r>
              <a:rPr lang="en-IN" b="1">
                <a:latin typeface="Arial" panose="020B0604020202020204" pitchFamily="34" charset="0"/>
                <a:cs typeface="Arial" panose="020B0604020202020204" pitchFamily="34" charset="0"/>
              </a:rPr>
              <a:t>B</a:t>
            </a:r>
            <a:r>
              <a:rPr lang="en-IN">
                <a:latin typeface="Arial" panose="020B0604020202020204" pitchFamily="34" charset="0"/>
                <a:cs typeface="Arial" panose="020B0604020202020204" pitchFamily="34" charset="0"/>
              </a:rPr>
              <a:t>’ &amp; ‘</a:t>
            </a:r>
            <a:r>
              <a:rPr lang="en-IN" b="1">
                <a:latin typeface="Arial" panose="020B0604020202020204" pitchFamily="34" charset="0"/>
                <a:cs typeface="Arial" panose="020B0604020202020204" pitchFamily="34" charset="0"/>
              </a:rPr>
              <a:t>R</a:t>
            </a:r>
            <a:r>
              <a:rPr lang="en-IN">
                <a:latin typeface="Arial" panose="020B0604020202020204" pitchFamily="34" charset="0"/>
                <a:cs typeface="Arial" panose="020B0604020202020204" pitchFamily="34" charset="0"/>
              </a:rPr>
              <a:t>’</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Class ‘</a:t>
            </a:r>
            <a:r>
              <a:rPr lang="en-IN" b="1">
                <a:latin typeface="Arial" panose="020B0604020202020204" pitchFamily="34" charset="0"/>
                <a:cs typeface="Arial" panose="020B0604020202020204" pitchFamily="34" charset="0"/>
              </a:rPr>
              <a:t>C</a:t>
            </a:r>
            <a:r>
              <a:rPr lang="en-IN">
                <a:latin typeface="Arial" panose="020B0604020202020204" pitchFamily="34" charset="0"/>
                <a:cs typeface="Arial" panose="020B0604020202020204" pitchFamily="34" charset="0"/>
              </a:rPr>
              <a:t>’ specifies standards for general service exchangers</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Class ‘</a:t>
            </a:r>
            <a:r>
              <a:rPr lang="en-IN" b="1">
                <a:latin typeface="Arial" panose="020B0604020202020204" pitchFamily="34" charset="0"/>
                <a:cs typeface="Arial" panose="020B0604020202020204" pitchFamily="34" charset="0"/>
              </a:rPr>
              <a:t>B</a:t>
            </a:r>
            <a:r>
              <a:rPr lang="en-IN">
                <a:latin typeface="Arial" panose="020B0604020202020204" pitchFamily="34" charset="0"/>
                <a:cs typeface="Arial" panose="020B0604020202020204" pitchFamily="34" charset="0"/>
              </a:rPr>
              <a:t>’ specifies standards of heat exchangers for chemical services</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Class ‘</a:t>
            </a:r>
            <a:r>
              <a:rPr lang="en-IN" b="1">
                <a:latin typeface="Arial" panose="020B0604020202020204" pitchFamily="34" charset="0"/>
                <a:cs typeface="Arial" panose="020B0604020202020204" pitchFamily="34" charset="0"/>
              </a:rPr>
              <a:t>R</a:t>
            </a:r>
            <a:r>
              <a:rPr lang="en-IN">
                <a:latin typeface="Arial" panose="020B0604020202020204" pitchFamily="34" charset="0"/>
                <a:cs typeface="Arial" panose="020B0604020202020204" pitchFamily="34" charset="0"/>
              </a:rPr>
              <a:t>’ specifies standards of heat exchangers for more severe application in petroleum &amp; related processes </a:t>
            </a:r>
          </a:p>
          <a:p>
            <a:endParaRPr lang="en-IN"/>
          </a:p>
        </p:txBody>
      </p:sp>
    </p:spTree>
    <p:extLst>
      <p:ext uri="{BB962C8B-B14F-4D97-AF65-F5344CB8AC3E}">
        <p14:creationId xmlns:p14="http://schemas.microsoft.com/office/powerpoint/2010/main" val="3455309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5110"/>
          </a:xfrm>
        </p:spPr>
        <p:txBody>
          <a:bodyPr/>
          <a:lstStyle/>
          <a:p>
            <a:pPr algn="ctr"/>
            <a:r>
              <a:rPr lang="en-IN" b="1">
                <a:latin typeface="Arial" panose="020B0604020202020204" pitchFamily="34" charset="0"/>
                <a:cs typeface="Arial" panose="020B0604020202020204" pitchFamily="34" charset="0"/>
              </a:rPr>
              <a:t>Design considerations</a:t>
            </a:r>
          </a:p>
        </p:txBody>
      </p:sp>
      <p:sp>
        <p:nvSpPr>
          <p:cNvPr id="3" name="Content Placeholder 2"/>
          <p:cNvSpPr>
            <a:spLocks noGrp="1"/>
          </p:cNvSpPr>
          <p:nvPr>
            <p:ph idx="1"/>
          </p:nvPr>
        </p:nvSpPr>
        <p:spPr>
          <a:xfrm>
            <a:off x="838200" y="845110"/>
            <a:ext cx="10515600" cy="5488455"/>
          </a:xfrm>
        </p:spPr>
        <p:txBody>
          <a:bodyPr>
            <a:noAutofit/>
          </a:bodyPr>
          <a:lstStyle/>
          <a:p>
            <a:r>
              <a:rPr lang="en-IN" b="1">
                <a:solidFill>
                  <a:srgbClr val="7030A0"/>
                </a:solidFill>
                <a:latin typeface="Arial" panose="020B0604020202020204" pitchFamily="34" charset="0"/>
                <a:cs typeface="Arial" panose="020B0604020202020204" pitchFamily="34" charset="0"/>
              </a:rPr>
              <a:t>Design pressure &amp; temperature</a:t>
            </a:r>
          </a:p>
          <a:p>
            <a:r>
              <a:rPr lang="en-IN" b="1">
                <a:solidFill>
                  <a:schemeClr val="accent6">
                    <a:lumMod val="75000"/>
                  </a:schemeClr>
                </a:solidFill>
                <a:latin typeface="Arial" panose="020B0604020202020204" pitchFamily="34" charset="0"/>
                <a:cs typeface="Arial" panose="020B0604020202020204" pitchFamily="34" charset="0"/>
              </a:rPr>
              <a:t>Materials of construction</a:t>
            </a:r>
          </a:p>
          <a:p>
            <a:r>
              <a:rPr lang="en-IN" b="1">
                <a:solidFill>
                  <a:schemeClr val="accent4">
                    <a:lumMod val="75000"/>
                  </a:schemeClr>
                </a:solidFill>
                <a:latin typeface="Arial" panose="020B0604020202020204" pitchFamily="34" charset="0"/>
                <a:cs typeface="Arial" panose="020B0604020202020204" pitchFamily="34" charset="0"/>
              </a:rPr>
              <a:t>Design components</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Shell diameter &amp; thickness</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Shell cover</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Channel covers diameter and thickness </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Pass partition plate </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Tube sheet thickness </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Impingement plates or baffles </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Nozzles and branch pipes </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Gaskets </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Bolts design </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Design of flange </a:t>
            </a:r>
          </a:p>
          <a:p>
            <a:pPr lvl="1">
              <a:buFont typeface="Wingdings" panose="05000000000000000000" pitchFamily="2" charset="2"/>
              <a:buChar char="ü"/>
            </a:pPr>
            <a:r>
              <a:rPr lang="en-IN">
                <a:latin typeface="Arial" panose="020B0604020202020204" pitchFamily="34" charset="0"/>
                <a:cs typeface="Arial" panose="020B0604020202020204" pitchFamily="34" charset="0"/>
              </a:rPr>
              <a:t>Design of supports </a:t>
            </a:r>
          </a:p>
        </p:txBody>
      </p:sp>
    </p:spTree>
    <p:extLst>
      <p:ext uri="{BB962C8B-B14F-4D97-AF65-F5344CB8AC3E}">
        <p14:creationId xmlns:p14="http://schemas.microsoft.com/office/powerpoint/2010/main" val="578175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47" y="200585"/>
            <a:ext cx="10515600" cy="831663"/>
          </a:xfrm>
        </p:spPr>
        <p:txBody>
          <a:bodyPr>
            <a:normAutofit fontScale="90000"/>
          </a:bodyPr>
          <a:lstStyle/>
          <a:p>
            <a:pPr algn="ctr"/>
            <a:r>
              <a:rPr lang="en-IN" b="1">
                <a:solidFill>
                  <a:srgbClr val="7030A0"/>
                </a:solidFill>
                <a:latin typeface="Arial" panose="020B0604020202020204" pitchFamily="34" charset="0"/>
                <a:cs typeface="Arial" panose="020B0604020202020204" pitchFamily="34" charset="0"/>
              </a:rPr>
              <a:t>Design pressure &amp; temperature</a:t>
            </a:r>
            <a:br>
              <a:rPr lang="en-IN" b="1">
                <a:solidFill>
                  <a:srgbClr val="7030A0"/>
                </a:solidFill>
                <a:latin typeface="Arial" panose="020B0604020202020204" pitchFamily="34" charset="0"/>
                <a:cs typeface="Arial" panose="020B0604020202020204" pitchFamily="34" charset="0"/>
              </a:rPr>
            </a:br>
            <a:endParaRPr lang="en-IN"/>
          </a:p>
        </p:txBody>
      </p:sp>
      <p:sp>
        <p:nvSpPr>
          <p:cNvPr id="3" name="Content Placeholder 2"/>
          <p:cNvSpPr>
            <a:spLocks noGrp="1"/>
          </p:cNvSpPr>
          <p:nvPr>
            <p:ph idx="1"/>
          </p:nvPr>
        </p:nvSpPr>
        <p:spPr>
          <a:xfrm>
            <a:off x="757517" y="790201"/>
            <a:ext cx="10515600" cy="4158317"/>
          </a:xfrm>
        </p:spPr>
        <p:txBody>
          <a:bodyPr>
            <a:noAutofit/>
          </a:bodyPr>
          <a:lstStyle/>
          <a:p>
            <a:pPr marL="0" indent="0">
              <a:buNone/>
            </a:pPr>
            <a:r>
              <a:rPr lang="en-IN" sz="2400" b="1" u="sng">
                <a:latin typeface="Arial" panose="020B0604020202020204" pitchFamily="34" charset="0"/>
                <a:cs typeface="Arial" panose="020B0604020202020204" pitchFamily="34" charset="0"/>
              </a:rPr>
              <a:t>Design pressure:</a:t>
            </a:r>
          </a:p>
          <a:p>
            <a:pPr algn="just">
              <a:lnSpc>
                <a:spcPct val="120000"/>
              </a:lnSpc>
            </a:pPr>
            <a:r>
              <a:rPr lang="en-IN" sz="2400">
                <a:latin typeface="Arial" panose="020B0604020202020204" pitchFamily="34" charset="0"/>
                <a:cs typeface="Arial" panose="020B0604020202020204" pitchFamily="34" charset="0"/>
              </a:rPr>
              <a:t>Design pressure of a HE is gage pressure at top of vessel. This pressure is used to determine minimum wall thickness of various pressure parts. The IS: 4503 design pressure should at least 5% greater than maximum allowable working pressure. Usually a 10% higher value is used. </a:t>
            </a:r>
          </a:p>
          <a:p>
            <a:pPr algn="just">
              <a:lnSpc>
                <a:spcPct val="120000"/>
              </a:lnSpc>
            </a:pPr>
            <a:r>
              <a:rPr lang="en-IN" sz="2400">
                <a:latin typeface="Arial" panose="020B0604020202020204" pitchFamily="34" charset="0"/>
                <a:cs typeface="Arial" panose="020B0604020202020204" pitchFamily="34" charset="0"/>
              </a:rPr>
              <a:t>Maximum allowable working pressure is gage pressure for a specified operating temperature that is permitted for service of exchanger units. According IS: 4503, shell &amp; tube sides pressure should be specified individually. </a:t>
            </a:r>
          </a:p>
          <a:p>
            <a:pPr algn="just">
              <a:lnSpc>
                <a:spcPct val="120000"/>
              </a:lnSpc>
            </a:pPr>
            <a:r>
              <a:rPr lang="en-IN" sz="2400">
                <a:latin typeface="Arial" panose="020B0604020202020204" pitchFamily="34" charset="0"/>
                <a:cs typeface="Arial" panose="020B0604020202020204" pitchFamily="34" charset="0"/>
              </a:rPr>
              <a:t>Design pressure specification is at 250, 120 and 65ᵒC for carbon steel, stainless steel &amp; non-ferrous metals respectively. Maximum permissible stresses for various HE components should not be exceeded at allowable pressure. </a:t>
            </a:r>
          </a:p>
        </p:txBody>
      </p:sp>
    </p:spTree>
    <p:extLst>
      <p:ext uri="{BB962C8B-B14F-4D97-AF65-F5344CB8AC3E}">
        <p14:creationId xmlns:p14="http://schemas.microsoft.com/office/powerpoint/2010/main" val="1954962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solidFill>
                  <a:srgbClr val="7030A0"/>
                </a:solidFill>
                <a:latin typeface="Arial" panose="020B0604020202020204" pitchFamily="34" charset="0"/>
                <a:cs typeface="Arial" panose="020B0604020202020204" pitchFamily="34" charset="0"/>
              </a:rPr>
              <a:t>Design pressure &amp; temperature</a:t>
            </a:r>
            <a:br>
              <a:rPr lang="en-IN" b="1">
                <a:solidFill>
                  <a:srgbClr val="7030A0"/>
                </a:solidFill>
                <a:latin typeface="Arial" panose="020B0604020202020204" pitchFamily="34" charset="0"/>
                <a:cs typeface="Arial" panose="020B0604020202020204" pitchFamily="34" charset="0"/>
              </a:rPr>
            </a:br>
            <a:endParaRPr lang="en-IN"/>
          </a:p>
        </p:txBody>
      </p:sp>
      <p:sp>
        <p:nvSpPr>
          <p:cNvPr id="3" name="Content Placeholder 2"/>
          <p:cNvSpPr>
            <a:spLocks noGrp="1"/>
          </p:cNvSpPr>
          <p:nvPr>
            <p:ph idx="1"/>
          </p:nvPr>
        </p:nvSpPr>
        <p:spPr>
          <a:xfrm>
            <a:off x="838200" y="1825625"/>
            <a:ext cx="10515600" cy="1589928"/>
          </a:xfrm>
        </p:spPr>
        <p:txBody>
          <a:bodyPr>
            <a:normAutofit lnSpcReduction="10000"/>
          </a:bodyPr>
          <a:lstStyle/>
          <a:p>
            <a:pPr marL="0" indent="0" algn="just">
              <a:buNone/>
            </a:pPr>
            <a:r>
              <a:rPr lang="en-IN" b="1" u="sng">
                <a:latin typeface="Arial" panose="020B0604020202020204" pitchFamily="34" charset="0"/>
                <a:cs typeface="Arial" panose="020B0604020202020204" pitchFamily="34" charset="0"/>
              </a:rPr>
              <a:t>Temperature:</a:t>
            </a:r>
          </a:p>
          <a:p>
            <a:pPr marL="0" indent="0" algn="just">
              <a:buNone/>
            </a:pPr>
            <a:r>
              <a:rPr lang="en-IN">
                <a:latin typeface="Arial" panose="020B0604020202020204" pitchFamily="34" charset="0"/>
                <a:cs typeface="Arial" panose="020B0604020202020204" pitchFamily="34" charset="0"/>
              </a:rPr>
              <a:t>Design temperature is used to determine minimum wall thickness of various parts of exchanger for a specified design pressure. It is normally 10ᵒC greater than maximum allowable temperature. </a:t>
            </a:r>
          </a:p>
        </p:txBody>
      </p:sp>
    </p:spTree>
    <p:extLst>
      <p:ext uri="{BB962C8B-B14F-4D97-AF65-F5344CB8AC3E}">
        <p14:creationId xmlns:p14="http://schemas.microsoft.com/office/powerpoint/2010/main" val="357639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90"/>
            <a:ext cx="10515600" cy="831663"/>
          </a:xfrm>
        </p:spPr>
        <p:txBody>
          <a:bodyPr/>
          <a:lstStyle/>
          <a:p>
            <a:pPr algn="ctr"/>
            <a:r>
              <a:rPr lang="en-IN" b="1">
                <a:solidFill>
                  <a:schemeClr val="accent6">
                    <a:lumMod val="75000"/>
                  </a:schemeClr>
                </a:solidFill>
                <a:latin typeface="Arial" panose="020B0604020202020204" pitchFamily="34" charset="0"/>
                <a:cs typeface="Arial" panose="020B0604020202020204" pitchFamily="34" charset="0"/>
              </a:rPr>
              <a:t>Materials of construction </a:t>
            </a:r>
            <a:endParaRPr lang="en-IN">
              <a:solidFill>
                <a:schemeClr val="accent6">
                  <a:lumMod val="75000"/>
                </a:schemeClr>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835033" y="3714156"/>
            <a:ext cx="8521933" cy="3064594"/>
          </a:xfrm>
          <a:prstGeom prst="rect">
            <a:avLst/>
          </a:prstGeom>
        </p:spPr>
      </p:pic>
      <p:sp>
        <p:nvSpPr>
          <p:cNvPr id="5" name="TextBox 4"/>
          <p:cNvSpPr txBox="1"/>
          <p:nvPr/>
        </p:nvSpPr>
        <p:spPr>
          <a:xfrm>
            <a:off x="838200" y="779930"/>
            <a:ext cx="10515600" cy="2862322"/>
          </a:xfrm>
          <a:prstGeom prst="rect">
            <a:avLst/>
          </a:prstGeom>
          <a:noFill/>
        </p:spPr>
        <p:txBody>
          <a:bodyPr wrap="square" rtlCol="0">
            <a:spAutoFit/>
          </a:bodyPr>
          <a:lstStyle/>
          <a:p>
            <a:pPr marL="285750" indent="-285750" algn="just">
              <a:buFont typeface="Arial" panose="020B0604020202020204" pitchFamily="34" charset="0"/>
              <a:buChar char="•"/>
            </a:pPr>
            <a:r>
              <a:rPr lang="en-IN" sz="2000">
                <a:latin typeface="Arial" panose="020B0604020202020204" pitchFamily="34" charset="0"/>
                <a:cs typeface="Arial" panose="020B0604020202020204" pitchFamily="34" charset="0"/>
              </a:rPr>
              <a:t>All materials used for construction of shell and tube HE for pressure parts must have appropriate specification as given in IS: 4503 </a:t>
            </a:r>
          </a:p>
          <a:p>
            <a:pPr marL="285750" indent="-285750" algn="just">
              <a:buFont typeface="Arial" panose="020B0604020202020204" pitchFamily="34" charset="0"/>
              <a:buChar char="•"/>
            </a:pPr>
            <a:r>
              <a:rPr lang="en-IN" sz="2000">
                <a:latin typeface="Arial" panose="020B0604020202020204" pitchFamily="34" charset="0"/>
                <a:cs typeface="Arial" panose="020B0604020202020204" pitchFamily="34" charset="0"/>
              </a:rPr>
              <a:t>Materials of construction should be compatible with process fluids &amp; others parts of materials &amp; also should be cost effective</a:t>
            </a:r>
          </a:p>
          <a:p>
            <a:pPr marL="285750" indent="-285750" algn="just">
              <a:buFont typeface="Arial" panose="020B0604020202020204" pitchFamily="34" charset="0"/>
              <a:buChar char="•"/>
            </a:pPr>
            <a:r>
              <a:rPr lang="en-IN" sz="2000">
                <a:latin typeface="Arial" panose="020B0604020202020204" pitchFamily="34" charset="0"/>
                <a:cs typeface="Arial" panose="020B0604020202020204" pitchFamily="34" charset="0"/>
              </a:rPr>
              <a:t>Maximum permitted operating fluid temperatures should not exceeds for various pressure-retaining components as specified by IS:4503 </a:t>
            </a:r>
          </a:p>
          <a:p>
            <a:pPr marL="285750" indent="-285750" algn="just">
              <a:buFont typeface="Arial" panose="020B0604020202020204" pitchFamily="34" charset="0"/>
              <a:buChar char="•"/>
            </a:pPr>
            <a:r>
              <a:rPr lang="en-IN" sz="2000">
                <a:latin typeface="Arial" panose="020B0604020202020204" pitchFamily="34" charset="0"/>
                <a:cs typeface="Arial" panose="020B0604020202020204" pitchFamily="34" charset="0"/>
              </a:rPr>
              <a:t>High chrome-Mo-Ni alloys (Cr content 12-27%) can be used for high temperature services up to 2100ᵒC. Use of any carbon or low alloy steel is not recommended for construction of HE for service below 0ᵒC. </a:t>
            </a:r>
          </a:p>
        </p:txBody>
      </p:sp>
    </p:spTree>
    <p:extLst>
      <p:ext uri="{BB962C8B-B14F-4D97-AF65-F5344CB8AC3E}">
        <p14:creationId xmlns:p14="http://schemas.microsoft.com/office/powerpoint/2010/main" val="2168423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20"/>
            <a:ext cx="10515600" cy="724087"/>
          </a:xfrm>
        </p:spPr>
        <p:txBody>
          <a:bodyPr/>
          <a:lstStyle/>
          <a:p>
            <a:pPr algn="ctr"/>
            <a:r>
              <a:rPr lang="en-IN" b="1">
                <a:solidFill>
                  <a:schemeClr val="accent4">
                    <a:lumMod val="75000"/>
                  </a:schemeClr>
                </a:solidFill>
                <a:latin typeface="Arial" panose="020B0604020202020204" pitchFamily="34" charset="0"/>
                <a:cs typeface="Arial" panose="020B0604020202020204" pitchFamily="34" charset="0"/>
              </a:rPr>
              <a:t>Design components</a:t>
            </a:r>
          </a:p>
        </p:txBody>
      </p:sp>
      <p:sp>
        <p:nvSpPr>
          <p:cNvPr id="3" name="Content Placeholder 2"/>
          <p:cNvSpPr>
            <a:spLocks noGrp="1"/>
          </p:cNvSpPr>
          <p:nvPr>
            <p:ph idx="1"/>
          </p:nvPr>
        </p:nvSpPr>
        <p:spPr>
          <a:xfrm>
            <a:off x="838200" y="887507"/>
            <a:ext cx="10515600" cy="5289456"/>
          </a:xfrm>
        </p:spPr>
        <p:txBody>
          <a:bodyPr/>
          <a:lstStyle/>
          <a:p>
            <a:pPr marL="0" indent="0">
              <a:buNone/>
            </a:pPr>
            <a:r>
              <a:rPr lang="en-IN" b="1" u="sng"/>
              <a:t>Shell diameter </a:t>
            </a:r>
          </a:p>
          <a:p>
            <a:pPr marL="0" indent="0" algn="just">
              <a:buNone/>
            </a:pPr>
            <a:r>
              <a:rPr lang="en-IN" sz="2400">
                <a:latin typeface="Arial" panose="020B0604020202020204" pitchFamily="34" charset="0"/>
                <a:cs typeface="Arial" panose="020B0604020202020204" pitchFamily="34" charset="0"/>
              </a:rPr>
              <a:t>Nominal diameter (outside diameter in mm rounded to nearest integer) of HE is specified in </a:t>
            </a:r>
            <a:r>
              <a:rPr lang="en-IN" sz="2400" b="1">
                <a:latin typeface="Arial" panose="020B0604020202020204" pitchFamily="34" charset="0"/>
                <a:cs typeface="Arial" panose="020B0604020202020204" pitchFamily="34" charset="0"/>
              </a:rPr>
              <a:t>IS: 2844-1964 </a:t>
            </a:r>
            <a:r>
              <a:rPr lang="en-IN" sz="2400">
                <a:latin typeface="Arial" panose="020B0604020202020204" pitchFamily="34" charset="0"/>
                <a:cs typeface="Arial" panose="020B0604020202020204" pitchFamily="34" charset="0"/>
              </a:rPr>
              <a:t>in case of shells manufactured from flat sheet. Following diameters (mm) should be preferably used in case of cylindrical pipe shell: 159, 219, 267, 324, 368, 419, 457, 508, 558.8, 609.6, 660.4, 711.2,762, 812.8, 863.6, 914.4 and 1016. </a:t>
            </a:r>
          </a:p>
          <a:p>
            <a:pPr marL="0" indent="0">
              <a:buNone/>
            </a:pPr>
            <a:r>
              <a:rPr lang="en-IN" sz="2400" b="1" u="sng">
                <a:latin typeface="Arial" panose="020B0604020202020204" pitchFamily="34" charset="0"/>
                <a:cs typeface="Arial" panose="020B0604020202020204" pitchFamily="34" charset="0"/>
              </a:rPr>
              <a:t>Shell thickness</a:t>
            </a:r>
          </a:p>
          <a:p>
            <a:pPr marL="0" indent="0">
              <a:buNone/>
            </a:pPr>
            <a:endParaRPr lang="en-IN" sz="2400" b="1" u="sng">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3690290"/>
            <a:ext cx="6056012" cy="2973656"/>
          </a:xfrm>
          <a:prstGeom prst="rect">
            <a:avLst/>
          </a:prstGeom>
        </p:spPr>
      </p:pic>
      <p:sp>
        <p:nvSpPr>
          <p:cNvPr id="5" name="TextBox 4"/>
          <p:cNvSpPr txBox="1"/>
          <p:nvPr/>
        </p:nvSpPr>
        <p:spPr>
          <a:xfrm>
            <a:off x="6894211" y="3653487"/>
            <a:ext cx="5181247" cy="2862322"/>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just"/>
            <a:r>
              <a:rPr lang="en-IN" sz="2000">
                <a:latin typeface="Arial" panose="020B0604020202020204" pitchFamily="34" charset="0"/>
                <a:cs typeface="Arial" panose="020B0604020202020204" pitchFamily="34" charset="0"/>
              </a:rPr>
              <a:t>Minimum shell thicknesses should be decided in compliance with nominal shell diameter including corrosion allowance as specified by IS: 4503. Usually minimum shell thicknesses are in order for various materials for same service: Cast iron&gt; Carbon steel≥ Al and Al-alloys (up to 700°C)&gt; Cu and Cu-alloys≥ Ni≥ Austenitic stainless steel= </a:t>
            </a:r>
            <a:r>
              <a:rPr lang="en-IN" sz="2000" err="1">
                <a:latin typeface="Arial" panose="020B0604020202020204" pitchFamily="34" charset="0"/>
                <a:cs typeface="Arial" panose="020B0604020202020204" pitchFamily="34" charset="0"/>
              </a:rPr>
              <a:t>Monel</a:t>
            </a:r>
            <a:r>
              <a:rPr lang="en-IN" sz="2000">
                <a:latin typeface="Arial" panose="020B0604020202020204" pitchFamily="34" charset="0"/>
                <a:cs typeface="Arial" panose="020B0604020202020204" pitchFamily="34" charset="0"/>
              </a:rPr>
              <a:t> </a:t>
            </a:r>
            <a:r>
              <a:rPr lang="en-IN" sz="2000" err="1">
                <a:latin typeface="Arial" panose="020B0604020202020204" pitchFamily="34" charset="0"/>
                <a:cs typeface="Arial" panose="020B0604020202020204" pitchFamily="34" charset="0"/>
              </a:rPr>
              <a:t>inconel</a:t>
            </a:r>
            <a:r>
              <a:rPr lang="en-IN" sz="2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80463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1322"/>
          </a:xfrm>
        </p:spPr>
        <p:txBody>
          <a:bodyPr/>
          <a:lstStyle/>
          <a:p>
            <a:pPr algn="ctr"/>
            <a:r>
              <a:rPr lang="en-IN" b="1">
                <a:latin typeface="Arial" panose="020B0604020202020204" pitchFamily="34" charset="0"/>
                <a:cs typeface="Arial" panose="020B0604020202020204" pitchFamily="34" charset="0"/>
              </a:rPr>
              <a:t>Shell cover</a:t>
            </a:r>
          </a:p>
        </p:txBody>
      </p:sp>
      <p:sp>
        <p:nvSpPr>
          <p:cNvPr id="3" name="Content Placeholder 2"/>
          <p:cNvSpPr>
            <a:spLocks noGrp="1"/>
          </p:cNvSpPr>
          <p:nvPr>
            <p:ph idx="1"/>
          </p:nvPr>
        </p:nvSpPr>
        <p:spPr>
          <a:xfrm>
            <a:off x="838200" y="658907"/>
            <a:ext cx="10515600" cy="2393575"/>
          </a:xfrm>
        </p:spPr>
        <p:txBody>
          <a:bodyPr>
            <a:normAutofit/>
          </a:bodyPr>
          <a:lstStyle/>
          <a:p>
            <a:pPr algn="just"/>
            <a:r>
              <a:rPr lang="en-IN" sz="2400">
                <a:latin typeface="Arial" panose="020B0604020202020204" pitchFamily="34" charset="0"/>
                <a:cs typeface="Arial" panose="020B0604020202020204" pitchFamily="34" charset="0"/>
              </a:rPr>
              <a:t>Different types shell covers used in shell and tube HE: flat, </a:t>
            </a:r>
            <a:r>
              <a:rPr lang="en-IN" sz="2400" err="1">
                <a:latin typeface="Arial" panose="020B0604020202020204" pitchFamily="34" charset="0"/>
                <a:cs typeface="Arial" panose="020B0604020202020204" pitchFamily="34" charset="0"/>
              </a:rPr>
              <a:t>torispherical</a:t>
            </a:r>
            <a:r>
              <a:rPr lang="en-IN" sz="2400">
                <a:latin typeface="Arial" panose="020B0604020202020204" pitchFamily="34" charset="0"/>
                <a:cs typeface="Arial" panose="020B0604020202020204" pitchFamily="34" charset="0"/>
              </a:rPr>
              <a:t>, hemispherical, conical &amp; ellipsoidal </a:t>
            </a:r>
          </a:p>
          <a:p>
            <a:pPr algn="just"/>
            <a:r>
              <a:rPr lang="en-IN" sz="2400" err="1">
                <a:latin typeface="Arial" panose="020B0604020202020204" pitchFamily="34" charset="0"/>
                <a:cs typeface="Arial" panose="020B0604020202020204" pitchFamily="34" charset="0"/>
              </a:rPr>
              <a:t>Torispherical</a:t>
            </a:r>
            <a:r>
              <a:rPr lang="en-IN" sz="2400">
                <a:latin typeface="Arial" panose="020B0604020202020204" pitchFamily="34" charset="0"/>
                <a:cs typeface="Arial" panose="020B0604020202020204" pitchFamily="34" charset="0"/>
              </a:rPr>
              <a:t> head most widely used in chemical industries for operating pressure up to 200 psi</a:t>
            </a:r>
          </a:p>
          <a:p>
            <a:pPr algn="just"/>
            <a:r>
              <a:rPr lang="en-IN" sz="2400">
                <a:latin typeface="Arial" panose="020B0604020202020204" pitchFamily="34" charset="0"/>
                <a:cs typeface="Arial" panose="020B0604020202020204" pitchFamily="34" charset="0"/>
              </a:rPr>
              <a:t>According to IS: 4503, minimum thickness of shell cover should be at least equal to thickness of shell</a:t>
            </a:r>
          </a:p>
        </p:txBody>
      </p:sp>
      <p:pic>
        <p:nvPicPr>
          <p:cNvPr id="4" name="Picture 3"/>
          <p:cNvPicPr>
            <a:picLocks noChangeAspect="1"/>
          </p:cNvPicPr>
          <p:nvPr/>
        </p:nvPicPr>
        <p:blipFill>
          <a:blip r:embed="rId2"/>
          <a:stretch>
            <a:fillRect/>
          </a:stretch>
        </p:blipFill>
        <p:spPr>
          <a:xfrm>
            <a:off x="1189809" y="3153615"/>
            <a:ext cx="8271860" cy="3439563"/>
          </a:xfrm>
          <a:prstGeom prst="rect">
            <a:avLst/>
          </a:prstGeom>
        </p:spPr>
      </p:pic>
      <p:pic>
        <p:nvPicPr>
          <p:cNvPr id="1028" name="Picture 4" descr="http://www.dishedends.com.au/uploads/images/dished-end-ke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6646" y="3830408"/>
            <a:ext cx="3977154" cy="22207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70847" y="5866510"/>
            <a:ext cx="712694" cy="369332"/>
          </a:xfrm>
          <a:prstGeom prst="rect">
            <a:avLst/>
          </a:prstGeom>
          <a:solidFill>
            <a:schemeClr val="bg1"/>
          </a:solidFill>
        </p:spPr>
        <p:txBody>
          <a:bodyPr wrap="square" rtlCol="0">
            <a:spAutoFit/>
          </a:bodyPr>
          <a:lstStyle/>
          <a:p>
            <a:endParaRPr lang="en-IN"/>
          </a:p>
        </p:txBody>
      </p:sp>
    </p:spTree>
    <p:extLst>
      <p:ext uri="{BB962C8B-B14F-4D97-AF65-F5344CB8AC3E}">
        <p14:creationId xmlns:p14="http://schemas.microsoft.com/office/powerpoint/2010/main" val="3183417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443"/>
            <a:ext cx="10515600" cy="750981"/>
          </a:xfrm>
        </p:spPr>
        <p:txBody>
          <a:bodyPr>
            <a:normAutofit/>
          </a:bodyPr>
          <a:lstStyle/>
          <a:p>
            <a:pPr algn="ctr"/>
            <a:r>
              <a:rPr lang="en-IN" sz="3600" b="1">
                <a:latin typeface="Arial" panose="020B0604020202020204" pitchFamily="34" charset="0"/>
                <a:cs typeface="Arial" panose="020B0604020202020204" pitchFamily="34" charset="0"/>
              </a:rPr>
              <a:t>Channel cover diameter &amp; thickness </a:t>
            </a:r>
            <a:endParaRPr lang="en-IN" sz="36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4118" y="1035424"/>
            <a:ext cx="10515600" cy="4351338"/>
          </a:xfrm>
        </p:spPr>
        <p:txBody>
          <a:bodyPr/>
          <a:lstStyle/>
          <a:p>
            <a:pPr algn="just"/>
            <a:r>
              <a:rPr lang="en-IN">
                <a:latin typeface="Arial" panose="020B0604020202020204" pitchFamily="34" charset="0"/>
                <a:cs typeface="Arial" panose="020B0604020202020204" pitchFamily="34" charset="0"/>
              </a:rPr>
              <a:t>Outside diameter of channel shall be same as that of shell. Thickness of channel shall be greater of : (</a:t>
            </a:r>
            <a:r>
              <a:rPr lang="en-IN" err="1">
                <a:latin typeface="Arial" panose="020B0604020202020204" pitchFamily="34" charset="0"/>
                <a:cs typeface="Arial" panose="020B0604020202020204" pitchFamily="34" charset="0"/>
              </a:rPr>
              <a:t>i</a:t>
            </a:r>
            <a:r>
              <a:rPr lang="en-IN">
                <a:latin typeface="Arial" panose="020B0604020202020204" pitchFamily="34" charset="0"/>
                <a:cs typeface="Arial" panose="020B0604020202020204" pitchFamily="34" charset="0"/>
              </a:rPr>
              <a:t>) shell thickness or (ii) thickness calculated on basis of design shown below pressure. </a:t>
            </a:r>
          </a:p>
          <a:p>
            <a:pPr algn="just"/>
            <a:r>
              <a:rPr lang="en-IN">
                <a:latin typeface="Arial" panose="020B0604020202020204" pitchFamily="34" charset="0"/>
                <a:cs typeface="Arial" panose="020B0604020202020204" pitchFamily="34" charset="0"/>
              </a:rPr>
              <a:t>Effective channel cover thickness (𝑡</a:t>
            </a:r>
            <a:r>
              <a:rPr lang="en-IN" baseline="-25000">
                <a:latin typeface="Arial" panose="020B0604020202020204" pitchFamily="34" charset="0"/>
                <a:cs typeface="Arial" panose="020B0604020202020204" pitchFamily="34" charset="0"/>
              </a:rPr>
              <a:t>𝑐𝑐</a:t>
            </a:r>
            <a:r>
              <a:rPr lang="en-IN">
                <a:latin typeface="Arial" panose="020B0604020202020204" pitchFamily="34" charset="0"/>
                <a:cs typeface="Arial" panose="020B0604020202020204" pitchFamily="34" charset="0"/>
              </a:rPr>
              <a:t> in mm) is calculated from :</a:t>
            </a:r>
          </a:p>
        </p:txBody>
      </p:sp>
      <p:pic>
        <p:nvPicPr>
          <p:cNvPr id="4" name="Picture 3"/>
          <p:cNvPicPr>
            <a:picLocks noChangeAspect="1"/>
          </p:cNvPicPr>
          <p:nvPr/>
        </p:nvPicPr>
        <p:blipFill>
          <a:blip r:embed="rId2"/>
          <a:stretch>
            <a:fillRect/>
          </a:stretch>
        </p:blipFill>
        <p:spPr>
          <a:xfrm>
            <a:off x="1187753" y="3342308"/>
            <a:ext cx="10087836" cy="3502244"/>
          </a:xfrm>
          <a:prstGeom prst="rect">
            <a:avLst/>
          </a:prstGeom>
        </p:spPr>
      </p:pic>
    </p:spTree>
    <p:extLst>
      <p:ext uri="{BB962C8B-B14F-4D97-AF65-F5344CB8AC3E}">
        <p14:creationId xmlns:p14="http://schemas.microsoft.com/office/powerpoint/2010/main" val="2181971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latin typeface="Arial" panose="020B0604020202020204" pitchFamily="34" charset="0"/>
                <a:cs typeface="Arial" panose="020B0604020202020204" pitchFamily="34" charset="0"/>
              </a:rPr>
              <a:t>Pass partition plate </a:t>
            </a:r>
            <a:endParaRPr lang="en-IN">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IN">
                <a:latin typeface="Arial" panose="020B0604020202020204" pitchFamily="34" charset="0"/>
                <a:cs typeface="Arial" panose="020B0604020202020204" pitchFamily="34" charset="0"/>
              </a:rPr>
              <a:t>IS: 4503, specifies that minimum thickness of channel pass partition plates including corrosion allowance should be 10 mm for both carbon steel and alloy </a:t>
            </a:r>
            <a:r>
              <a:rPr lang="en-IN" err="1">
                <a:latin typeface="Arial" panose="020B0604020202020204" pitchFamily="34" charset="0"/>
                <a:cs typeface="Arial" panose="020B0604020202020204" pitchFamily="34" charset="0"/>
              </a:rPr>
              <a:t>upto</a:t>
            </a:r>
            <a:r>
              <a:rPr lang="en-IN">
                <a:latin typeface="Arial" panose="020B0604020202020204" pitchFamily="34" charset="0"/>
                <a:cs typeface="Arial" panose="020B0604020202020204" pitchFamily="34" charset="0"/>
              </a:rPr>
              <a:t> channel size of 600 mm. </a:t>
            </a:r>
          </a:p>
          <a:p>
            <a:pPr algn="just"/>
            <a:r>
              <a:rPr lang="en-IN">
                <a:latin typeface="Arial" panose="020B0604020202020204" pitchFamily="34" charset="0"/>
                <a:cs typeface="Arial" panose="020B0604020202020204" pitchFamily="34" charset="0"/>
              </a:rPr>
              <a:t>For higher channel size, same should be 13 mm carbon steel and 10 mm for alloy. </a:t>
            </a:r>
          </a:p>
        </p:txBody>
      </p:sp>
    </p:spTree>
    <p:extLst>
      <p:ext uri="{BB962C8B-B14F-4D97-AF65-F5344CB8AC3E}">
        <p14:creationId xmlns:p14="http://schemas.microsoft.com/office/powerpoint/2010/main" val="256493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737534"/>
          </a:xfrm>
        </p:spPr>
        <p:txBody>
          <a:bodyPr>
            <a:normAutofit/>
          </a:bodyPr>
          <a:lstStyle/>
          <a:p>
            <a:pPr algn="ctr"/>
            <a:r>
              <a:rPr lang="en-IN" sz="3600" b="1">
                <a:latin typeface="Arial" panose="020B0604020202020204" pitchFamily="34" charset="0"/>
                <a:cs typeface="Arial" panose="020B0604020202020204" pitchFamily="34" charset="0"/>
              </a:rPr>
              <a:t>Parts of HE</a:t>
            </a:r>
          </a:p>
        </p:txBody>
      </p:sp>
      <p:pic>
        <p:nvPicPr>
          <p:cNvPr id="1026" name="Picture 2" descr="heat exchanger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63" y="874060"/>
            <a:ext cx="5334000" cy="2419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at exchanger shell and baffle c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037" y="753037"/>
            <a:ext cx="5334000" cy="32480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at exchanger tubeshe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178" y="3375212"/>
            <a:ext cx="5084397" cy="34410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t exchanger pass parti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0037" y="4005362"/>
            <a:ext cx="4698813" cy="281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4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047"/>
            <a:ext cx="10515600" cy="803182"/>
          </a:xfrm>
        </p:spPr>
        <p:txBody>
          <a:bodyPr/>
          <a:lstStyle/>
          <a:p>
            <a:pPr algn="ctr"/>
            <a:r>
              <a:rPr lang="en-IN" b="1">
                <a:latin typeface="Arial" panose="020B0604020202020204" pitchFamily="34" charset="0"/>
                <a:cs typeface="Arial" panose="020B0604020202020204" pitchFamily="34" charset="0"/>
              </a:rPr>
              <a:t>Tube sheet thickness </a:t>
            </a:r>
            <a:endParaRPr lang="en-IN">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59224" y="1055501"/>
            <a:ext cx="10515600" cy="2897934"/>
          </a:xfrm>
        </p:spPr>
        <p:txBody>
          <a:bodyPr>
            <a:normAutofit lnSpcReduction="10000"/>
          </a:bodyPr>
          <a:lstStyle/>
          <a:p>
            <a:pPr algn="just"/>
            <a:r>
              <a:rPr lang="en-IN">
                <a:latin typeface="Arial" panose="020B0604020202020204" pitchFamily="34" charset="0"/>
                <a:cs typeface="Arial" panose="020B0604020202020204" pitchFamily="34" charset="0"/>
              </a:rPr>
              <a:t>Tube sheet is a circular flat plate with regular pattern drilled holes according to tube sheet layouts. Open end of tubes connected to tube sheet. </a:t>
            </a:r>
          </a:p>
          <a:p>
            <a:pPr algn="just"/>
            <a:r>
              <a:rPr lang="en-IN">
                <a:latin typeface="Arial" panose="020B0604020202020204" pitchFamily="34" charset="0"/>
                <a:cs typeface="Arial" panose="020B0604020202020204" pitchFamily="34" charset="0"/>
              </a:rPr>
              <a:t>Tube sheet is fixed with shell &amp; channel to form main barrier for shell &amp; tube side fluids. Tube sheet is attached either by welding (integral construction) or bolting (</a:t>
            </a:r>
            <a:r>
              <a:rPr lang="en-IN" err="1">
                <a:latin typeface="Arial" panose="020B0604020202020204" pitchFamily="34" charset="0"/>
                <a:cs typeface="Arial" panose="020B0604020202020204" pitchFamily="34" charset="0"/>
              </a:rPr>
              <a:t>gasketed</a:t>
            </a:r>
            <a:r>
              <a:rPr lang="en-IN">
                <a:latin typeface="Arial" panose="020B0604020202020204" pitchFamily="34" charset="0"/>
                <a:cs typeface="Arial" panose="020B0604020202020204" pitchFamily="34" charset="0"/>
              </a:rPr>
              <a:t> construction) or a combination of both.</a:t>
            </a:r>
          </a:p>
        </p:txBody>
      </p:sp>
      <p:pic>
        <p:nvPicPr>
          <p:cNvPr id="4" name="Picture 3"/>
          <p:cNvPicPr>
            <a:picLocks noChangeAspect="1"/>
          </p:cNvPicPr>
          <p:nvPr/>
        </p:nvPicPr>
        <p:blipFill>
          <a:blip r:embed="rId2"/>
          <a:stretch>
            <a:fillRect/>
          </a:stretch>
        </p:blipFill>
        <p:spPr>
          <a:xfrm>
            <a:off x="1526793" y="3538781"/>
            <a:ext cx="9138414" cy="3319219"/>
          </a:xfrm>
          <a:prstGeom prst="rect">
            <a:avLst/>
          </a:prstGeom>
        </p:spPr>
      </p:pic>
      <p:sp>
        <p:nvSpPr>
          <p:cNvPr id="5" name="TextBox 4"/>
          <p:cNvSpPr txBox="1"/>
          <p:nvPr/>
        </p:nvSpPr>
        <p:spPr>
          <a:xfrm>
            <a:off x="1748118" y="6387353"/>
            <a:ext cx="739588" cy="369332"/>
          </a:xfrm>
          <a:prstGeom prst="rect">
            <a:avLst/>
          </a:prstGeom>
          <a:solidFill>
            <a:schemeClr val="bg1"/>
          </a:solidFill>
        </p:spPr>
        <p:txBody>
          <a:bodyPr wrap="square" rtlCol="0">
            <a:spAutoFit/>
          </a:bodyPr>
          <a:lstStyle/>
          <a:p>
            <a:endParaRPr lang="en-IN"/>
          </a:p>
        </p:txBody>
      </p:sp>
    </p:spTree>
    <p:extLst>
      <p:ext uri="{BB962C8B-B14F-4D97-AF65-F5344CB8AC3E}">
        <p14:creationId xmlns:p14="http://schemas.microsoft.com/office/powerpoint/2010/main" val="1202151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791322"/>
          </a:xfrm>
        </p:spPr>
        <p:txBody>
          <a:bodyPr>
            <a:normAutofit/>
          </a:bodyPr>
          <a:lstStyle/>
          <a:p>
            <a:pPr algn="ctr"/>
            <a:r>
              <a:rPr lang="en-IN" sz="3600" b="1">
                <a:latin typeface="Arial" panose="020B0604020202020204" pitchFamily="34" charset="0"/>
                <a:cs typeface="Arial" panose="020B0604020202020204" pitchFamily="34" charset="0"/>
              </a:rPr>
              <a:t>Tube sheet thickness </a:t>
            </a:r>
            <a:endParaRPr lang="en-IN" sz="36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68189"/>
            <a:ext cx="10515600" cy="4351338"/>
          </a:xfrm>
        </p:spPr>
        <p:txBody>
          <a:bodyPr>
            <a:normAutofit/>
          </a:bodyPr>
          <a:lstStyle/>
          <a:p>
            <a:pPr marL="0" indent="0" algn="just">
              <a:buNone/>
            </a:pPr>
            <a:r>
              <a:rPr lang="en-IN" sz="2400">
                <a:latin typeface="Arial" panose="020B0604020202020204" pitchFamily="34" charset="0"/>
                <a:cs typeface="Arial" panose="020B0604020202020204" pitchFamily="34" charset="0"/>
              </a:rPr>
              <a:t>Minimum tube-sheet thickness (TEMA standard) to ‘resist bending’ :</a:t>
            </a:r>
          </a:p>
          <a:p>
            <a:pPr algn="just"/>
            <a:endParaRPr lang="en-IN" sz="2400">
              <a:latin typeface="Arial" panose="020B0604020202020204" pitchFamily="34" charset="0"/>
              <a:cs typeface="Arial" panose="020B0604020202020204" pitchFamily="34" charset="0"/>
            </a:endParaRPr>
          </a:p>
          <a:p>
            <a:pPr marL="0" indent="0" algn="just">
              <a:buNone/>
            </a:pPr>
            <a:endParaRPr lang="en-IN" sz="2400">
              <a:latin typeface="Arial" panose="020B0604020202020204" pitchFamily="34" charset="0"/>
              <a:cs typeface="Arial" panose="020B0604020202020204" pitchFamily="34" charset="0"/>
            </a:endParaRPr>
          </a:p>
          <a:p>
            <a:pPr marL="0" indent="0" algn="just">
              <a:buNone/>
            </a:pPr>
            <a:r>
              <a:rPr lang="en-IN" sz="2400">
                <a:latin typeface="Arial" panose="020B0604020202020204" pitchFamily="34" charset="0"/>
                <a:cs typeface="Arial" panose="020B0604020202020204" pitchFamily="34" charset="0"/>
              </a:rPr>
              <a:t>𝐹=1 for fixed tube &amp; floating type tube sheet; 𝐹=1.25 for U-tube tube sheet ,𝐺𝑝=diameter over which pressure is acting (for fixed tube sheet heat exchanger 𝐺𝑝=𝐷𝑠; 𝑓= allowable stress for tube sheet material </a:t>
            </a:r>
          </a:p>
          <a:p>
            <a:pPr marL="0" indent="0" algn="just">
              <a:buNone/>
            </a:pPr>
            <a:r>
              <a:rPr lang="en-IN" sz="2400">
                <a:latin typeface="Arial" panose="020B0604020202020204" pitchFamily="34" charset="0"/>
                <a:cs typeface="Arial" panose="020B0604020202020204" pitchFamily="34" charset="0"/>
              </a:rPr>
              <a:t>Mean ligament efficiency (𝑘): </a:t>
            </a:r>
          </a:p>
          <a:p>
            <a:pPr marL="0" indent="0" algn="just">
              <a:buNone/>
            </a:pPr>
            <a:endParaRPr lang="en-IN"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718764" y="1468822"/>
            <a:ext cx="1813177" cy="827531"/>
          </a:xfrm>
          <a:prstGeom prst="rect">
            <a:avLst/>
          </a:prstGeom>
        </p:spPr>
      </p:pic>
      <p:pic>
        <p:nvPicPr>
          <p:cNvPr id="5" name="Picture 4"/>
          <p:cNvPicPr>
            <a:picLocks noChangeAspect="1"/>
          </p:cNvPicPr>
          <p:nvPr/>
        </p:nvPicPr>
        <p:blipFill>
          <a:blip r:embed="rId3"/>
          <a:stretch>
            <a:fillRect/>
          </a:stretch>
        </p:blipFill>
        <p:spPr>
          <a:xfrm>
            <a:off x="1115823" y="3913863"/>
            <a:ext cx="3263719" cy="709313"/>
          </a:xfrm>
          <a:prstGeom prst="rect">
            <a:avLst/>
          </a:prstGeom>
        </p:spPr>
      </p:pic>
      <p:pic>
        <p:nvPicPr>
          <p:cNvPr id="6" name="Picture 5"/>
          <p:cNvPicPr>
            <a:picLocks noChangeAspect="1"/>
          </p:cNvPicPr>
          <p:nvPr/>
        </p:nvPicPr>
        <p:blipFill>
          <a:blip r:embed="rId4"/>
          <a:stretch>
            <a:fillRect/>
          </a:stretch>
        </p:blipFill>
        <p:spPr>
          <a:xfrm>
            <a:off x="6096000" y="3913863"/>
            <a:ext cx="3916463" cy="727500"/>
          </a:xfrm>
          <a:prstGeom prst="rect">
            <a:avLst/>
          </a:prstGeom>
        </p:spPr>
      </p:pic>
      <p:sp>
        <p:nvSpPr>
          <p:cNvPr id="7" name="Rectangle 6"/>
          <p:cNvSpPr/>
          <p:nvPr/>
        </p:nvSpPr>
        <p:spPr>
          <a:xfrm>
            <a:off x="838200" y="4910520"/>
            <a:ext cx="10515600" cy="1631216"/>
          </a:xfrm>
          <a:prstGeom prst="rect">
            <a:avLst/>
          </a:prstGeom>
        </p:spPr>
        <p:txBody>
          <a:bodyPr wrap="square">
            <a:spAutoFit/>
          </a:bodyPr>
          <a:lstStyle/>
          <a:p>
            <a:r>
              <a:rPr lang="en-IN" sz="2000">
                <a:solidFill>
                  <a:srgbClr val="000000"/>
                </a:solidFill>
                <a:latin typeface="Arial" panose="020B0604020202020204" pitchFamily="34" charset="0"/>
                <a:cs typeface="Arial" panose="020B0604020202020204" pitchFamily="34" charset="0"/>
              </a:rPr>
              <a:t>The effective pressure, 𝑃=𝑃</a:t>
            </a:r>
            <a:r>
              <a:rPr lang="en-IN" sz="2000" baseline="-25000">
                <a:solidFill>
                  <a:srgbClr val="000000"/>
                </a:solidFill>
                <a:latin typeface="Arial" panose="020B0604020202020204" pitchFamily="34" charset="0"/>
                <a:cs typeface="Arial" panose="020B0604020202020204" pitchFamily="34" charset="0"/>
              </a:rPr>
              <a:t>𝑠</a:t>
            </a:r>
            <a:r>
              <a:rPr lang="en-IN" sz="2000">
                <a:solidFill>
                  <a:srgbClr val="000000"/>
                </a:solidFill>
                <a:latin typeface="Arial" panose="020B0604020202020204" pitchFamily="34" charset="0"/>
                <a:cs typeface="Arial" panose="020B0604020202020204" pitchFamily="34" charset="0"/>
              </a:rPr>
              <a:t>+𝑃</a:t>
            </a:r>
            <a:r>
              <a:rPr lang="en-IN" sz="2000" baseline="-25000">
                <a:solidFill>
                  <a:srgbClr val="000000"/>
                </a:solidFill>
                <a:latin typeface="Arial" panose="020B0604020202020204" pitchFamily="34" charset="0"/>
                <a:cs typeface="Arial" panose="020B0604020202020204" pitchFamily="34" charset="0"/>
              </a:rPr>
              <a:t>𝑏 </a:t>
            </a:r>
            <a:r>
              <a:rPr lang="en-IN" sz="2000">
                <a:solidFill>
                  <a:srgbClr val="000000"/>
                </a:solidFill>
                <a:latin typeface="Arial" panose="020B0604020202020204" pitchFamily="34" charset="0"/>
                <a:cs typeface="Arial" panose="020B0604020202020204" pitchFamily="34" charset="0"/>
              </a:rPr>
              <a:t>or 𝑃=𝑃</a:t>
            </a:r>
            <a:r>
              <a:rPr lang="en-IN" sz="2000" baseline="-25000">
                <a:solidFill>
                  <a:srgbClr val="000000"/>
                </a:solidFill>
                <a:latin typeface="Arial" panose="020B0604020202020204" pitchFamily="34" charset="0"/>
                <a:cs typeface="Arial" panose="020B0604020202020204" pitchFamily="34" charset="0"/>
              </a:rPr>
              <a:t>𝑡</a:t>
            </a:r>
            <a:r>
              <a:rPr lang="en-IN" sz="2000">
                <a:solidFill>
                  <a:srgbClr val="000000"/>
                </a:solidFill>
                <a:latin typeface="Arial" panose="020B0604020202020204" pitchFamily="34" charset="0"/>
                <a:cs typeface="Arial" panose="020B0604020202020204" pitchFamily="34" charset="0"/>
              </a:rPr>
              <a:t>+𝑃</a:t>
            </a:r>
            <a:r>
              <a:rPr lang="en-IN" sz="2000" baseline="-25000">
                <a:solidFill>
                  <a:srgbClr val="000000"/>
                </a:solidFill>
                <a:latin typeface="Arial" panose="020B0604020202020204" pitchFamily="34" charset="0"/>
                <a:cs typeface="Arial" panose="020B0604020202020204" pitchFamily="34" charset="0"/>
              </a:rPr>
              <a:t>𝑏 </a:t>
            </a:r>
            <a:r>
              <a:rPr lang="en-IN" sz="2000">
                <a:solidFill>
                  <a:srgbClr val="000000"/>
                </a:solidFill>
                <a:latin typeface="Arial" panose="020B0604020202020204" pitchFamily="34" charset="0"/>
                <a:cs typeface="Arial" panose="020B0604020202020204" pitchFamily="34" charset="0"/>
              </a:rPr>
              <a:t>when tube sheet is extended as a flange for bolting heads. </a:t>
            </a:r>
          </a:p>
          <a:p>
            <a:r>
              <a:rPr lang="en-IN" sz="2000">
                <a:solidFill>
                  <a:srgbClr val="000000"/>
                </a:solidFill>
                <a:latin typeface="Arial" panose="020B0604020202020204" pitchFamily="34" charset="0"/>
                <a:cs typeface="Arial" panose="020B0604020202020204" pitchFamily="34" charset="0"/>
              </a:rPr>
              <a:t>𝑃</a:t>
            </a:r>
            <a:r>
              <a:rPr lang="en-IN" sz="2000" baseline="-25000">
                <a:solidFill>
                  <a:srgbClr val="000000"/>
                </a:solidFill>
                <a:latin typeface="Arial" panose="020B0604020202020204" pitchFamily="34" charset="0"/>
                <a:cs typeface="Arial" panose="020B0604020202020204" pitchFamily="34" charset="0"/>
              </a:rPr>
              <a:t>𝑠</a:t>
            </a:r>
            <a:r>
              <a:rPr lang="en-IN" sz="2000">
                <a:solidFill>
                  <a:srgbClr val="000000"/>
                </a:solidFill>
                <a:latin typeface="Arial" panose="020B0604020202020204" pitchFamily="34" charset="0"/>
                <a:cs typeface="Arial" panose="020B0604020202020204" pitchFamily="34" charset="0"/>
              </a:rPr>
              <a:t>= shell side pressure, 𝑃</a:t>
            </a:r>
            <a:r>
              <a:rPr lang="en-IN" sz="2000" baseline="-25000">
                <a:solidFill>
                  <a:srgbClr val="000000"/>
                </a:solidFill>
                <a:latin typeface="Arial" panose="020B0604020202020204" pitchFamily="34" charset="0"/>
                <a:cs typeface="Arial" panose="020B0604020202020204" pitchFamily="34" charset="0"/>
              </a:rPr>
              <a:t>𝑡</a:t>
            </a:r>
            <a:r>
              <a:rPr lang="en-IN" sz="2000">
                <a:solidFill>
                  <a:srgbClr val="000000"/>
                </a:solidFill>
                <a:latin typeface="Arial" panose="020B0604020202020204" pitchFamily="34" charset="0"/>
                <a:cs typeface="Arial" panose="020B0604020202020204" pitchFamily="34" charset="0"/>
              </a:rPr>
              <a:t>= tube side pressure, 𝑃</a:t>
            </a:r>
            <a:r>
              <a:rPr lang="en-IN" sz="2000" baseline="-25000">
                <a:solidFill>
                  <a:srgbClr val="000000"/>
                </a:solidFill>
                <a:latin typeface="Arial" panose="020B0604020202020204" pitchFamily="34" charset="0"/>
                <a:cs typeface="Arial" panose="020B0604020202020204" pitchFamily="34" charset="0"/>
              </a:rPr>
              <a:t>𝑏</a:t>
            </a:r>
            <a:r>
              <a:rPr lang="en-IN" sz="2000">
                <a:solidFill>
                  <a:srgbClr val="000000"/>
                </a:solidFill>
                <a:latin typeface="Arial" panose="020B0604020202020204" pitchFamily="34" charset="0"/>
                <a:cs typeface="Arial" panose="020B0604020202020204" pitchFamily="34" charset="0"/>
              </a:rPr>
              <a:t>= equivalent bolting pressure. </a:t>
            </a:r>
          </a:p>
          <a:p>
            <a:r>
              <a:rPr lang="en-IN" sz="2000">
                <a:solidFill>
                  <a:srgbClr val="000000"/>
                </a:solidFill>
                <a:latin typeface="Arial" panose="020B0604020202020204" pitchFamily="34" charset="0"/>
                <a:cs typeface="Arial" panose="020B0604020202020204" pitchFamily="34" charset="0"/>
              </a:rPr>
              <a:t>For fixed tube sheet &amp; U-tube tube sheet, 𝑃 is </a:t>
            </a:r>
            <a:r>
              <a:rPr lang="en-IN" sz="2000" b="1">
                <a:solidFill>
                  <a:srgbClr val="000000"/>
                </a:solidFill>
                <a:latin typeface="Arial" panose="020B0604020202020204" pitchFamily="34" charset="0"/>
                <a:cs typeface="Arial" panose="020B0604020202020204" pitchFamily="34" charset="0"/>
              </a:rPr>
              <a:t>effective shell side </a:t>
            </a:r>
            <a:r>
              <a:rPr lang="en-IN" sz="2000">
                <a:solidFill>
                  <a:srgbClr val="000000"/>
                </a:solidFill>
                <a:latin typeface="Arial" panose="020B0604020202020204" pitchFamily="34" charset="0"/>
                <a:cs typeface="Arial" panose="020B0604020202020204" pitchFamily="34" charset="0"/>
              </a:rPr>
              <a:t>or </a:t>
            </a:r>
            <a:r>
              <a:rPr lang="en-IN" sz="2000" b="1">
                <a:solidFill>
                  <a:srgbClr val="000000"/>
                </a:solidFill>
                <a:latin typeface="Arial" panose="020B0604020202020204" pitchFamily="34" charset="0"/>
                <a:cs typeface="Arial" panose="020B0604020202020204" pitchFamily="34" charset="0"/>
              </a:rPr>
              <a:t>effective tube side pressure </a:t>
            </a:r>
            <a:r>
              <a:rPr lang="en-IN" sz="2000">
                <a:solidFill>
                  <a:srgbClr val="000000"/>
                </a:solidFill>
                <a:latin typeface="Arial" panose="020B0604020202020204" pitchFamily="34" charset="0"/>
                <a:cs typeface="Arial" panose="020B0604020202020204" pitchFamily="34" charset="0"/>
              </a:rPr>
              <a:t>(TEMA standards)</a:t>
            </a:r>
            <a:endParaRPr lang="en-I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9417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9"/>
            <a:ext cx="10515600" cy="872004"/>
          </a:xfrm>
        </p:spPr>
        <p:txBody>
          <a:bodyPr/>
          <a:lstStyle/>
          <a:p>
            <a:pPr algn="ctr"/>
            <a:r>
              <a:rPr lang="en-IN" b="1">
                <a:latin typeface="Arial" panose="020B0604020202020204" pitchFamily="34" charset="0"/>
                <a:cs typeface="Arial" panose="020B0604020202020204" pitchFamily="34" charset="0"/>
              </a:rPr>
              <a:t>Tube sheet thickness </a:t>
            </a:r>
            <a:endParaRPr lang="en-IN"/>
          </a:p>
        </p:txBody>
      </p:sp>
      <p:sp>
        <p:nvSpPr>
          <p:cNvPr id="3" name="Content Placeholder 2"/>
          <p:cNvSpPr>
            <a:spLocks noGrp="1"/>
          </p:cNvSpPr>
          <p:nvPr>
            <p:ph idx="1"/>
          </p:nvPr>
        </p:nvSpPr>
        <p:spPr>
          <a:xfrm>
            <a:off x="838200" y="967489"/>
            <a:ext cx="10515600" cy="4765022"/>
          </a:xfrm>
        </p:spPr>
        <p:txBody>
          <a:bodyPr>
            <a:normAutofit/>
          </a:bodyPr>
          <a:lstStyle/>
          <a:p>
            <a:pPr algn="just"/>
            <a:r>
              <a:rPr lang="en-IN" b="1">
                <a:latin typeface="Arial" panose="020B0604020202020204" pitchFamily="34" charset="0"/>
                <a:cs typeface="Arial" panose="020B0604020202020204" pitchFamily="34" charset="0"/>
              </a:rPr>
              <a:t>The effective tube sheet to ‘resist shear’ is given by: </a:t>
            </a:r>
          </a:p>
          <a:p>
            <a:pPr marL="0" indent="0" algn="just">
              <a:buNone/>
            </a:pPr>
            <a:endParaRPr lang="en-IN">
              <a:latin typeface="Arial" panose="020B0604020202020204" pitchFamily="34" charset="0"/>
              <a:cs typeface="Arial" panose="020B0604020202020204" pitchFamily="34" charset="0"/>
            </a:endParaRPr>
          </a:p>
          <a:p>
            <a:pPr marL="0" indent="0" algn="just">
              <a:buNone/>
            </a:pPr>
            <a:endParaRPr lang="en-IN">
              <a:latin typeface="Arial" panose="020B0604020202020204" pitchFamily="34" charset="0"/>
              <a:cs typeface="Arial" panose="020B0604020202020204" pitchFamily="34" charset="0"/>
            </a:endParaRPr>
          </a:p>
          <a:p>
            <a:pPr marL="0" indent="0" algn="just">
              <a:buNone/>
            </a:pPr>
            <a:r>
              <a:rPr lang="en-IN">
                <a:latin typeface="Arial" panose="020B0604020202020204" pitchFamily="34" charset="0"/>
                <a:cs typeface="Arial" panose="020B0604020202020204" pitchFamily="34" charset="0"/>
              </a:rPr>
              <a:t>𝐷</a:t>
            </a:r>
            <a:r>
              <a:rPr lang="en-IN" baseline="-25000">
                <a:latin typeface="Arial" panose="020B0604020202020204" pitchFamily="34" charset="0"/>
                <a:cs typeface="Arial" panose="020B0604020202020204" pitchFamily="34" charset="0"/>
              </a:rPr>
              <a:t>𝐿</a:t>
            </a:r>
            <a:r>
              <a:rPr lang="en-IN">
                <a:latin typeface="Arial" panose="020B0604020202020204" pitchFamily="34" charset="0"/>
                <a:cs typeface="Arial" panose="020B0604020202020204" pitchFamily="34" charset="0"/>
              </a:rPr>
              <a:t> (=4𝐴/𝐶) is equivalent diameter of the perforated tube sheet, </a:t>
            </a:r>
          </a:p>
          <a:p>
            <a:pPr marL="0" indent="0" algn="just">
              <a:buNone/>
            </a:pPr>
            <a:r>
              <a:rPr lang="en-IN">
                <a:latin typeface="Arial" panose="020B0604020202020204" pitchFamily="34" charset="0"/>
                <a:cs typeface="Arial" panose="020B0604020202020204" pitchFamily="34" charset="0"/>
              </a:rPr>
              <a:t>𝐶 is perimeter measured by connecting </a:t>
            </a:r>
            <a:r>
              <a:rPr lang="en-IN" err="1">
                <a:latin typeface="Arial" panose="020B0604020202020204" pitchFamily="34" charset="0"/>
                <a:cs typeface="Arial" panose="020B0604020202020204" pitchFamily="34" charset="0"/>
              </a:rPr>
              <a:t>center</a:t>
            </a:r>
            <a:r>
              <a:rPr lang="en-IN">
                <a:latin typeface="Arial" panose="020B0604020202020204" pitchFamily="34" charset="0"/>
                <a:cs typeface="Arial" panose="020B0604020202020204" pitchFamily="34" charset="0"/>
              </a:rPr>
              <a:t> to </a:t>
            </a:r>
            <a:r>
              <a:rPr lang="en-IN" err="1">
                <a:latin typeface="Arial" panose="020B0604020202020204" pitchFamily="34" charset="0"/>
                <a:cs typeface="Arial" panose="020B0604020202020204" pitchFamily="34" charset="0"/>
              </a:rPr>
              <a:t>center</a:t>
            </a:r>
            <a:r>
              <a:rPr lang="en-IN">
                <a:latin typeface="Arial" panose="020B0604020202020204" pitchFamily="34" charset="0"/>
                <a:cs typeface="Arial" panose="020B0604020202020204" pitchFamily="34" charset="0"/>
              </a:rPr>
              <a:t> of outermost tubes of tube layout</a:t>
            </a:r>
          </a:p>
          <a:p>
            <a:pPr marL="0" indent="0" algn="just">
              <a:buNone/>
            </a:pPr>
            <a:r>
              <a:rPr lang="en-IN">
                <a:latin typeface="Arial" panose="020B0604020202020204" pitchFamily="34" charset="0"/>
                <a:cs typeface="Arial" panose="020B0604020202020204" pitchFamily="34" charset="0"/>
              </a:rPr>
              <a:t>𝐴=Total area enclosed by 𝐶</a:t>
            </a:r>
          </a:p>
          <a:p>
            <a:pPr marL="0" indent="0" algn="just">
              <a:buNone/>
            </a:pPr>
            <a:r>
              <a:rPr lang="en-IN">
                <a:latin typeface="Arial" panose="020B0604020202020204" pitchFamily="34" charset="0"/>
                <a:cs typeface="Arial" panose="020B0604020202020204" pitchFamily="34" charset="0"/>
              </a:rPr>
              <a:t>Shear formula does not control tube sheet thickness when: </a:t>
            </a:r>
          </a:p>
          <a:p>
            <a:pPr marL="0" indent="0">
              <a:buNone/>
            </a:pPr>
            <a:endParaRPr lang="en-IN"/>
          </a:p>
        </p:txBody>
      </p:sp>
      <p:pic>
        <p:nvPicPr>
          <p:cNvPr id="4" name="Picture 3"/>
          <p:cNvPicPr>
            <a:picLocks noChangeAspect="1"/>
          </p:cNvPicPr>
          <p:nvPr/>
        </p:nvPicPr>
        <p:blipFill>
          <a:blip r:embed="rId2"/>
          <a:stretch>
            <a:fillRect/>
          </a:stretch>
        </p:blipFill>
        <p:spPr>
          <a:xfrm>
            <a:off x="5153148" y="1519420"/>
            <a:ext cx="1885704" cy="645656"/>
          </a:xfrm>
          <a:prstGeom prst="rect">
            <a:avLst/>
          </a:prstGeom>
        </p:spPr>
      </p:pic>
      <p:pic>
        <p:nvPicPr>
          <p:cNvPr id="5" name="Picture 4"/>
          <p:cNvPicPr>
            <a:picLocks noChangeAspect="1"/>
          </p:cNvPicPr>
          <p:nvPr/>
        </p:nvPicPr>
        <p:blipFill>
          <a:blip r:embed="rId3"/>
          <a:stretch>
            <a:fillRect/>
          </a:stretch>
        </p:blipFill>
        <p:spPr>
          <a:xfrm>
            <a:off x="4275446" y="5159605"/>
            <a:ext cx="2538448" cy="572906"/>
          </a:xfrm>
          <a:prstGeom prst="rect">
            <a:avLst/>
          </a:prstGeom>
        </p:spPr>
      </p:pic>
    </p:spTree>
    <p:extLst>
      <p:ext uri="{BB962C8B-B14F-4D97-AF65-F5344CB8AC3E}">
        <p14:creationId xmlns:p14="http://schemas.microsoft.com/office/powerpoint/2010/main" val="1375380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a:normAutofit/>
          </a:bodyPr>
          <a:lstStyle/>
          <a:p>
            <a:pPr algn="ctr"/>
            <a:r>
              <a:rPr lang="en-IN" sz="3600" b="1">
                <a:latin typeface="Arial" panose="020B0604020202020204" pitchFamily="34" charset="0"/>
                <a:cs typeface="Arial" panose="020B0604020202020204" pitchFamily="34" charset="0"/>
              </a:rPr>
              <a:t>Impingement plates or baffles </a:t>
            </a:r>
            <a:endParaRPr lang="en-IN" sz="36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81872"/>
            <a:ext cx="10515600" cy="4736540"/>
          </a:xfrm>
        </p:spPr>
        <p:txBody>
          <a:bodyPr>
            <a:normAutofit/>
          </a:bodyPr>
          <a:lstStyle/>
          <a:p>
            <a:pPr algn="just"/>
            <a:r>
              <a:rPr lang="en-IN">
                <a:latin typeface="Arial" panose="020B0604020202020204" pitchFamily="34" charset="0"/>
                <a:cs typeface="Arial" panose="020B0604020202020204" pitchFamily="34" charset="0"/>
              </a:rPr>
              <a:t>Impingement plates are fixed on tube side between tube bundle &amp; inlet nozzle to deflect liquid or vapour-liquid mixture to protect tubes from erosion</a:t>
            </a:r>
          </a:p>
          <a:p>
            <a:pPr algn="just"/>
            <a:r>
              <a:rPr lang="en-IN">
                <a:latin typeface="Arial" panose="020B0604020202020204" pitchFamily="34" charset="0"/>
                <a:cs typeface="Arial" panose="020B0604020202020204" pitchFamily="34" charset="0"/>
              </a:rPr>
              <a:t>According to IS:4503, protection against impingement may not be required for services involving non-corrosive, non-abrasive, single phase fluids having entrance line values of 𝜌𝑢</a:t>
            </a:r>
            <a:r>
              <a:rPr lang="en-IN" baseline="30000">
                <a:latin typeface="Arial" panose="020B0604020202020204" pitchFamily="34" charset="0"/>
                <a:cs typeface="Arial" panose="020B0604020202020204" pitchFamily="34" charset="0"/>
              </a:rPr>
              <a:t>2</a:t>
            </a:r>
            <a:r>
              <a:rPr lang="en-IN">
                <a:latin typeface="Arial" panose="020B0604020202020204" pitchFamily="34" charset="0"/>
                <a:cs typeface="Arial" panose="020B0604020202020204" pitchFamily="34" charset="0"/>
              </a:rPr>
              <a:t>&lt;125, where 𝑢 is the linear velocity of the fluid in m/s and 𝜌 is the density in g/cm</a:t>
            </a:r>
            <a:r>
              <a:rPr lang="en-IN" baseline="30000">
                <a:latin typeface="Arial" panose="020B0604020202020204" pitchFamily="34" charset="0"/>
                <a:cs typeface="Arial" panose="020B0604020202020204" pitchFamily="34" charset="0"/>
              </a:rPr>
              <a:t>3</a:t>
            </a:r>
            <a:r>
              <a:rPr lang="en-IN">
                <a:latin typeface="Arial" panose="020B0604020202020204" pitchFamily="34" charset="0"/>
                <a:cs typeface="Arial" panose="020B0604020202020204" pitchFamily="34" charset="0"/>
              </a:rPr>
              <a:t>. </a:t>
            </a:r>
          </a:p>
          <a:p>
            <a:pPr algn="just"/>
            <a:r>
              <a:rPr lang="en-IN">
                <a:latin typeface="Arial" panose="020B0604020202020204" pitchFamily="34" charset="0"/>
                <a:cs typeface="Arial" panose="020B0604020202020204" pitchFamily="34" charset="0"/>
              </a:rPr>
              <a:t>In all other cases, tube bundle at entrance against impinging fluids should be protected. Usually a metal plate about ¼ inch (6 mm) thick is used as impingement plate. </a:t>
            </a:r>
          </a:p>
        </p:txBody>
      </p:sp>
    </p:spTree>
    <p:extLst>
      <p:ext uri="{BB962C8B-B14F-4D97-AF65-F5344CB8AC3E}">
        <p14:creationId xmlns:p14="http://schemas.microsoft.com/office/powerpoint/2010/main" val="2740930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47" y="149974"/>
            <a:ext cx="10515600" cy="872004"/>
          </a:xfrm>
        </p:spPr>
        <p:txBody>
          <a:bodyPr/>
          <a:lstStyle/>
          <a:p>
            <a:pPr algn="ctr"/>
            <a:r>
              <a:rPr lang="en-IN" b="1">
                <a:latin typeface="Arial" panose="020B0604020202020204" pitchFamily="34" charset="0"/>
                <a:cs typeface="Arial" panose="020B0604020202020204" pitchFamily="34" charset="0"/>
              </a:rPr>
              <a:t>Nozzles &amp; branch pipes </a:t>
            </a:r>
            <a:endParaRPr lang="en-IN">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3803070" y="4630031"/>
            <a:ext cx="5258214" cy="2227969"/>
          </a:xfrm>
          <a:prstGeom prst="rect">
            <a:avLst/>
          </a:prstGeom>
        </p:spPr>
      </p:pic>
      <p:sp>
        <p:nvSpPr>
          <p:cNvPr id="5" name="Rectangle 4"/>
          <p:cNvSpPr/>
          <p:nvPr/>
        </p:nvSpPr>
        <p:spPr>
          <a:xfrm>
            <a:off x="1156447" y="1139896"/>
            <a:ext cx="10210800" cy="2677656"/>
          </a:xfrm>
          <a:prstGeom prst="rect">
            <a:avLst/>
          </a:prstGeom>
        </p:spPr>
        <p:txBody>
          <a:bodyPr wrap="square">
            <a:spAutoFit/>
          </a:bodyPr>
          <a:lstStyle/>
          <a:p>
            <a:pPr marL="342900" indent="-342900" algn="just">
              <a:buFont typeface="Arial" panose="020B0604020202020204" pitchFamily="34" charset="0"/>
              <a:buChar char="•"/>
            </a:pPr>
            <a:r>
              <a:rPr lang="en-IN" sz="2800">
                <a:solidFill>
                  <a:srgbClr val="000000"/>
                </a:solidFill>
                <a:latin typeface="Arial" panose="020B0604020202020204" pitchFamily="34" charset="0"/>
                <a:cs typeface="Arial" panose="020B0604020202020204" pitchFamily="34" charset="0"/>
              </a:rPr>
              <a:t>Wall thickness of nozzles &amp; other connections shall be not less than that defined for applicable loadings, </a:t>
            </a:r>
            <a:r>
              <a:rPr lang="en-IN" sz="2800" err="1">
                <a:solidFill>
                  <a:srgbClr val="000000"/>
                </a:solidFill>
                <a:latin typeface="Arial" panose="020B0604020202020204" pitchFamily="34" charset="0"/>
                <a:cs typeface="Arial" panose="020B0604020202020204" pitchFamily="34" charset="0"/>
              </a:rPr>
              <a:t>viz</a:t>
            </a:r>
            <a:r>
              <a:rPr lang="en-IN" sz="2800">
                <a:solidFill>
                  <a:srgbClr val="000000"/>
                </a:solidFill>
                <a:latin typeface="Arial" panose="020B0604020202020204" pitchFamily="34" charset="0"/>
                <a:cs typeface="Arial" panose="020B0604020202020204" pitchFamily="34" charset="0"/>
              </a:rPr>
              <a:t>, pressure temperature, bending &amp; static loads (IS:4503). </a:t>
            </a:r>
          </a:p>
          <a:p>
            <a:pPr marL="342900" indent="-342900" algn="just">
              <a:buFont typeface="Arial" panose="020B0604020202020204" pitchFamily="34" charset="0"/>
              <a:buChar char="•"/>
            </a:pPr>
            <a:r>
              <a:rPr lang="en-IN" sz="2800">
                <a:solidFill>
                  <a:srgbClr val="000000"/>
                </a:solidFill>
                <a:latin typeface="Arial" panose="020B0604020202020204" pitchFamily="34" charset="0"/>
                <a:cs typeface="Arial" panose="020B0604020202020204" pitchFamily="34" charset="0"/>
              </a:rPr>
              <a:t>Wall thickness of ferrous piping, excluding corrosion allowance shall never be less than (0.04𝑑</a:t>
            </a:r>
            <a:r>
              <a:rPr lang="en-IN" sz="2800" baseline="-25000">
                <a:solidFill>
                  <a:srgbClr val="000000"/>
                </a:solidFill>
                <a:latin typeface="Arial" panose="020B0604020202020204" pitchFamily="34" charset="0"/>
                <a:cs typeface="Arial" panose="020B0604020202020204" pitchFamily="34" charset="0"/>
              </a:rPr>
              <a:t>𝑜𝑐</a:t>
            </a:r>
            <a:r>
              <a:rPr lang="en-IN" sz="2800">
                <a:solidFill>
                  <a:srgbClr val="000000"/>
                </a:solidFill>
                <a:latin typeface="Arial" panose="020B0604020202020204" pitchFamily="34" charset="0"/>
                <a:cs typeface="Arial" panose="020B0604020202020204" pitchFamily="34" charset="0"/>
              </a:rPr>
              <a:t>+ 2.5) mm, where 𝑑</a:t>
            </a:r>
            <a:r>
              <a:rPr lang="en-IN" sz="2800" baseline="-25000">
                <a:solidFill>
                  <a:srgbClr val="000000"/>
                </a:solidFill>
                <a:latin typeface="Arial" panose="020B0604020202020204" pitchFamily="34" charset="0"/>
                <a:cs typeface="Arial" panose="020B0604020202020204" pitchFamily="34" charset="0"/>
              </a:rPr>
              <a:t>𝑜𝑐 </a:t>
            </a:r>
            <a:r>
              <a:rPr lang="en-IN" sz="2800">
                <a:solidFill>
                  <a:srgbClr val="000000"/>
                </a:solidFill>
                <a:latin typeface="Arial" panose="020B0604020202020204" pitchFamily="34" charset="0"/>
                <a:cs typeface="Arial" panose="020B0604020202020204" pitchFamily="34" charset="0"/>
              </a:rPr>
              <a:t>is outside diameter of connection. </a:t>
            </a:r>
            <a:endParaRPr lang="en-IN" sz="2800">
              <a:latin typeface="Arial" panose="020B0604020202020204" pitchFamily="34" charset="0"/>
              <a:cs typeface="Arial" panose="020B0604020202020204" pitchFamily="34" charset="0"/>
            </a:endParaRPr>
          </a:p>
        </p:txBody>
      </p:sp>
      <p:sp>
        <p:nvSpPr>
          <p:cNvPr id="6" name="Rectangle 5"/>
          <p:cNvSpPr/>
          <p:nvPr/>
        </p:nvSpPr>
        <p:spPr>
          <a:xfrm>
            <a:off x="5089501" y="4260699"/>
            <a:ext cx="3185487" cy="400110"/>
          </a:xfrm>
          <a:prstGeom prst="rect">
            <a:avLst/>
          </a:prstGeom>
        </p:spPr>
        <p:txBody>
          <a:bodyPr wrap="none">
            <a:spAutoFit/>
          </a:bodyPr>
          <a:lstStyle/>
          <a:p>
            <a:r>
              <a:rPr lang="en-IN" sz="2000" b="1">
                <a:solidFill>
                  <a:srgbClr val="000000"/>
                </a:solidFill>
                <a:latin typeface="Arial" panose="020B0604020202020204" pitchFamily="34" charset="0"/>
                <a:cs typeface="Arial" panose="020B0604020202020204" pitchFamily="34" charset="0"/>
              </a:rPr>
              <a:t>Nozzle size with shell ID </a:t>
            </a:r>
            <a:endParaRPr lang="en-I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4869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4734"/>
          </a:xfrm>
        </p:spPr>
        <p:txBody>
          <a:bodyPr/>
          <a:lstStyle/>
          <a:p>
            <a:pPr algn="ctr"/>
            <a:r>
              <a:rPr lang="en-IN" b="1">
                <a:latin typeface="Arial" panose="020B0604020202020204" pitchFamily="34" charset="0"/>
                <a:cs typeface="Arial" panose="020B0604020202020204" pitchFamily="34" charset="0"/>
              </a:rPr>
              <a:t>Gaskets</a:t>
            </a:r>
          </a:p>
        </p:txBody>
      </p:sp>
      <p:sp>
        <p:nvSpPr>
          <p:cNvPr id="3" name="Content Placeholder 2"/>
          <p:cNvSpPr>
            <a:spLocks noGrp="1"/>
          </p:cNvSpPr>
          <p:nvPr>
            <p:ph idx="1"/>
          </p:nvPr>
        </p:nvSpPr>
        <p:spPr/>
        <p:txBody>
          <a:bodyPr/>
          <a:lstStyle/>
          <a:p>
            <a:pPr algn="just"/>
            <a:r>
              <a:rPr lang="en-IN" b="1">
                <a:latin typeface="Arial" panose="020B0604020202020204" pitchFamily="34" charset="0"/>
                <a:cs typeface="Arial" panose="020B0604020202020204" pitchFamily="34" charset="0"/>
              </a:rPr>
              <a:t>Used to make metal-to-metal surfaces leak-proof</a:t>
            </a:r>
          </a:p>
          <a:p>
            <a:pPr algn="just"/>
            <a:r>
              <a:rPr lang="en-IN" err="1">
                <a:latin typeface="Arial" panose="020B0604020202020204" pitchFamily="34" charset="0"/>
                <a:cs typeface="Arial" panose="020B0604020202020204" pitchFamily="34" charset="0"/>
              </a:rPr>
              <a:t>Elasto</a:t>
            </a:r>
            <a:r>
              <a:rPr lang="en-IN">
                <a:latin typeface="Arial" panose="020B0604020202020204" pitchFamily="34" charset="0"/>
                <a:cs typeface="Arial" panose="020B0604020202020204" pitchFamily="34" charset="0"/>
              </a:rPr>
              <a:t>-plastic materials &amp; relatively softer than flange materials</a:t>
            </a:r>
          </a:p>
          <a:p>
            <a:pPr algn="just"/>
            <a:r>
              <a:rPr lang="en-IN">
                <a:latin typeface="Arial" panose="020B0604020202020204" pitchFamily="34" charset="0"/>
                <a:cs typeface="Arial" panose="020B0604020202020204" pitchFamily="34" charset="0"/>
              </a:rPr>
              <a:t>Deformation of gaskets under load seals surface irregularities between metal to metal surfaces &amp; prevents leakage of fluid</a:t>
            </a:r>
          </a:p>
          <a:p>
            <a:pPr algn="just"/>
            <a:r>
              <a:rPr lang="en-IN">
                <a:latin typeface="Arial" panose="020B0604020202020204" pitchFamily="34" charset="0"/>
                <a:cs typeface="Arial" panose="020B0604020202020204" pitchFamily="34" charset="0"/>
              </a:rPr>
              <a:t>For design pressures&lt;16 </a:t>
            </a:r>
            <a:r>
              <a:rPr lang="en-IN" err="1">
                <a:latin typeface="Arial" panose="020B0604020202020204" pitchFamily="34" charset="0"/>
                <a:cs typeface="Arial" panose="020B0604020202020204" pitchFamily="34" charset="0"/>
              </a:rPr>
              <a:t>kgf</a:t>
            </a:r>
            <a:r>
              <a:rPr lang="en-IN">
                <a:latin typeface="Arial" panose="020B0604020202020204" pitchFamily="34" charset="0"/>
                <a:cs typeface="Arial" panose="020B0604020202020204" pitchFamily="34" charset="0"/>
              </a:rPr>
              <a:t>/cm</a:t>
            </a:r>
            <a:r>
              <a:rPr lang="en-IN" baseline="30000">
                <a:latin typeface="Arial" panose="020B0604020202020204" pitchFamily="34" charset="0"/>
                <a:cs typeface="Arial" panose="020B0604020202020204" pitchFamily="34" charset="0"/>
              </a:rPr>
              <a:t>2</a:t>
            </a:r>
            <a:r>
              <a:rPr lang="en-IN">
                <a:latin typeface="Arial" panose="020B0604020202020204" pitchFamily="34" charset="0"/>
                <a:cs typeface="Arial" panose="020B0604020202020204" pitchFamily="34" charset="0"/>
              </a:rPr>
              <a:t> &amp; when there is no contact with oil or oil-</a:t>
            </a:r>
            <a:r>
              <a:rPr lang="en-IN" err="1">
                <a:latin typeface="Arial" panose="020B0604020202020204" pitchFamily="34" charset="0"/>
                <a:cs typeface="Arial" panose="020B0604020202020204" pitchFamily="34" charset="0"/>
              </a:rPr>
              <a:t>vapor</a:t>
            </a:r>
            <a:r>
              <a:rPr lang="en-IN">
                <a:latin typeface="Arial" panose="020B0604020202020204" pitchFamily="34" charset="0"/>
                <a:cs typeface="Arial" panose="020B0604020202020204" pitchFamily="34" charset="0"/>
              </a:rPr>
              <a:t>, compressed asbestos </a:t>
            </a:r>
            <a:r>
              <a:rPr lang="en-IN" err="1">
                <a:latin typeface="Arial" panose="020B0604020202020204" pitchFamily="34" charset="0"/>
                <a:cs typeface="Arial" panose="020B0604020202020204" pitchFamily="34" charset="0"/>
              </a:rPr>
              <a:t>fiber</a:t>
            </a:r>
            <a:r>
              <a:rPr lang="en-IN">
                <a:latin typeface="Arial" panose="020B0604020202020204" pitchFamily="34" charset="0"/>
                <a:cs typeface="Arial" panose="020B0604020202020204" pitchFamily="34" charset="0"/>
              </a:rPr>
              <a:t>, natural or synthetic rubber or other suitable gasket &amp; packing materials having appropriate mechanical &amp; corrosion resisting properties may be used (IS:4503). </a:t>
            </a:r>
          </a:p>
        </p:txBody>
      </p:sp>
    </p:spTree>
    <p:extLst>
      <p:ext uri="{BB962C8B-B14F-4D97-AF65-F5344CB8AC3E}">
        <p14:creationId xmlns:p14="http://schemas.microsoft.com/office/powerpoint/2010/main" val="1917185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3"/>
            <a:ext cx="10515600" cy="831663"/>
          </a:xfrm>
        </p:spPr>
        <p:txBody>
          <a:bodyPr/>
          <a:lstStyle/>
          <a:p>
            <a:pPr algn="ctr"/>
            <a:r>
              <a:rPr lang="en-IN" b="1">
                <a:latin typeface="Arial" panose="020B0604020202020204" pitchFamily="34" charset="0"/>
                <a:cs typeface="Arial" panose="020B0604020202020204" pitchFamily="34" charset="0"/>
              </a:rPr>
              <a:t>Gaskets</a:t>
            </a:r>
          </a:p>
        </p:txBody>
      </p:sp>
      <p:sp>
        <p:nvSpPr>
          <p:cNvPr id="3" name="Content Placeholder 2"/>
          <p:cNvSpPr>
            <a:spLocks noGrp="1"/>
          </p:cNvSpPr>
          <p:nvPr>
            <p:ph idx="1"/>
          </p:nvPr>
        </p:nvSpPr>
        <p:spPr>
          <a:xfrm>
            <a:off x="838200" y="914398"/>
            <a:ext cx="10515600" cy="4351338"/>
          </a:xfrm>
        </p:spPr>
        <p:txBody>
          <a:bodyPr/>
          <a:lstStyle/>
          <a:p>
            <a:pPr algn="just">
              <a:buFont typeface="Wingdings" panose="05000000000000000000" pitchFamily="2" charset="2"/>
              <a:buChar char="ü"/>
            </a:pPr>
            <a:r>
              <a:rPr lang="en-IN">
                <a:latin typeface="Arial" panose="020B0604020202020204" pitchFamily="34" charset="0"/>
                <a:cs typeface="Arial" panose="020B0604020202020204" pitchFamily="34" charset="0"/>
              </a:rPr>
              <a:t>Preliminary estimation of gaskets is done using following expression: 𝑅𝑒𝑠𝑖𝑑𝑢𝑎𝑙 𝑔𝑎𝑠𝑘𝑒𝑡 𝑓𝑜𝑟𝑐𝑒 = 𝐺𝑎𝑠𝑘𝑒𝑡 𝑠𝑒𝑎𝑡𝑖𝑛𝑔 𝑓𝑜𝑟𝑐𝑒 –(𝐻𝑦𝑑𝑟𝑜𝑠𝑡𝑎𝑡𝑖𝑐 𝑝𝑟𝑒𝑠𝑠𝑢𝑟𝑒 𝑓𝑜𝑟𝑐𝑒) </a:t>
            </a:r>
          </a:p>
          <a:p>
            <a:pPr algn="just">
              <a:buFont typeface="Wingdings" panose="05000000000000000000" pitchFamily="2" charset="2"/>
              <a:buChar char="ü"/>
            </a:pPr>
            <a:r>
              <a:rPr lang="en-IN">
                <a:latin typeface="Arial" panose="020B0604020202020204" pitchFamily="34" charset="0"/>
                <a:cs typeface="Arial" panose="020B0604020202020204" pitchFamily="34" charset="0"/>
              </a:rPr>
              <a:t>Residual gasket force should be greater than that required to prevent leakage of internal fluid. This condition results the final expression in the form of: </a:t>
            </a:r>
          </a:p>
          <a:p>
            <a:pPr marL="457200" lvl="1" indent="0" algn="just">
              <a:buNone/>
            </a:pPr>
            <a:endParaRPr lang="en-IN">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93936" y="3384392"/>
            <a:ext cx="8719957" cy="3325689"/>
          </a:xfrm>
          <a:prstGeom prst="rect">
            <a:avLst/>
          </a:prstGeom>
        </p:spPr>
      </p:pic>
      <p:sp>
        <p:nvSpPr>
          <p:cNvPr id="5" name="Rectangle 4"/>
          <p:cNvSpPr/>
          <p:nvPr/>
        </p:nvSpPr>
        <p:spPr>
          <a:xfrm>
            <a:off x="6306671" y="5432612"/>
            <a:ext cx="1532964" cy="443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4208683" y="5855331"/>
            <a:ext cx="1542422" cy="457240"/>
          </a:xfrm>
          <a:prstGeom prst="rect">
            <a:avLst/>
          </a:prstGeom>
        </p:spPr>
      </p:pic>
    </p:spTree>
    <p:extLst>
      <p:ext uri="{BB962C8B-B14F-4D97-AF65-F5344CB8AC3E}">
        <p14:creationId xmlns:p14="http://schemas.microsoft.com/office/powerpoint/2010/main" val="3783883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5"/>
            <a:ext cx="10515600" cy="845110"/>
          </a:xfrm>
        </p:spPr>
        <p:txBody>
          <a:bodyPr/>
          <a:lstStyle/>
          <a:p>
            <a:pPr algn="ctr"/>
            <a:r>
              <a:rPr lang="en-IN" b="1">
                <a:latin typeface="Arial" panose="020B0604020202020204" pitchFamily="34" charset="0"/>
                <a:cs typeface="Arial" panose="020B0604020202020204" pitchFamily="34" charset="0"/>
              </a:rPr>
              <a:t>Gaskets</a:t>
            </a:r>
          </a:p>
        </p:txBody>
      </p:sp>
      <p:pic>
        <p:nvPicPr>
          <p:cNvPr id="3" name="Picture 2"/>
          <p:cNvPicPr>
            <a:picLocks noChangeAspect="1"/>
          </p:cNvPicPr>
          <p:nvPr/>
        </p:nvPicPr>
        <p:blipFill>
          <a:blip r:embed="rId2"/>
          <a:stretch>
            <a:fillRect/>
          </a:stretch>
        </p:blipFill>
        <p:spPr>
          <a:xfrm>
            <a:off x="1900401" y="753037"/>
            <a:ext cx="8236672" cy="5728446"/>
          </a:xfrm>
          <a:prstGeom prst="rect">
            <a:avLst/>
          </a:prstGeom>
        </p:spPr>
      </p:pic>
      <p:sp>
        <p:nvSpPr>
          <p:cNvPr id="4" name="TextBox 3"/>
          <p:cNvSpPr txBox="1"/>
          <p:nvPr/>
        </p:nvSpPr>
        <p:spPr>
          <a:xfrm>
            <a:off x="2756647" y="6441142"/>
            <a:ext cx="6400800" cy="369332"/>
          </a:xfrm>
          <a:prstGeom prst="rect">
            <a:avLst/>
          </a:prstGeom>
          <a:noFill/>
        </p:spPr>
        <p:txBody>
          <a:bodyPr wrap="square" rtlCol="0">
            <a:spAutoFit/>
          </a:bodyPr>
          <a:lstStyle/>
          <a:p>
            <a:pPr algn="ctr"/>
            <a:r>
              <a:rPr lang="en-IN">
                <a:latin typeface="Arial" panose="020B0604020202020204" pitchFamily="34" charset="0"/>
                <a:cs typeface="Arial" panose="020B0604020202020204" pitchFamily="34" charset="0"/>
              </a:rPr>
              <a:t>Gasket factors and minimum gasket seating force</a:t>
            </a:r>
          </a:p>
        </p:txBody>
      </p:sp>
    </p:spTree>
    <p:extLst>
      <p:ext uri="{BB962C8B-B14F-4D97-AF65-F5344CB8AC3E}">
        <p14:creationId xmlns:p14="http://schemas.microsoft.com/office/powerpoint/2010/main" val="2034594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655"/>
            <a:ext cx="10515600" cy="1019922"/>
          </a:xfrm>
        </p:spPr>
        <p:txBody>
          <a:bodyPr/>
          <a:lstStyle/>
          <a:p>
            <a:pPr algn="ctr"/>
            <a:r>
              <a:rPr lang="en-IN" b="1">
                <a:latin typeface="Arial" panose="020B0604020202020204" pitchFamily="34" charset="0"/>
                <a:cs typeface="Arial" panose="020B0604020202020204" pitchFamily="34" charset="0"/>
              </a:rPr>
              <a:t>Bolts design</a:t>
            </a:r>
          </a:p>
        </p:txBody>
      </p:sp>
      <p:pic>
        <p:nvPicPr>
          <p:cNvPr id="4" name="Content Placeholder 3"/>
          <p:cNvPicPr>
            <a:picLocks noGrp="1" noChangeAspect="1"/>
          </p:cNvPicPr>
          <p:nvPr>
            <p:ph idx="1"/>
          </p:nvPr>
        </p:nvPicPr>
        <p:blipFill>
          <a:blip r:embed="rId2"/>
          <a:stretch>
            <a:fillRect/>
          </a:stretch>
        </p:blipFill>
        <p:spPr>
          <a:xfrm>
            <a:off x="1379219" y="1385048"/>
            <a:ext cx="9974581" cy="5069540"/>
          </a:xfrm>
          <a:prstGeom prst="rect">
            <a:avLst/>
          </a:prstGeom>
        </p:spPr>
      </p:pic>
      <p:sp>
        <p:nvSpPr>
          <p:cNvPr id="5" name="Rectangle 4"/>
          <p:cNvSpPr/>
          <p:nvPr/>
        </p:nvSpPr>
        <p:spPr>
          <a:xfrm>
            <a:off x="9722224" y="2474259"/>
            <a:ext cx="860611" cy="443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9722224" y="3805518"/>
            <a:ext cx="860611" cy="4303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stretch>
            <a:fillRect/>
          </a:stretch>
        </p:blipFill>
        <p:spPr>
          <a:xfrm>
            <a:off x="9660612" y="4370295"/>
            <a:ext cx="871804" cy="445047"/>
          </a:xfrm>
          <a:prstGeom prst="rect">
            <a:avLst/>
          </a:prstGeom>
        </p:spPr>
      </p:pic>
      <p:pic>
        <p:nvPicPr>
          <p:cNvPr id="9" name="Picture 8"/>
          <p:cNvPicPr>
            <a:picLocks noChangeAspect="1"/>
          </p:cNvPicPr>
          <p:nvPr/>
        </p:nvPicPr>
        <p:blipFill>
          <a:blip r:embed="rId3"/>
          <a:stretch>
            <a:fillRect/>
          </a:stretch>
        </p:blipFill>
        <p:spPr>
          <a:xfrm>
            <a:off x="9660612" y="4610399"/>
            <a:ext cx="871804" cy="445047"/>
          </a:xfrm>
          <a:prstGeom prst="rect">
            <a:avLst/>
          </a:prstGeom>
        </p:spPr>
      </p:pic>
      <p:pic>
        <p:nvPicPr>
          <p:cNvPr id="10" name="Picture 9"/>
          <p:cNvPicPr>
            <a:picLocks noChangeAspect="1"/>
          </p:cNvPicPr>
          <p:nvPr/>
        </p:nvPicPr>
        <p:blipFill>
          <a:blip r:embed="rId3"/>
          <a:stretch>
            <a:fillRect/>
          </a:stretch>
        </p:blipFill>
        <p:spPr>
          <a:xfrm>
            <a:off x="9732330" y="5055446"/>
            <a:ext cx="871804" cy="445047"/>
          </a:xfrm>
          <a:prstGeom prst="rect">
            <a:avLst/>
          </a:prstGeom>
        </p:spPr>
      </p:pic>
    </p:spTree>
    <p:extLst>
      <p:ext uri="{BB962C8B-B14F-4D97-AF65-F5344CB8AC3E}">
        <p14:creationId xmlns:p14="http://schemas.microsoft.com/office/powerpoint/2010/main" val="4060968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7209"/>
            <a:ext cx="10515600" cy="818215"/>
          </a:xfrm>
        </p:spPr>
        <p:txBody>
          <a:bodyPr/>
          <a:lstStyle/>
          <a:p>
            <a:pPr algn="ctr"/>
            <a:r>
              <a:rPr lang="en-IN" b="1">
                <a:latin typeface="Arial" panose="020B0604020202020204" pitchFamily="34" charset="0"/>
                <a:cs typeface="Arial" panose="020B0604020202020204" pitchFamily="34" charset="0"/>
              </a:rPr>
              <a:t>Bolts design</a:t>
            </a:r>
          </a:p>
        </p:txBody>
      </p:sp>
      <p:pic>
        <p:nvPicPr>
          <p:cNvPr id="4" name="Content Placeholder 3"/>
          <p:cNvPicPr>
            <a:picLocks noGrp="1" noChangeAspect="1"/>
          </p:cNvPicPr>
          <p:nvPr>
            <p:ph idx="1"/>
          </p:nvPr>
        </p:nvPicPr>
        <p:blipFill>
          <a:blip r:embed="rId2"/>
          <a:stretch>
            <a:fillRect/>
          </a:stretch>
        </p:blipFill>
        <p:spPr>
          <a:xfrm>
            <a:off x="838200" y="978534"/>
            <a:ext cx="10618694" cy="5642851"/>
          </a:xfrm>
          <a:prstGeom prst="rect">
            <a:avLst/>
          </a:prstGeom>
        </p:spPr>
      </p:pic>
      <p:sp>
        <p:nvSpPr>
          <p:cNvPr id="5" name="Rectangle 4"/>
          <p:cNvSpPr/>
          <p:nvPr/>
        </p:nvSpPr>
        <p:spPr>
          <a:xfrm>
            <a:off x="9964271" y="978534"/>
            <a:ext cx="900953" cy="4334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964271" y="2635624"/>
            <a:ext cx="900953" cy="36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stretch>
            <a:fillRect/>
          </a:stretch>
        </p:blipFill>
        <p:spPr>
          <a:xfrm>
            <a:off x="9055888" y="5673925"/>
            <a:ext cx="908383" cy="377985"/>
          </a:xfrm>
          <a:prstGeom prst="rect">
            <a:avLst/>
          </a:prstGeom>
        </p:spPr>
      </p:pic>
    </p:spTree>
    <p:extLst>
      <p:ext uri="{BB962C8B-B14F-4D97-AF65-F5344CB8AC3E}">
        <p14:creationId xmlns:p14="http://schemas.microsoft.com/office/powerpoint/2010/main" val="361421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43150"/>
            <a:ext cx="10515600" cy="1325563"/>
          </a:xfrm>
        </p:spPr>
        <p:txBody>
          <a:bodyPr/>
          <a:lstStyle/>
          <a:p>
            <a:pPr algn="ctr"/>
            <a:r>
              <a:rPr lang="en-IN" b="1">
                <a:latin typeface="Arial" panose="020B0604020202020204" pitchFamily="34" charset="0"/>
                <a:cs typeface="Arial" panose="020B0604020202020204" pitchFamily="34" charset="0"/>
              </a:rPr>
              <a:t>Classifications of Heat Exchangers </a:t>
            </a:r>
            <a:endParaRPr lang="en-IN">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291" y="971419"/>
            <a:ext cx="5771991" cy="5886581"/>
          </a:xfrm>
          <a:prstGeom prst="rect">
            <a:avLst/>
          </a:prstGeom>
        </p:spPr>
      </p:pic>
      <p:pic>
        <p:nvPicPr>
          <p:cNvPr id="5" name="Picture 4"/>
          <p:cNvPicPr>
            <a:picLocks noChangeAspect="1"/>
          </p:cNvPicPr>
          <p:nvPr/>
        </p:nvPicPr>
        <p:blipFill>
          <a:blip r:embed="rId3"/>
          <a:stretch>
            <a:fillRect/>
          </a:stretch>
        </p:blipFill>
        <p:spPr>
          <a:xfrm>
            <a:off x="5743588" y="971419"/>
            <a:ext cx="6448412" cy="3173977"/>
          </a:xfrm>
          <a:prstGeom prst="rect">
            <a:avLst/>
          </a:prstGeom>
        </p:spPr>
      </p:pic>
      <p:pic>
        <p:nvPicPr>
          <p:cNvPr id="6" name="Picture 5"/>
          <p:cNvPicPr>
            <a:picLocks noChangeAspect="1"/>
          </p:cNvPicPr>
          <p:nvPr/>
        </p:nvPicPr>
        <p:blipFill>
          <a:blip r:embed="rId4"/>
          <a:stretch>
            <a:fillRect/>
          </a:stretch>
        </p:blipFill>
        <p:spPr>
          <a:xfrm>
            <a:off x="5730709" y="4145396"/>
            <a:ext cx="6300682" cy="2712604"/>
          </a:xfrm>
          <a:prstGeom prst="rect">
            <a:avLst/>
          </a:prstGeom>
        </p:spPr>
      </p:pic>
    </p:spTree>
    <p:extLst>
      <p:ext uri="{BB962C8B-B14F-4D97-AF65-F5344CB8AC3E}">
        <p14:creationId xmlns:p14="http://schemas.microsoft.com/office/powerpoint/2010/main" val="3816206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8899"/>
          </a:xfrm>
        </p:spPr>
        <p:txBody>
          <a:bodyPr/>
          <a:lstStyle/>
          <a:p>
            <a:pPr algn="ctr"/>
            <a:r>
              <a:rPr lang="en-IN" b="1">
                <a:latin typeface="Arial" panose="020B0604020202020204" pitchFamily="34" charset="0"/>
                <a:cs typeface="Arial" panose="020B0604020202020204" pitchFamily="34" charset="0"/>
              </a:rPr>
              <a:t>Flange</a:t>
            </a:r>
          </a:p>
        </p:txBody>
      </p:sp>
      <p:pic>
        <p:nvPicPr>
          <p:cNvPr id="3" name="Picture 2"/>
          <p:cNvPicPr>
            <a:picLocks noChangeAspect="1"/>
          </p:cNvPicPr>
          <p:nvPr/>
        </p:nvPicPr>
        <p:blipFill>
          <a:blip r:embed="rId2"/>
          <a:stretch>
            <a:fillRect/>
          </a:stretch>
        </p:blipFill>
        <p:spPr>
          <a:xfrm>
            <a:off x="1060917" y="1892113"/>
            <a:ext cx="4314825" cy="4552950"/>
          </a:xfrm>
          <a:prstGeom prst="rect">
            <a:avLst/>
          </a:prstGeom>
        </p:spPr>
      </p:pic>
      <p:pic>
        <p:nvPicPr>
          <p:cNvPr id="4" name="Picture 3"/>
          <p:cNvPicPr>
            <a:picLocks noChangeAspect="1"/>
          </p:cNvPicPr>
          <p:nvPr/>
        </p:nvPicPr>
        <p:blipFill>
          <a:blip r:embed="rId3"/>
          <a:stretch>
            <a:fillRect/>
          </a:stretch>
        </p:blipFill>
        <p:spPr>
          <a:xfrm>
            <a:off x="7584141" y="1559859"/>
            <a:ext cx="4450977" cy="5115080"/>
          </a:xfrm>
          <a:prstGeom prst="rect">
            <a:avLst/>
          </a:prstGeom>
        </p:spPr>
      </p:pic>
    </p:spTree>
    <p:extLst>
      <p:ext uri="{BB962C8B-B14F-4D97-AF65-F5344CB8AC3E}">
        <p14:creationId xmlns:p14="http://schemas.microsoft.com/office/powerpoint/2010/main" val="3209697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208"/>
            <a:ext cx="10515600" cy="737534"/>
          </a:xfrm>
        </p:spPr>
        <p:txBody>
          <a:bodyPr/>
          <a:lstStyle/>
          <a:p>
            <a:pPr algn="ctr"/>
            <a:r>
              <a:rPr lang="en-IN" b="1">
                <a:latin typeface="Arial" panose="020B0604020202020204" pitchFamily="34" charset="0"/>
                <a:cs typeface="Arial" panose="020B0604020202020204" pitchFamily="34" charset="0"/>
              </a:rPr>
              <a:t>Design of flange</a:t>
            </a:r>
          </a:p>
        </p:txBody>
      </p:sp>
      <p:pic>
        <p:nvPicPr>
          <p:cNvPr id="4" name="Content Placeholder 3"/>
          <p:cNvPicPr>
            <a:picLocks noGrp="1" noChangeAspect="1"/>
          </p:cNvPicPr>
          <p:nvPr>
            <p:ph idx="1"/>
          </p:nvPr>
        </p:nvPicPr>
        <p:blipFill>
          <a:blip r:embed="rId2"/>
          <a:stretch>
            <a:fillRect/>
          </a:stretch>
        </p:blipFill>
        <p:spPr>
          <a:xfrm>
            <a:off x="1237130" y="954742"/>
            <a:ext cx="9614646" cy="5701552"/>
          </a:xfrm>
          <a:prstGeom prst="rect">
            <a:avLst/>
          </a:prstGeom>
        </p:spPr>
      </p:pic>
      <p:sp>
        <p:nvSpPr>
          <p:cNvPr id="5" name="Rectangle 4"/>
          <p:cNvSpPr/>
          <p:nvPr/>
        </p:nvSpPr>
        <p:spPr>
          <a:xfrm>
            <a:off x="9547412" y="1371600"/>
            <a:ext cx="806823" cy="336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345706" y="2433918"/>
            <a:ext cx="1506070" cy="4074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861612" y="6078071"/>
            <a:ext cx="685800" cy="578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6152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65" y="270996"/>
            <a:ext cx="10515600" cy="966134"/>
          </a:xfrm>
        </p:spPr>
        <p:txBody>
          <a:bodyPr/>
          <a:lstStyle/>
          <a:p>
            <a:pPr algn="ctr"/>
            <a:r>
              <a:rPr lang="en-IN" b="1">
                <a:latin typeface="Arial" panose="020B0604020202020204" pitchFamily="34" charset="0"/>
                <a:cs typeface="Arial" panose="020B0604020202020204" pitchFamily="34" charset="0"/>
              </a:rPr>
              <a:t>Design of flange</a:t>
            </a:r>
          </a:p>
        </p:txBody>
      </p:sp>
      <p:sp>
        <p:nvSpPr>
          <p:cNvPr id="5" name="Rectangle 4"/>
          <p:cNvSpPr/>
          <p:nvPr/>
        </p:nvSpPr>
        <p:spPr>
          <a:xfrm>
            <a:off x="9493624" y="1237130"/>
            <a:ext cx="874058" cy="497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stretch>
            <a:fillRect/>
          </a:stretch>
        </p:blipFill>
        <p:spPr>
          <a:xfrm>
            <a:off x="9485606" y="3118350"/>
            <a:ext cx="890093" cy="512108"/>
          </a:xfrm>
          <a:prstGeom prst="rect">
            <a:avLst/>
          </a:prstGeom>
        </p:spPr>
      </p:pic>
      <p:pic>
        <p:nvPicPr>
          <p:cNvPr id="8" name="Content Placeholder 7"/>
          <p:cNvPicPr>
            <a:picLocks noGrp="1" noChangeAspect="1"/>
          </p:cNvPicPr>
          <p:nvPr>
            <p:ph idx="1"/>
          </p:nvPr>
        </p:nvPicPr>
        <p:blipFill>
          <a:blip r:embed="rId3"/>
          <a:stretch>
            <a:fillRect/>
          </a:stretch>
        </p:blipFill>
        <p:spPr>
          <a:xfrm>
            <a:off x="336176" y="1465729"/>
            <a:ext cx="11583800" cy="4948518"/>
          </a:xfrm>
          <a:prstGeom prst="rect">
            <a:avLst/>
          </a:prstGeom>
        </p:spPr>
      </p:pic>
      <p:sp>
        <p:nvSpPr>
          <p:cNvPr id="9" name="Rectangle 8"/>
          <p:cNvSpPr/>
          <p:nvPr/>
        </p:nvSpPr>
        <p:spPr>
          <a:xfrm>
            <a:off x="10367682" y="1465729"/>
            <a:ext cx="995083" cy="564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stretch>
            <a:fillRect/>
          </a:stretch>
        </p:blipFill>
        <p:spPr>
          <a:xfrm>
            <a:off x="10285820" y="3939988"/>
            <a:ext cx="1005927" cy="579170"/>
          </a:xfrm>
          <a:prstGeom prst="rect">
            <a:avLst/>
          </a:prstGeom>
        </p:spPr>
      </p:pic>
    </p:spTree>
    <p:extLst>
      <p:ext uri="{BB962C8B-B14F-4D97-AF65-F5344CB8AC3E}">
        <p14:creationId xmlns:p14="http://schemas.microsoft.com/office/powerpoint/2010/main" val="8174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634" y="469825"/>
            <a:ext cx="6924675" cy="5976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79228" y="6446636"/>
            <a:ext cx="3499944" cy="369332"/>
          </a:xfrm>
          <a:prstGeom prst="rect">
            <a:avLst/>
          </a:prstGeom>
          <a:noFill/>
        </p:spPr>
        <p:txBody>
          <a:bodyPr wrap="square" rtlCol="0">
            <a:spAutoFit/>
          </a:bodyPr>
          <a:lstStyle/>
          <a:p>
            <a:r>
              <a:rPr lang="en-US"/>
              <a:t>Ref: Shah &amp; </a:t>
            </a:r>
            <a:r>
              <a:rPr lang="en-US" err="1"/>
              <a:t>Sekulic</a:t>
            </a:r>
            <a:r>
              <a:rPr lang="en-US"/>
              <a:t>, 2003 </a:t>
            </a:r>
          </a:p>
        </p:txBody>
      </p:sp>
    </p:spTree>
    <p:extLst>
      <p:ext uri="{BB962C8B-B14F-4D97-AF65-F5344CB8AC3E}">
        <p14:creationId xmlns:p14="http://schemas.microsoft.com/office/powerpoint/2010/main" val="196782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77610" y="6484147"/>
            <a:ext cx="5198154" cy="369332"/>
          </a:xfrm>
          <a:prstGeom prst="rect">
            <a:avLst/>
          </a:prstGeom>
        </p:spPr>
        <p:txBody>
          <a:bodyPr wrap="none">
            <a:spAutoFit/>
          </a:bodyPr>
          <a:lstStyle/>
          <a:p>
            <a:r>
              <a:rPr lang="en-US"/>
              <a:t>http://www.hcheattransfer.com/shell_and_tube.html</a:t>
            </a:r>
          </a:p>
        </p:txBody>
      </p:sp>
      <p:pic>
        <p:nvPicPr>
          <p:cNvPr id="5122" name="Picture 2" descr="C:\Users\Koustuv\Dropbox\PED 1 and 2\PED-1\S Ray sir notes\front he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7357"/>
            <a:ext cx="3477610" cy="401084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Koustuv\Dropbox\PED 1 and 2\PED-1\S Ray sir notes\shell ty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336" y="125465"/>
            <a:ext cx="5334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Koustuv\Dropbox\PED 1 and 2\PED-1\S Ray sir notes\rear he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486275"/>
            <a:ext cx="53340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98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56" t="1672"/>
          <a:stretch/>
        </p:blipFill>
        <p:spPr>
          <a:xfrm>
            <a:off x="1944710" y="695459"/>
            <a:ext cx="8680360" cy="6162541"/>
          </a:xfrm>
          <a:prstGeom prst="rect">
            <a:avLst/>
          </a:prstGeom>
        </p:spPr>
      </p:pic>
      <p:sp>
        <p:nvSpPr>
          <p:cNvPr id="4" name="Title 1"/>
          <p:cNvSpPr>
            <a:spLocks noGrp="1"/>
          </p:cNvSpPr>
          <p:nvPr>
            <p:ph type="title"/>
          </p:nvPr>
        </p:nvSpPr>
        <p:spPr>
          <a:xfrm>
            <a:off x="1790162" y="30272"/>
            <a:ext cx="9563637" cy="665187"/>
          </a:xfrm>
        </p:spPr>
        <p:txBody>
          <a:bodyPr>
            <a:normAutofit fontScale="90000"/>
          </a:bodyPr>
          <a:lstStyle/>
          <a:p>
            <a:pPr algn="ctr"/>
            <a:r>
              <a:rPr lang="en-IN" b="1">
                <a:latin typeface="Arial" panose="020B0604020202020204" pitchFamily="34" charset="0"/>
                <a:cs typeface="Arial" panose="020B0604020202020204" pitchFamily="34" charset="0"/>
              </a:rPr>
              <a:t>Classifications of Heat Exchangers </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47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170"/>
            <a:ext cx="10515600" cy="1325563"/>
          </a:xfrm>
        </p:spPr>
        <p:txBody>
          <a:bodyPr/>
          <a:lstStyle/>
          <a:p>
            <a:pPr algn="ctr"/>
            <a:r>
              <a:rPr lang="en-IN" b="1">
                <a:latin typeface="Arial" panose="020B0604020202020204" pitchFamily="34" charset="0"/>
                <a:cs typeface="Arial" panose="020B0604020202020204" pitchFamily="34" charset="0"/>
              </a:rPr>
              <a:t>Thermal design consideration</a:t>
            </a:r>
          </a:p>
        </p:txBody>
      </p:sp>
      <p:sp>
        <p:nvSpPr>
          <p:cNvPr id="3" name="Content Placeholder 2"/>
          <p:cNvSpPr>
            <a:spLocks noGrp="1"/>
          </p:cNvSpPr>
          <p:nvPr>
            <p:ph idx="1"/>
          </p:nvPr>
        </p:nvSpPr>
        <p:spPr>
          <a:xfrm>
            <a:off x="1970467" y="829349"/>
            <a:ext cx="8312776" cy="90728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normAutofit/>
          </a:bodyPr>
          <a:lstStyle/>
          <a:p>
            <a:pPr marL="0" indent="0" algn="ctr">
              <a:buNone/>
            </a:pPr>
            <a:r>
              <a:rPr lang="en-IN" sz="2400" b="1">
                <a:latin typeface="Arial" panose="020B0604020202020204" pitchFamily="34" charset="0"/>
                <a:cs typeface="Arial" panose="020B0604020202020204" pitchFamily="34" charset="0"/>
              </a:rPr>
              <a:t>Flow rates of both hot &amp; cold streams, their terminal temperatures &amp; fluid properties are primary inputs</a:t>
            </a:r>
          </a:p>
        </p:txBody>
      </p:sp>
      <p:sp>
        <p:nvSpPr>
          <p:cNvPr id="5" name="TextBox 4"/>
          <p:cNvSpPr txBox="1"/>
          <p:nvPr/>
        </p:nvSpPr>
        <p:spPr>
          <a:xfrm>
            <a:off x="286444" y="1912879"/>
            <a:ext cx="10560676" cy="4154984"/>
          </a:xfrm>
          <a:prstGeom prst="rect">
            <a:avLst/>
          </a:prstGeom>
          <a:noFill/>
        </p:spPr>
        <p:txBody>
          <a:bodyPr wrap="square" rtlCol="0">
            <a:spAutoFit/>
          </a:bodyPr>
          <a:lstStyle/>
          <a:p>
            <a:pPr algn="just"/>
            <a:r>
              <a:rPr lang="en-IN" sz="2400" b="1">
                <a:solidFill>
                  <a:schemeClr val="accent6">
                    <a:lumMod val="75000"/>
                  </a:schemeClr>
                </a:solidFill>
                <a:latin typeface="Arial" panose="020B0604020202020204" pitchFamily="34" charset="0"/>
                <a:cs typeface="Arial" panose="020B0604020202020204" pitchFamily="34" charset="0"/>
              </a:rPr>
              <a:t>Thermal design of a shell &amp; tube HE typically includes :</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Determination of heat transfer area</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Number of tubes</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Tube length &amp; diameter</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Tube layout</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Number of shell &amp; tube passes</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Type of HE ( fixed tube sheet, removable tube bundle, etc.)</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Tube pitch</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Number of baffles</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Type &amp; size</a:t>
            </a:r>
          </a:p>
          <a:p>
            <a:pPr marL="285750" indent="-285750" algn="just">
              <a:buFont typeface="Wingdings" panose="05000000000000000000" pitchFamily="2" charset="2"/>
              <a:buChar char="ü"/>
            </a:pPr>
            <a:r>
              <a:rPr lang="en-IN" sz="2400">
                <a:latin typeface="Arial" panose="020B0604020202020204" pitchFamily="34" charset="0"/>
                <a:cs typeface="Arial" panose="020B0604020202020204" pitchFamily="34" charset="0"/>
              </a:rPr>
              <a:t>Tube side pressure drop</a:t>
            </a:r>
          </a:p>
        </p:txBody>
      </p:sp>
      <p:sp>
        <p:nvSpPr>
          <p:cNvPr id="4" name="Rectangle 3"/>
          <p:cNvSpPr/>
          <p:nvPr/>
        </p:nvSpPr>
        <p:spPr>
          <a:xfrm>
            <a:off x="4850523" y="4660036"/>
            <a:ext cx="7131269" cy="1569660"/>
          </a:xfrm>
          <a:prstGeom prst="rect">
            <a:avLst/>
          </a:prstGeom>
        </p:spPr>
        <p:txBody>
          <a:bodyPr wrap="square">
            <a:spAutoFit/>
          </a:bodyPr>
          <a:lstStyle/>
          <a:p>
            <a:r>
              <a:rPr lang="en-US" sz="2400">
                <a:solidFill>
                  <a:srgbClr val="7030A0"/>
                </a:solidFill>
              </a:rPr>
              <a:t>The selection of an appropriate shell and tube heat exchanger is achieved by a judicious choice of exchanger configuration, geometrical parameters, materials, and the ‘‘right’’ design</a:t>
            </a:r>
          </a:p>
        </p:txBody>
      </p:sp>
    </p:spTree>
    <p:extLst>
      <p:ext uri="{BB962C8B-B14F-4D97-AF65-F5344CB8AC3E}">
        <p14:creationId xmlns:p14="http://schemas.microsoft.com/office/powerpoint/2010/main" val="245210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ABC24F-066B-474C-B9DB-D5649638CCC3}">
  <ds:schemaRefs>
    <ds:schemaRef ds:uri="592d9fb0-1a1d-4a9a-9e0b-69a672cb26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23C8DD-8E0C-4929-A1F7-F92AEADBD0B2}">
  <ds:schemaRefs>
    <ds:schemaRef ds:uri="http://schemas.microsoft.com/sharepoint/v3/contenttype/forms"/>
  </ds:schemaRefs>
</ds:datastoreItem>
</file>

<file path=customXml/itemProps3.xml><?xml version="1.0" encoding="utf-8"?>
<ds:datastoreItem xmlns:ds="http://schemas.openxmlformats.org/officeDocument/2006/customXml" ds:itemID="{0E177DFE-97A2-4F4C-8EDA-6D20ED37FDE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52</Slides>
  <Notes>1</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Types of shells, front end &amp; rear ends</vt:lpstr>
      <vt:lpstr>These are used for entrance and exit of the tube fluid; in many rear-end heads, a provision has been made to take care of tube thermal expansion.  The front-end head is stationary, while the rear-end head could be either stationary (allowing for no tube thermal expansion) or floating, depending on the thermal stresses between the tubes and shell.   The major criteria for selection of the front-end head are cost, maintenance and inspection, hazard due to mixing of shell and tube fluids, and leakage to ambient and operating pressures.   The major criteria for selection of the rear-end head are the allowance for thermal stresses, a provision to remove the tube bundle for cleaning the shell side, prevention of mixing of tube and shell fluids, and sealing any leakage path for the shell fluid to ambient.</vt:lpstr>
      <vt:lpstr>Parts of HE</vt:lpstr>
      <vt:lpstr>Classifications of Heat Exchangers </vt:lpstr>
      <vt:lpstr>PowerPoint Presentation</vt:lpstr>
      <vt:lpstr>PowerPoint Presentation</vt:lpstr>
      <vt:lpstr>Classifications of Heat Exchangers </vt:lpstr>
      <vt:lpstr>Thermal design consideration</vt:lpstr>
      <vt:lpstr>Thermal design consideration</vt:lpstr>
      <vt:lpstr>Thermal design consideration</vt:lpstr>
      <vt:lpstr>Thermal design consideration</vt:lpstr>
      <vt:lpstr>PowerPoint Presentation</vt:lpstr>
      <vt:lpstr>Thermal design consideration</vt:lpstr>
      <vt:lpstr>Thermal design consideration</vt:lpstr>
      <vt:lpstr>Thermal design consideration</vt:lpstr>
      <vt:lpstr>Thermal design consideration</vt:lpstr>
      <vt:lpstr>Thermal design consideration</vt:lpstr>
      <vt:lpstr>Thermal design consideration</vt:lpstr>
      <vt:lpstr>Thermal Design Basics</vt:lpstr>
      <vt:lpstr>Process (Thermal) Design Procedure </vt:lpstr>
      <vt:lpstr>Process (Thermal) Design Procedure </vt:lpstr>
      <vt:lpstr>Process (Thermal) Design Procedure </vt:lpstr>
      <vt:lpstr>Process (Thermal) Design Procedure </vt:lpstr>
      <vt:lpstr>Process (Thermal) Design Procedure </vt:lpstr>
      <vt:lpstr>Process (Thermal) Design Procedure </vt:lpstr>
      <vt:lpstr>Design Assignment (Shell &amp; Tube HE) - 1</vt:lpstr>
      <vt:lpstr>Books</vt:lpstr>
      <vt:lpstr>Mechanical Design of Heat Exchanger (Shell &amp; Tube)</vt:lpstr>
      <vt:lpstr>Mechanical design standards of shell &amp; tube Heat Exchanger</vt:lpstr>
      <vt:lpstr>Mechanical design standards of shell &amp; tube Heat Exchanger</vt:lpstr>
      <vt:lpstr>Design considerations</vt:lpstr>
      <vt:lpstr>Design pressure &amp; temperature </vt:lpstr>
      <vt:lpstr>Design pressure &amp; temperature </vt:lpstr>
      <vt:lpstr>Materials of construction </vt:lpstr>
      <vt:lpstr>Design components</vt:lpstr>
      <vt:lpstr>Shell cover</vt:lpstr>
      <vt:lpstr>Channel cover diameter &amp; thickness </vt:lpstr>
      <vt:lpstr>Pass partition plate </vt:lpstr>
      <vt:lpstr>Tube sheet thickness </vt:lpstr>
      <vt:lpstr>Tube sheet thickness </vt:lpstr>
      <vt:lpstr>Tube sheet thickness </vt:lpstr>
      <vt:lpstr>Impingement plates or baffles </vt:lpstr>
      <vt:lpstr>Nozzles &amp; branch pipes </vt:lpstr>
      <vt:lpstr>Gaskets</vt:lpstr>
      <vt:lpstr>Gaskets</vt:lpstr>
      <vt:lpstr>Gaskets</vt:lpstr>
      <vt:lpstr>Bolts design</vt:lpstr>
      <vt:lpstr>Bolts design</vt:lpstr>
      <vt:lpstr>Flange</vt:lpstr>
      <vt:lpstr>Design of flange</vt:lpstr>
      <vt:lpstr>Design of flange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design of Heat Exchangers</dc:title>
  <dc:creator>SIDDHARTHA SENGUPTA</dc:creator>
  <cp:revision>1</cp:revision>
  <dcterms:created xsi:type="dcterms:W3CDTF">2014-12-07T06:13:28Z</dcterms:created>
  <dcterms:modified xsi:type="dcterms:W3CDTF">2020-10-06T10:10:20Z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