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 id="261" r:id="rId9"/>
    <p:sldId id="262" r:id="rId10"/>
    <p:sldId id="265" r:id="rId11"/>
    <p:sldId id="264"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E75F31-ED44-9A25-A4DD-85C12B0AAEFC}" v="2" dt="2024-03-08T02:19:25.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SHRI PATIL - 70012200145" userId="S::vedashri.patil45@svkmmumbai.onmicrosoft.com::ee21b56b-3e58-4124-8955-0857d38007bf" providerId="AD" clId="Web-{5DE75F31-ED44-9A25-A4DD-85C12B0AAEFC}"/>
    <pc:docChg chg="addSld delSld">
      <pc:chgData name="VEDASHRI PATIL - 70012200145" userId="S::vedashri.patil45@svkmmumbai.onmicrosoft.com::ee21b56b-3e58-4124-8955-0857d38007bf" providerId="AD" clId="Web-{5DE75F31-ED44-9A25-A4DD-85C12B0AAEFC}" dt="2024-03-08T02:19:25.130" v="1"/>
      <pc:docMkLst>
        <pc:docMk/>
      </pc:docMkLst>
      <pc:sldChg chg="new del">
        <pc:chgData name="VEDASHRI PATIL - 70012200145" userId="S::vedashri.patil45@svkmmumbai.onmicrosoft.com::ee21b56b-3e58-4124-8955-0857d38007bf" providerId="AD" clId="Web-{5DE75F31-ED44-9A25-A4DD-85C12B0AAEFC}" dt="2024-03-08T02:19:25.130" v="1"/>
        <pc:sldMkLst>
          <pc:docMk/>
          <pc:sldMk cId="2280170164"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C022E86-9BD3-44C3-B2F3-A85AC26C22E6}"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5DE38-826E-403D-817C-03C582879DB7}" type="slidenum">
              <a:rPr lang="en-IN" smtClean="0"/>
              <a:t>‹#›</a:t>
            </a:fld>
            <a:endParaRPr lang="en-IN"/>
          </a:p>
        </p:txBody>
      </p:sp>
    </p:spTree>
    <p:extLst>
      <p:ext uri="{BB962C8B-B14F-4D97-AF65-F5344CB8AC3E}">
        <p14:creationId xmlns:p14="http://schemas.microsoft.com/office/powerpoint/2010/main" val="168232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C022E86-9BD3-44C3-B2F3-A85AC26C22E6}"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5DE38-826E-403D-817C-03C582879DB7}" type="slidenum">
              <a:rPr lang="en-IN" smtClean="0"/>
              <a:t>‹#›</a:t>
            </a:fld>
            <a:endParaRPr lang="en-IN"/>
          </a:p>
        </p:txBody>
      </p:sp>
    </p:spTree>
    <p:extLst>
      <p:ext uri="{BB962C8B-B14F-4D97-AF65-F5344CB8AC3E}">
        <p14:creationId xmlns:p14="http://schemas.microsoft.com/office/powerpoint/2010/main" val="378678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C022E86-9BD3-44C3-B2F3-A85AC26C22E6}"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5DE38-826E-403D-817C-03C582879DB7}" type="slidenum">
              <a:rPr lang="en-IN" smtClean="0"/>
              <a:t>‹#›</a:t>
            </a:fld>
            <a:endParaRPr lang="en-IN"/>
          </a:p>
        </p:txBody>
      </p:sp>
    </p:spTree>
    <p:extLst>
      <p:ext uri="{BB962C8B-B14F-4D97-AF65-F5344CB8AC3E}">
        <p14:creationId xmlns:p14="http://schemas.microsoft.com/office/powerpoint/2010/main" val="67816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C022E86-9BD3-44C3-B2F3-A85AC26C22E6}"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5DE38-826E-403D-817C-03C582879DB7}" type="slidenum">
              <a:rPr lang="en-IN" smtClean="0"/>
              <a:t>‹#›</a:t>
            </a:fld>
            <a:endParaRPr lang="en-IN"/>
          </a:p>
        </p:txBody>
      </p:sp>
    </p:spTree>
    <p:extLst>
      <p:ext uri="{BB962C8B-B14F-4D97-AF65-F5344CB8AC3E}">
        <p14:creationId xmlns:p14="http://schemas.microsoft.com/office/powerpoint/2010/main" val="344251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22E86-9BD3-44C3-B2F3-A85AC26C22E6}"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5DE38-826E-403D-817C-03C582879DB7}" type="slidenum">
              <a:rPr lang="en-IN" smtClean="0"/>
              <a:t>‹#›</a:t>
            </a:fld>
            <a:endParaRPr lang="en-IN"/>
          </a:p>
        </p:txBody>
      </p:sp>
    </p:spTree>
    <p:extLst>
      <p:ext uri="{BB962C8B-B14F-4D97-AF65-F5344CB8AC3E}">
        <p14:creationId xmlns:p14="http://schemas.microsoft.com/office/powerpoint/2010/main" val="414740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C022E86-9BD3-44C3-B2F3-A85AC26C22E6}"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35DE38-826E-403D-817C-03C582879DB7}" type="slidenum">
              <a:rPr lang="en-IN" smtClean="0"/>
              <a:t>‹#›</a:t>
            </a:fld>
            <a:endParaRPr lang="en-IN"/>
          </a:p>
        </p:txBody>
      </p:sp>
    </p:spTree>
    <p:extLst>
      <p:ext uri="{BB962C8B-B14F-4D97-AF65-F5344CB8AC3E}">
        <p14:creationId xmlns:p14="http://schemas.microsoft.com/office/powerpoint/2010/main" val="405622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C022E86-9BD3-44C3-B2F3-A85AC26C22E6}" type="datetimeFigureOut">
              <a:rPr lang="en-IN" smtClean="0"/>
              <a:t>07-03-2024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35DE38-826E-403D-817C-03C582879DB7}" type="slidenum">
              <a:rPr lang="en-IN" smtClean="0"/>
              <a:t>‹#›</a:t>
            </a:fld>
            <a:endParaRPr lang="en-IN"/>
          </a:p>
        </p:txBody>
      </p:sp>
    </p:spTree>
    <p:extLst>
      <p:ext uri="{BB962C8B-B14F-4D97-AF65-F5344CB8AC3E}">
        <p14:creationId xmlns:p14="http://schemas.microsoft.com/office/powerpoint/2010/main" val="122963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C022E86-9BD3-44C3-B2F3-A85AC26C22E6}" type="datetimeFigureOut">
              <a:rPr lang="en-IN" smtClean="0"/>
              <a:t>07-03-2024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35DE38-826E-403D-817C-03C582879DB7}" type="slidenum">
              <a:rPr lang="en-IN" smtClean="0"/>
              <a:t>‹#›</a:t>
            </a:fld>
            <a:endParaRPr lang="en-IN"/>
          </a:p>
        </p:txBody>
      </p:sp>
    </p:spTree>
    <p:extLst>
      <p:ext uri="{BB962C8B-B14F-4D97-AF65-F5344CB8AC3E}">
        <p14:creationId xmlns:p14="http://schemas.microsoft.com/office/powerpoint/2010/main" val="350200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22E86-9BD3-44C3-B2F3-A85AC26C22E6}" type="datetimeFigureOut">
              <a:rPr lang="en-IN" smtClean="0"/>
              <a:t>07-03-2024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35DE38-826E-403D-817C-03C582879DB7}" type="slidenum">
              <a:rPr lang="en-IN" smtClean="0"/>
              <a:t>‹#›</a:t>
            </a:fld>
            <a:endParaRPr lang="en-IN"/>
          </a:p>
        </p:txBody>
      </p:sp>
    </p:spTree>
    <p:extLst>
      <p:ext uri="{BB962C8B-B14F-4D97-AF65-F5344CB8AC3E}">
        <p14:creationId xmlns:p14="http://schemas.microsoft.com/office/powerpoint/2010/main" val="71723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022E86-9BD3-44C3-B2F3-A85AC26C22E6}"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35DE38-826E-403D-817C-03C582879DB7}" type="slidenum">
              <a:rPr lang="en-IN" smtClean="0"/>
              <a:t>‹#›</a:t>
            </a:fld>
            <a:endParaRPr lang="en-IN"/>
          </a:p>
        </p:txBody>
      </p:sp>
    </p:spTree>
    <p:extLst>
      <p:ext uri="{BB962C8B-B14F-4D97-AF65-F5344CB8AC3E}">
        <p14:creationId xmlns:p14="http://schemas.microsoft.com/office/powerpoint/2010/main" val="212601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022E86-9BD3-44C3-B2F3-A85AC26C22E6}"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35DE38-826E-403D-817C-03C582879DB7}" type="slidenum">
              <a:rPr lang="en-IN" smtClean="0"/>
              <a:t>‹#›</a:t>
            </a:fld>
            <a:endParaRPr lang="en-IN"/>
          </a:p>
        </p:txBody>
      </p:sp>
    </p:spTree>
    <p:extLst>
      <p:ext uri="{BB962C8B-B14F-4D97-AF65-F5344CB8AC3E}">
        <p14:creationId xmlns:p14="http://schemas.microsoft.com/office/powerpoint/2010/main" val="1488305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22E86-9BD3-44C3-B2F3-A85AC26C22E6}" type="datetimeFigureOut">
              <a:rPr lang="en-IN" smtClean="0"/>
              <a:t>07-03-2024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5DE38-826E-403D-817C-03C582879DB7}" type="slidenum">
              <a:rPr lang="en-IN" smtClean="0"/>
              <a:t>‹#›</a:t>
            </a:fld>
            <a:endParaRPr lang="en-IN"/>
          </a:p>
        </p:txBody>
      </p:sp>
    </p:spTree>
    <p:extLst>
      <p:ext uri="{BB962C8B-B14F-4D97-AF65-F5344CB8AC3E}">
        <p14:creationId xmlns:p14="http://schemas.microsoft.com/office/powerpoint/2010/main" val="2389350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FF0000"/>
                </a:solidFill>
              </a:rPr>
              <a:t>Bayesian networks</a:t>
            </a:r>
            <a:endParaRPr lang="en-IN" dirty="0"/>
          </a:p>
        </p:txBody>
      </p:sp>
    </p:spTree>
    <p:extLst>
      <p:ext uri="{BB962C8B-B14F-4D97-AF65-F5344CB8AC3E}">
        <p14:creationId xmlns:p14="http://schemas.microsoft.com/office/powerpoint/2010/main" val="132850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717" y="-117013"/>
            <a:ext cx="10515600" cy="1325563"/>
          </a:xfrm>
        </p:spPr>
        <p:txBody>
          <a:bodyPr/>
          <a:lstStyle/>
          <a:p>
            <a:r>
              <a:rPr lang="en-IN" dirty="0">
                <a:solidFill>
                  <a:srgbClr val="FF0000"/>
                </a:solidFill>
              </a:rPr>
              <a:t>                       </a:t>
            </a:r>
            <a:r>
              <a:rPr lang="en-IN" sz="3200" b="1" dirty="0">
                <a:solidFill>
                  <a:srgbClr val="FF0000"/>
                </a:solidFill>
              </a:rPr>
              <a:t>Baysian Network</a:t>
            </a:r>
            <a:endParaRPr lang="en-IN" sz="3200" dirty="0"/>
          </a:p>
        </p:txBody>
      </p:sp>
      <p:pic>
        <p:nvPicPr>
          <p:cNvPr id="4" name="Content Placeholder 3" descr="https://d14b9ctw0m6fid.cloudfront.net/ugblog/wp-content/uploads/2021/01/j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355" y="828913"/>
            <a:ext cx="8113221" cy="5087389"/>
          </a:xfrm>
          <a:prstGeom prst="rect">
            <a:avLst/>
          </a:prstGeom>
          <a:noFill/>
          <a:ln>
            <a:noFill/>
          </a:ln>
        </p:spPr>
      </p:pic>
      <p:sp>
        <p:nvSpPr>
          <p:cNvPr id="5" name="Rectangle 4"/>
          <p:cNvSpPr/>
          <p:nvPr/>
        </p:nvSpPr>
        <p:spPr>
          <a:xfrm>
            <a:off x="734290" y="5916302"/>
            <a:ext cx="9853353" cy="861774"/>
          </a:xfrm>
          <a:prstGeom prst="rect">
            <a:avLst/>
          </a:prstGeom>
        </p:spPr>
        <p:txBody>
          <a:bodyPr wrap="square">
            <a:spAutoFit/>
          </a:bodyPr>
          <a:lstStyle/>
          <a:p>
            <a:pPr algn="just">
              <a:lnSpc>
                <a:spcPts val="1950"/>
              </a:lnSpc>
              <a:spcAft>
                <a:spcPts val="1875"/>
              </a:spcAft>
            </a:pPr>
            <a:r>
              <a:rPr lang="en-IN" sz="2000" b="1" spc="15" dirty="0">
                <a:solidFill>
                  <a:srgbClr val="231F20"/>
                </a:solidFill>
                <a:latin typeface="Times New Roman" panose="02020603050405020304" pitchFamily="18" charset="0"/>
                <a:ea typeface="Times New Roman" panose="02020603050405020304" pitchFamily="18" charset="0"/>
                <a:cs typeface="Times New Roman" panose="02020603050405020304" pitchFamily="18" charset="0"/>
              </a:rPr>
              <a:t>Calculate the probability that in spite of the exam level being difficult, the student having a low IQ level and a low Aptitude Score, manages to pass the exam and secure admission to the university.</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78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From the above word problem statement, the Joint Probability Distribution can be written as below,</a:t>
            </a:r>
          </a:p>
          <a:p>
            <a:pPr marL="0" indent="0">
              <a:buNone/>
            </a:pPr>
            <a:r>
              <a:rPr lang="en-IN" dirty="0"/>
              <a:t>                        </a:t>
            </a:r>
            <a:r>
              <a:rPr lang="en-IN" dirty="0">
                <a:solidFill>
                  <a:srgbClr val="002060"/>
                </a:solidFill>
              </a:rPr>
              <a:t>P[a=1, m=1, </a:t>
            </a:r>
            <a:r>
              <a:rPr lang="en-IN" dirty="0" err="1">
                <a:solidFill>
                  <a:srgbClr val="002060"/>
                </a:solidFill>
              </a:rPr>
              <a:t>i</a:t>
            </a:r>
            <a:r>
              <a:rPr lang="en-IN" dirty="0">
                <a:solidFill>
                  <a:srgbClr val="002060"/>
                </a:solidFill>
              </a:rPr>
              <a:t>=0, e=1, s=0]</a:t>
            </a:r>
          </a:p>
          <a:p>
            <a:endParaRPr lang="en-IN" dirty="0"/>
          </a:p>
          <a:p>
            <a:pPr algn="just"/>
            <a:r>
              <a:rPr lang="en-IN" dirty="0">
                <a:latin typeface="Times New Roman" panose="02020603050405020304" pitchFamily="18" charset="0"/>
                <a:cs typeface="Times New Roman" panose="02020603050405020304" pitchFamily="18" charset="0"/>
              </a:rPr>
              <a:t>From the above Conditional Probability tables, the values for the given conditions are fed to the formula and is calculated as below.</a:t>
            </a:r>
          </a:p>
          <a:p>
            <a:pPr marL="0" indent="0">
              <a:buNone/>
            </a:pPr>
            <a:r>
              <a:rPr lang="en-IN" dirty="0"/>
              <a:t> P[a=1, m=1, </a:t>
            </a:r>
            <a:r>
              <a:rPr lang="en-IN" dirty="0" err="1"/>
              <a:t>i</a:t>
            </a:r>
            <a:r>
              <a:rPr lang="en-IN" dirty="0"/>
              <a:t>=0, e=1, s=0] = P(a=1 | m=1) . P(m=1 | </a:t>
            </a:r>
            <a:r>
              <a:rPr lang="en-IN" dirty="0" err="1"/>
              <a:t>i</a:t>
            </a:r>
            <a:r>
              <a:rPr lang="en-IN" dirty="0"/>
              <a:t>=0, e=1) . P(</a:t>
            </a:r>
            <a:r>
              <a:rPr lang="en-IN" dirty="0" err="1"/>
              <a:t>i</a:t>
            </a:r>
            <a:r>
              <a:rPr lang="en-IN" dirty="0"/>
              <a:t>=0) . P(e=1) . P(s=0 | </a:t>
            </a:r>
            <a:r>
              <a:rPr lang="en-IN" dirty="0" err="1"/>
              <a:t>i</a:t>
            </a:r>
            <a:r>
              <a:rPr lang="en-IN" dirty="0"/>
              <a:t>=0)</a:t>
            </a:r>
          </a:p>
          <a:p>
            <a:pPr marL="0" indent="0">
              <a:buNone/>
            </a:pPr>
            <a:r>
              <a:rPr lang="en-IN" dirty="0"/>
              <a:t>= 0.1 * 0.1 * 0.8 * 0.3 * 0.75</a:t>
            </a:r>
          </a:p>
          <a:p>
            <a:pPr marL="0" indent="0">
              <a:buNone/>
            </a:pPr>
            <a:r>
              <a:rPr lang="en-IN" dirty="0"/>
              <a:t>= </a:t>
            </a:r>
            <a:r>
              <a:rPr lang="en-IN" b="1" dirty="0"/>
              <a:t>0.0018</a:t>
            </a:r>
            <a:endParaRPr lang="en-IN" dirty="0"/>
          </a:p>
          <a:p>
            <a:endParaRPr lang="en-IN" dirty="0"/>
          </a:p>
          <a:p>
            <a:endParaRPr lang="en-IN" dirty="0"/>
          </a:p>
        </p:txBody>
      </p:sp>
    </p:spTree>
    <p:extLst>
      <p:ext uri="{BB962C8B-B14F-4D97-AF65-F5344CB8AC3E}">
        <p14:creationId xmlns:p14="http://schemas.microsoft.com/office/powerpoint/2010/main" val="11223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Case 2:</a:t>
            </a:r>
            <a:r>
              <a:rPr lang="en-IN" dirty="0"/>
              <a:t> In another case, calculate the probability that the student has a High IQ level and Aptitude Score, the exam being easy yet fails to pass and does not secure admission to the university.</a:t>
            </a:r>
          </a:p>
          <a:p>
            <a:pPr marL="0" indent="0">
              <a:buNone/>
            </a:pPr>
            <a:endParaRPr lang="en-IN" dirty="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282219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a:p>
            <a:pPr marL="0" indent="0">
              <a:buNone/>
            </a:pPr>
            <a:r>
              <a:rPr lang="en-IN" dirty="0"/>
              <a:t>= P[a=0, m=0, </a:t>
            </a:r>
            <a:r>
              <a:rPr lang="en-IN" dirty="0" err="1">
                <a:solidFill>
                  <a:srgbClr val="FF0000"/>
                </a:solidFill>
              </a:rPr>
              <a:t>i</a:t>
            </a:r>
            <a:r>
              <a:rPr lang="en-IN" dirty="0">
                <a:solidFill>
                  <a:srgbClr val="FF0000"/>
                </a:solidFill>
              </a:rPr>
              <a:t>=1</a:t>
            </a:r>
            <a:r>
              <a:rPr lang="en-IN" dirty="0"/>
              <a:t>, e=0, </a:t>
            </a:r>
            <a:r>
              <a:rPr lang="en-IN" dirty="0">
                <a:solidFill>
                  <a:srgbClr val="FF0000"/>
                </a:solidFill>
              </a:rPr>
              <a:t>s=1</a:t>
            </a:r>
            <a:r>
              <a:rPr lang="en-IN" dirty="0"/>
              <a:t>]</a:t>
            </a:r>
          </a:p>
          <a:p>
            <a:pPr marL="0" indent="0">
              <a:buNone/>
            </a:pPr>
            <a:r>
              <a:rPr lang="en-IN" dirty="0"/>
              <a:t>=P[a=0, m=0, </a:t>
            </a:r>
            <a:r>
              <a:rPr lang="en-IN" dirty="0" err="1"/>
              <a:t>i</a:t>
            </a:r>
            <a:r>
              <a:rPr lang="en-IN" dirty="0"/>
              <a:t>=1, e=0, s=1]= P(a=0 | m=0) . P(m=0 | </a:t>
            </a:r>
            <a:r>
              <a:rPr lang="en-IN" dirty="0" err="1"/>
              <a:t>i</a:t>
            </a:r>
            <a:r>
              <a:rPr lang="en-IN" dirty="0"/>
              <a:t>=1, e=0) . P(</a:t>
            </a:r>
            <a:r>
              <a:rPr lang="en-IN" dirty="0" err="1"/>
              <a:t>i</a:t>
            </a:r>
            <a:r>
              <a:rPr lang="en-IN" dirty="0"/>
              <a:t>=1) . P(e=0) . P(s=1 | </a:t>
            </a:r>
            <a:r>
              <a:rPr lang="en-IN" dirty="0" err="1"/>
              <a:t>i</a:t>
            </a:r>
            <a:r>
              <a:rPr lang="en-IN" dirty="0"/>
              <a:t>=1)</a:t>
            </a:r>
          </a:p>
          <a:p>
            <a:pPr marL="0" indent="0">
              <a:buNone/>
            </a:pPr>
            <a:r>
              <a:rPr lang="en-IN" dirty="0"/>
              <a:t>= 0.6 * 0.5 * 0.2 * 0.7 * 0.6</a:t>
            </a:r>
          </a:p>
          <a:p>
            <a:pPr marL="0" indent="0">
              <a:buNone/>
            </a:pPr>
            <a:r>
              <a:rPr lang="en-IN" dirty="0"/>
              <a:t>= </a:t>
            </a:r>
            <a:r>
              <a:rPr lang="en-IN" b="1" dirty="0"/>
              <a:t>0.0252</a:t>
            </a:r>
            <a:endParaRPr lang="en-IN" dirty="0"/>
          </a:p>
          <a:p>
            <a:endParaRPr lang="en-IN" dirty="0"/>
          </a:p>
        </p:txBody>
      </p:sp>
    </p:spTree>
    <p:extLst>
      <p:ext uri="{BB962C8B-B14F-4D97-AF65-F5344CB8AC3E}">
        <p14:creationId xmlns:p14="http://schemas.microsoft.com/office/powerpoint/2010/main" val="294613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Bayesian networks</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Bayesian networks are a type of probabilistic graphical model that represents a set of variables and their probabilistic dependencies in a directed acyclic graph (DAG). </a:t>
            </a:r>
          </a:p>
          <a:p>
            <a:pPr algn="just"/>
            <a:r>
              <a:rPr lang="en-US" dirty="0">
                <a:latin typeface="Times New Roman" panose="02020603050405020304" pitchFamily="18" charset="0"/>
                <a:cs typeface="Times New Roman" panose="02020603050405020304" pitchFamily="18" charset="0"/>
              </a:rPr>
              <a:t>The primary use of Bayesian networks is in </a:t>
            </a:r>
            <a:r>
              <a:rPr lang="en-US" dirty="0">
                <a:solidFill>
                  <a:srgbClr val="FF0000"/>
                </a:solidFill>
                <a:latin typeface="Times New Roman" panose="02020603050405020304" pitchFamily="18" charset="0"/>
                <a:cs typeface="Times New Roman" panose="02020603050405020304" pitchFamily="18" charset="0"/>
              </a:rPr>
              <a:t>modeling and reasoning under uncertainty.</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98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b="1" dirty="0">
                <a:solidFill>
                  <a:srgbClr val="FF0000"/>
                </a:solidFill>
              </a:rPr>
              <a:t>Probabilistic Inference</a:t>
            </a:r>
            <a:r>
              <a:rPr lang="en-US" b="1" dirty="0"/>
              <a:t>:</a:t>
            </a:r>
            <a:r>
              <a:rPr lang="en-US" dirty="0"/>
              <a:t> Bayesian networks allow for efficient probabilistic inference. Given observed evidence (data) about some variables, the network can be used to infer the probabilities of other variables.</a:t>
            </a:r>
          </a:p>
          <a:p>
            <a:pPr algn="just"/>
            <a:r>
              <a:rPr lang="en-US" b="1" dirty="0">
                <a:solidFill>
                  <a:srgbClr val="FF0000"/>
                </a:solidFill>
              </a:rPr>
              <a:t>Decision Making</a:t>
            </a:r>
            <a:r>
              <a:rPr lang="en-US" b="1" dirty="0"/>
              <a:t>:</a:t>
            </a:r>
            <a:r>
              <a:rPr lang="en-US" dirty="0"/>
              <a:t> Bayesian networks are employed in decision analysis and decision making under uncertainty. They help in making optimal decisions by considering the uncertainties associated with different variables.</a:t>
            </a:r>
          </a:p>
        </p:txBody>
      </p:sp>
    </p:spTree>
    <p:extLst>
      <p:ext uri="{BB962C8B-B14F-4D97-AF65-F5344CB8AC3E}">
        <p14:creationId xmlns:p14="http://schemas.microsoft.com/office/powerpoint/2010/main" val="409967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b="1" dirty="0"/>
              <a:t>Diagnosis and Prediction:</a:t>
            </a:r>
            <a:r>
              <a:rPr lang="en-US" dirty="0"/>
              <a:t> In various fields such as medicine and finance, Bayesian networks are used for diagnosis and prediction. For example, in healthcare, Bayesian networks can model the dependencies between symptoms and diseases, helping in diagnosing patients based on observed symptoms.</a:t>
            </a:r>
          </a:p>
          <a:p>
            <a:pPr algn="just"/>
            <a:r>
              <a:rPr lang="en-US" b="1" dirty="0"/>
              <a:t>Risk Assessment:</a:t>
            </a:r>
            <a:r>
              <a:rPr lang="en-US" dirty="0"/>
              <a:t> Bayesian networks are valuable in assessing and managing risks. They can model complex dependencies between different risk factors and help in evaluating the overall risk of a system or process.</a:t>
            </a:r>
          </a:p>
          <a:p>
            <a:endParaRPr lang="en-IN" dirty="0"/>
          </a:p>
        </p:txBody>
      </p:sp>
    </p:spTree>
    <p:extLst>
      <p:ext uri="{BB962C8B-B14F-4D97-AF65-F5344CB8AC3E}">
        <p14:creationId xmlns:p14="http://schemas.microsoft.com/office/powerpoint/2010/main" val="112351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Anomaly Detection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Bayesian networks can be used for anomaly detection by modeling normal patterns of behavior and identifying deviations from these patterns.</a:t>
            </a:r>
          </a:p>
          <a:p>
            <a:pPr algn="just"/>
            <a:r>
              <a:rPr lang="en-US" sz="2400" b="1" dirty="0">
                <a:solidFill>
                  <a:srgbClr val="FF0000"/>
                </a:solidFill>
                <a:latin typeface="Times New Roman" panose="02020603050405020304" pitchFamily="18" charset="0"/>
                <a:cs typeface="Times New Roman" panose="02020603050405020304" pitchFamily="18" charset="0"/>
              </a:rPr>
              <a:t>Speech and Natural Language Processing</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In language processing tasks, Bayesian networks can be used for tasks such as part-of-speech tagging, syntactic parsing, and semantic analysis.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79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Data Fusion:</a:t>
            </a:r>
            <a:r>
              <a:rPr lang="en-US" dirty="0">
                <a:latin typeface="Times New Roman" panose="02020603050405020304" pitchFamily="18" charset="0"/>
                <a:cs typeface="Times New Roman" panose="02020603050405020304" pitchFamily="18" charset="0"/>
              </a:rPr>
              <a:t> When dealing with information from multiple sources, Bayesian networks can be used to combine and fuse the information while accounting for uncertainties.</a:t>
            </a:r>
          </a:p>
          <a:p>
            <a:pPr algn="just"/>
            <a:r>
              <a:rPr lang="en-US" b="1" dirty="0">
                <a:latin typeface="Times New Roman" panose="02020603050405020304" pitchFamily="18" charset="0"/>
                <a:cs typeface="Times New Roman" panose="02020603050405020304" pitchFamily="18" charset="0"/>
              </a:rPr>
              <a:t>Causal Reasoning:</a:t>
            </a:r>
            <a:r>
              <a:rPr lang="en-US" dirty="0">
                <a:latin typeface="Times New Roman" panose="02020603050405020304" pitchFamily="18" charset="0"/>
                <a:cs typeface="Times New Roman" panose="02020603050405020304" pitchFamily="18" charset="0"/>
              </a:rPr>
              <a:t> Bayesian networks are capable of representing causal relationships between variables. This makes them useful for understanding cause-and-effect relationships in complex systems.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99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a:solidFill>
                  <a:srgbClr val="FF0000"/>
                </a:solidFill>
              </a:rPr>
              <a:t>Bays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𝑏</m:t>
                            </m:r>
                          </m:num>
                          <m:den>
                            <m:r>
                              <a:rPr lang="en-IN" b="0" i="1" smtClean="0">
                                <a:latin typeface="Cambria Math" panose="02040503050406030204" pitchFamily="18" charset="0"/>
                              </a:rPr>
                              <m:t>𝑎</m:t>
                            </m:r>
                          </m:den>
                        </m:f>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𝑎</m:t>
                                </m:r>
                              </m:num>
                              <m:den>
                                <m:r>
                                  <a:rPr lang="en-IN" b="0" i="1" smtClean="0">
                                    <a:latin typeface="Cambria Math" panose="02040503050406030204" pitchFamily="18" charset="0"/>
                                  </a:rPr>
                                  <m:t>𝑏</m:t>
                                </m:r>
                              </m:den>
                            </m:f>
                          </m:e>
                        </m:d>
                      </m:num>
                      <m:den>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den>
                    </m:f>
                  </m:oMath>
                </a14:m>
                <a:r>
                  <a:rPr lang="en-IN" dirty="0"/>
                  <a:t>=</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𝑎</m:t>
                                </m:r>
                              </m:num>
                              <m:den>
                                <m:r>
                                  <a:rPr lang="en-IN" b="0" i="1" smtClean="0">
                                    <a:latin typeface="Cambria Math" panose="02040503050406030204" pitchFamily="18" charset="0"/>
                                  </a:rPr>
                                  <m:t>𝑏</m:t>
                                </m:r>
                              </m:den>
                            </m:f>
                          </m:e>
                        </m:d>
                      </m:num>
                      <m:den>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den>
                    </m:f>
                  </m:oMath>
                </a14:m>
                <a:endParaRPr lang="en-IN" dirty="0"/>
              </a:p>
              <a:p>
                <a:endParaRPr lang="en-IN" dirty="0"/>
              </a:p>
              <a:p>
                <a:pPr algn="just"/>
                <a:r>
                  <a:rPr lang="en-IN" dirty="0"/>
                  <a:t>Probability of a patient </a:t>
                </a:r>
                <a:r>
                  <a:rPr lang="en-IN" dirty="0">
                    <a:solidFill>
                      <a:srgbClr val="FF0000"/>
                    </a:solidFill>
                  </a:rPr>
                  <a:t>exercising regularly</a:t>
                </a:r>
                <a:r>
                  <a:rPr lang="en-IN" dirty="0"/>
                  <a:t>, not smoking, not having high cholesterol, not having high blood pressure, and </a:t>
                </a:r>
                <a:r>
                  <a:rPr lang="en-IN" dirty="0">
                    <a:solidFill>
                      <a:srgbClr val="FF0000"/>
                    </a:solidFill>
                  </a:rPr>
                  <a:t>not getting a heart attack.</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r="-1159"/>
                </a:stretch>
              </a:blipFill>
            </p:spPr>
            <p:txBody>
              <a:bodyPr/>
              <a:lstStyle/>
              <a:p>
                <a:r>
                  <a:rPr lang="en-IN">
                    <a:noFill/>
                  </a:rPr>
                  <a:t> </a:t>
                </a:r>
              </a:p>
            </p:txBody>
          </p:sp>
        </mc:Fallback>
      </mc:AlternateContent>
    </p:spTree>
    <p:extLst>
      <p:ext uri="{BB962C8B-B14F-4D97-AF65-F5344CB8AC3E}">
        <p14:creationId xmlns:p14="http://schemas.microsoft.com/office/powerpoint/2010/main" val="2233812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10515600" cy="1325563"/>
          </a:xfrm>
        </p:spPr>
        <p:txBody>
          <a:bodyPr/>
          <a:lstStyle/>
          <a:p>
            <a:r>
              <a:rPr lang="en-IN" dirty="0">
                <a:solidFill>
                  <a:srgbClr val="FF0000"/>
                </a:solidFill>
              </a:rPr>
              <a:t>    </a:t>
            </a:r>
            <a:r>
              <a:rPr lang="en-IN" sz="3200" b="1" dirty="0">
                <a:solidFill>
                  <a:srgbClr val="FF0000"/>
                </a:solidFill>
              </a:rPr>
              <a:t>Baysian Network</a:t>
            </a:r>
          </a:p>
        </p:txBody>
      </p:sp>
      <p:pic>
        <p:nvPicPr>
          <p:cNvPr id="5" name="Content Placeholder 4" descr="http://www.nbertagnolli.com/assets/Bayes_Nets/figure_01.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79913" y="1554480"/>
            <a:ext cx="9575954" cy="4838008"/>
          </a:xfrm>
          <a:prstGeom prst="rect">
            <a:avLst/>
          </a:prstGeom>
          <a:noFill/>
          <a:ln>
            <a:noFill/>
          </a:ln>
        </p:spPr>
      </p:pic>
    </p:spTree>
    <p:extLst>
      <p:ext uri="{BB962C8B-B14F-4D97-AF65-F5344CB8AC3E}">
        <p14:creationId xmlns:p14="http://schemas.microsoft.com/office/powerpoint/2010/main" val="198991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P(E,S,C,B,A)=P(E)P(S)P(C|S)P(B|E,S)P(A|B)</a:t>
            </a:r>
          </a:p>
          <a:p>
            <a:r>
              <a:rPr lang="en-IN" dirty="0"/>
              <a:t>P(E=T,S=F,C=F,B=F,A=F)=</a:t>
            </a:r>
            <a:r>
              <a:rPr lang="en-IN" dirty="0">
                <a:solidFill>
                  <a:srgbClr val="FF0000"/>
                </a:solidFill>
              </a:rPr>
              <a:t>P(E=T)</a:t>
            </a:r>
            <a:r>
              <a:rPr lang="en-IN" dirty="0"/>
              <a:t>P(S=F)</a:t>
            </a:r>
            <a:r>
              <a:rPr lang="en-IN" dirty="0">
                <a:solidFill>
                  <a:srgbClr val="FF0000"/>
                </a:solidFill>
              </a:rPr>
              <a:t>P(C=F|S=F)</a:t>
            </a:r>
            <a:r>
              <a:rPr lang="en-IN" dirty="0"/>
              <a:t>P(</a:t>
            </a:r>
            <a:r>
              <a:rPr lang="en-IN" dirty="0">
                <a:solidFill>
                  <a:srgbClr val="002060"/>
                </a:solidFill>
              </a:rPr>
              <a:t>B=F</a:t>
            </a:r>
            <a:r>
              <a:rPr lang="en-IN" dirty="0"/>
              <a:t>|</a:t>
            </a:r>
            <a:r>
              <a:rPr lang="en-IN" dirty="0">
                <a:solidFill>
                  <a:srgbClr val="002060"/>
                </a:solidFill>
              </a:rPr>
              <a:t>E=T,S=F</a:t>
            </a:r>
            <a:r>
              <a:rPr lang="en-IN" dirty="0"/>
              <a:t>)   P(A=F|B=F)</a:t>
            </a:r>
          </a:p>
          <a:p>
            <a:r>
              <a:rPr lang="en-IN" dirty="0"/>
              <a:t>=0.4×0.85×0.6×0.95×0.95</a:t>
            </a:r>
          </a:p>
          <a:p>
            <a:r>
              <a:rPr lang="en-IN" dirty="0"/>
              <a:t>=0.184</a:t>
            </a:r>
          </a:p>
          <a:p>
            <a:endParaRPr lang="en-IN" dirty="0"/>
          </a:p>
        </p:txBody>
      </p:sp>
    </p:spTree>
    <p:extLst>
      <p:ext uri="{BB962C8B-B14F-4D97-AF65-F5344CB8AC3E}">
        <p14:creationId xmlns:p14="http://schemas.microsoft.com/office/powerpoint/2010/main" val="3980645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F80690993F8F4BB91E2E1753F1CB79" ma:contentTypeVersion="6" ma:contentTypeDescription="Create a new document." ma:contentTypeScope="" ma:versionID="ccdaf7abf19d9ca85b3f13c1887858b2">
  <xsd:schema xmlns:xsd="http://www.w3.org/2001/XMLSchema" xmlns:xs="http://www.w3.org/2001/XMLSchema" xmlns:p="http://schemas.microsoft.com/office/2006/metadata/properties" xmlns:ns2="8e56b931-cee6-4234-aa3f-2df1255feff7" xmlns:ns3="67ace939-d374-4a84-98d4-30a2112ab44d" targetNamespace="http://schemas.microsoft.com/office/2006/metadata/properties" ma:root="true" ma:fieldsID="a2e52df417fd34a93c65882575b65cf5" ns2:_="" ns3:_="">
    <xsd:import namespace="8e56b931-cee6-4234-aa3f-2df1255feff7"/>
    <xsd:import namespace="67ace939-d374-4a84-98d4-30a2112ab44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6b931-cee6-4234-aa3f-2df1255fef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ace939-d374-4a84-98d4-30a2112ab44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8478BA-C1D0-4CEE-A9B5-0D594DF7EDC6}">
  <ds:schemaRefs>
    <ds:schemaRef ds:uri="http://schemas.microsoft.com/sharepoint/v3/contenttype/forms"/>
  </ds:schemaRefs>
</ds:datastoreItem>
</file>

<file path=customXml/itemProps2.xml><?xml version="1.0" encoding="utf-8"?>
<ds:datastoreItem xmlns:ds="http://schemas.openxmlformats.org/officeDocument/2006/customXml" ds:itemID="{4B142B48-10DE-45CF-9E76-F99E60852C0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B2F7B2C-B486-4F9A-97FB-432F834C0D2A}"/>
</file>

<file path=docProps/app.xml><?xml version="1.0" encoding="utf-8"?>
<Properties xmlns="http://schemas.openxmlformats.org/officeDocument/2006/extended-properties" xmlns:vt="http://schemas.openxmlformats.org/officeDocument/2006/docPropsVTypes">
  <TotalTime>30</TotalTime>
  <Words>635</Words>
  <Application>Microsoft Office PowerPoint</Application>
  <PresentationFormat>Widescreen</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Bayesian networks</vt:lpstr>
      <vt:lpstr>Bayesian networks</vt:lpstr>
      <vt:lpstr>PowerPoint Presentation</vt:lpstr>
      <vt:lpstr>PowerPoint Presentation</vt:lpstr>
      <vt:lpstr>PowerPoint Presentation</vt:lpstr>
      <vt:lpstr>PowerPoint Presentation</vt:lpstr>
      <vt:lpstr>                          Bays Rule</vt:lpstr>
      <vt:lpstr>    Baysian Network</vt:lpstr>
      <vt:lpstr>PowerPoint Presentation</vt:lpstr>
      <vt:lpstr>                       Baysian Network</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Kurumbanshi (Dr.)</dc:creator>
  <cp:lastModifiedBy>Suresh Kurumbanshi (Dr.)</cp:lastModifiedBy>
  <cp:revision>20</cp:revision>
  <dcterms:created xsi:type="dcterms:W3CDTF">2024-01-25T08:21:11Z</dcterms:created>
  <dcterms:modified xsi:type="dcterms:W3CDTF">2024-03-08T02:19:32Z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0x0101000FF80690993F8F4BB91E2E1753F1CB79</vt:lpwstr>
  </property>
</Properties>
</file>