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4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24C01-1C73-4D96-87BE-246F2C43FE0D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63DD0-8CF7-4EE8-8F1F-5AF13EF4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75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8CBC-3C85-F498-82EC-737F545C1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06C07-415B-B3F4-7513-4F70AA3EF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7FEC-778F-60D8-51A3-EB5C48A1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A295-1E3A-4E3D-8B37-62D60689B8A5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E64A-F24E-098F-AA52-65D3D20B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928B-F34E-2792-B3E2-F06AD9EF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DEC1-9E7B-5419-A8DE-16C4EAC4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8BADF-4817-5150-4E42-AD1D5626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23F06-115E-53E4-B193-54AB5A14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0A1B-C876-48D3-A6BD-6875B6CB36E4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FA144-ABAC-E6EB-723E-42C7180B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2A71-7A7E-38DE-EF3E-7ED1615B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6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E25E4-161E-DC61-CF58-F8B6A7AF3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3E4FC-2F57-24E0-9DA4-5163E0D16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1D550-5661-C8C1-91C5-EC4F8D84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913-0970-49E8-9A10-790EE9095C22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CD4A-32F4-C483-2651-AC7E628F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C872-40D6-CDC9-DBB2-C2FACBB2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7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FDAB-7982-329D-A7FB-5630F02F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C877-1DA8-EBB0-BCC0-167D6025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15E4-5B3D-714B-2CDE-291C8CC3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712-EB45-4F52-B78E-FE23156CBCD0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5A85B-30EB-1A20-0D19-61E8E0FD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F814-F5FB-1286-8054-9EF773F3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00E2-08C1-F59A-48DB-B1F8D516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0935C-B335-D59E-6FDB-4BF0828BE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9F55B-CB32-6EFA-0F94-825A1606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5256-D9B0-4D69-B97C-DA5D9D97BEAD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63B48-1C11-EF7B-12C7-9B02F30F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4008D-EA71-0A52-364A-1A34534E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1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3593-715C-35D4-FD84-BA64B8F4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48E4-3245-4DB7-9BA6-C98FE5671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1996E-FB70-6A14-42FD-EBFCA2B8B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D8B9F-8779-E6B6-65C4-B749238F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9FCE-B024-484C-A4D1-149AF0FAECF3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33855-D2B1-DE3E-0CE9-33BB8219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D6412-3E9E-29E8-4152-50F8D1AA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B9FF-6826-BD07-8479-04148531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AC65B-9B89-F5F2-D24B-7200A4F40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FD1DD-1CED-AD8D-0287-59342FF33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A352D-32AB-6A1A-52CC-ADC0359E1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D9704-6300-8869-6BC9-28570F550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92624-9013-54BF-9939-5F684F08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87AB-B7BE-42CA-B9E9-ED2D809474DD}" type="datetime1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6917D-251E-37EE-BB1D-D72CF6D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EFBCF-4FCF-6624-5033-89319D39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BB10-3F3B-13FE-0DCD-3137A341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4D500-6545-493A-0B0D-2E9F0866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41B-176C-4615-A4C5-1ED0E9151D2B}" type="datetime1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59066-0D5A-41C4-F5F4-C922A5BA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89E78-E4EB-4033-C51B-AFDF7298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F8A8E-30F8-AEBD-E315-DC5AA422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EE70-2672-4914-8EE3-1FECFF2F3D1D}" type="datetime1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414D3-AD73-08D0-E1B9-6F096C3A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96783-5823-6543-33B4-E004AEF2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9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2640-7655-F434-E35E-9235A00A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66A3-939D-4B49-2E7E-215DBA4A9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746A5-9193-D976-1872-118662D3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617C0-A2F0-48A5-EED0-89732EDB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0E07-55BF-4EAF-B230-EA46F51DE5EB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35AA-842B-1C8C-1E46-B2BDD9E6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03EB0-2BF6-77DF-3684-A4830297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2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FC67-6674-18AA-A04D-C09B5467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29ED-1FD0-B332-67E2-58178E483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0F95E-7DB2-764E-3106-CCBA8BC20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E1055-9768-ECF3-7E47-B1597659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665F-A87A-4862-9F22-2C7017A69DCC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61686-AB46-12B8-BB4F-5EA68E9F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5A20-D7A7-D377-202C-4D9FCDA2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2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547D8-139F-0950-BCE5-FDC75FAC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FD907-90ED-30B6-644B-48C6EACB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5F839-DA12-3324-ED7A-2D7614B81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D2A9E-7D33-40D3-8B0C-9931C452AFD4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C5AD-FB9F-C47E-2F81-294A7D8E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395E7-51A5-340B-E4A6-DE09C96F7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A658C-DE25-45CC-9006-67A76711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73F009-A045-E9E6-B7C0-AF0318EAABD2}"/>
              </a:ext>
            </a:extLst>
          </p:cNvPr>
          <p:cNvSpPr txBox="1"/>
          <p:nvPr/>
        </p:nvSpPr>
        <p:spPr>
          <a:xfrm>
            <a:off x="708692" y="3278790"/>
            <a:ext cx="3926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EYInterstate Light" panose="02000506000000020004" pitchFamily="2" charset="0"/>
              </a:rPr>
              <a:t>Github</a:t>
            </a:r>
            <a:r>
              <a:rPr lang="en-US" sz="4400" dirty="0">
                <a:latin typeface="EYInterstate Light" panose="02000506000000020004" pitchFamily="2" charset="0"/>
              </a:rPr>
              <a:t> 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6BD5A-E768-25B5-FD76-87515992280E}"/>
              </a:ext>
            </a:extLst>
          </p:cNvPr>
          <p:cNvSpPr txBox="1"/>
          <p:nvPr/>
        </p:nvSpPr>
        <p:spPr>
          <a:xfrm>
            <a:off x="708692" y="4048231"/>
            <a:ext cx="8217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YInterstate Light" panose="02000506000000020004" pitchFamily="2" charset="0"/>
              </a:rPr>
              <a:t>Automating Workflows Directly in Your GitHub Repository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8B5866-C069-60F1-A56E-CF2861B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AADB-5506-457C-A8BA-4B2E0467256E}" type="datetime1">
              <a:rPr lang="en-US" smtClean="0"/>
              <a:t>8/2/2024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5396-2D5F-B745-F65C-BC0E6375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Demo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2B381A-5D3E-3FB4-8795-C072171D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GitHub Actions - Visual Studio Marketplace">
            <a:extLst>
              <a:ext uri="{FF2B5EF4-FFF2-40B4-BE49-F238E27FC236}">
                <a16:creationId xmlns:a16="http://schemas.microsoft.com/office/drawing/2014/main" id="{BA7818BE-CF56-9D70-0CC7-416486B6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0" y="1557940"/>
            <a:ext cx="1570420" cy="15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84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73F009-A045-E9E6-B7C0-AF0318EAABD2}"/>
              </a:ext>
            </a:extLst>
          </p:cNvPr>
          <p:cNvSpPr txBox="1"/>
          <p:nvPr/>
        </p:nvSpPr>
        <p:spPr>
          <a:xfrm>
            <a:off x="1419892" y="1438098"/>
            <a:ext cx="3926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EYInterstate Light" panose="02000506000000020004" pitchFamily="2" charset="0"/>
              </a:rPr>
              <a:t>Github</a:t>
            </a:r>
            <a:r>
              <a:rPr lang="en-US" sz="4400" dirty="0">
                <a:latin typeface="EYInterstate Light" panose="02000506000000020004" pitchFamily="2" charset="0"/>
              </a:rPr>
              <a:t> 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6BD5A-E768-25B5-FD76-87515992280E}"/>
              </a:ext>
            </a:extLst>
          </p:cNvPr>
          <p:cNvSpPr txBox="1"/>
          <p:nvPr/>
        </p:nvSpPr>
        <p:spPr>
          <a:xfrm>
            <a:off x="708692" y="2348546"/>
            <a:ext cx="61590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YInterstate Light" panose="02000506000000020004" pitchFamily="2" charset="0"/>
              </a:rPr>
              <a:t>Automate, customize, and execute your software development workflows right in your repository with GitHub Actions. You can discover, create, and share actions to perform any job you'd like, including CI/CD, and combine actions in a completely customized workflow.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8B5866-C069-60F1-A56E-CF2861B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AADB-5506-457C-A8BA-4B2E0467256E}" type="datetime1">
              <a:rPr lang="en-US" smtClean="0"/>
              <a:t>8/2/2024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5396-2D5F-B745-F65C-BC0E6375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Demo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2B381A-5D3E-3FB4-8795-C072171D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2</a:t>
            </a:fld>
            <a:endParaRPr lang="en-US"/>
          </a:p>
        </p:txBody>
      </p:sp>
      <p:pic>
        <p:nvPicPr>
          <p:cNvPr id="2" name="Picture 2" descr="GitHub Actions - Visual Studio Marketplace">
            <a:extLst>
              <a:ext uri="{FF2B5EF4-FFF2-40B4-BE49-F238E27FC236}">
                <a16:creationId xmlns:a16="http://schemas.microsoft.com/office/drawing/2014/main" id="{F7FD234B-F983-F250-83D7-41AB9A263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0" y="1519969"/>
            <a:ext cx="605698" cy="60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5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8B5866-C069-60F1-A56E-CF2861B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AADB-5506-457C-A8BA-4B2E0467256E}" type="datetime1">
              <a:rPr lang="en-US" smtClean="0"/>
              <a:t>8/2/2024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5396-2D5F-B745-F65C-BC0E6375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Demo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2B381A-5D3E-3FB4-8795-C072171D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E171AE-48A0-0A81-9ECA-EFCD070BDE1E}"/>
              </a:ext>
            </a:extLst>
          </p:cNvPr>
          <p:cNvGrpSpPr/>
          <p:nvPr/>
        </p:nvGrpSpPr>
        <p:grpSpPr>
          <a:xfrm>
            <a:off x="783240" y="507740"/>
            <a:ext cx="2064197" cy="381389"/>
            <a:chOff x="764190" y="1485640"/>
            <a:chExt cx="2064197" cy="3813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73F009-A045-E9E6-B7C0-AF0318EAABD2}"/>
                </a:ext>
              </a:extLst>
            </p:cNvPr>
            <p:cNvSpPr txBox="1"/>
            <p:nvPr/>
          </p:nvSpPr>
          <p:spPr>
            <a:xfrm>
              <a:off x="1111250" y="1485640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EYInterstate Light" panose="02000506000000020004" pitchFamily="2" charset="0"/>
                </a:rPr>
                <a:t>Github</a:t>
              </a:r>
              <a:r>
                <a:rPr lang="en-US" dirty="0">
                  <a:latin typeface="EYInterstate Light" panose="02000506000000020004" pitchFamily="2" charset="0"/>
                </a:rPr>
                <a:t> Actions</a:t>
              </a:r>
            </a:p>
          </p:txBody>
        </p:sp>
        <p:pic>
          <p:nvPicPr>
            <p:cNvPr id="2" name="Picture 2" descr="GitHub Actions - Visual Studio Marketplace">
              <a:extLst>
                <a:ext uri="{FF2B5EF4-FFF2-40B4-BE49-F238E27FC236}">
                  <a16:creationId xmlns:a16="http://schemas.microsoft.com/office/drawing/2014/main" id="{F7FD234B-F983-F250-83D7-41AB9A263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190" y="1519969"/>
              <a:ext cx="347060" cy="34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748EA2-DF25-C129-B168-A065A9F2C397}"/>
              </a:ext>
            </a:extLst>
          </p:cNvPr>
          <p:cNvGrpSpPr/>
          <p:nvPr/>
        </p:nvGrpSpPr>
        <p:grpSpPr>
          <a:xfrm>
            <a:off x="783240" y="1758950"/>
            <a:ext cx="10617126" cy="3359150"/>
            <a:chOff x="783240" y="1758950"/>
            <a:chExt cx="10617126" cy="3359150"/>
          </a:xfrm>
        </p:grpSpPr>
        <p:pic>
          <p:nvPicPr>
            <p:cNvPr id="2050" name="Picture 2" descr="What is CI/CD and How Does It Work?">
              <a:extLst>
                <a:ext uri="{FF2B5EF4-FFF2-40B4-BE49-F238E27FC236}">
                  <a16:creationId xmlns:a16="http://schemas.microsoft.com/office/drawing/2014/main" id="{EA82CBB8-BD13-7B04-37D6-C4D629CED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34" y="2270385"/>
              <a:ext cx="4686300" cy="246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FB27400-A7E6-66F1-2F4B-143748DED67A}"/>
                </a:ext>
              </a:extLst>
            </p:cNvPr>
            <p:cNvGrpSpPr/>
            <p:nvPr/>
          </p:nvGrpSpPr>
          <p:grpSpPr>
            <a:xfrm>
              <a:off x="5616681" y="2479675"/>
              <a:ext cx="1555750" cy="641350"/>
              <a:chOff x="2444750" y="4095750"/>
              <a:chExt cx="1555750" cy="64135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6BDA61-F7D2-95ED-C1E0-9B7920702DC3}"/>
                  </a:ext>
                </a:extLst>
              </p:cNvPr>
              <p:cNvSpPr txBox="1"/>
              <p:nvPr/>
            </p:nvSpPr>
            <p:spPr>
              <a:xfrm>
                <a:off x="3047208" y="4231758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EYInterstate Light" panose="02000506000000020004" pitchFamily="2" charset="0"/>
                  </a:rPr>
                  <a:t>Build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6D86E44-8D67-A988-1FB4-02AC39C5D083}"/>
                  </a:ext>
                </a:extLst>
              </p:cNvPr>
              <p:cNvSpPr/>
              <p:nvPr/>
            </p:nvSpPr>
            <p:spPr>
              <a:xfrm>
                <a:off x="2444750" y="4095750"/>
                <a:ext cx="1555750" cy="64135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951700F6-726F-4659-A08A-E1F406D0A7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57745" y="4271693"/>
                <a:ext cx="289463" cy="289463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6A5123D-20D9-B4DB-8E6A-650FC4B37EBB}"/>
                </a:ext>
              </a:extLst>
            </p:cNvPr>
            <p:cNvGrpSpPr/>
            <p:nvPr/>
          </p:nvGrpSpPr>
          <p:grpSpPr>
            <a:xfrm>
              <a:off x="7447491" y="2479675"/>
              <a:ext cx="1498600" cy="641350"/>
              <a:chOff x="4216400" y="4095750"/>
              <a:chExt cx="1498600" cy="64135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132197-E277-5588-3BAB-05D1733C58E2}"/>
                  </a:ext>
                </a:extLst>
              </p:cNvPr>
              <p:cNvSpPr txBox="1"/>
              <p:nvPr/>
            </p:nvSpPr>
            <p:spPr>
              <a:xfrm>
                <a:off x="4818858" y="423175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EYInterstate Light" panose="02000506000000020004" pitchFamily="2" charset="0"/>
                  </a:rPr>
                  <a:t>Test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57DF4B9-AFEF-C590-A41E-E62D687F59C4}"/>
                  </a:ext>
                </a:extLst>
              </p:cNvPr>
              <p:cNvSpPr/>
              <p:nvPr/>
            </p:nvSpPr>
            <p:spPr>
              <a:xfrm>
                <a:off x="4216400" y="4095750"/>
                <a:ext cx="1498600" cy="64135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716C70EA-E600-9312-C650-E2962B56D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581259" y="4294582"/>
                <a:ext cx="237599" cy="237599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125D58B-1094-25DA-2349-C2893BDE3105}"/>
                </a:ext>
              </a:extLst>
            </p:cNvPr>
            <p:cNvGrpSpPr/>
            <p:nvPr/>
          </p:nvGrpSpPr>
          <p:grpSpPr>
            <a:xfrm>
              <a:off x="9221151" y="2479675"/>
              <a:ext cx="1689100" cy="641350"/>
              <a:chOff x="6159500" y="4095750"/>
              <a:chExt cx="1689100" cy="64135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ED0096-4536-5474-9D2E-2F9B54793DF6}"/>
                  </a:ext>
                </a:extLst>
              </p:cNvPr>
              <p:cNvSpPr txBox="1"/>
              <p:nvPr/>
            </p:nvSpPr>
            <p:spPr>
              <a:xfrm>
                <a:off x="6742908" y="4231758"/>
                <a:ext cx="901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EYInterstate Light" panose="02000506000000020004" pitchFamily="2" charset="0"/>
                  </a:rPr>
                  <a:t>Deploy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EDAAB6E-DCBF-B350-0C1D-D2F438FE9841}"/>
                  </a:ext>
                </a:extLst>
              </p:cNvPr>
              <p:cNvSpPr/>
              <p:nvPr/>
            </p:nvSpPr>
            <p:spPr>
              <a:xfrm>
                <a:off x="6159500" y="4095750"/>
                <a:ext cx="1689100" cy="64135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52B0BA24-5BF2-A25A-A8FC-0D036EE9B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488700" y="4277974"/>
                <a:ext cx="254208" cy="254208"/>
              </a:xfrm>
              <a:prstGeom prst="rect">
                <a:avLst/>
              </a:prstGeom>
            </p:spPr>
          </p:pic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457C72-5825-C428-DDB9-49EF715F1184}"/>
                </a:ext>
              </a:extLst>
            </p:cNvPr>
            <p:cNvCxnSpPr>
              <a:cxnSpLocks/>
            </p:cNvCxnSpPr>
            <p:nvPr/>
          </p:nvCxnSpPr>
          <p:spPr>
            <a:xfrm>
              <a:off x="5676900" y="3435350"/>
              <a:ext cx="51689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289205F-A478-6079-61BA-CCF7C97B95E2}"/>
                </a:ext>
              </a:extLst>
            </p:cNvPr>
            <p:cNvGrpSpPr/>
            <p:nvPr/>
          </p:nvGrpSpPr>
          <p:grpSpPr>
            <a:xfrm>
              <a:off x="8157001" y="3736976"/>
              <a:ext cx="2786699" cy="641350"/>
              <a:chOff x="8207801" y="3896239"/>
              <a:chExt cx="2786699" cy="64135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345B62-6194-671D-DBA9-C1EEFE9D1294}"/>
                  </a:ext>
                </a:extLst>
              </p:cNvPr>
              <p:cNvSpPr txBox="1"/>
              <p:nvPr/>
            </p:nvSpPr>
            <p:spPr>
              <a:xfrm>
                <a:off x="8740668" y="4025656"/>
                <a:ext cx="2045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EYInterstate Light" panose="02000506000000020004" pitchFamily="2" charset="0"/>
                  </a:rPr>
                  <a:t>Github</a:t>
                </a:r>
                <a:r>
                  <a:rPr lang="en-US" dirty="0">
                    <a:latin typeface="EYInterstate Light" panose="02000506000000020004" pitchFamily="2" charset="0"/>
                  </a:rPr>
                  <a:t> ecosystem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7FECCF0-9386-D1C7-19A4-0B927DD7EB00}"/>
                  </a:ext>
                </a:extLst>
              </p:cNvPr>
              <p:cNvSpPr/>
              <p:nvPr/>
            </p:nvSpPr>
            <p:spPr>
              <a:xfrm>
                <a:off x="8207801" y="3896239"/>
                <a:ext cx="2786699" cy="64135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0C698562-860F-CE64-A20A-4A6A0079B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458660" y="4095752"/>
                <a:ext cx="258559" cy="258559"/>
              </a:xfrm>
              <a:prstGeom prst="rect">
                <a:avLst/>
              </a:prstGeom>
            </p:spPr>
          </p:pic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79811A9-C7D6-C443-3EDF-232521050E1E}"/>
                </a:ext>
              </a:extLst>
            </p:cNvPr>
            <p:cNvSpPr/>
            <p:nvPr/>
          </p:nvSpPr>
          <p:spPr>
            <a:xfrm>
              <a:off x="783240" y="1758950"/>
              <a:ext cx="10617126" cy="3359150"/>
            </a:xfrm>
            <a:prstGeom prst="roundRect">
              <a:avLst>
                <a:gd name="adj" fmla="val 12550"/>
              </a:avLst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46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8B5866-C069-60F1-A56E-CF2861B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AADB-5506-457C-A8BA-4B2E0467256E}" type="datetime1">
              <a:rPr lang="en-US" smtClean="0"/>
              <a:t>8/2/2024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5396-2D5F-B745-F65C-BC0E6375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Demo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2B381A-5D3E-3FB4-8795-C072171D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E171AE-48A0-0A81-9ECA-EFCD070BDE1E}"/>
              </a:ext>
            </a:extLst>
          </p:cNvPr>
          <p:cNvGrpSpPr/>
          <p:nvPr/>
        </p:nvGrpSpPr>
        <p:grpSpPr>
          <a:xfrm>
            <a:off x="783240" y="507740"/>
            <a:ext cx="2064197" cy="381389"/>
            <a:chOff x="764190" y="1485640"/>
            <a:chExt cx="2064197" cy="3813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73F009-A045-E9E6-B7C0-AF0318EAABD2}"/>
                </a:ext>
              </a:extLst>
            </p:cNvPr>
            <p:cNvSpPr txBox="1"/>
            <p:nvPr/>
          </p:nvSpPr>
          <p:spPr>
            <a:xfrm>
              <a:off x="1111250" y="1485640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EYInterstate Light" panose="02000506000000020004" pitchFamily="2" charset="0"/>
                </a:rPr>
                <a:t>Github</a:t>
              </a:r>
              <a:r>
                <a:rPr lang="en-US" dirty="0">
                  <a:latin typeface="EYInterstate Light" panose="02000506000000020004" pitchFamily="2" charset="0"/>
                </a:rPr>
                <a:t> Actions</a:t>
              </a:r>
            </a:p>
          </p:txBody>
        </p:sp>
        <p:pic>
          <p:nvPicPr>
            <p:cNvPr id="2" name="Picture 2" descr="GitHub Actions - Visual Studio Marketplace">
              <a:extLst>
                <a:ext uri="{FF2B5EF4-FFF2-40B4-BE49-F238E27FC236}">
                  <a16:creationId xmlns:a16="http://schemas.microsoft.com/office/drawing/2014/main" id="{F7FD234B-F983-F250-83D7-41AB9A263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190" y="1519969"/>
              <a:ext cx="347060" cy="34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A359E4D-0801-FDE6-F24B-6FE3A4386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50"/>
          <a:stretch/>
        </p:blipFill>
        <p:spPr>
          <a:xfrm>
            <a:off x="6096000" y="1214582"/>
            <a:ext cx="7182401" cy="4428835"/>
          </a:xfrm>
          <a:prstGeom prst="roundRect">
            <a:avLst>
              <a:gd name="adj" fmla="val 66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82FABDE-688F-E422-6E15-46E929F2F57C}"/>
              </a:ext>
            </a:extLst>
          </p:cNvPr>
          <p:cNvGrpSpPr/>
          <p:nvPr/>
        </p:nvGrpSpPr>
        <p:grpSpPr>
          <a:xfrm>
            <a:off x="1042495" y="1645436"/>
            <a:ext cx="4049110" cy="3567126"/>
            <a:chOff x="783240" y="1396740"/>
            <a:chExt cx="4049110" cy="356712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D48642-B201-701F-C224-868325AA445B}"/>
                </a:ext>
              </a:extLst>
            </p:cNvPr>
            <p:cNvSpPr txBox="1"/>
            <p:nvPr/>
          </p:nvSpPr>
          <p:spPr>
            <a:xfrm>
              <a:off x="783240" y="1396740"/>
              <a:ext cx="2468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EYInterstate Light" panose="02000506000000020004" pitchFamily="2" charset="0"/>
                </a:rPr>
                <a:t>Name of the workflow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1DDA87-2C04-61A6-7798-573E3E4F5A1F}"/>
                </a:ext>
              </a:extLst>
            </p:cNvPr>
            <p:cNvSpPr txBox="1"/>
            <p:nvPr/>
          </p:nvSpPr>
          <p:spPr>
            <a:xfrm>
              <a:off x="783240" y="2006340"/>
              <a:ext cx="362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EYInterstate Light" panose="02000506000000020004" pitchFamily="2" charset="0"/>
                </a:rPr>
                <a:t>Triggers that starts the workflow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BD299E-8477-561B-FED7-72DAF4B40A18}"/>
                </a:ext>
              </a:extLst>
            </p:cNvPr>
            <p:cNvSpPr txBox="1"/>
            <p:nvPr/>
          </p:nvSpPr>
          <p:spPr>
            <a:xfrm>
              <a:off x="804927" y="2375672"/>
              <a:ext cx="2170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EYInterstate Light" panose="02000506000000020004" pitchFamily="2" charset="0"/>
                </a:rPr>
                <a:t>(on Push/Pull Request etc.)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DD354ED-4165-1D9A-3803-AA31511B4615}"/>
                </a:ext>
              </a:extLst>
            </p:cNvPr>
            <p:cNvSpPr txBox="1"/>
            <p:nvPr/>
          </p:nvSpPr>
          <p:spPr>
            <a:xfrm>
              <a:off x="804927" y="2837337"/>
              <a:ext cx="3748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EYInterstate Light" panose="02000506000000020004" pitchFamily="2" charset="0"/>
                </a:rPr>
                <a:t>Jobs that are set of steps to be executed by the workflow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6FEC7B-D0C8-7B85-E46C-8E11278E53C4}"/>
                </a:ext>
              </a:extLst>
            </p:cNvPr>
            <p:cNvSpPr txBox="1"/>
            <p:nvPr/>
          </p:nvSpPr>
          <p:spPr>
            <a:xfrm>
              <a:off x="804927" y="3710302"/>
              <a:ext cx="4027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EYInterstate Light" panose="02000506000000020004" pitchFamily="2" charset="0"/>
                </a:rPr>
                <a:t>Step is an individual task within a job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25C15F-DFE4-28B6-3BAF-B9427753CC8C}"/>
                </a:ext>
              </a:extLst>
            </p:cNvPr>
            <p:cNvSpPr txBox="1"/>
            <p:nvPr/>
          </p:nvSpPr>
          <p:spPr>
            <a:xfrm>
              <a:off x="804927" y="4317535"/>
              <a:ext cx="2687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EYInterstate Light" panose="02000506000000020004" pitchFamily="2" charset="0"/>
                </a:rPr>
                <a:t>Runner is the server that runs the workflow</a:t>
              </a:r>
            </a:p>
          </p:txBody>
        </p:sp>
      </p:grpSp>
      <p:pic>
        <p:nvPicPr>
          <p:cNvPr id="44" name="Graphic 43">
            <a:extLst>
              <a:ext uri="{FF2B5EF4-FFF2-40B4-BE49-F238E27FC236}">
                <a16:creationId xmlns:a16="http://schemas.microsoft.com/office/drawing/2014/main" id="{25366FDB-47C4-724D-964E-4D33FA29D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045" y="1744377"/>
            <a:ext cx="171450" cy="17145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D96EF19-0ED5-2847-A262-60F9899C8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045" y="2353977"/>
            <a:ext cx="171450" cy="17145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38F16EE-8EBA-4E9E-8AB4-883DE9C2D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965" y="3186562"/>
            <a:ext cx="171450" cy="17145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28F579D8-B321-3D0B-D329-C0957AD50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965" y="4057939"/>
            <a:ext cx="171450" cy="17145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177A9A05-9864-AD6E-B589-027973931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965" y="4929316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1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8B5866-C069-60F1-A56E-CF2861B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AADB-5506-457C-A8BA-4B2E0467256E}" type="datetime1">
              <a:rPr lang="en-US" smtClean="0"/>
              <a:t>8/2/2024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5396-2D5F-B745-F65C-BC0E6375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Demo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2B381A-5D3E-3FB4-8795-C072171D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E171AE-48A0-0A81-9ECA-EFCD070BDE1E}"/>
              </a:ext>
            </a:extLst>
          </p:cNvPr>
          <p:cNvGrpSpPr/>
          <p:nvPr/>
        </p:nvGrpSpPr>
        <p:grpSpPr>
          <a:xfrm>
            <a:off x="783240" y="507740"/>
            <a:ext cx="2064197" cy="381389"/>
            <a:chOff x="764190" y="1485640"/>
            <a:chExt cx="2064197" cy="3813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73F009-A045-E9E6-B7C0-AF0318EAABD2}"/>
                </a:ext>
              </a:extLst>
            </p:cNvPr>
            <p:cNvSpPr txBox="1"/>
            <p:nvPr/>
          </p:nvSpPr>
          <p:spPr>
            <a:xfrm>
              <a:off x="1111250" y="1485640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EYInterstate Light" panose="02000506000000020004" pitchFamily="2" charset="0"/>
                </a:rPr>
                <a:t>Github</a:t>
              </a:r>
              <a:r>
                <a:rPr lang="en-US" dirty="0">
                  <a:latin typeface="EYInterstate Light" panose="02000506000000020004" pitchFamily="2" charset="0"/>
                </a:rPr>
                <a:t> Actions</a:t>
              </a:r>
            </a:p>
          </p:txBody>
        </p:sp>
        <p:pic>
          <p:nvPicPr>
            <p:cNvPr id="2" name="Picture 2" descr="GitHub Actions - Visual Studio Marketplace">
              <a:extLst>
                <a:ext uri="{FF2B5EF4-FFF2-40B4-BE49-F238E27FC236}">
                  <a16:creationId xmlns:a16="http://schemas.microsoft.com/office/drawing/2014/main" id="{F7FD234B-F983-F250-83D7-41AB9A263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190" y="1519969"/>
              <a:ext cx="347060" cy="34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B74B1F-A18B-058A-B0BB-232A325F4B2F}"/>
              </a:ext>
            </a:extLst>
          </p:cNvPr>
          <p:cNvGrpSpPr/>
          <p:nvPr/>
        </p:nvGrpSpPr>
        <p:grpSpPr>
          <a:xfrm>
            <a:off x="868965" y="1851460"/>
            <a:ext cx="4404175" cy="3155079"/>
            <a:chOff x="868965" y="2325616"/>
            <a:chExt cx="4404175" cy="315507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01FE6C-A491-511C-6D03-58BED2767BCC}"/>
                </a:ext>
              </a:extLst>
            </p:cNvPr>
            <p:cNvGrpSpPr/>
            <p:nvPr/>
          </p:nvGrpSpPr>
          <p:grpSpPr>
            <a:xfrm>
              <a:off x="871045" y="2325616"/>
              <a:ext cx="4402095" cy="369332"/>
              <a:chOff x="871045" y="1645436"/>
              <a:chExt cx="4402095" cy="36933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48642-B201-701F-C224-868325AA445B}"/>
                  </a:ext>
                </a:extLst>
              </p:cNvPr>
              <p:cNvSpPr txBox="1"/>
              <p:nvPr/>
            </p:nvSpPr>
            <p:spPr>
              <a:xfrm>
                <a:off x="1042495" y="1645436"/>
                <a:ext cx="4230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EYInterstate Light" panose="02000506000000020004" pitchFamily="2" charset="0"/>
                  </a:rPr>
                  <a:t>Navigate to your </a:t>
                </a:r>
                <a:r>
                  <a:rPr lang="en-US" u="sng" dirty="0">
                    <a:latin typeface="EYInterstate Light" panose="02000506000000020004" pitchFamily="2" charset="0"/>
                  </a:rPr>
                  <a:t>repository</a:t>
                </a:r>
                <a:r>
                  <a:rPr lang="en-US" dirty="0">
                    <a:latin typeface="EYInterstate Light" panose="02000506000000020004" pitchFamily="2" charset="0"/>
                  </a:rPr>
                  <a:t> on GitHub.</a:t>
                </a:r>
              </a:p>
            </p:txBody>
          </p:sp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25366FDB-47C4-724D-964E-4D33FA29D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71045" y="1744377"/>
                <a:ext cx="171450" cy="17145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8BE3079-2F86-9C2F-DE28-4D79D677FC3E}"/>
                </a:ext>
              </a:extLst>
            </p:cNvPr>
            <p:cNvGrpSpPr/>
            <p:nvPr/>
          </p:nvGrpSpPr>
          <p:grpSpPr>
            <a:xfrm>
              <a:off x="871045" y="2908201"/>
              <a:ext cx="2609938" cy="369332"/>
              <a:chOff x="871045" y="2255036"/>
              <a:chExt cx="260993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1DDA87-2C04-61A6-7798-573E3E4F5A1F}"/>
                  </a:ext>
                </a:extLst>
              </p:cNvPr>
              <p:cNvSpPr txBox="1"/>
              <p:nvPr/>
            </p:nvSpPr>
            <p:spPr>
              <a:xfrm>
                <a:off x="1042495" y="2255036"/>
                <a:ext cx="2438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EYInterstate Light" panose="02000506000000020004" pitchFamily="2" charset="0"/>
                  </a:rPr>
                  <a:t>Go to the </a:t>
                </a:r>
                <a:r>
                  <a:rPr lang="en-US" u="sng" dirty="0">
                    <a:latin typeface="EYInterstate Light" panose="02000506000000020004" pitchFamily="2" charset="0"/>
                  </a:rPr>
                  <a:t>Actions</a:t>
                </a:r>
                <a:r>
                  <a:rPr lang="en-US" dirty="0">
                    <a:latin typeface="EYInterstate Light" panose="02000506000000020004" pitchFamily="2" charset="0"/>
                  </a:rPr>
                  <a:t> Tab</a:t>
                </a:r>
              </a:p>
            </p:txBody>
          </p:sp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AD96EF19-0ED5-2847-A262-60F9899C8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71045" y="2353977"/>
                <a:ext cx="171450" cy="17145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0E0894-C376-5467-A6A2-DF60ABF5E8AA}"/>
                </a:ext>
              </a:extLst>
            </p:cNvPr>
            <p:cNvGrpSpPr/>
            <p:nvPr/>
          </p:nvGrpSpPr>
          <p:grpSpPr>
            <a:xfrm>
              <a:off x="868965" y="3490786"/>
              <a:ext cx="3582386" cy="646331"/>
              <a:chOff x="868965" y="3086033"/>
              <a:chExt cx="3582386" cy="64633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D354ED-4165-1D9A-3803-AA31511B4615}"/>
                  </a:ext>
                </a:extLst>
              </p:cNvPr>
              <p:cNvSpPr txBox="1"/>
              <p:nvPr/>
            </p:nvSpPr>
            <p:spPr>
              <a:xfrm>
                <a:off x="1064183" y="3086033"/>
                <a:ext cx="3387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EYInterstate Light" panose="02000506000000020004" pitchFamily="2" charset="0"/>
                  </a:rPr>
                  <a:t>Click on </a:t>
                </a:r>
                <a:r>
                  <a:rPr lang="en-US" u="sng" dirty="0">
                    <a:latin typeface="EYInterstate Light" panose="02000506000000020004" pitchFamily="2" charset="0"/>
                  </a:rPr>
                  <a:t>New workflow</a:t>
                </a:r>
                <a:r>
                  <a:rPr lang="en-US" dirty="0">
                    <a:latin typeface="EYInterstate Light" panose="02000506000000020004" pitchFamily="2" charset="0"/>
                  </a:rPr>
                  <a:t> or choose a template</a:t>
                </a:r>
              </a:p>
            </p:txBody>
          </p:sp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338F16EE-8EBA-4E9E-8AB4-883DE9C2D2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8965" y="3186562"/>
                <a:ext cx="171450" cy="171450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73D486-CBE4-ADBF-C405-DD5C204BA41F}"/>
                </a:ext>
              </a:extLst>
            </p:cNvPr>
            <p:cNvGrpSpPr/>
            <p:nvPr/>
          </p:nvGrpSpPr>
          <p:grpSpPr>
            <a:xfrm>
              <a:off x="868965" y="4251779"/>
              <a:ext cx="4222640" cy="369332"/>
              <a:chOff x="868965" y="3958998"/>
              <a:chExt cx="4222640" cy="36933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6FEC7B-D0C8-7B85-E46C-8E11278E53C4}"/>
                  </a:ext>
                </a:extLst>
              </p:cNvPr>
              <p:cNvSpPr txBox="1"/>
              <p:nvPr/>
            </p:nvSpPr>
            <p:spPr>
              <a:xfrm>
                <a:off x="1064182" y="3958998"/>
                <a:ext cx="4027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EYInterstate Light" panose="02000506000000020004" pitchFamily="2" charset="0"/>
                  </a:rPr>
                  <a:t>Define your workflow in a YAML file.</a:t>
                </a:r>
              </a:p>
            </p:txBody>
          </p:sp>
          <p:pic>
            <p:nvPicPr>
              <p:cNvPr id="47" name="Graphic 46">
                <a:extLst>
                  <a:ext uri="{FF2B5EF4-FFF2-40B4-BE49-F238E27FC236}">
                    <a16:creationId xmlns:a16="http://schemas.microsoft.com/office/drawing/2014/main" id="{28F579D8-B321-3D0B-D329-C0957AD50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8965" y="4057939"/>
                <a:ext cx="171450" cy="171450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1A301D-0814-CC03-247E-77E95D8CB218}"/>
                </a:ext>
              </a:extLst>
            </p:cNvPr>
            <p:cNvGrpSpPr/>
            <p:nvPr/>
          </p:nvGrpSpPr>
          <p:grpSpPr>
            <a:xfrm>
              <a:off x="868965" y="4834364"/>
              <a:ext cx="4222640" cy="646331"/>
              <a:chOff x="868965" y="4834364"/>
              <a:chExt cx="4222640" cy="64633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25C15F-DFE4-28B6-3BAF-B9427753CC8C}"/>
                  </a:ext>
                </a:extLst>
              </p:cNvPr>
              <p:cNvSpPr txBox="1"/>
              <p:nvPr/>
            </p:nvSpPr>
            <p:spPr>
              <a:xfrm>
                <a:off x="1064182" y="4834364"/>
                <a:ext cx="40274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EYInterstate Light" panose="02000506000000020004" pitchFamily="2" charset="0"/>
                  </a:rPr>
                  <a:t>Commit the YAML file to your repository</a:t>
                </a:r>
                <a:r>
                  <a:rPr lang="en-US" u="sng" dirty="0">
                    <a:latin typeface="EYInterstate Light" panose="02000506000000020004" pitchFamily="2" charset="0"/>
                  </a:rPr>
                  <a:t>/.</a:t>
                </a:r>
                <a:r>
                  <a:rPr lang="en-US" u="sng" dirty="0" err="1">
                    <a:latin typeface="EYInterstate Light" panose="02000506000000020004" pitchFamily="2" charset="0"/>
                  </a:rPr>
                  <a:t>github</a:t>
                </a:r>
                <a:r>
                  <a:rPr lang="en-US" u="sng" dirty="0">
                    <a:latin typeface="EYInterstate Light" panose="02000506000000020004" pitchFamily="2" charset="0"/>
                  </a:rPr>
                  <a:t>/workflow</a:t>
                </a:r>
                <a:r>
                  <a:rPr lang="en-US" dirty="0">
                    <a:latin typeface="EYInterstate Light" panose="02000506000000020004" pitchFamily="2" charset="0"/>
                  </a:rPr>
                  <a:t>s DIR</a:t>
                </a:r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177A9A05-9864-AD6E-B589-027973931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8965" y="4929316"/>
                <a:ext cx="171450" cy="171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7865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8B5866-C069-60F1-A56E-CF2861B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AADB-5506-457C-A8BA-4B2E0467256E}" type="datetime1">
              <a:rPr lang="en-US" smtClean="0"/>
              <a:t>8/2/2024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5396-2D5F-B745-F65C-BC0E6375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Demo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2B381A-5D3E-3FB4-8795-C072171D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58C-DE25-45CC-9006-67A767115547}" type="slidenum">
              <a:rPr lang="en-US" smtClean="0"/>
              <a:t>6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E171AE-48A0-0A81-9ECA-EFCD070BDE1E}"/>
              </a:ext>
            </a:extLst>
          </p:cNvPr>
          <p:cNvGrpSpPr/>
          <p:nvPr/>
        </p:nvGrpSpPr>
        <p:grpSpPr>
          <a:xfrm>
            <a:off x="783240" y="507740"/>
            <a:ext cx="2064197" cy="381389"/>
            <a:chOff x="764190" y="1485640"/>
            <a:chExt cx="2064197" cy="3813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73F009-A045-E9E6-B7C0-AF0318EAABD2}"/>
                </a:ext>
              </a:extLst>
            </p:cNvPr>
            <p:cNvSpPr txBox="1"/>
            <p:nvPr/>
          </p:nvSpPr>
          <p:spPr>
            <a:xfrm>
              <a:off x="1111250" y="1485640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EYInterstate Light" panose="02000506000000020004" pitchFamily="2" charset="0"/>
                </a:rPr>
                <a:t>Github</a:t>
              </a:r>
              <a:r>
                <a:rPr lang="en-US" dirty="0">
                  <a:latin typeface="EYInterstate Light" panose="02000506000000020004" pitchFamily="2" charset="0"/>
                </a:rPr>
                <a:t> Actions</a:t>
              </a:r>
            </a:p>
          </p:txBody>
        </p:sp>
        <p:pic>
          <p:nvPicPr>
            <p:cNvPr id="2" name="Picture 2" descr="GitHub Actions - Visual Studio Marketplace">
              <a:extLst>
                <a:ext uri="{FF2B5EF4-FFF2-40B4-BE49-F238E27FC236}">
                  <a16:creationId xmlns:a16="http://schemas.microsoft.com/office/drawing/2014/main" id="{F7FD234B-F983-F250-83D7-41AB9A263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190" y="1519969"/>
              <a:ext cx="347060" cy="34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19A0B6A-EC40-6D8F-E9C5-2B6D904C537E}"/>
              </a:ext>
            </a:extLst>
          </p:cNvPr>
          <p:cNvSpPr txBox="1"/>
          <p:nvPr/>
        </p:nvSpPr>
        <p:spPr>
          <a:xfrm>
            <a:off x="783240" y="2182505"/>
            <a:ext cx="66208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YInterstate Light" panose="02000506000000020004" pitchFamily="2" charset="0"/>
              </a:rPr>
              <a:t>Reusable workflows:</a:t>
            </a:r>
            <a:br>
              <a:rPr lang="en-US" dirty="0">
                <a:latin typeface="EYInterstate Light" panose="02000506000000020004" pitchFamily="2" charset="0"/>
              </a:rPr>
            </a:br>
            <a:r>
              <a:rPr lang="en-US" dirty="0">
                <a:latin typeface="EYInterstate Light" panose="02000506000000020004" pitchFamily="2" charset="0"/>
              </a:rPr>
              <a:t>Reusable workflows allow you to define and share workflows across multiple repositories.</a:t>
            </a:r>
          </a:p>
          <a:p>
            <a:endParaRPr lang="en-US" dirty="0">
              <a:latin typeface="EYInterstate Light" panose="02000506000000020004" pitchFamily="2" charset="0"/>
            </a:endParaRPr>
          </a:p>
          <a:p>
            <a:r>
              <a:rPr lang="en-US" sz="2400" dirty="0">
                <a:latin typeface="EYInterstate Light" panose="02000506000000020004" pitchFamily="2" charset="0"/>
              </a:rPr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YInterstate Light" panose="02000506000000020004" pitchFamily="2" charset="0"/>
              </a:rPr>
              <a:t>Consistency: Standardize processes across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YInterstate Light" panose="02000506000000020004" pitchFamily="2" charset="0"/>
              </a:rPr>
              <a:t>Efficiency: Save time by reusing existing workflows.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YInterstate Light" panose="02000506000000020004" pitchFamily="2" charset="0"/>
              </a:rPr>
              <a:t>Maintainability: Centralize updates and modifications.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B9828A-E8C2-49D1-3652-B178A8DAF4C9}"/>
              </a:ext>
            </a:extLst>
          </p:cNvPr>
          <p:cNvGrpSpPr/>
          <p:nvPr/>
        </p:nvGrpSpPr>
        <p:grpSpPr>
          <a:xfrm>
            <a:off x="7903560" y="2313940"/>
            <a:ext cx="5139340" cy="2230120"/>
            <a:chOff x="7649560" y="1960880"/>
            <a:chExt cx="5139340" cy="22301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7144AD-C5D5-71BF-45EF-1250CDDA2BD8}"/>
                </a:ext>
              </a:extLst>
            </p:cNvPr>
            <p:cNvSpPr txBox="1"/>
            <p:nvPr/>
          </p:nvSpPr>
          <p:spPr>
            <a:xfrm>
              <a:off x="7747000" y="2095510"/>
              <a:ext cx="14668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EYInterstate Light" panose="02000506000000020004" pitchFamily="2" charset="0"/>
                </a:rPr>
                <a:t>.</a:t>
              </a:r>
              <a:r>
                <a:rPr lang="en-US" sz="1200" dirty="0" err="1">
                  <a:latin typeface="EYInterstate Light" panose="02000506000000020004" pitchFamily="2" charset="0"/>
                </a:rPr>
                <a:t>github</a:t>
              </a:r>
              <a:r>
                <a:rPr lang="en-US" sz="1200" dirty="0">
                  <a:latin typeface="EYInterstate Light" panose="02000506000000020004" pitchFamily="2" charset="0"/>
                </a:rPr>
                <a:t>/workflows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1224B2F-3B9F-97B8-9B14-52C53C5A92F0}"/>
                </a:ext>
              </a:extLst>
            </p:cNvPr>
            <p:cNvGrpSpPr/>
            <p:nvPr/>
          </p:nvGrpSpPr>
          <p:grpSpPr>
            <a:xfrm>
              <a:off x="7867650" y="2631127"/>
              <a:ext cx="1041400" cy="1269890"/>
              <a:chOff x="7867650" y="2631127"/>
              <a:chExt cx="1041400" cy="126989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A53C71-5737-7F27-4726-DF2539BA4C79}"/>
                  </a:ext>
                </a:extLst>
              </p:cNvPr>
              <p:cNvSpPr txBox="1"/>
              <p:nvPr/>
            </p:nvSpPr>
            <p:spPr>
              <a:xfrm>
                <a:off x="7867650" y="3555583"/>
                <a:ext cx="10414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err="1">
                    <a:latin typeface="EYInterstate Light" panose="02000506000000020004" pitchFamily="2" charset="0"/>
                  </a:rPr>
                  <a:t>main.yml</a:t>
                </a:r>
                <a:endParaRPr lang="en-US" sz="1400" dirty="0">
                  <a:latin typeface="EYInterstate Light" panose="02000506000000020004" pitchFamily="2" charset="0"/>
                </a:endParaRPr>
              </a:p>
            </p:txBody>
          </p:sp>
          <p:sp>
            <p:nvSpPr>
              <p:cNvPr id="22" name="Rectangle: Top Corners One Rounded and One Snipped 21">
                <a:extLst>
                  <a:ext uri="{FF2B5EF4-FFF2-40B4-BE49-F238E27FC236}">
                    <a16:creationId xmlns:a16="http://schemas.microsoft.com/office/drawing/2014/main" id="{2243FDEC-31FD-5D64-C634-E57305D70212}"/>
                  </a:ext>
                </a:extLst>
              </p:cNvPr>
              <p:cNvSpPr/>
              <p:nvPr/>
            </p:nvSpPr>
            <p:spPr>
              <a:xfrm>
                <a:off x="7867650" y="2631127"/>
                <a:ext cx="1041400" cy="1269890"/>
              </a:xfrm>
              <a:prstGeom prst="snipRoundRect">
                <a:avLst>
                  <a:gd name="adj1" fmla="val 11877"/>
                  <a:gd name="adj2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17544C-2BB5-6881-4E70-547DC1D0E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7650" y="3537221"/>
                <a:ext cx="1041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1979C4-DAD6-26EA-9713-94C4846B5D74}"/>
                </a:ext>
              </a:extLst>
            </p:cNvPr>
            <p:cNvGrpSpPr/>
            <p:nvPr/>
          </p:nvGrpSpPr>
          <p:grpSpPr>
            <a:xfrm>
              <a:off x="9127140" y="2631127"/>
              <a:ext cx="1041400" cy="1269890"/>
              <a:chOff x="7780940" y="2631127"/>
              <a:chExt cx="1041400" cy="12698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EB2D38-EFBB-1112-21A1-ED05DC739C73}"/>
                  </a:ext>
                </a:extLst>
              </p:cNvPr>
              <p:cNvSpPr txBox="1"/>
              <p:nvPr/>
            </p:nvSpPr>
            <p:spPr>
              <a:xfrm>
                <a:off x="7780940" y="3580983"/>
                <a:ext cx="10414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err="1">
                    <a:latin typeface="EYInterstate Light" panose="02000506000000020004" pitchFamily="2" charset="0"/>
                  </a:rPr>
                  <a:t>reusable.yml</a:t>
                </a:r>
                <a:endParaRPr lang="en-US" sz="1100" dirty="0">
                  <a:latin typeface="EYInterstate Light" panose="02000506000000020004" pitchFamily="2" charset="0"/>
                </a:endParaRPr>
              </a:p>
            </p:txBody>
          </p:sp>
          <p:sp>
            <p:nvSpPr>
              <p:cNvPr id="30" name="Rectangle: Top Corners One Rounded and One Snipped 29">
                <a:extLst>
                  <a:ext uri="{FF2B5EF4-FFF2-40B4-BE49-F238E27FC236}">
                    <a16:creationId xmlns:a16="http://schemas.microsoft.com/office/drawing/2014/main" id="{13519293-3212-B807-0A26-4DD9A7D80DAF}"/>
                  </a:ext>
                </a:extLst>
              </p:cNvPr>
              <p:cNvSpPr/>
              <p:nvPr/>
            </p:nvSpPr>
            <p:spPr>
              <a:xfrm>
                <a:off x="7780940" y="2631127"/>
                <a:ext cx="1041400" cy="1269890"/>
              </a:xfrm>
              <a:prstGeom prst="snipRoundRect">
                <a:avLst>
                  <a:gd name="adj1" fmla="val 11877"/>
                  <a:gd name="adj2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B29FF52-503F-27AA-4642-128F30059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940" y="3537221"/>
                <a:ext cx="1041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69E9687-DC14-7113-123B-92ADE5620EF1}"/>
                </a:ext>
              </a:extLst>
            </p:cNvPr>
            <p:cNvSpPr/>
            <p:nvPr/>
          </p:nvSpPr>
          <p:spPr>
            <a:xfrm>
              <a:off x="7649560" y="1960880"/>
              <a:ext cx="5139340" cy="2230120"/>
            </a:xfrm>
            <a:prstGeom prst="roundRect">
              <a:avLst>
                <a:gd name="adj" fmla="val 937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635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239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EYInterstate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Swarup Ranjan Paul</dc:creator>
  <cp:lastModifiedBy>Swarup Ranjan Paul</cp:lastModifiedBy>
  <cp:revision>1</cp:revision>
  <dcterms:created xsi:type="dcterms:W3CDTF">2024-08-02T10:11:21Z</dcterms:created>
  <dcterms:modified xsi:type="dcterms:W3CDTF">2024-08-02T12:47:22Z</dcterms:modified>
</cp:coreProperties>
</file>