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76" r:id="rId4"/>
    <p:sldId id="265" r:id="rId5"/>
    <p:sldId id="258" r:id="rId6"/>
    <p:sldId id="257" r:id="rId7"/>
    <p:sldId id="260" r:id="rId8"/>
    <p:sldId id="262" r:id="rId9"/>
    <p:sldId id="263" r:id="rId10"/>
    <p:sldId id="272" r:id="rId12"/>
    <p:sldId id="273" r:id="rId13"/>
    <p:sldId id="274" r:id="rId14"/>
    <p:sldId id="275" r:id="rId15"/>
    <p:sldId id="289" r:id="rId16"/>
    <p:sldId id="291" r:id="rId17"/>
    <p:sldId id="292"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a:solidFill>
                  <a:schemeClr val="tx1"/>
                </a:solidFill>
                <a:latin typeface="Times New Roman" panose="02020603050405020304" charset="0"/>
                <a:cs typeface="Times New Roman" panose="02020603050405020304" charset="0"/>
              </a:rPr>
              <a:t>A Project On</a:t>
            </a:r>
            <a:br>
              <a:rPr lang="en-US" u="sng" dirty="0">
                <a:solidFill>
                  <a:schemeClr val="tx1"/>
                </a:solidFill>
                <a:latin typeface="Times New Roman" panose="02020603050405020304" charset="0"/>
                <a:cs typeface="Times New Roman" panose="02020603050405020304" charset="0"/>
              </a:rPr>
            </a:br>
            <a:r>
              <a:rPr lang="en-US" u="sng" dirty="0">
                <a:solidFill>
                  <a:schemeClr val="tx1"/>
                </a:solidFill>
                <a:latin typeface="Times New Roman" panose="02020603050405020304" charset="0"/>
                <a:cs typeface="Times New Roman" panose="02020603050405020304" charset="0"/>
              </a:rPr>
              <a:t>Multiple-featured Calculator</a:t>
            </a:r>
            <a:endParaRPr lang="en-US" u="sng" dirty="0">
              <a:solidFill>
                <a:schemeClr val="tx1"/>
              </a:solidFill>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84860" y="2279650"/>
            <a:ext cx="10949305" cy="3838575"/>
          </a:xfrm>
        </p:spPr>
        <p:txBody>
          <a:bodyPr/>
          <a:lstStyle/>
          <a:p>
            <a:pPr algn="l"/>
            <a:endParaRPr lang="en-US" sz="2400">
              <a:solidFill>
                <a:schemeClr val="tx1"/>
              </a:solidFill>
            </a:endParaRPr>
          </a:p>
          <a:p>
            <a:pPr algn="l"/>
            <a:r>
              <a:rPr lang="en-US" sz="2400">
                <a:solidFill>
                  <a:schemeClr val="tx1"/>
                </a:solidFill>
              </a:rPr>
              <a:t>Project Done On:</a:t>
            </a:r>
            <a:endParaRPr lang="en-US" sz="2400">
              <a:solidFill>
                <a:schemeClr val="tx1"/>
              </a:solidFill>
            </a:endParaRPr>
          </a:p>
          <a:p>
            <a:pPr algn="r"/>
            <a:endParaRPr lang="en-US" sz="2400">
              <a:solidFill>
                <a:schemeClr val="tx1"/>
              </a:solidFill>
            </a:endParaRPr>
          </a:p>
          <a:p>
            <a:pPr algn="r"/>
            <a:endParaRPr lang="en-US" sz="2400">
              <a:solidFill>
                <a:schemeClr val="tx1"/>
              </a:solidFill>
            </a:endParaRPr>
          </a:p>
          <a:p>
            <a:pPr algn="r"/>
            <a:endParaRPr lang="en-US" sz="2400">
              <a:solidFill>
                <a:schemeClr val="tx1"/>
              </a:solidFill>
            </a:endParaRPr>
          </a:p>
          <a:p>
            <a:pPr algn="r"/>
            <a:endParaRPr lang="en-US" sz="2400">
              <a:solidFill>
                <a:schemeClr val="tx1"/>
              </a:solidFill>
            </a:endParaRPr>
          </a:p>
          <a:p>
            <a:pPr algn="r"/>
            <a:endParaRPr lang="en-US" sz="2400">
              <a:solidFill>
                <a:schemeClr val="tx1"/>
              </a:solidFill>
            </a:endParaRPr>
          </a:p>
          <a:p>
            <a:pPr algn="r"/>
            <a:r>
              <a:rPr lang="en-US" sz="2400">
                <a:solidFill>
                  <a:schemeClr val="tx1"/>
                </a:solidFill>
              </a:rPr>
              <a:t>-</a:t>
            </a:r>
            <a:r>
              <a:rPr lang="en-US" sz="2400">
                <a:solidFill>
                  <a:schemeClr val="tx1"/>
                </a:solidFill>
                <a:latin typeface="Times New Roman" panose="02020603050405020304" charset="0"/>
                <a:cs typeface="Times New Roman" panose="02020603050405020304" charset="0"/>
              </a:rPr>
              <a:t>Swarup Lamsal</a:t>
            </a:r>
            <a:endParaRPr lang="en-US" sz="2400">
              <a:solidFill>
                <a:schemeClr val="tx1"/>
              </a:solidFill>
              <a:latin typeface="Times New Roman" panose="02020603050405020304" charset="0"/>
              <a:cs typeface="Times New Roman" panose="02020603050405020304" charset="0"/>
            </a:endParaRPr>
          </a:p>
          <a:p>
            <a:pPr algn="r"/>
            <a:r>
              <a:rPr lang="en-US" sz="2400">
                <a:solidFill>
                  <a:schemeClr val="tx1"/>
                </a:solidFill>
                <a:latin typeface="Times New Roman" panose="02020603050405020304" charset="0"/>
                <a:cs typeface="Times New Roman" panose="02020603050405020304" charset="0"/>
              </a:rPr>
              <a:t>-BCA 2</a:t>
            </a:r>
            <a:r>
              <a:rPr lang="en-US" sz="2400" baseline="30000">
                <a:solidFill>
                  <a:schemeClr val="tx1"/>
                </a:solidFill>
                <a:latin typeface="Times New Roman" panose="02020603050405020304" charset="0"/>
                <a:cs typeface="Times New Roman" panose="02020603050405020304" charset="0"/>
              </a:rPr>
              <a:t>nd</a:t>
            </a:r>
            <a:r>
              <a:rPr lang="en-US" sz="2400">
                <a:solidFill>
                  <a:schemeClr val="tx1"/>
                </a:solidFill>
                <a:latin typeface="Times New Roman" panose="02020603050405020304" charset="0"/>
                <a:cs typeface="Times New Roman" panose="02020603050405020304" charset="0"/>
              </a:rPr>
              <a:t> Semester</a:t>
            </a:r>
            <a:endParaRPr lang="en-US" sz="2400">
              <a:solidFill>
                <a:schemeClr val="tx1"/>
              </a:solidFill>
              <a:latin typeface="Times New Roman" panose="02020603050405020304" charset="0"/>
              <a:cs typeface="Times New Roman" panose="02020603050405020304" charset="0"/>
            </a:endParaRPr>
          </a:p>
        </p:txBody>
      </p:sp>
      <p:pic>
        <p:nvPicPr>
          <p:cNvPr id="5" name="Picture 4" descr="1200px-C_Programming_Language.svg"/>
          <p:cNvPicPr>
            <a:picLocks noChangeAspect="1"/>
          </p:cNvPicPr>
          <p:nvPr/>
        </p:nvPicPr>
        <p:blipFill>
          <a:blip r:embed="rId1"/>
          <a:stretch>
            <a:fillRect/>
          </a:stretch>
        </p:blipFill>
        <p:spPr>
          <a:xfrm>
            <a:off x="950595" y="3416300"/>
            <a:ext cx="2313305" cy="2556510"/>
          </a:xfrm>
          <a:prstGeom prst="rect">
            <a:avLst/>
          </a:prstGeom>
        </p:spPr>
      </p:pic>
      <p:sp>
        <p:nvSpPr>
          <p:cNvPr id="4" name="Slide Number Placeholder 3"/>
          <p:cNvSpPr>
            <a:spLocks noGrp="1"/>
          </p:cNvSpPr>
          <p:nvPr>
            <p:ph type="sldNum" sz="quarter" idx="4"/>
          </p:nvPr>
        </p:nvSpPr>
        <p:spPr/>
        <p:txBody>
          <a:bodyPr/>
          <a:p>
            <a:fld id="{9B618960-8005-486C-9A75-10CB2AAC16F9}"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 of Methodology Cont.</a:t>
            </a:r>
            <a:endParaRPr lang="en-US"/>
          </a:p>
        </p:txBody>
      </p:sp>
      <p:sp>
        <p:nvSpPr>
          <p:cNvPr id="3" name="Content Placeholder 2"/>
          <p:cNvSpPr>
            <a:spLocks noGrp="1"/>
          </p:cNvSpPr>
          <p:nvPr>
            <p:ph idx="1"/>
          </p:nvPr>
        </p:nvSpPr>
        <p:spPr/>
        <p:txBody>
          <a:bodyPr/>
          <a:p>
            <a:r>
              <a:rPr lang="en-US" sz="2800"/>
              <a:t>Maintainance</a:t>
            </a:r>
            <a:endParaRPr lang="en-US" sz="2800"/>
          </a:p>
          <a:p>
            <a:pPr marL="0" indent="457200">
              <a:buNone/>
            </a:pPr>
            <a:r>
              <a:rPr lang="en-US" sz="1800"/>
              <a:t>I debugged the errors that I received from the testing phase and also gave the program to my friends and teacher to help me find if any errors that may occur while running and using the program. I am continuously taking their feedback and debugging the code according to the issue and trying to make the program as user-friendly as possible.</a:t>
            </a:r>
            <a:endParaRPr lang="en-US" sz="1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Design</a:t>
            </a:r>
            <a:endParaRPr lang="en-US"/>
          </a:p>
        </p:txBody>
      </p:sp>
      <p:sp>
        <p:nvSpPr>
          <p:cNvPr id="3" name="Content Placeholder 2"/>
          <p:cNvSpPr>
            <a:spLocks noGrp="1"/>
          </p:cNvSpPr>
          <p:nvPr>
            <p:ph idx="1"/>
          </p:nvPr>
        </p:nvSpPr>
        <p:spPr/>
        <p:txBody>
          <a:bodyPr/>
          <a:p>
            <a:r>
              <a:rPr lang="en-US" sz="2800"/>
              <a:t>Data-Flow-Diagram 0 Level</a:t>
            </a:r>
            <a:endParaRPr lang="en-US" sz="2800"/>
          </a:p>
          <a:p>
            <a:pPr marL="0" indent="0">
              <a:buNone/>
            </a:pPr>
            <a:endParaRPr lang="en-US" sz="2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pSp>
        <p:nvGrpSpPr>
          <p:cNvPr id="18" name="Canvas 18"/>
          <p:cNvGrpSpPr/>
          <p:nvPr/>
        </p:nvGrpSpPr>
        <p:grpSpPr>
          <a:xfrm>
            <a:off x="3458845" y="1534160"/>
            <a:ext cx="5274310" cy="3789680"/>
            <a:chOff x="0" y="0"/>
            <a:chExt cx="5274310" cy="3789680"/>
          </a:xfrm>
        </p:grpSpPr>
        <p:sp>
          <p:nvSpPr>
            <p:cNvPr id="5" name="Canvas 18"/>
            <p:cNvSpPr/>
            <p:nvPr/>
          </p:nvSpPr>
          <p:spPr>
            <a:xfrm>
              <a:off x="0" y="0"/>
              <a:ext cx="5274310" cy="3789680"/>
            </a:xfrm>
          </p:spPr>
        </p:sp>
        <p:sp>
          <p:nvSpPr>
            <p:cNvPr id="21" name="Rectangles 21"/>
            <p:cNvSpPr/>
            <p:nvPr/>
          </p:nvSpPr>
          <p:spPr>
            <a:xfrm>
              <a:off x="3672205" y="955040"/>
              <a:ext cx="1352550" cy="1625600"/>
            </a:xfrm>
            <a:prstGeom prst="rect">
              <a:avLst/>
            </a:prstGeom>
          </p:spPr>
          <p:style>
            <a:lnRef idx="2">
              <a:schemeClr val="accent1"/>
            </a:lnRef>
            <a:fillRef idx="0">
              <a:srgbClr val="FFFFFF"/>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SimSun" panose="02010600030101010101" pitchFamily="2" charset="-122"/>
                  <a:cs typeface="Times New Roman" panose="02020603050405020304"/>
                  <a:sym typeface="Times New Roman" panose="02020603050405020304"/>
                </a:rPr>
                <a:t>User</a:t>
              </a:r>
              <a:endParaRPr lang="en-US" altLang="zh-CN" sz="140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22" name="Oval 22"/>
            <p:cNvSpPr/>
            <p:nvPr/>
          </p:nvSpPr>
          <p:spPr>
            <a:xfrm>
              <a:off x="211455" y="948690"/>
              <a:ext cx="1701800" cy="1746250"/>
            </a:xfrm>
            <a:prstGeom prst="ellipse">
              <a:avLst/>
            </a:prstGeom>
          </p:spPr>
          <p:style>
            <a:lnRef idx="2">
              <a:schemeClr val="accent1"/>
            </a:lnRef>
            <a:fillRef idx="0">
              <a:srgbClr val="FFFFFF"/>
            </a:fillRef>
            <a:effectRef idx="0">
              <a:srgbClr val="FFFFFF"/>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kern="100">
                  <a:latin typeface="Calibri" panose="020F0502020204030204"/>
                  <a:ea typeface="SimSun" panose="02010600030101010101" pitchFamily="2" charset="-122"/>
                  <a:cs typeface="Times New Roman" panose="02020603050405020304"/>
                  <a:sym typeface="Times New Roman" panose="02020603050405020304"/>
                </a:rPr>
                <a:t>Calculator System</a:t>
              </a:r>
              <a:endParaRPr lang="en-US" altLang="zh-CN" sz="140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41" name="Text Box 41"/>
            <p:cNvSpPr txBox="1"/>
            <p:nvPr/>
          </p:nvSpPr>
          <p:spPr>
            <a:xfrm>
              <a:off x="1710055" y="3251200"/>
              <a:ext cx="2223135" cy="355600"/>
            </a:xfrm>
            <a:prstGeom prst="rect">
              <a:avLst/>
            </a:prstGeom>
            <a:solidFill>
              <a:schemeClr val="lt1"/>
            </a:solid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200" kern="100">
                  <a:latin typeface="Calibri" panose="020F0502020204030204"/>
                  <a:ea typeface="SimSun" panose="02010600030101010101" pitchFamily="2" charset="-122"/>
                  <a:cs typeface="Times New Roman" panose="02020603050405020304"/>
                  <a:sym typeface="Times New Roman" panose="02020603050405020304"/>
                </a:rPr>
                <a:t>Fig:- 0 Level Data-Flow-Diagram</a:t>
              </a:r>
              <a:endParaRPr lang="en-US" altLang="zh-CN" sz="1200" kern="100">
                <a:latin typeface="Calibri" panose="020F0502020204030204"/>
                <a:ea typeface="SimSun" panose="02010600030101010101" pitchFamily="2" charset="-122"/>
                <a:cs typeface="Times New Roman" panose="02020603050405020304"/>
                <a:sym typeface="Times New Roman" panose="02020603050405020304"/>
              </a:endParaRPr>
            </a:p>
          </p:txBody>
        </p:sp>
      </p:grpSp>
      <p:cxnSp>
        <p:nvCxnSpPr>
          <p:cNvPr id="7" name="Straight Arrow Connector 6"/>
          <p:cNvCxnSpPr/>
          <p:nvPr/>
        </p:nvCxnSpPr>
        <p:spPr>
          <a:xfrm flipH="1">
            <a:off x="5455285" y="2774950"/>
            <a:ext cx="149733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5569585" y="3299460"/>
            <a:ext cx="138303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9" name="Text Box 8"/>
          <p:cNvSpPr txBox="1"/>
          <p:nvPr/>
        </p:nvSpPr>
        <p:spPr>
          <a:xfrm>
            <a:off x="5455285" y="2995295"/>
            <a:ext cx="1620520" cy="304165"/>
          </a:xfrm>
          <a:prstGeom prst="rect">
            <a:avLst/>
          </a:prstGeom>
          <a:noFill/>
        </p:spPr>
        <p:txBody>
          <a:bodyPr wrap="square" rtlCol="0">
            <a:noAutofit/>
          </a:bodyPr>
          <a:p>
            <a:r>
              <a:rPr lang="en-US" sz="900"/>
              <a:t>Enter numbers for operation</a:t>
            </a:r>
            <a:endParaRPr lang="en-US" sz="900"/>
          </a:p>
        </p:txBody>
      </p:sp>
      <p:sp>
        <p:nvSpPr>
          <p:cNvPr id="10" name="Text Box 9"/>
          <p:cNvSpPr txBox="1"/>
          <p:nvPr/>
        </p:nvSpPr>
        <p:spPr>
          <a:xfrm>
            <a:off x="5493385" y="2450465"/>
            <a:ext cx="1487805" cy="368300"/>
          </a:xfrm>
          <a:prstGeom prst="rect">
            <a:avLst/>
          </a:prstGeom>
          <a:noFill/>
        </p:spPr>
        <p:txBody>
          <a:bodyPr wrap="square" rtlCol="0">
            <a:spAutoFit/>
          </a:bodyPr>
          <a:p>
            <a:r>
              <a:rPr lang="en-US" altLang="zh-CN" sz="900" kern="100">
                <a:ea typeface="SimSun" panose="02010600030101010101" pitchFamily="2" charset="-122"/>
                <a:cs typeface="+mn-lt"/>
                <a:sym typeface="Times New Roman" panose="02020603050405020304"/>
              </a:rPr>
              <a:t>Enter choices from menu</a:t>
            </a:r>
            <a:endParaRPr lang="en-US" altLang="zh-CN" sz="900" kern="100">
              <a:ea typeface="SimSun" panose="02010600030101010101" pitchFamily="2" charset="-122"/>
              <a:cs typeface="+mn-lt"/>
              <a:sym typeface="Times New Roman" panose="02020603050405020304"/>
            </a:endParaRPr>
          </a:p>
          <a:p>
            <a:endParaRPr lang="en-US" sz="900">
              <a:cs typeface="+mn-lt"/>
            </a:endParaRPr>
          </a:p>
        </p:txBody>
      </p:sp>
      <p:cxnSp>
        <p:nvCxnSpPr>
          <p:cNvPr id="11" name="Straight Arrow Connector 10"/>
          <p:cNvCxnSpPr/>
          <p:nvPr/>
        </p:nvCxnSpPr>
        <p:spPr>
          <a:xfrm>
            <a:off x="5541010" y="3795395"/>
            <a:ext cx="142113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2" name="Text Box 11"/>
          <p:cNvSpPr txBox="1"/>
          <p:nvPr/>
        </p:nvSpPr>
        <p:spPr>
          <a:xfrm>
            <a:off x="5607685" y="3519805"/>
            <a:ext cx="1287780" cy="229870"/>
          </a:xfrm>
          <a:prstGeom prst="rect">
            <a:avLst/>
          </a:prstGeom>
          <a:noFill/>
        </p:spPr>
        <p:txBody>
          <a:bodyPr wrap="square" rtlCol="0">
            <a:spAutoFit/>
          </a:bodyPr>
          <a:p>
            <a:r>
              <a:rPr lang="en-US" sz="900"/>
              <a:t>Outputs for operation</a:t>
            </a:r>
            <a:endParaRPr lang="en-US" sz="9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Data-Flow-Diagram 0 Level Cont.</a:t>
            </a:r>
            <a:endParaRPr lang="en-US"/>
          </a:p>
        </p:txBody>
      </p:sp>
      <p:sp>
        <p:nvSpPr>
          <p:cNvPr id="3" name="Content Placeholder 2"/>
          <p:cNvSpPr>
            <a:spLocks noGrp="1"/>
          </p:cNvSpPr>
          <p:nvPr>
            <p:ph idx="1"/>
          </p:nvPr>
        </p:nvSpPr>
        <p:spPr/>
        <p:txBody>
          <a:bodyPr/>
          <a:p>
            <a:pPr marL="0" indent="0">
              <a:buNone/>
            </a:pPr>
            <a:r>
              <a:rPr lang="en-US" sz="2800"/>
              <a:t> </a:t>
            </a:r>
            <a:r>
              <a:rPr lang="en-US" sz="2400"/>
              <a:t>0 Level Data-Flow-Diagram is the most simplified version of a Data-Flow-Diagram. In the 0 Level DFD, There is one process, one external entity, and arrows that shows the data flow in the system.</a:t>
            </a:r>
            <a:endParaRPr lang="en-US" sz="2400"/>
          </a:p>
          <a:p>
            <a:pPr marL="0" indent="0">
              <a:buNone/>
            </a:pPr>
            <a:endParaRPr lang="en-US" sz="2400"/>
          </a:p>
          <a:p>
            <a:pPr marL="0" indent="0">
              <a:buNone/>
            </a:pPr>
            <a:r>
              <a:rPr lang="en-US" sz="2400"/>
              <a:t>The system contains different Menu-based Interfaces so, the users are required to give a choice from the menus shown in the menu interfaces. Also, after selecting a specific choice, the users needs to enter number/s to operate on the selected operation. After the users give the numbers to operate, the system provides the output after operating on the values.  </a:t>
            </a:r>
            <a:endParaRPr lang="en-US" sz="2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System Flowchart</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pSp>
        <p:nvGrpSpPr>
          <p:cNvPr id="5" name="Canvas 1"/>
          <p:cNvGrpSpPr/>
          <p:nvPr/>
        </p:nvGrpSpPr>
        <p:grpSpPr>
          <a:xfrm>
            <a:off x="609600" y="934085"/>
            <a:ext cx="11140440" cy="5311775"/>
            <a:chOff x="0" y="-21825"/>
            <a:chExt cx="5274310" cy="3094325"/>
          </a:xfrm>
        </p:grpSpPr>
        <p:sp>
          <p:nvSpPr>
            <p:cNvPr id="6" name="Canvas 1"/>
            <p:cNvSpPr/>
            <p:nvPr/>
          </p:nvSpPr>
          <p:spPr>
            <a:xfrm>
              <a:off x="0" y="-21825"/>
              <a:ext cx="5274310" cy="3094325"/>
            </a:xfrm>
            <a:prstGeom prst="rect">
              <a:avLst/>
            </a:prstGeom>
          </p:spPr>
        </p:sp>
      </p:grpSp>
      <p:sp>
        <p:nvSpPr>
          <p:cNvPr id="7" name="Flowchart: Terminator 6"/>
          <p:cNvSpPr/>
          <p:nvPr/>
        </p:nvSpPr>
        <p:spPr>
          <a:xfrm>
            <a:off x="1496695" y="1067435"/>
            <a:ext cx="782955" cy="372110"/>
          </a:xfrm>
          <a:prstGeom prst="flowChartTerminator">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Start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Flowchart: Data 8"/>
          <p:cNvSpPr/>
          <p:nvPr/>
        </p:nvSpPr>
        <p:spPr>
          <a:xfrm>
            <a:off x="1115695" y="1733550"/>
            <a:ext cx="1544955" cy="495935"/>
          </a:xfrm>
          <a:prstGeom prst="flowChartInputOutpu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Display Menu</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0" name="Straight Arrow Connector 9"/>
          <p:cNvCxnSpPr>
            <a:stCxn id="7" idx="2"/>
            <a:endCxn id="9" idx="1"/>
          </p:cNvCxnSpPr>
          <p:nvPr/>
        </p:nvCxnSpPr>
        <p:spPr>
          <a:xfrm>
            <a:off x="1888490" y="1439545"/>
            <a:ext cx="0" cy="2940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1" name="Flowchart: Decision 10"/>
          <p:cNvSpPr/>
          <p:nvPr/>
        </p:nvSpPr>
        <p:spPr>
          <a:xfrm>
            <a:off x="778510" y="2547620"/>
            <a:ext cx="2218690" cy="1009650"/>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Arithmetic Calculation</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2" name="Straight Arrow Connector 11"/>
          <p:cNvCxnSpPr>
            <a:stCxn id="9" idx="4"/>
            <a:endCxn id="11" idx="0"/>
          </p:cNvCxnSpPr>
          <p:nvPr/>
        </p:nvCxnSpPr>
        <p:spPr>
          <a:xfrm flipH="1">
            <a:off x="1887855" y="2229485"/>
            <a:ext cx="635" cy="3181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3" name="Straight Arrow Connector 12"/>
          <p:cNvCxnSpPr>
            <a:stCxn id="11" idx="3"/>
          </p:cNvCxnSpPr>
          <p:nvPr/>
        </p:nvCxnSpPr>
        <p:spPr>
          <a:xfrm>
            <a:off x="2997200" y="3052445"/>
            <a:ext cx="46418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4" name="Straight Arrow Connector 13"/>
          <p:cNvCxnSpPr/>
          <p:nvPr/>
        </p:nvCxnSpPr>
        <p:spPr>
          <a:xfrm>
            <a:off x="1885315" y="3557270"/>
            <a:ext cx="0" cy="2527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5" name="Flowchart: Decision 14"/>
          <p:cNvSpPr/>
          <p:nvPr/>
        </p:nvSpPr>
        <p:spPr>
          <a:xfrm>
            <a:off x="826135" y="3785235"/>
            <a:ext cx="2117725" cy="829945"/>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Trigonometric Function</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6" name="Straight Arrow Connector 15"/>
          <p:cNvCxnSpPr>
            <a:stCxn id="15" idx="3"/>
          </p:cNvCxnSpPr>
          <p:nvPr/>
        </p:nvCxnSpPr>
        <p:spPr>
          <a:xfrm>
            <a:off x="2943860" y="4200525"/>
            <a:ext cx="52705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a:stCxn id="15" idx="2"/>
          </p:cNvCxnSpPr>
          <p:nvPr/>
        </p:nvCxnSpPr>
        <p:spPr>
          <a:xfrm>
            <a:off x="1885315" y="4615180"/>
            <a:ext cx="0" cy="2159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8" name="Flowchart: Data 17"/>
          <p:cNvSpPr/>
          <p:nvPr/>
        </p:nvSpPr>
        <p:spPr>
          <a:xfrm>
            <a:off x="3253105" y="2641600"/>
            <a:ext cx="1888490" cy="915670"/>
          </a:xfrm>
          <a:prstGeom prst="flowChartInputOutpu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Take required inputs</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19" name="Straight Arrow Connector 18"/>
          <p:cNvCxnSpPr>
            <a:stCxn id="18" idx="5"/>
          </p:cNvCxnSpPr>
          <p:nvPr/>
        </p:nvCxnSpPr>
        <p:spPr>
          <a:xfrm>
            <a:off x="4953000" y="3099435"/>
            <a:ext cx="41719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0" name="Flowchart: Process 19"/>
          <p:cNvSpPr/>
          <p:nvPr/>
        </p:nvSpPr>
        <p:spPr>
          <a:xfrm>
            <a:off x="5397500" y="2603500"/>
            <a:ext cx="1363980" cy="953770"/>
          </a:xfrm>
          <a:prstGeom prst="flowChartProcess">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Calculate result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1" name="Straight Arrow Connector 20"/>
          <p:cNvCxnSpPr>
            <a:stCxn id="20" idx="3"/>
            <a:endCxn id="22" idx="2"/>
          </p:cNvCxnSpPr>
          <p:nvPr/>
        </p:nvCxnSpPr>
        <p:spPr>
          <a:xfrm flipV="1">
            <a:off x="6761480" y="3056890"/>
            <a:ext cx="2889885" cy="234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2" name="Flowchart: Data 21"/>
          <p:cNvSpPr/>
          <p:nvPr/>
        </p:nvSpPr>
        <p:spPr>
          <a:xfrm>
            <a:off x="9504680" y="2603500"/>
            <a:ext cx="1468755" cy="906145"/>
          </a:xfrm>
          <a:prstGeom prst="flowChartInputOutpu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Display Result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Flowchart: Decision 22"/>
          <p:cNvSpPr/>
          <p:nvPr/>
        </p:nvSpPr>
        <p:spPr>
          <a:xfrm>
            <a:off x="3470910" y="3681730"/>
            <a:ext cx="1536065" cy="1068070"/>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Type of function</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4" name="Straight Arrow Connector 23"/>
          <p:cNvCxnSpPr>
            <a:stCxn id="23" idx="3"/>
          </p:cNvCxnSpPr>
          <p:nvPr/>
        </p:nvCxnSpPr>
        <p:spPr>
          <a:xfrm>
            <a:off x="5006975" y="4215765"/>
            <a:ext cx="34290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5" name="Flowchart: Data 24"/>
          <p:cNvSpPr/>
          <p:nvPr/>
        </p:nvSpPr>
        <p:spPr>
          <a:xfrm>
            <a:off x="5211445" y="3804920"/>
            <a:ext cx="1402080" cy="839470"/>
          </a:xfrm>
          <a:prstGeom prst="flowChartInputOutpu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Input value of x</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6" name="Straight Arrow Connector 25"/>
          <p:cNvCxnSpPr>
            <a:stCxn id="25" idx="5"/>
          </p:cNvCxnSpPr>
          <p:nvPr/>
        </p:nvCxnSpPr>
        <p:spPr>
          <a:xfrm>
            <a:off x="6473190" y="4224655"/>
            <a:ext cx="31178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7" name="Flowchart: Process 26"/>
          <p:cNvSpPr/>
          <p:nvPr/>
        </p:nvSpPr>
        <p:spPr>
          <a:xfrm>
            <a:off x="6751955" y="3805555"/>
            <a:ext cx="1278890" cy="819150"/>
          </a:xfrm>
          <a:prstGeom prst="flowChartProcess">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Calculate result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28" name="Elbow Connector 27"/>
          <p:cNvCxnSpPr>
            <a:stCxn id="27" idx="3"/>
            <a:endCxn id="22" idx="3"/>
          </p:cNvCxnSpPr>
          <p:nvPr/>
        </p:nvCxnSpPr>
        <p:spPr>
          <a:xfrm flipV="1">
            <a:off x="8030845" y="3509645"/>
            <a:ext cx="2061210" cy="70548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29" name="Flowchart: Decision 28"/>
          <p:cNvSpPr/>
          <p:nvPr/>
        </p:nvSpPr>
        <p:spPr>
          <a:xfrm>
            <a:off x="1067435" y="4843145"/>
            <a:ext cx="1640840" cy="648335"/>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Conversion</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30" name="Straight Arrow Connector 29"/>
          <p:cNvCxnSpPr>
            <a:stCxn id="29" idx="3"/>
            <a:endCxn id="31" idx="1"/>
          </p:cNvCxnSpPr>
          <p:nvPr/>
        </p:nvCxnSpPr>
        <p:spPr>
          <a:xfrm flipV="1">
            <a:off x="2708275" y="5160010"/>
            <a:ext cx="419735" cy="762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1" name="Flowchart: Decision 30"/>
          <p:cNvSpPr/>
          <p:nvPr/>
        </p:nvSpPr>
        <p:spPr>
          <a:xfrm>
            <a:off x="3128010" y="4787900"/>
            <a:ext cx="1488440" cy="743585"/>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Choose Quantity</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32" name="Straight Arrow Connector 31"/>
          <p:cNvCxnSpPr>
            <a:stCxn id="31" idx="3"/>
          </p:cNvCxnSpPr>
          <p:nvPr/>
        </p:nvCxnSpPr>
        <p:spPr>
          <a:xfrm>
            <a:off x="4616450" y="5160010"/>
            <a:ext cx="400050"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3" name="Flowchart: Decision 32"/>
          <p:cNvSpPr/>
          <p:nvPr/>
        </p:nvSpPr>
        <p:spPr>
          <a:xfrm>
            <a:off x="4998085" y="4806950"/>
            <a:ext cx="1278255" cy="724535"/>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From-To Units</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34" name="Straight Arrow Connector 33"/>
          <p:cNvCxnSpPr>
            <a:stCxn id="33" idx="3"/>
            <a:endCxn id="35" idx="2"/>
          </p:cNvCxnSpPr>
          <p:nvPr/>
        </p:nvCxnSpPr>
        <p:spPr>
          <a:xfrm flipV="1">
            <a:off x="6276340" y="5144770"/>
            <a:ext cx="278765" cy="247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5" name="Flowchart: Data 34"/>
          <p:cNvSpPr/>
          <p:nvPr/>
        </p:nvSpPr>
        <p:spPr>
          <a:xfrm>
            <a:off x="6414135" y="4815840"/>
            <a:ext cx="1410970" cy="657860"/>
          </a:xfrm>
          <a:prstGeom prst="flowChartInputOutpu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Enter Initial Unit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37" name="Straight Arrow Connector 36"/>
          <p:cNvCxnSpPr>
            <a:stCxn id="35" idx="5"/>
          </p:cNvCxnSpPr>
          <p:nvPr/>
        </p:nvCxnSpPr>
        <p:spPr>
          <a:xfrm>
            <a:off x="7684135" y="5144770"/>
            <a:ext cx="310515" cy="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38" name="Rectangles 37"/>
          <p:cNvSpPr/>
          <p:nvPr/>
        </p:nvSpPr>
        <p:spPr>
          <a:xfrm>
            <a:off x="7962900" y="4806950"/>
            <a:ext cx="1722120" cy="695960"/>
          </a:xfrm>
          <a:prstGeom prst="rect">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Calc. Final Unit (Result)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41" name="Straight Arrow Connector 40"/>
          <p:cNvCxnSpPr/>
          <p:nvPr/>
        </p:nvCxnSpPr>
        <p:spPr>
          <a:xfrm flipV="1">
            <a:off x="10090785" y="3509645"/>
            <a:ext cx="1270" cy="1344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2" name="Straight Arrow Connector 41"/>
          <p:cNvCxnSpPr>
            <a:stCxn id="29" idx="2"/>
          </p:cNvCxnSpPr>
          <p:nvPr/>
        </p:nvCxnSpPr>
        <p:spPr>
          <a:xfrm>
            <a:off x="1887855" y="5491480"/>
            <a:ext cx="0" cy="17335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43" name="Flowchart: Decision 42"/>
          <p:cNvSpPr/>
          <p:nvPr/>
        </p:nvSpPr>
        <p:spPr>
          <a:xfrm>
            <a:off x="1125220" y="5655310"/>
            <a:ext cx="1525905" cy="496570"/>
          </a:xfrm>
          <a:prstGeom prst="flowChartDecision">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Exit</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45" name="Elbow Connector 44"/>
          <p:cNvCxnSpPr>
            <a:stCxn id="38" idx="3"/>
          </p:cNvCxnSpPr>
          <p:nvPr/>
        </p:nvCxnSpPr>
        <p:spPr>
          <a:xfrm flipV="1">
            <a:off x="9685020" y="3509645"/>
            <a:ext cx="405765" cy="164528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46" name="Flowchart: Terminator 45"/>
          <p:cNvSpPr/>
          <p:nvPr/>
        </p:nvSpPr>
        <p:spPr>
          <a:xfrm>
            <a:off x="10805795" y="4234180"/>
            <a:ext cx="925830" cy="410210"/>
          </a:xfrm>
          <a:prstGeom prst="flowChartTerminator">
            <a:avLst/>
          </a:prstGeom>
          <a:ln>
            <a:headEnd type="none" w="med" len="med"/>
            <a:tailEnd type="none" w="med" len="med"/>
          </a:ln>
        </p:spPr>
        <p:style>
          <a:lnRef idx="2">
            <a:schemeClr val="accent1"/>
          </a:lnRef>
          <a:fillRef idx="0">
            <a:srgbClr val="FFFFFF"/>
          </a:fillRef>
          <a:effectRef idx="0">
            <a:srgbClr val="FFFFFF"/>
          </a:effectRef>
          <a:fontRef idx="minor">
            <a:schemeClr val="dk1"/>
          </a:fontRef>
        </p:style>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Stop</a:t>
            </a:r>
            <a:endParaRPr kumimoji="0" lang="en-US" altLang="zh-CN" sz="12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cxnSp>
        <p:nvCxnSpPr>
          <p:cNvPr id="47" name="Elbow Connector 46"/>
          <p:cNvCxnSpPr>
            <a:stCxn id="22" idx="5"/>
            <a:endCxn id="46" idx="0"/>
          </p:cNvCxnSpPr>
          <p:nvPr/>
        </p:nvCxnSpPr>
        <p:spPr>
          <a:xfrm>
            <a:off x="10826750" y="3056890"/>
            <a:ext cx="441960" cy="1177290"/>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49" name="Elbow Connector 48"/>
          <p:cNvCxnSpPr>
            <a:stCxn id="43" idx="3"/>
            <a:endCxn id="46" idx="2"/>
          </p:cNvCxnSpPr>
          <p:nvPr/>
        </p:nvCxnSpPr>
        <p:spPr>
          <a:xfrm flipV="1">
            <a:off x="2651125" y="4644390"/>
            <a:ext cx="8617585" cy="1259205"/>
          </a:xfrm>
          <a:prstGeom prst="bentConnector2">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0" name="Text Box 49"/>
          <p:cNvSpPr txBox="1"/>
          <p:nvPr/>
        </p:nvSpPr>
        <p:spPr>
          <a:xfrm>
            <a:off x="3032125" y="2755900"/>
            <a:ext cx="257810" cy="275590"/>
          </a:xfrm>
          <a:prstGeom prst="rect">
            <a:avLst/>
          </a:prstGeom>
          <a:noFill/>
        </p:spPr>
        <p:txBody>
          <a:bodyPr wrap="square" rtlCol="0">
            <a:spAutoFit/>
          </a:bodyPr>
          <a:p>
            <a:r>
              <a:rPr lang="en-US" sz="1200"/>
              <a:t>T</a:t>
            </a:r>
            <a:endParaRPr lang="en-US" sz="1200"/>
          </a:p>
        </p:txBody>
      </p:sp>
      <p:sp>
        <p:nvSpPr>
          <p:cNvPr id="51" name="Text Box 50"/>
          <p:cNvSpPr txBox="1"/>
          <p:nvPr/>
        </p:nvSpPr>
        <p:spPr>
          <a:xfrm>
            <a:off x="2040255" y="3509645"/>
            <a:ext cx="411480" cy="342265"/>
          </a:xfrm>
          <a:prstGeom prst="rect">
            <a:avLst/>
          </a:prstGeom>
          <a:noFill/>
        </p:spPr>
        <p:txBody>
          <a:bodyPr wrap="square" rtlCol="0">
            <a:noAutofit/>
          </a:bodyPr>
          <a:p>
            <a:r>
              <a:rPr lang="en-US" sz="1200"/>
              <a:t>F</a:t>
            </a:r>
            <a:endParaRPr lang="en-US" sz="1200"/>
          </a:p>
        </p:txBody>
      </p:sp>
      <p:sp>
        <p:nvSpPr>
          <p:cNvPr id="52" name="Text Box 51"/>
          <p:cNvSpPr txBox="1"/>
          <p:nvPr/>
        </p:nvSpPr>
        <p:spPr>
          <a:xfrm>
            <a:off x="3022600" y="3890645"/>
            <a:ext cx="248285" cy="275590"/>
          </a:xfrm>
          <a:prstGeom prst="rect">
            <a:avLst/>
          </a:prstGeom>
          <a:noFill/>
        </p:spPr>
        <p:txBody>
          <a:bodyPr wrap="square" rtlCol="0">
            <a:spAutoFit/>
          </a:bodyPr>
          <a:p>
            <a:r>
              <a:rPr lang="en-US" sz="1200"/>
              <a:t>T</a:t>
            </a:r>
            <a:endParaRPr lang="en-US" sz="1200"/>
          </a:p>
        </p:txBody>
      </p:sp>
      <p:sp>
        <p:nvSpPr>
          <p:cNvPr id="53" name="Text Box 52"/>
          <p:cNvSpPr txBox="1"/>
          <p:nvPr/>
        </p:nvSpPr>
        <p:spPr>
          <a:xfrm>
            <a:off x="1954530" y="4606290"/>
            <a:ext cx="286385" cy="275590"/>
          </a:xfrm>
          <a:prstGeom prst="rect">
            <a:avLst/>
          </a:prstGeom>
          <a:noFill/>
        </p:spPr>
        <p:txBody>
          <a:bodyPr wrap="square" rtlCol="0">
            <a:spAutoFit/>
          </a:bodyPr>
          <a:p>
            <a:r>
              <a:rPr lang="en-US" sz="1200"/>
              <a:t>F</a:t>
            </a:r>
            <a:endParaRPr lang="en-US" sz="1200"/>
          </a:p>
        </p:txBody>
      </p:sp>
      <p:sp>
        <p:nvSpPr>
          <p:cNvPr id="54" name="Text Box 53"/>
          <p:cNvSpPr txBox="1"/>
          <p:nvPr/>
        </p:nvSpPr>
        <p:spPr>
          <a:xfrm>
            <a:off x="2746375" y="4892675"/>
            <a:ext cx="228600" cy="275590"/>
          </a:xfrm>
          <a:prstGeom prst="rect">
            <a:avLst/>
          </a:prstGeom>
          <a:noFill/>
        </p:spPr>
        <p:txBody>
          <a:bodyPr wrap="square" rtlCol="0">
            <a:spAutoFit/>
          </a:bodyPr>
          <a:p>
            <a:r>
              <a:rPr lang="en-US" sz="1200"/>
              <a:t>T</a:t>
            </a:r>
            <a:endParaRPr lang="en-US" sz="1200"/>
          </a:p>
        </p:txBody>
      </p:sp>
      <p:sp>
        <p:nvSpPr>
          <p:cNvPr id="55" name="Text Box 54"/>
          <p:cNvSpPr txBox="1"/>
          <p:nvPr/>
        </p:nvSpPr>
        <p:spPr>
          <a:xfrm>
            <a:off x="2002155" y="5455285"/>
            <a:ext cx="238760" cy="275590"/>
          </a:xfrm>
          <a:prstGeom prst="rect">
            <a:avLst/>
          </a:prstGeom>
          <a:noFill/>
        </p:spPr>
        <p:txBody>
          <a:bodyPr wrap="square" rtlCol="0">
            <a:spAutoFit/>
          </a:bodyPr>
          <a:p>
            <a:r>
              <a:rPr lang="en-US" sz="1200"/>
              <a:t>F</a:t>
            </a:r>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2400"/>
              <a:t>In conclusion, this project of creating a Multi-featured Calculator familiarized myself of different features in C like basic inputs and outputs, loops, switch-case statements, pointer, functions, and many more. The development of this project also allowed myself to learn the techniques though which connecting these different features in C allowed to make the program run smoothly without any complications.</a:t>
            </a:r>
            <a:endParaRPr lang="en-US" sz="2400"/>
          </a:p>
          <a:p>
            <a:pPr marL="0" indent="0">
              <a:buNone/>
            </a:pPr>
            <a:endParaRPr lang="en-US" sz="2400"/>
          </a:p>
          <a:p>
            <a:pPr marL="0" indent="0">
              <a:buNone/>
            </a:pPr>
            <a:r>
              <a:rPr lang="en-US" sz="2400"/>
              <a:t>This Multi-featured Calculator can be used by different people to carryout similar operations to that of a normal calculator along with carryout conversions of different Units within a Standard Quantity. </a:t>
            </a:r>
            <a:endParaRPr lang="en-US" sz="2400"/>
          </a:p>
          <a:p>
            <a:pPr marL="0" indent="0">
              <a:buNone/>
            </a:pPr>
            <a:endParaRPr lang="en-US" sz="2400"/>
          </a:p>
          <a:p>
            <a:pPr marL="0" indent="0">
              <a:buNone/>
            </a:pPr>
            <a:endParaRPr lang="en-US" sz="2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 Cont.</a:t>
            </a:r>
            <a:endParaRPr lang="en-US"/>
          </a:p>
        </p:txBody>
      </p:sp>
      <p:sp>
        <p:nvSpPr>
          <p:cNvPr id="3" name="Content Placeholder 2"/>
          <p:cNvSpPr>
            <a:spLocks noGrp="1"/>
          </p:cNvSpPr>
          <p:nvPr>
            <p:ph idx="1"/>
          </p:nvPr>
        </p:nvSpPr>
        <p:spPr/>
        <p:txBody>
          <a:bodyPr/>
          <a:p>
            <a:pPr marL="0" indent="0">
              <a:buNone/>
            </a:pPr>
            <a:r>
              <a:rPr lang="en-US" sz="2400">
                <a:sym typeface="+mn-ea"/>
              </a:rPr>
              <a:t>Although the scale of this project is quite low, I will be continuously looking to find and debug any issues that may arise in the future along with increasing scale of this project.</a:t>
            </a:r>
            <a:endParaRPr lang="en-US" sz="2400"/>
          </a:p>
          <a:p>
            <a:pPr marL="0" indent="0">
              <a:buNone/>
            </a:pPr>
            <a:endParaRPr lang="en-US" sz="2400"/>
          </a:p>
          <a:p>
            <a:pPr marL="0" indent="0">
              <a:buNone/>
            </a:pPr>
            <a:r>
              <a:rPr lang="en-US" sz="2400">
                <a:sym typeface="+mn-ea"/>
              </a:rPr>
              <a:t>Lastly, I would again like to thank all of the people including my Course Subject Teacher and all of my friends that have helped me to accomplish this project and I hope I can continue creating such similar projects in the near future.</a:t>
            </a:r>
            <a:endParaRPr lang="en-US" sz="2400"/>
          </a:p>
          <a:p>
            <a:pPr marL="0" indent="0">
              <a:buNone/>
            </a:pPr>
            <a:endParaRPr lang="en-US" sz="2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lgn="ctr">
              <a:buNone/>
            </a:pPr>
            <a:endParaRPr lang="en-US"/>
          </a:p>
          <a:p>
            <a:pPr marL="0" indent="0" algn="ctr">
              <a:buNone/>
            </a:pPr>
            <a:endParaRPr lang="en-US"/>
          </a:p>
          <a:p>
            <a:pPr marL="0" indent="0" algn="ctr">
              <a:buNone/>
            </a:pPr>
            <a:endParaRPr lang="en-US"/>
          </a:p>
          <a:p>
            <a:pPr marL="0" indent="0" algn="ctr">
              <a:buNone/>
            </a:pPr>
            <a:r>
              <a:rPr lang="en-US"/>
              <a:t>THE END.</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Acknowledgement</a:t>
            </a:r>
            <a:endParaRPr lang="en-US"/>
          </a:p>
        </p:txBody>
      </p:sp>
      <p:sp>
        <p:nvSpPr>
          <p:cNvPr id="3" name="Content Placeholder 2"/>
          <p:cNvSpPr>
            <a:spLocks noGrp="1"/>
          </p:cNvSpPr>
          <p:nvPr>
            <p:ph idx="1"/>
          </p:nvPr>
        </p:nvSpPr>
        <p:spPr/>
        <p:txBody>
          <a:bodyPr/>
          <a:p>
            <a:pPr marL="0" indent="0">
              <a:buNone/>
            </a:pPr>
            <a:r>
              <a:rPr lang="en-US" sz="1800"/>
              <a:t>I would like to express my deep appreciation and gratitude to my subject teacher and lecturer Er. Nirdosh Adhikari Sir for his contagious support, advise, information and encouragement in this project.</a:t>
            </a:r>
            <a:endParaRPr lang="en-US" sz="1800"/>
          </a:p>
          <a:p>
            <a:pPr marL="0" indent="0">
              <a:buNone/>
            </a:pPr>
            <a:endParaRPr lang="en-US" sz="1800"/>
          </a:p>
          <a:p>
            <a:pPr marL="0" indent="0">
              <a:buNone/>
            </a:pPr>
            <a:r>
              <a:rPr lang="en-US" sz="1800"/>
              <a:t>I feel immense pleasure to present my project after a considerable time. Besides my effort, I express my gratitude to all the people for the support when carrying out this project.</a:t>
            </a:r>
            <a:endParaRPr lang="en-US" sz="1800"/>
          </a:p>
          <a:p>
            <a:pPr marL="0" indent="0">
              <a:buNone/>
            </a:pPr>
            <a:endParaRPr lang="en-US" sz="1800"/>
          </a:p>
          <a:p>
            <a:pPr marL="0" indent="0">
              <a:buNone/>
            </a:pPr>
            <a:r>
              <a:rPr lang="en-US" sz="1800"/>
              <a:t>I express my thanks to Nepal College of Information Technology for it has been a source of this project and support, valuable information, resources and guidance given to me to carryout this project.</a:t>
            </a:r>
            <a:endParaRPr lang="en-US" sz="1800"/>
          </a:p>
          <a:p>
            <a:pPr marL="0" indent="0">
              <a:buNone/>
            </a:pPr>
            <a:endParaRPr lang="en-US" sz="1800"/>
          </a:p>
          <a:p>
            <a:pPr marL="0" indent="0">
              <a:buNone/>
            </a:pPr>
            <a:r>
              <a:rPr lang="en-US" sz="1800"/>
              <a:t>I am also grateful and  indebted to my beloved friends for their immense help, support and encouragement throughout the completion of the project.</a:t>
            </a:r>
            <a:endParaRPr lang="en-US" sz="1800"/>
          </a:p>
          <a:p>
            <a:pPr marL="0" indent="0">
              <a:buNone/>
            </a:pPr>
            <a:endParaRPr lang="en-US" sz="1800"/>
          </a:p>
          <a:p>
            <a:pPr marL="0" indent="0">
              <a:buNone/>
            </a:pPr>
            <a:r>
              <a:rPr lang="en-US" sz="1800"/>
              <a:t>Last but not the least, I would like to thank my lecturer, parents, friends, this college and others who helped me for their guidance and support.</a:t>
            </a:r>
            <a:endParaRPr lang="en-US" sz="1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r>
              <a:rPr lang="en-US" sz="2400"/>
              <a:t>This project is about creating a Multi-featured Calculator using C language. This Calculator can perform basic arithmetic calculations along with other features. Also,he feature to calculate the percentage obtained by a student with respect to the total number of subjects and marks obtained in each subject is also present in this multi-featured calculator.</a:t>
            </a:r>
            <a:endParaRPr lang="en-US" sz="2400"/>
          </a:p>
          <a:p>
            <a:r>
              <a:rPr lang="en-US" sz="2400"/>
              <a:t>The calculator also has an in-build conversion system that can convert different quantities like Currency, Mass, Length, Temperature and Time.</a:t>
            </a:r>
            <a:endParaRPr lang="en-US" sz="2400"/>
          </a:p>
          <a:p>
            <a:r>
              <a:rPr lang="en-US" sz="2400"/>
              <a:t>This project utilizes the different topics related to C-programming such as loops, switch-case, comparison statements like if-else and also utilizes the concept of local and global functions in C.</a:t>
            </a:r>
            <a:endParaRPr lang="en-US" sz="24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Main Objective of the Project:</a:t>
            </a:r>
            <a:endParaRPr lang="en-US"/>
          </a:p>
        </p:txBody>
      </p:sp>
      <p:sp>
        <p:nvSpPr>
          <p:cNvPr id="3" name="Content Placeholder 2"/>
          <p:cNvSpPr>
            <a:spLocks noGrp="1"/>
          </p:cNvSpPr>
          <p:nvPr>
            <p:ph idx="1"/>
          </p:nvPr>
        </p:nvSpPr>
        <p:spPr/>
        <p:txBody>
          <a:bodyPr/>
          <a:p>
            <a:r>
              <a:rPr lang="en-US" sz="2800"/>
              <a:t>To help the user in some of the arithmetic calculations and conversions using a Programmed Calculator.</a:t>
            </a:r>
            <a:endParaRPr lang="en-US" sz="2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 of the Calculator:</a:t>
            </a:r>
            <a:endParaRPr lang="en-US"/>
          </a:p>
        </p:txBody>
      </p:sp>
      <p:sp>
        <p:nvSpPr>
          <p:cNvPr id="3" name="Content Placeholder 2"/>
          <p:cNvSpPr>
            <a:spLocks noGrp="1"/>
          </p:cNvSpPr>
          <p:nvPr>
            <p:ph idx="1"/>
          </p:nvPr>
        </p:nvSpPr>
        <p:spPr/>
        <p:txBody>
          <a:bodyPr/>
          <a:p>
            <a:r>
              <a:rPr lang="en-US" sz="2800"/>
              <a:t>Basic arithmetic operations like Addition, Substraction, Product and Division of two numbers</a:t>
            </a:r>
            <a:endParaRPr lang="en-US" sz="2800"/>
          </a:p>
          <a:p>
            <a:pPr marL="0" indent="0">
              <a:buNone/>
            </a:pPr>
            <a:endParaRPr lang="en-US" sz="2800"/>
          </a:p>
          <a:p>
            <a:pPr marL="0" indent="0">
              <a:buNone/>
            </a:pPr>
            <a:endParaRPr lang="en-US" sz="2800"/>
          </a:p>
          <a:p>
            <a:r>
              <a:rPr lang="en-US" sz="2800"/>
              <a:t>Square, Cube, Square-Root, Cube-Root, and Trigonometic values of a number</a:t>
            </a:r>
            <a:endParaRPr lang="en-US" sz="2800"/>
          </a:p>
          <a:p>
            <a:pPr marL="0" indent="0">
              <a:buNone/>
            </a:pPr>
            <a:endParaRPr lang="en-US" sz="2800"/>
          </a:p>
          <a:p>
            <a:pPr marL="0" indent="0">
              <a:buNone/>
            </a:pPr>
            <a:endParaRPr lang="en-US" sz="2800"/>
          </a:p>
          <a:p>
            <a:r>
              <a:rPr lang="en-US" sz="2800"/>
              <a:t>Conversion of values from one parameter to another parameter</a:t>
            </a:r>
            <a:endParaRPr lang="en-US" sz="2800"/>
          </a:p>
          <a:p>
            <a:pPr marL="0" indent="0">
              <a:buNone/>
            </a:pPr>
            <a:r>
              <a:rPr lang="en-US" sz="2800"/>
              <a:t>   (Example Under Weight, kg to lbs and Under Length, m to cm)</a:t>
            </a:r>
            <a:endParaRPr lang="en-US" sz="2800"/>
          </a:p>
          <a:p>
            <a:pPr marL="0" indent="0">
              <a:buNone/>
            </a:pPr>
            <a:endParaRPr lang="en-US" sz="2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 Cont.</a:t>
            </a:r>
            <a:endParaRPr lang="en-US"/>
          </a:p>
        </p:txBody>
      </p:sp>
      <p:sp>
        <p:nvSpPr>
          <p:cNvPr id="3" name="Content Placeholder 2"/>
          <p:cNvSpPr>
            <a:spLocks noGrp="1"/>
          </p:cNvSpPr>
          <p:nvPr>
            <p:ph idx="1"/>
          </p:nvPr>
        </p:nvSpPr>
        <p:spPr/>
        <p:txBody>
          <a:bodyPr/>
          <a:p>
            <a:r>
              <a:rPr lang="en-US">
                <a:sym typeface="+mn-ea"/>
              </a:rPr>
              <a:t>Calculation of percentage of ‘n’ number of subjects</a:t>
            </a:r>
            <a:endParaRPr lang="en-US">
              <a:sym typeface="+mn-ea"/>
            </a:endParaRPr>
          </a:p>
          <a:p>
            <a:endParaRPr lang="en-US">
              <a:sym typeface="+mn-ea"/>
            </a:endParaRPr>
          </a:p>
          <a:p>
            <a:pPr marL="0" indent="0">
              <a:buNone/>
            </a:pPr>
            <a:endParaRPr lang="en-US"/>
          </a:p>
          <a:p>
            <a:r>
              <a:rPr lang="en-US">
                <a:sym typeface="+mn-ea"/>
              </a:rPr>
              <a:t>Carries out further calculations until the user provides input to continue</a:t>
            </a:r>
            <a:endParaRPr lang="en-US"/>
          </a:p>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grpSp>
        <p:nvGrpSpPr>
          <p:cNvPr id="7" name="Canvas 7"/>
          <p:cNvGrpSpPr/>
          <p:nvPr/>
        </p:nvGrpSpPr>
        <p:grpSpPr>
          <a:xfrm>
            <a:off x="427355" y="1148080"/>
            <a:ext cx="10972800" cy="5509895"/>
            <a:chOff x="0" y="0"/>
            <a:chExt cx="5274310" cy="4241165"/>
          </a:xfrm>
        </p:grpSpPr>
        <p:sp>
          <p:nvSpPr>
            <p:cNvPr id="5" name="Canvas 7"/>
            <p:cNvSpPr/>
            <p:nvPr/>
          </p:nvSpPr>
          <p:spPr>
            <a:xfrm>
              <a:off x="0" y="0"/>
              <a:ext cx="5274310" cy="4241165"/>
            </a:xfrm>
            <a:prstGeom prst="rect">
              <a:avLst/>
            </a:prstGeom>
          </p:spPr>
        </p:sp>
        <p:sp>
          <p:nvSpPr>
            <p:cNvPr id="8" name="Rounded Rectangle 8"/>
            <p:cNvSpPr/>
            <p:nvPr/>
          </p:nvSpPr>
          <p:spPr>
            <a:xfrm>
              <a:off x="138430" y="125730"/>
              <a:ext cx="877570" cy="4699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Model Study</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9" name="Rounded Rectangle 9"/>
            <p:cNvSpPr/>
            <p:nvPr/>
          </p:nvSpPr>
          <p:spPr>
            <a:xfrm>
              <a:off x="982980" y="741680"/>
              <a:ext cx="953135" cy="501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Requirement</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Analysis</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1" name="Rounded Rectangle 11"/>
            <p:cNvSpPr/>
            <p:nvPr/>
          </p:nvSpPr>
          <p:spPr>
            <a:xfrm>
              <a:off x="1833880" y="1421130"/>
              <a:ext cx="826770" cy="50800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System Design</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2" name="Rounded Rectangle 12"/>
            <p:cNvSpPr/>
            <p:nvPr/>
          </p:nvSpPr>
          <p:spPr>
            <a:xfrm>
              <a:off x="2567305" y="2129155"/>
              <a:ext cx="864870" cy="5016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Coding</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sp>
          <p:nvSpPr>
            <p:cNvPr id="13" name="Rounded Rectangle 13"/>
            <p:cNvSpPr/>
            <p:nvPr/>
          </p:nvSpPr>
          <p:spPr>
            <a:xfrm>
              <a:off x="3332480" y="2810510"/>
              <a:ext cx="850900" cy="51435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050" kern="100">
                  <a:latin typeface="Calibri" panose="020F0502020204030204"/>
                  <a:ea typeface="SimSun" panose="02010600030101010101" pitchFamily="2" charset="-122"/>
                  <a:cs typeface="Times New Roman" panose="02020603050405020304"/>
                  <a:sym typeface="Times New Roman" panose="02020603050405020304"/>
                </a:rPr>
                <a:t>Testing</a:t>
              </a:r>
              <a:endParaRPr lang="en-US" altLang="zh-CN" sz="1050" kern="100">
                <a:latin typeface="Calibri" panose="020F0502020204030204"/>
                <a:ea typeface="SimSun" panose="02010600030101010101" pitchFamily="2" charset="-122"/>
                <a:cs typeface="Times New Roman" panose="02020603050405020304"/>
                <a:sym typeface="Times New Roman" panose="02020603050405020304"/>
              </a:endParaRPr>
            </a:p>
          </p:txBody>
        </p:sp>
        <p:cxnSp>
          <p:nvCxnSpPr>
            <p:cNvPr id="17" name="Straight Connector 17"/>
            <p:cNvCxnSpPr>
              <a:stCxn id="9" idx="3"/>
            </p:cNvCxnSpPr>
            <p:nvPr/>
          </p:nvCxnSpPr>
          <p:spPr>
            <a:xfrm>
              <a:off x="1936115" y="992505"/>
              <a:ext cx="2844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9"/>
            <p:cNvCxnSpPr/>
            <p:nvPr/>
          </p:nvCxnSpPr>
          <p:spPr>
            <a:xfrm>
              <a:off x="2219960" y="989330"/>
              <a:ext cx="2540" cy="426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20"/>
            <p:cNvCxnSpPr>
              <a:stCxn id="11" idx="3"/>
            </p:cNvCxnSpPr>
            <p:nvPr/>
          </p:nvCxnSpPr>
          <p:spPr>
            <a:xfrm>
              <a:off x="2660650" y="1675130"/>
              <a:ext cx="3460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5"/>
            <p:cNvCxnSpPr>
              <a:endCxn id="12" idx="0"/>
            </p:cNvCxnSpPr>
            <p:nvPr/>
          </p:nvCxnSpPr>
          <p:spPr>
            <a:xfrm flipH="1">
              <a:off x="2999740" y="1673860"/>
              <a:ext cx="1905" cy="4552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3"/>
            <p:cNvCxnSpPr/>
            <p:nvPr/>
          </p:nvCxnSpPr>
          <p:spPr>
            <a:xfrm>
              <a:off x="577215" y="3759200"/>
              <a:ext cx="36449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6" name="Straight Connector 5"/>
          <p:cNvCxnSpPr>
            <a:stCxn id="8" idx="3"/>
          </p:cNvCxnSpPr>
          <p:nvPr/>
        </p:nvCxnSpPr>
        <p:spPr>
          <a:xfrm>
            <a:off x="2541270" y="1616710"/>
            <a:ext cx="902335"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0" name="Straight Arrow Connector 9"/>
          <p:cNvCxnSpPr/>
          <p:nvPr/>
        </p:nvCxnSpPr>
        <p:spPr>
          <a:xfrm>
            <a:off x="3437890" y="1614805"/>
            <a:ext cx="5715" cy="49657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4" name="Straight Connector 13"/>
          <p:cNvCxnSpPr>
            <a:stCxn id="12" idx="3"/>
          </p:cNvCxnSpPr>
          <p:nvPr/>
        </p:nvCxnSpPr>
        <p:spPr>
          <a:xfrm>
            <a:off x="7567930" y="4239895"/>
            <a:ext cx="673100" cy="0"/>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cxnSp>
      <p:cxnSp>
        <p:nvCxnSpPr>
          <p:cNvPr id="15" name="Straight Arrow Connector 14"/>
          <p:cNvCxnSpPr/>
          <p:nvPr/>
        </p:nvCxnSpPr>
        <p:spPr>
          <a:xfrm>
            <a:off x="8223250" y="4239895"/>
            <a:ext cx="5080" cy="5676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6" name="Text Box 15"/>
          <p:cNvSpPr txBox="1"/>
          <p:nvPr/>
        </p:nvSpPr>
        <p:spPr>
          <a:xfrm>
            <a:off x="3932555" y="6186805"/>
            <a:ext cx="3963035" cy="368300"/>
          </a:xfrm>
          <a:prstGeom prst="rect">
            <a:avLst/>
          </a:prstGeom>
          <a:noFill/>
        </p:spPr>
        <p:txBody>
          <a:bodyPr wrap="square" rtlCol="0">
            <a:spAutoFit/>
          </a:bodyPr>
          <a:p>
            <a:r>
              <a:rPr lang="en-US"/>
              <a:t>Fig:- </a:t>
            </a:r>
            <a:r>
              <a:rPr lang="en-US" u="sng"/>
              <a:t>Waterfall Model</a:t>
            </a:r>
            <a:endParaRPr lang="en-US" u="sn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 of Methodology</a:t>
            </a:r>
            <a:endParaRPr lang="en-US"/>
          </a:p>
        </p:txBody>
      </p:sp>
      <p:sp>
        <p:nvSpPr>
          <p:cNvPr id="3" name="Content Placeholder 2"/>
          <p:cNvSpPr>
            <a:spLocks noGrp="1"/>
          </p:cNvSpPr>
          <p:nvPr>
            <p:ph idx="1"/>
          </p:nvPr>
        </p:nvSpPr>
        <p:spPr/>
        <p:txBody>
          <a:bodyPr/>
          <a:p>
            <a:r>
              <a:rPr lang="en-US" sz="2800"/>
              <a:t>Model Study</a:t>
            </a:r>
            <a:endParaRPr lang="en-US" sz="2800"/>
          </a:p>
          <a:p>
            <a:pPr marL="0" indent="457200">
              <a:buNone/>
            </a:pPr>
            <a:r>
              <a:rPr lang="en-US" sz="1800"/>
              <a:t>For the inspiration, I studied the model of a scientific calculator which performs different arithmetic calculations along with conversions of standard units. By studying the model I was able to make a list of features that the calculator performs and which is needed to be implemented in the Multi-featured Calculator using C language.</a:t>
            </a:r>
            <a:endParaRPr lang="en-US" sz="1800"/>
          </a:p>
          <a:p>
            <a:pPr marL="0" indent="457200">
              <a:buNone/>
            </a:pPr>
            <a:endParaRPr lang="en-US" sz="2000"/>
          </a:p>
          <a:p>
            <a:r>
              <a:rPr lang="en-US" sz="2800"/>
              <a:t>Requirement Analysis</a:t>
            </a:r>
            <a:endParaRPr lang="en-US" sz="2800"/>
          </a:p>
          <a:p>
            <a:pPr marL="0" indent="457200">
              <a:buNone/>
            </a:pPr>
            <a:r>
              <a:rPr lang="en-US" sz="1800"/>
              <a:t>The list that I made after studying the model helped me to know the requirements for creating the Multi-featured Calculator System. Along with the requirements of basic arithmetic calculation, the calculator needed to have one or more menus to make the user-program interaction more organic. Along with the menus, I broke the code into many functions would make the development of program more easier to understand and debug. Along with the initial requirements, I modified the Water-fall model to make it more flexible with my requirements. Because of this, I planned out further requirements as I was working on my code.</a:t>
            </a:r>
            <a:endParaRPr lang="en-US" sz="2000"/>
          </a:p>
          <a:p>
            <a:pPr marL="0" indent="0">
              <a:buNone/>
            </a:pPr>
            <a:r>
              <a:rPr lang="en-US" sz="2000"/>
              <a:t>	</a:t>
            </a:r>
            <a:endParaRPr lang="en-US" sz="20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 of Methodology Cont.</a:t>
            </a:r>
            <a:endParaRPr lang="en-US"/>
          </a:p>
        </p:txBody>
      </p:sp>
      <p:sp>
        <p:nvSpPr>
          <p:cNvPr id="3" name="Content Placeholder 2"/>
          <p:cNvSpPr>
            <a:spLocks noGrp="1"/>
          </p:cNvSpPr>
          <p:nvPr>
            <p:ph idx="1"/>
          </p:nvPr>
        </p:nvSpPr>
        <p:spPr/>
        <p:txBody>
          <a:bodyPr/>
          <a:p>
            <a:r>
              <a:rPr lang="en-US" sz="2800"/>
              <a:t>System Design</a:t>
            </a:r>
            <a:endParaRPr lang="en-US" sz="2800"/>
          </a:p>
          <a:p>
            <a:pPr marL="0" indent="457200">
              <a:buNone/>
            </a:pPr>
            <a:r>
              <a:rPr lang="en-US" sz="1800"/>
              <a:t>After noting down the requirements for the system I made the system interactive as much as possible would be vital to create a smooth and error-free system. To achieve that, I designed a menu based system that consisted of sub-menus for conversions for which I used functions consisting of different switch-cases. Although the user-program interaction is very smooth in this system, I did not designed the system to be anything flashy or attractive but focused on making the system simpler and to the point</a:t>
            </a:r>
            <a:r>
              <a:rPr lang="en-US" sz="1870"/>
              <a:t>.</a:t>
            </a:r>
            <a:endParaRPr lang="en-US" sz="1870"/>
          </a:p>
          <a:p>
            <a:r>
              <a:rPr lang="en-US" sz="2800"/>
              <a:t>Coding</a:t>
            </a:r>
            <a:endParaRPr lang="en-US" sz="2800"/>
          </a:p>
          <a:p>
            <a:pPr marL="0" indent="457200">
              <a:buNone/>
            </a:pPr>
            <a:r>
              <a:rPr lang="en-US" sz="1800"/>
              <a:t>After brainstorming the basic design for the system, I coded the initial menu portion for the calculator and after completing the menu portions using switch-case, for different inputs from the user I coded the different calculation blocks for the conditions such as addition, subtraction, multiplication, division of two numbers and the others.</a:t>
            </a:r>
            <a:endParaRPr lang="en-US" sz="1800"/>
          </a:p>
          <a:p>
            <a:pPr marL="285750" indent="-285750"/>
            <a:r>
              <a:rPr lang="en-US" sz="2800"/>
              <a:t>Testing</a:t>
            </a:r>
            <a:endParaRPr lang="en-US" sz="2800"/>
          </a:p>
          <a:p>
            <a:pPr marL="0" indent="457200">
              <a:buNone/>
            </a:pPr>
            <a:r>
              <a:rPr lang="en-US" sz="1800"/>
              <a:t>After the coding portion, I tested out the different cases according to the menu. I tested out each and every case and observed if any errors occurred while giving the inputs and receiving the output from the system.</a:t>
            </a:r>
            <a:endParaRPr lang="en-US" sz="1800"/>
          </a:p>
          <a:p>
            <a:pPr marL="0" indent="457200">
              <a:buNone/>
            </a:pPr>
            <a:endParaRPr lang="en-US" sz="1800"/>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6958</Words>
  <Application>WPS Presentation</Application>
  <PresentationFormat>Widescreen</PresentationFormat>
  <Paragraphs>215</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Calibri</vt:lpstr>
      <vt:lpstr>Times New Roman</vt:lpstr>
      <vt:lpstr>Microsoft YaHei</vt:lpstr>
      <vt:lpstr>Arial Unicode MS</vt:lpstr>
      <vt:lpstr>Blue Waves</vt:lpstr>
      <vt:lpstr>A Project On Multiple-featured Calculator</vt:lpstr>
      <vt:lpstr>Acknowledgement</vt:lpstr>
      <vt:lpstr>Introduction</vt:lpstr>
      <vt:lpstr>Main Objective of the Project:</vt:lpstr>
      <vt:lpstr>Features of the Calculator:</vt:lpstr>
      <vt:lpstr>Features Cont.</vt:lpstr>
      <vt:lpstr>Methodology</vt:lpstr>
      <vt:lpstr>Steps of Methodology</vt:lpstr>
      <vt:lpstr>Steps of Methodology Cont.</vt:lpstr>
      <vt:lpstr>Steps of Methodology Cont.</vt:lpstr>
      <vt:lpstr>Design</vt:lpstr>
      <vt:lpstr>Data-Flow-Diagram 0 Level Cont.</vt:lpstr>
      <vt:lpstr>System Flowchart</vt:lpstr>
      <vt:lpstr>Conclusion</vt:lpstr>
      <vt:lpstr>Conclusion Cont.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Multiple-featured Calculator</dc:title>
  <dc:creator/>
  <cp:lastModifiedBy>Kamado</cp:lastModifiedBy>
  <cp:revision>19</cp:revision>
  <dcterms:created xsi:type="dcterms:W3CDTF">2023-05-17T13:06:00Z</dcterms:created>
  <dcterms:modified xsi:type="dcterms:W3CDTF">2023-08-23T02:20:46Z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AE0940CB31B54A3F8750F69E96E2A518</vt:lpwstr>
  </property>
  <property fmtid="{D5CDD505-2E9C-101B-9397-08002B2CF9AE}" pid="3" name="KSOProductBuildVer">
    <vt:lpwstr>1033-12.2.0.13181</vt:lpwstr>
  </property>
</Properties>
</file>