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jhoRvNrHj+Q0jGByurzmgya1O9M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8D05AD-FE95-4A71-9CBA-9F7887BFE10E}">
  <a:tblStyle styleId="{488D05AD-FE95-4A71-9CBA-9F7887BFE10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07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818759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477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5213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928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611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004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3353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9462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190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7071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918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104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413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982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126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8194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0991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629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f1380e43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cf1380e438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50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8419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091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5391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1969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780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640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564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1575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5684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831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6150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27196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108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8073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0211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9304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1488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52363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0417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9885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9879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608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6948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00275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7598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99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79517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88077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9343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39255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6846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059ba3f4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059ba3f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4124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5744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87679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3" name="Google Shape;483;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12598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034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4317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604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0303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5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5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3200"/>
              <a:buFont typeface="Times New Roman"/>
              <a:buNone/>
              <a:defRPr/>
            </a:lvl1pPr>
            <a:lvl2pPr lvl="1" algn="ctr">
              <a:spcBef>
                <a:spcPts val="560"/>
              </a:spcBef>
              <a:spcAft>
                <a:spcPts val="0"/>
              </a:spcAft>
              <a:buSzPts val="2800"/>
              <a:buFont typeface="Times New Roman"/>
              <a:buNone/>
              <a:defRPr/>
            </a:lvl2pPr>
            <a:lvl3pPr lvl="2" algn="ctr">
              <a:spcBef>
                <a:spcPts val="480"/>
              </a:spcBef>
              <a:spcAft>
                <a:spcPts val="0"/>
              </a:spcAft>
              <a:buSzPts val="2400"/>
              <a:buFont typeface="Times New Roman"/>
              <a:buNone/>
              <a:defRPr/>
            </a:lvl3pPr>
            <a:lvl4pPr lvl="3" algn="ctr">
              <a:spcBef>
                <a:spcPts val="400"/>
              </a:spcBef>
              <a:spcAft>
                <a:spcPts val="0"/>
              </a:spcAft>
              <a:buSzPts val="2000"/>
              <a:buFont typeface="Times New Roman"/>
              <a:buNone/>
              <a:defRPr/>
            </a:lvl4pPr>
            <a:lvl5pPr lvl="4" algn="ctr">
              <a:spcBef>
                <a:spcPts val="400"/>
              </a:spcBef>
              <a:spcAft>
                <a:spcPts val="0"/>
              </a:spcAft>
              <a:buSzPts val="2000"/>
              <a:buFont typeface="Times New Roman"/>
              <a:buNone/>
              <a:defRPr/>
            </a:lvl5pPr>
            <a:lvl6pPr lvl="5" algn="ctr">
              <a:spcBef>
                <a:spcPts val="400"/>
              </a:spcBef>
              <a:spcAft>
                <a:spcPts val="0"/>
              </a:spcAft>
              <a:buSzPts val="2000"/>
              <a:buFont typeface="Times New Roman"/>
              <a:buNone/>
              <a:defRPr/>
            </a:lvl6pPr>
            <a:lvl7pPr lvl="6" algn="ctr">
              <a:spcBef>
                <a:spcPts val="400"/>
              </a:spcBef>
              <a:spcAft>
                <a:spcPts val="0"/>
              </a:spcAft>
              <a:buSzPts val="2000"/>
              <a:buFont typeface="Times New Roman"/>
              <a:buNone/>
              <a:defRPr/>
            </a:lvl7pPr>
            <a:lvl8pPr lvl="7" algn="ctr">
              <a:spcBef>
                <a:spcPts val="400"/>
              </a:spcBef>
              <a:spcAft>
                <a:spcPts val="0"/>
              </a:spcAft>
              <a:buSzPts val="2000"/>
              <a:buFont typeface="Times New Roman"/>
              <a:buNone/>
              <a:defRPr/>
            </a:lvl8pPr>
            <a:lvl9pPr lvl="8" algn="ctr">
              <a:spcBef>
                <a:spcPts val="400"/>
              </a:spcBef>
              <a:spcAft>
                <a:spcPts val="0"/>
              </a:spcAft>
              <a:buSzPts val="2000"/>
              <a:buFont typeface="Times New Roman"/>
              <a:buNone/>
              <a:defRPr/>
            </a:lvl9pPr>
          </a:lstStyle>
          <a:p>
            <a:endParaRPr/>
          </a:p>
        </p:txBody>
      </p:sp>
      <p:sp>
        <p:nvSpPr>
          <p:cNvPr id="14" name="Google Shape;14;p5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5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5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6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68"/>
          <p:cNvSpPr txBox="1">
            <a:spLocks noGrp="1"/>
          </p:cNvSpPr>
          <p:nvPr>
            <p:ph type="body" idx="1"/>
          </p:nvPr>
        </p:nvSpPr>
        <p:spPr>
          <a:xfrm>
            <a:off x="0" y="5715000"/>
            <a:ext cx="4495800" cy="838200"/>
          </a:xfrm>
          <a:prstGeom prst="rect">
            <a:avLst/>
          </a:prstGeom>
          <a:noFill/>
          <a:ln>
            <a:noFill/>
          </a:ln>
        </p:spPr>
        <p:txBody>
          <a:bodyPr spcFirstLastPara="1" wrap="square" lIns="91425" tIns="45700" rIns="91425" bIns="45700" anchor="t" anchorCtr="0">
            <a:noAutofit/>
          </a:bodyPr>
          <a:lstStyle>
            <a:lvl1pPr marL="457200" lvl="0" indent="-406400" algn="ctr">
              <a:spcBef>
                <a:spcPts val="560"/>
              </a:spcBef>
              <a:spcAft>
                <a:spcPts val="0"/>
              </a:spcAft>
              <a:buSzPts val="2800"/>
              <a:buFont typeface="Times New Roman"/>
              <a:buChar cha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70" name="Google Shape;70;p68"/>
          <p:cNvSpPr txBox="1">
            <a:spLocks noGrp="1"/>
          </p:cNvSpPr>
          <p:nvPr>
            <p:ph type="body" idx="2"/>
          </p:nvPr>
        </p:nvSpPr>
        <p:spPr>
          <a:xfrm>
            <a:off x="4648200" y="5715000"/>
            <a:ext cx="4495800" cy="838200"/>
          </a:xfrm>
          <a:prstGeom prst="rect">
            <a:avLst/>
          </a:prstGeom>
          <a:noFill/>
          <a:ln>
            <a:noFill/>
          </a:ln>
        </p:spPr>
        <p:txBody>
          <a:bodyPr spcFirstLastPara="1" wrap="square" lIns="91425" tIns="45700" rIns="91425" bIns="45700" anchor="t" anchorCtr="0">
            <a:noAutofit/>
          </a:bodyPr>
          <a:lstStyle>
            <a:lvl1pPr marL="457200" lvl="0" indent="-406400" algn="ctr">
              <a:spcBef>
                <a:spcPts val="560"/>
              </a:spcBef>
              <a:spcAft>
                <a:spcPts val="0"/>
              </a:spcAft>
              <a:buSzPts val="2800"/>
              <a:buFont typeface="Times New Roman"/>
              <a:buChar cha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71" name="Google Shape;71;p6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6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6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6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Font typeface="Times New Roman"/>
              <a:buNone/>
              <a:defRPr sz="2000"/>
            </a:lvl1pPr>
            <a:lvl2pPr marL="914400" lvl="1" indent="-228600" algn="l">
              <a:spcBef>
                <a:spcPts val="360"/>
              </a:spcBef>
              <a:spcAft>
                <a:spcPts val="0"/>
              </a:spcAft>
              <a:buSzPts val="1800"/>
              <a:buFont typeface="Times New Roman"/>
              <a:buNone/>
              <a:defRPr sz="1800"/>
            </a:lvl2pPr>
            <a:lvl3pPr marL="1371600" lvl="2" indent="-228600" algn="l">
              <a:spcBef>
                <a:spcPts val="320"/>
              </a:spcBef>
              <a:spcAft>
                <a:spcPts val="0"/>
              </a:spcAft>
              <a:buSzPts val="1600"/>
              <a:buFont typeface="Times New Roman"/>
              <a:buNone/>
              <a:defRPr sz="1600"/>
            </a:lvl3pPr>
            <a:lvl4pPr marL="1828800" lvl="3" indent="-228600" algn="l">
              <a:spcBef>
                <a:spcPts val="280"/>
              </a:spcBef>
              <a:spcAft>
                <a:spcPts val="0"/>
              </a:spcAft>
              <a:buSzPts val="1400"/>
              <a:buFont typeface="Times New Roman"/>
              <a:buNone/>
              <a:defRPr sz="1400"/>
            </a:lvl4pPr>
            <a:lvl5pPr marL="2286000" lvl="4" indent="-228600" algn="l">
              <a:spcBef>
                <a:spcPts val="280"/>
              </a:spcBef>
              <a:spcAft>
                <a:spcPts val="0"/>
              </a:spcAft>
              <a:buSzPts val="1400"/>
              <a:buFont typeface="Times New Roman"/>
              <a:buNone/>
              <a:defRPr sz="1400"/>
            </a:lvl5pPr>
            <a:lvl6pPr marL="2743200" lvl="5" indent="-228600" algn="l">
              <a:spcBef>
                <a:spcPts val="280"/>
              </a:spcBef>
              <a:spcAft>
                <a:spcPts val="0"/>
              </a:spcAft>
              <a:buSzPts val="1400"/>
              <a:buFont typeface="Times New Roman"/>
              <a:buNone/>
              <a:defRPr sz="1400"/>
            </a:lvl6pPr>
            <a:lvl7pPr marL="3200400" lvl="6" indent="-228600" algn="l">
              <a:spcBef>
                <a:spcPts val="280"/>
              </a:spcBef>
              <a:spcAft>
                <a:spcPts val="0"/>
              </a:spcAft>
              <a:buSzPts val="1400"/>
              <a:buFont typeface="Times New Roman"/>
              <a:buNone/>
              <a:defRPr sz="1400"/>
            </a:lvl7pPr>
            <a:lvl8pPr marL="3657600" lvl="7" indent="-228600" algn="l">
              <a:spcBef>
                <a:spcPts val="280"/>
              </a:spcBef>
              <a:spcAft>
                <a:spcPts val="0"/>
              </a:spcAft>
              <a:buSzPts val="1400"/>
              <a:buFont typeface="Times New Roman"/>
              <a:buNone/>
              <a:defRPr sz="1400"/>
            </a:lvl8pPr>
            <a:lvl9pPr marL="4114800" lvl="8" indent="-228600" algn="l">
              <a:spcBef>
                <a:spcPts val="280"/>
              </a:spcBef>
              <a:spcAft>
                <a:spcPts val="0"/>
              </a:spcAft>
              <a:buSzPts val="1400"/>
              <a:buFont typeface="Times New Roman"/>
              <a:buNone/>
              <a:defRPr sz="1400"/>
            </a:lvl9pPr>
          </a:lstStyle>
          <a:p>
            <a:endParaRPr/>
          </a:p>
        </p:txBody>
      </p:sp>
      <p:sp>
        <p:nvSpPr>
          <p:cNvPr id="77" name="Google Shape;77;p6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6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60"/>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lvl="0" indent="-342900" algn="ctr">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 name="Google Shape;20;p6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6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6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61"/>
          <p:cNvSpPr txBox="1">
            <a:spLocks noGrp="1"/>
          </p:cNvSpPr>
          <p:nvPr>
            <p:ph type="title"/>
          </p:nvPr>
        </p:nvSpPr>
        <p:spPr>
          <a:xfrm rot="5400000">
            <a:off x="4724400" y="2133600"/>
            <a:ext cx="6553200" cy="2286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61"/>
          <p:cNvSpPr txBox="1">
            <a:spLocks noGrp="1"/>
          </p:cNvSpPr>
          <p:nvPr>
            <p:ph type="body" idx="1"/>
          </p:nvPr>
        </p:nvSpPr>
        <p:spPr>
          <a:xfrm rot="5400000">
            <a:off x="76200" y="-76200"/>
            <a:ext cx="6553200" cy="6705600"/>
          </a:xfrm>
          <a:prstGeom prst="rect">
            <a:avLst/>
          </a:prstGeom>
          <a:noFill/>
          <a:ln>
            <a:noFill/>
          </a:ln>
        </p:spPr>
        <p:txBody>
          <a:bodyPr spcFirstLastPara="1" wrap="square" lIns="91425" tIns="45700" rIns="91425" bIns="45700" anchor="t" anchorCtr="0">
            <a:noAutofit/>
          </a:bodyPr>
          <a:lstStyle>
            <a:lvl1pPr marL="457200" lvl="0" indent="-342900" algn="ctr">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6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6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2"/>
          <p:cNvSpPr txBox="1">
            <a:spLocks noGrp="1"/>
          </p:cNvSpPr>
          <p:nvPr>
            <p:ph type="body" idx="1"/>
          </p:nvPr>
        </p:nvSpPr>
        <p:spPr>
          <a:xfrm rot="5400000">
            <a:off x="4152900" y="1562100"/>
            <a:ext cx="838200" cy="9144000"/>
          </a:xfrm>
          <a:prstGeom prst="rect">
            <a:avLst/>
          </a:prstGeom>
          <a:noFill/>
          <a:ln>
            <a:noFill/>
          </a:ln>
        </p:spPr>
        <p:txBody>
          <a:bodyPr spcFirstLastPara="1" wrap="square" lIns="91425" tIns="45700" rIns="91425" bIns="45700" anchor="t" anchorCtr="0">
            <a:noAutofit/>
          </a:bodyPr>
          <a:lstStyle>
            <a:lvl1pPr marL="457200" lvl="0" indent="-342900" algn="ctr">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6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63"/>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accent2"/>
              </a:buClr>
              <a:buSzPts val="3200"/>
              <a:buFont typeface="Times New Roman"/>
              <a:buNone/>
              <a:defRPr sz="3200">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accent2"/>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accent2"/>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8" name="Google Shape;38;p6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400"/>
              <a:buFont typeface="Times New Roman"/>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39" name="Google Shape;39;p6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6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6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ctr">
              <a:spcBef>
                <a:spcPts val="640"/>
              </a:spcBef>
              <a:spcAft>
                <a:spcPts val="0"/>
              </a:spcAft>
              <a:buSzPts val="3200"/>
              <a:buFont typeface="Times New Roman"/>
              <a:buChar char="•"/>
              <a:defRPr sz="3200"/>
            </a:lvl1pPr>
            <a:lvl2pPr marL="914400" lvl="1" indent="-406400" algn="l">
              <a:spcBef>
                <a:spcPts val="560"/>
              </a:spcBef>
              <a:spcAft>
                <a:spcPts val="0"/>
              </a:spcAft>
              <a:buSzPts val="2800"/>
              <a:buFont typeface="Times New Roman"/>
              <a:buChar char="–"/>
              <a:defRPr sz="2800"/>
            </a:lvl2pPr>
            <a:lvl3pPr marL="1371600" lvl="2" indent="-381000" algn="l">
              <a:spcBef>
                <a:spcPts val="480"/>
              </a:spcBef>
              <a:spcAft>
                <a:spcPts val="0"/>
              </a:spcAft>
              <a:buSzPts val="2400"/>
              <a:buFont typeface="Times New Roman"/>
              <a:buChar char="•"/>
              <a:defRPr sz="2400"/>
            </a:lvl3pPr>
            <a:lvl4pPr marL="1828800" lvl="3" indent="-355600" algn="l">
              <a:spcBef>
                <a:spcPts val="400"/>
              </a:spcBef>
              <a:spcAft>
                <a:spcPts val="0"/>
              </a:spcAft>
              <a:buSzPts val="2000"/>
              <a:buFont typeface="Times New Roman"/>
              <a:buChar char="–"/>
              <a:defRPr sz="2000"/>
            </a:lvl4pPr>
            <a:lvl5pPr marL="2286000" lvl="4" indent="-355600" algn="l">
              <a:spcBef>
                <a:spcPts val="400"/>
              </a:spcBef>
              <a:spcAft>
                <a:spcPts val="0"/>
              </a:spcAft>
              <a:buSzPts val="2000"/>
              <a:buFont typeface="Times New Roman"/>
              <a:buChar char="»"/>
              <a:defRPr sz="2000"/>
            </a:lvl5pPr>
            <a:lvl6pPr marL="2743200" lvl="5" indent="-355600" algn="l">
              <a:spcBef>
                <a:spcPts val="400"/>
              </a:spcBef>
              <a:spcAft>
                <a:spcPts val="0"/>
              </a:spcAft>
              <a:buSzPts val="2000"/>
              <a:buFont typeface="Times New Roman"/>
              <a:buChar char="»"/>
              <a:defRPr sz="2000"/>
            </a:lvl6pPr>
            <a:lvl7pPr marL="3200400" lvl="6" indent="-355600" algn="l">
              <a:spcBef>
                <a:spcPts val="400"/>
              </a:spcBef>
              <a:spcAft>
                <a:spcPts val="0"/>
              </a:spcAft>
              <a:buSzPts val="2000"/>
              <a:buFont typeface="Times New Roman"/>
              <a:buChar char="»"/>
              <a:defRPr sz="2000"/>
            </a:lvl7pPr>
            <a:lvl8pPr marL="3657600" lvl="7" indent="-355600" algn="l">
              <a:spcBef>
                <a:spcPts val="400"/>
              </a:spcBef>
              <a:spcAft>
                <a:spcPts val="0"/>
              </a:spcAft>
              <a:buSzPts val="2000"/>
              <a:buFont typeface="Times New Roman"/>
              <a:buChar char="»"/>
              <a:defRPr sz="2000"/>
            </a:lvl8pPr>
            <a:lvl9pPr marL="4114800" lvl="8" indent="-355600" algn="l">
              <a:spcBef>
                <a:spcPts val="400"/>
              </a:spcBef>
              <a:spcAft>
                <a:spcPts val="0"/>
              </a:spcAft>
              <a:buSzPts val="2000"/>
              <a:buFont typeface="Times New Roman"/>
              <a:buChar char="»"/>
              <a:defRPr sz="2000"/>
            </a:lvl9pPr>
          </a:lstStyle>
          <a:p>
            <a:endParaRPr/>
          </a:p>
        </p:txBody>
      </p:sp>
      <p:sp>
        <p:nvSpPr>
          <p:cNvPr id="45" name="Google Shape;45;p6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400"/>
              <a:buFont typeface="Times New Roman"/>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46" name="Google Shape;46;p6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6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6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6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6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SzPts val="2400"/>
              <a:buFont typeface="Times New Roman"/>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61" name="Google Shape;61;p6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SzPts val="2400"/>
              <a:buFont typeface="Times New Roman"/>
              <a:buChar cha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62" name="Google Shape;62;p6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SzPts val="2400"/>
              <a:buFont typeface="Times New Roman"/>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63" name="Google Shape;63;p6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SzPts val="2400"/>
              <a:buFont typeface="Times New Roman"/>
              <a:buChar cha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64" name="Google Shape;64;p6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6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7" name="Google Shape;7;p58"/>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marR="0" lvl="0" indent="-431800" algn="ctr" rtl="0">
              <a:spcBef>
                <a:spcPts val="640"/>
              </a:spcBef>
              <a:spcAft>
                <a:spcPts val="0"/>
              </a:spcAft>
              <a:buClr>
                <a:schemeClr val="accent2"/>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accent2"/>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5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9" name="Google Shape;9;p5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0" name="Google Shape;10;p5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712787" y="266065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dirty="0">
                <a:solidFill>
                  <a:srgbClr val="FF0000"/>
                </a:solidFill>
                <a:latin typeface="Times New Roman"/>
                <a:ea typeface="Times New Roman"/>
                <a:cs typeface="Times New Roman"/>
                <a:sym typeface="Times New Roman"/>
              </a:rPr>
              <a:t/>
            </a:r>
            <a:br>
              <a:rPr lang="en-US" sz="4400" b="0" i="0" u="none" dirty="0">
                <a:solidFill>
                  <a:srgbClr val="FF0000"/>
                </a:solidFill>
                <a:latin typeface="Times New Roman"/>
                <a:ea typeface="Times New Roman"/>
                <a:cs typeface="Times New Roman"/>
                <a:sym typeface="Times New Roman"/>
              </a:rPr>
            </a:br>
            <a:r>
              <a:rPr lang="en-US" sz="4400" b="0" i="0" u="none" dirty="0">
                <a:solidFill>
                  <a:srgbClr val="FF0000"/>
                </a:solidFill>
                <a:latin typeface="Times New Roman"/>
                <a:ea typeface="Times New Roman"/>
                <a:cs typeface="Times New Roman"/>
                <a:sym typeface="Times New Roman"/>
              </a:rPr>
              <a:t/>
            </a:r>
            <a:br>
              <a:rPr lang="en-US" sz="4400" b="0" i="0" u="none" dirty="0">
                <a:solidFill>
                  <a:srgbClr val="FF0000"/>
                </a:solidFill>
                <a:latin typeface="Times New Roman"/>
                <a:ea typeface="Times New Roman"/>
                <a:cs typeface="Times New Roman"/>
                <a:sym typeface="Times New Roman"/>
              </a:rPr>
            </a:br>
            <a:r>
              <a:rPr lang="en-US" sz="4400" b="0" i="0" u="none" dirty="0">
                <a:solidFill>
                  <a:srgbClr val="FF0000"/>
                </a:solidFill>
                <a:latin typeface="Times New Roman"/>
                <a:ea typeface="Times New Roman"/>
                <a:cs typeface="Times New Roman"/>
                <a:sym typeface="Times New Roman"/>
              </a:rPr>
              <a:t/>
            </a:r>
            <a:br>
              <a:rPr lang="en-US" sz="4400" b="0" i="0" u="none" dirty="0">
                <a:solidFill>
                  <a:srgbClr val="FF0000"/>
                </a:solidFill>
                <a:latin typeface="Times New Roman"/>
                <a:ea typeface="Times New Roman"/>
                <a:cs typeface="Times New Roman"/>
                <a:sym typeface="Times New Roman"/>
              </a:rPr>
            </a:br>
            <a:r>
              <a:rPr lang="en-US" sz="4400" b="0" i="0" u="none" dirty="0">
                <a:solidFill>
                  <a:srgbClr val="FF0000"/>
                </a:solidFill>
                <a:latin typeface="Times New Roman"/>
                <a:ea typeface="Times New Roman"/>
                <a:cs typeface="Times New Roman"/>
                <a:sym typeface="Times New Roman"/>
              </a:rPr>
              <a:t/>
            </a:r>
            <a:br>
              <a:rPr lang="en-US" sz="4400" b="0" i="0" u="none" dirty="0">
                <a:solidFill>
                  <a:srgbClr val="FF0000"/>
                </a:solidFill>
                <a:latin typeface="Times New Roman"/>
                <a:ea typeface="Times New Roman"/>
                <a:cs typeface="Times New Roman"/>
                <a:sym typeface="Times New Roman"/>
              </a:rPr>
            </a:br>
            <a:r>
              <a:rPr lang="en-US" sz="4400" b="0" i="0" u="none" dirty="0">
                <a:solidFill>
                  <a:srgbClr val="FF0000"/>
                </a:solidFill>
                <a:latin typeface="Times New Roman"/>
                <a:ea typeface="Times New Roman"/>
                <a:cs typeface="Times New Roman"/>
                <a:sym typeface="Times New Roman"/>
              </a:rPr>
              <a:t/>
            </a:r>
            <a:br>
              <a:rPr lang="en-US" sz="4400" b="0" i="0" u="none" dirty="0">
                <a:solidFill>
                  <a:srgbClr val="FF0000"/>
                </a:solidFill>
                <a:latin typeface="Times New Roman"/>
                <a:ea typeface="Times New Roman"/>
                <a:cs typeface="Times New Roman"/>
                <a:sym typeface="Times New Roman"/>
              </a:rPr>
            </a:br>
            <a:r>
              <a:rPr lang="en-US" sz="4400" b="0" i="0" u="none" dirty="0">
                <a:solidFill>
                  <a:srgbClr val="FF0000"/>
                </a:solidFill>
                <a:latin typeface="Times New Roman"/>
                <a:ea typeface="Times New Roman"/>
                <a:cs typeface="Times New Roman"/>
                <a:sym typeface="Times New Roman"/>
              </a:rPr>
              <a:t/>
            </a:r>
            <a:br>
              <a:rPr lang="en-US" sz="4400" b="0" i="0" u="none" dirty="0">
                <a:solidFill>
                  <a:srgbClr val="FF0000"/>
                </a:solidFill>
                <a:latin typeface="Times New Roman"/>
                <a:ea typeface="Times New Roman"/>
                <a:cs typeface="Times New Roman"/>
                <a:sym typeface="Times New Roman"/>
              </a:rPr>
            </a:br>
            <a:r>
              <a:rPr lang="en-US" sz="4400" b="0" i="0" u="none" dirty="0">
                <a:solidFill>
                  <a:srgbClr val="FF0000"/>
                </a:solidFill>
                <a:latin typeface="Times New Roman"/>
                <a:ea typeface="Times New Roman"/>
                <a:cs typeface="Times New Roman"/>
                <a:sym typeface="Times New Roman"/>
              </a:rPr>
              <a:t/>
            </a:r>
            <a:br>
              <a:rPr lang="en-US" sz="4400" b="0" i="0" u="none" dirty="0">
                <a:solidFill>
                  <a:srgbClr val="FF0000"/>
                </a:solidFill>
                <a:latin typeface="Times New Roman"/>
                <a:ea typeface="Times New Roman"/>
                <a:cs typeface="Times New Roman"/>
                <a:sym typeface="Times New Roman"/>
              </a:rPr>
            </a:br>
            <a:r>
              <a:rPr lang="en-US" sz="4400" b="0" i="0" u="none">
                <a:solidFill>
                  <a:srgbClr val="FF0000"/>
                </a:solidFill>
                <a:latin typeface="Times New Roman"/>
                <a:ea typeface="Times New Roman"/>
                <a:cs typeface="Times New Roman"/>
                <a:sym typeface="Times New Roman"/>
              </a:rPr>
              <a:t/>
            </a:r>
            <a:br>
              <a:rPr lang="en-US" sz="4400" b="0" i="0" u="none">
                <a:solidFill>
                  <a:srgbClr val="FF0000"/>
                </a:solidFill>
                <a:latin typeface="Times New Roman"/>
                <a:ea typeface="Times New Roman"/>
                <a:cs typeface="Times New Roman"/>
                <a:sym typeface="Times New Roman"/>
              </a:rPr>
            </a:br>
            <a:endParaRPr dirty="0"/>
          </a:p>
        </p:txBody>
      </p:sp>
      <p:sp>
        <p:nvSpPr>
          <p:cNvPr id="85" name="Google Shape;85;p1"/>
          <p:cNvSpPr txBox="1"/>
          <p:nvPr/>
        </p:nvSpPr>
        <p:spPr>
          <a:xfrm>
            <a:off x="808037" y="51435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4400"/>
              <a:buFont typeface="Times New Roman"/>
              <a:buNone/>
            </a:pPr>
            <a:r>
              <a:rPr lang="en-US" sz="4400" b="0" i="0" u="none" strike="noStrike" cap="none" dirty="0">
                <a:solidFill>
                  <a:srgbClr val="FF0000"/>
                </a:solidFill>
                <a:latin typeface="Times New Roman"/>
                <a:ea typeface="Times New Roman"/>
                <a:cs typeface="Times New Roman"/>
                <a:sym typeface="Times New Roman"/>
              </a:rPr>
              <a:t/>
            </a:r>
            <a:br>
              <a:rPr lang="en-US" sz="4400" b="0" i="0" u="none" strike="noStrike" cap="none" dirty="0">
                <a:solidFill>
                  <a:srgbClr val="FF0000"/>
                </a:solidFill>
                <a:latin typeface="Times New Roman"/>
                <a:ea typeface="Times New Roman"/>
                <a:cs typeface="Times New Roman"/>
                <a:sym typeface="Times New Roman"/>
              </a:rPr>
            </a:br>
            <a:r>
              <a:rPr lang="en-US" sz="4400" b="0" i="0" u="none" strike="noStrike" cap="none" dirty="0">
                <a:solidFill>
                  <a:srgbClr val="FF0000"/>
                </a:solidFill>
                <a:latin typeface="Times New Roman"/>
                <a:ea typeface="Times New Roman"/>
                <a:cs typeface="Times New Roman"/>
                <a:sym typeface="Times New Roman"/>
              </a:rPr>
              <a:t/>
            </a:r>
            <a:br>
              <a:rPr lang="en-US" sz="4400" b="0" i="0" u="none" strike="noStrike" cap="none" dirty="0">
                <a:solidFill>
                  <a:srgbClr val="FF0000"/>
                </a:solidFill>
                <a:latin typeface="Times New Roman"/>
                <a:ea typeface="Times New Roman"/>
                <a:cs typeface="Times New Roman"/>
                <a:sym typeface="Times New Roman"/>
              </a:rPr>
            </a:br>
            <a:r>
              <a:rPr lang="en-US" sz="4400" b="0" i="0" u="none" strike="noStrike" cap="none" dirty="0">
                <a:solidFill>
                  <a:srgbClr val="FF0000"/>
                </a:solidFill>
                <a:latin typeface="Times New Roman"/>
                <a:ea typeface="Times New Roman"/>
                <a:cs typeface="Times New Roman"/>
                <a:sym typeface="Times New Roman"/>
              </a:rPr>
              <a:t/>
            </a:r>
            <a:br>
              <a:rPr lang="en-US" sz="4400" b="0" i="0" u="none" strike="noStrike" cap="none" dirty="0">
                <a:solidFill>
                  <a:srgbClr val="FF0000"/>
                </a:solidFill>
                <a:latin typeface="Times New Roman"/>
                <a:ea typeface="Times New Roman"/>
                <a:cs typeface="Times New Roman"/>
                <a:sym typeface="Times New Roman"/>
              </a:rPr>
            </a:br>
            <a:r>
              <a:rPr lang="en-US" sz="4400" b="0" i="0" u="none" strike="noStrike" cap="none" dirty="0">
                <a:solidFill>
                  <a:srgbClr val="FF0000"/>
                </a:solidFill>
                <a:latin typeface="Times New Roman"/>
                <a:ea typeface="Times New Roman"/>
                <a:cs typeface="Times New Roman"/>
                <a:sym typeface="Times New Roman"/>
              </a:rPr>
              <a:t/>
            </a:r>
            <a:br>
              <a:rPr lang="en-US" sz="4400" b="0" i="0" u="none" strike="noStrike" cap="none" dirty="0">
                <a:solidFill>
                  <a:srgbClr val="FF0000"/>
                </a:solidFill>
                <a:latin typeface="Times New Roman"/>
                <a:ea typeface="Times New Roman"/>
                <a:cs typeface="Times New Roman"/>
                <a:sym typeface="Times New Roman"/>
              </a:rPr>
            </a:br>
            <a:endParaRPr dirty="0"/>
          </a:p>
        </p:txBody>
      </p:sp>
      <p:sp>
        <p:nvSpPr>
          <p:cNvPr id="86" name="Google Shape;86;p1"/>
          <p:cNvSpPr txBox="1"/>
          <p:nvPr/>
        </p:nvSpPr>
        <p:spPr>
          <a:xfrm>
            <a:off x="808037" y="323215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4000"/>
              <a:buFont typeface="Times New Roman"/>
              <a:buNone/>
            </a:pPr>
            <a:r>
              <a:rPr lang="en-US" sz="4000" b="0" i="0" u="none" strike="noStrike" cap="none">
                <a:solidFill>
                  <a:srgbClr val="FF0000"/>
                </a:solidFill>
                <a:latin typeface="Times New Roman"/>
                <a:ea typeface="Times New Roman"/>
                <a:cs typeface="Times New Roman"/>
                <a:sym typeface="Times New Roman"/>
              </a:rPr>
              <a:t>Consistency </a:t>
            </a:r>
            <a:br>
              <a:rPr lang="en-US" sz="4000" b="0" i="0" u="none" strike="noStrike" cap="none">
                <a:solidFill>
                  <a:srgbClr val="FF0000"/>
                </a:solidFill>
                <a:latin typeface="Times New Roman"/>
                <a:ea typeface="Times New Roman"/>
                <a:cs typeface="Times New Roman"/>
                <a:sym typeface="Times New Roman"/>
              </a:rPr>
            </a:br>
            <a:r>
              <a:rPr lang="en-US" sz="4000" b="0" i="0" u="none" strike="noStrike" cap="none">
                <a:solidFill>
                  <a:srgbClr val="FF0000"/>
                </a:solidFill>
                <a:latin typeface="Times New Roman"/>
                <a:ea typeface="Times New Roman"/>
                <a:cs typeface="Times New Roman"/>
                <a:sym typeface="Times New Roman"/>
              </a:rPr>
              <a:t>and Replication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Causal Consistency (3)</a:t>
            </a:r>
            <a:endParaRPr/>
          </a:p>
        </p:txBody>
      </p:sp>
      <p:sp>
        <p:nvSpPr>
          <p:cNvPr id="148" name="Google Shape;148;p11"/>
          <p:cNvSpPr txBox="1">
            <a:spLocks noGrp="1"/>
          </p:cNvSpPr>
          <p:nvPr>
            <p:ph type="body" idx="1"/>
          </p:nvPr>
        </p:nvSpPr>
        <p:spPr>
          <a:xfrm>
            <a:off x="876300" y="5410200"/>
            <a:ext cx="8077200"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accent2"/>
              </a:buClr>
              <a:buSzPts val="2400"/>
              <a:buFont typeface="Times New Roman"/>
              <a:buAutoNum type="alphaLcParenR"/>
            </a:pPr>
            <a:r>
              <a:rPr lang="en-US" sz="2400" b="0" i="0" u="none">
                <a:solidFill>
                  <a:schemeClr val="dk1"/>
                </a:solidFill>
                <a:latin typeface="Times New Roman"/>
                <a:ea typeface="Times New Roman"/>
                <a:cs typeface="Times New Roman"/>
                <a:sym typeface="Times New Roman"/>
              </a:rPr>
              <a:t>A violation of a casually-consistent store.</a:t>
            </a:r>
            <a:endParaRPr/>
          </a:p>
          <a:p>
            <a:pPr marL="609600" lvl="0" indent="-609600" algn="l" rtl="0">
              <a:lnSpc>
                <a:spcPct val="90000"/>
              </a:lnSpc>
              <a:spcBef>
                <a:spcPts val="480"/>
              </a:spcBef>
              <a:spcAft>
                <a:spcPts val="0"/>
              </a:spcAft>
              <a:buClr>
                <a:schemeClr val="accent2"/>
              </a:buClr>
              <a:buSzPts val="2400"/>
              <a:buFont typeface="Times New Roman"/>
              <a:buAutoNum type="alphaLcParenR"/>
            </a:pPr>
            <a:r>
              <a:rPr lang="en-US" sz="2400" b="0" i="0" u="none">
                <a:solidFill>
                  <a:schemeClr val="dk1"/>
                </a:solidFill>
                <a:latin typeface="Times New Roman"/>
                <a:ea typeface="Times New Roman"/>
                <a:cs typeface="Times New Roman"/>
                <a:sym typeface="Times New Roman"/>
              </a:rPr>
              <a:t>A correct sequence of events in a casually-consistent store.</a:t>
            </a:r>
            <a:endParaRPr/>
          </a:p>
        </p:txBody>
      </p:sp>
      <p:pic>
        <p:nvPicPr>
          <p:cNvPr id="149" name="Google Shape;149;p11"/>
          <p:cNvPicPr preferRelativeResize="0"/>
          <p:nvPr/>
        </p:nvPicPr>
        <p:blipFill rotWithShape="1">
          <a:blip r:embed="rId3">
            <a:alphaModFix/>
          </a:blip>
          <a:srcRect l="19454" t="48489" r="48530" b="43655"/>
          <a:stretch/>
        </p:blipFill>
        <p:spPr>
          <a:xfrm>
            <a:off x="1804987" y="1263650"/>
            <a:ext cx="5705475" cy="1981200"/>
          </a:xfrm>
          <a:prstGeom prst="rect">
            <a:avLst/>
          </a:prstGeom>
          <a:noFill/>
          <a:ln>
            <a:noFill/>
          </a:ln>
        </p:spPr>
      </p:pic>
      <p:pic>
        <p:nvPicPr>
          <p:cNvPr id="150" name="Google Shape;150;p11"/>
          <p:cNvPicPr preferRelativeResize="0"/>
          <p:nvPr/>
        </p:nvPicPr>
        <p:blipFill rotWithShape="1">
          <a:blip r:embed="rId3">
            <a:alphaModFix/>
          </a:blip>
          <a:srcRect l="51950" t="48489" r="11544" b="43655"/>
          <a:stretch/>
        </p:blipFill>
        <p:spPr>
          <a:xfrm>
            <a:off x="1447800" y="3167062"/>
            <a:ext cx="6505575" cy="198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a:spLocks noGrp="1"/>
          </p:cNvSpPr>
          <p:nvPr>
            <p:ph type="title"/>
          </p:nvPr>
        </p:nvSpPr>
        <p:spPr>
          <a:xfrm>
            <a:off x="0" y="379412"/>
            <a:ext cx="9144000" cy="1143000"/>
          </a:xfrm>
          <a:prstGeom prst="rect">
            <a:avLst/>
          </a:prstGeom>
          <a:noFill/>
          <a:ln>
            <a:noFill/>
          </a:ln>
        </p:spPr>
        <p:txBody>
          <a:bodyPr spcFirstLastPara="1" wrap="square" lIns="91425" tIns="45700" rIns="91425" bIns="45700" anchor="ctr" anchorCtr="0">
            <a:noAutofit/>
          </a:bodyPr>
          <a:lstStyle/>
          <a:p>
            <a:pPr marL="342900" lvl="0" indent="-34290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FIFO Consistency (1)</a:t>
            </a:r>
            <a:r>
              <a:rPr lang="en-US" sz="4400" b="0" i="0" u="none">
                <a:solidFill>
                  <a:schemeClr val="accent2"/>
                </a:solidFill>
                <a:latin typeface="Times New Roman"/>
                <a:ea typeface="Times New Roman"/>
                <a:cs typeface="Times New Roman"/>
                <a:sym typeface="Times New Roman"/>
              </a:rPr>
              <a:t> Pipelined RAM</a:t>
            </a:r>
            <a:br>
              <a:rPr lang="en-US" sz="4400" b="0" i="0" u="none">
                <a:solidFill>
                  <a:schemeClr val="accent2"/>
                </a:solidFill>
                <a:latin typeface="Times New Roman"/>
                <a:ea typeface="Times New Roman"/>
                <a:cs typeface="Times New Roman"/>
                <a:sym typeface="Times New Roman"/>
              </a:rPr>
            </a:br>
            <a:endParaRPr/>
          </a:p>
        </p:txBody>
      </p:sp>
      <p:sp>
        <p:nvSpPr>
          <p:cNvPr id="156" name="Google Shape;156;p12"/>
          <p:cNvSpPr txBox="1">
            <a:spLocks noGrp="1"/>
          </p:cNvSpPr>
          <p:nvPr>
            <p:ph type="body" idx="1"/>
          </p:nvPr>
        </p:nvSpPr>
        <p:spPr>
          <a:xfrm>
            <a:off x="609600" y="1600200"/>
            <a:ext cx="7391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3200"/>
              <a:buFont typeface="Times New Roman"/>
              <a:buNone/>
            </a:pPr>
            <a:r>
              <a:rPr lang="en-US" sz="3200" b="0" i="0" u="none">
                <a:solidFill>
                  <a:schemeClr val="dk1"/>
                </a:solidFill>
                <a:latin typeface="Times New Roman"/>
                <a:ea typeface="Times New Roman"/>
                <a:cs typeface="Times New Roman"/>
                <a:sym typeface="Times New Roman"/>
              </a:rPr>
              <a:t>Necessary Condition:</a:t>
            </a:r>
            <a:br>
              <a:rPr lang="en-US" sz="32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Writes done by a single process are seen by all other processes in the order in which they were issued, but writes from different processes may be seen in a different order by different processes.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FIFO Consistency (2)</a:t>
            </a:r>
            <a:endParaRPr/>
          </a:p>
        </p:txBody>
      </p:sp>
      <p:sp>
        <p:nvSpPr>
          <p:cNvPr id="162" name="Google Shape;162;p13"/>
          <p:cNvSpPr txBox="1">
            <a:spLocks noGrp="1"/>
          </p:cNvSpPr>
          <p:nvPr>
            <p:ph type="body" idx="1"/>
          </p:nvPr>
        </p:nvSpPr>
        <p:spPr>
          <a:xfrm>
            <a:off x="244475" y="4827587"/>
            <a:ext cx="8370887"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3200"/>
              <a:buFont typeface="Times New Roman"/>
              <a:buNone/>
            </a:pPr>
            <a:r>
              <a:rPr lang="en-US" sz="3200" b="0" i="0" u="none">
                <a:solidFill>
                  <a:schemeClr val="dk1"/>
                </a:solidFill>
                <a:latin typeface="Times New Roman"/>
                <a:ea typeface="Times New Roman"/>
                <a:cs typeface="Times New Roman"/>
                <a:sym typeface="Times New Roman"/>
              </a:rPr>
              <a:t>A valid sequence of events of FIFO consistency</a:t>
            </a:r>
            <a:endParaRPr/>
          </a:p>
        </p:txBody>
      </p:sp>
      <p:pic>
        <p:nvPicPr>
          <p:cNvPr id="163" name="Google Shape;163;p13"/>
          <p:cNvPicPr preferRelativeResize="0"/>
          <p:nvPr/>
        </p:nvPicPr>
        <p:blipFill rotWithShape="1">
          <a:blip r:embed="rId3">
            <a:alphaModFix/>
          </a:blip>
          <a:srcRect l="31854" t="47734" r="29716" b="43202"/>
          <a:stretch/>
        </p:blipFill>
        <p:spPr>
          <a:xfrm>
            <a:off x="488950" y="1687512"/>
            <a:ext cx="7877175" cy="28463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Weak Consistency (1)</a:t>
            </a:r>
            <a:endParaRPr/>
          </a:p>
        </p:txBody>
      </p:sp>
      <p:sp>
        <p:nvSpPr>
          <p:cNvPr id="169" name="Google Shape;169;p14"/>
          <p:cNvSpPr txBox="1">
            <a:spLocks noGrp="1"/>
          </p:cNvSpPr>
          <p:nvPr>
            <p:ph type="body" idx="1"/>
          </p:nvPr>
        </p:nvSpPr>
        <p:spPr>
          <a:xfrm>
            <a:off x="541337" y="1143000"/>
            <a:ext cx="7958137" cy="518001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Properties:</a:t>
            </a:r>
            <a:endParaRPr/>
          </a:p>
          <a:p>
            <a:pPr marL="342900" lvl="0" indent="-342900" algn="l" rtl="0">
              <a:lnSpc>
                <a:spcPct val="9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Accesses to synchronization variables associated with a data store are </a:t>
            </a:r>
            <a:r>
              <a:rPr lang="en-US" sz="2400" b="0" i="0" u="none">
                <a:solidFill>
                  <a:srgbClr val="FF0000"/>
                </a:solidFill>
                <a:latin typeface="Times New Roman"/>
                <a:ea typeface="Times New Roman"/>
                <a:cs typeface="Times New Roman"/>
                <a:sym typeface="Times New Roman"/>
              </a:rPr>
              <a:t>sequentially consistent</a:t>
            </a:r>
            <a:r>
              <a:rPr lang="en-US" sz="2400" b="0" i="0" u="none">
                <a:solidFill>
                  <a:schemeClr val="dk1"/>
                </a:solidFill>
                <a:latin typeface="Times New Roman"/>
                <a:ea typeface="Times New Roman"/>
                <a:cs typeface="Times New Roman"/>
                <a:sym typeface="Times New Roman"/>
              </a:rPr>
              <a:t>.</a:t>
            </a:r>
            <a:endParaRPr/>
          </a:p>
          <a:p>
            <a:pPr marL="342900" lvl="0" indent="-342900" algn="l" rtl="0">
              <a:lnSpc>
                <a:spcPct val="90000"/>
              </a:lnSpc>
              <a:spcBef>
                <a:spcPts val="320"/>
              </a:spcBef>
              <a:spcAft>
                <a:spcPts val="0"/>
              </a:spcAft>
              <a:buSzPts val="1600"/>
              <a:buFont typeface="Times New Roman"/>
              <a:buNone/>
            </a:pPr>
            <a:r>
              <a:rPr lang="en-US" sz="1600" b="0" i="1" u="none">
                <a:solidFill>
                  <a:srgbClr val="FF0000"/>
                </a:solidFill>
                <a:latin typeface="Times New Roman"/>
                <a:ea typeface="Times New Roman"/>
                <a:cs typeface="Times New Roman"/>
                <a:sym typeface="Times New Roman"/>
              </a:rPr>
              <a:t>(All processes see all ops on synch. Variable in the same process in the same order.)</a:t>
            </a:r>
            <a:endParaRPr/>
          </a:p>
          <a:p>
            <a:pPr marL="342900" lvl="0" indent="-342900" algn="l" rtl="0">
              <a:lnSpc>
                <a:spcPct val="9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No operation on a synchronization variable is allowed to be performed until all previous writes have been completed everywhere.</a:t>
            </a:r>
            <a:endParaRPr/>
          </a:p>
          <a:p>
            <a:pPr marL="342900" lvl="0" indent="-342900" algn="l" rtl="0">
              <a:lnSpc>
                <a:spcPct val="90000"/>
              </a:lnSpc>
              <a:spcBef>
                <a:spcPts val="320"/>
              </a:spcBef>
              <a:spcAft>
                <a:spcPts val="0"/>
              </a:spcAft>
              <a:buSzPts val="1600"/>
              <a:buFont typeface="Times New Roman"/>
              <a:buNone/>
            </a:pPr>
            <a:r>
              <a:rPr lang="en-US" sz="1600" b="0" i="1" u="none">
                <a:solidFill>
                  <a:srgbClr val="FF0000"/>
                </a:solidFill>
                <a:latin typeface="Times New Roman"/>
                <a:ea typeface="Times New Roman"/>
                <a:cs typeface="Times New Roman"/>
                <a:sym typeface="Times New Roman"/>
              </a:rPr>
              <a:t>(Syn. Forces all writes that are in progress or partially completed at some local copies but not others to complete everywhere.)</a:t>
            </a:r>
            <a:endParaRPr sz="24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No read or write operation on data items are allowed to be performed until all previous operations to synchronization variables have been performed.</a:t>
            </a:r>
            <a:endParaRPr/>
          </a:p>
          <a:p>
            <a:pPr marL="342900" lvl="0" indent="-342900" algn="l" rtl="0">
              <a:lnSpc>
                <a:spcPct val="90000"/>
              </a:lnSpc>
              <a:spcBef>
                <a:spcPts val="320"/>
              </a:spcBef>
              <a:spcAft>
                <a:spcPts val="0"/>
              </a:spcAft>
              <a:buSzPts val="1600"/>
              <a:buFont typeface="Times New Roman"/>
              <a:buNone/>
            </a:pPr>
            <a:r>
              <a:rPr lang="en-US" sz="1600" b="0" i="1" u="none">
                <a:solidFill>
                  <a:srgbClr val="FF0000"/>
                </a:solidFill>
                <a:latin typeface="Times New Roman"/>
                <a:ea typeface="Times New Roman"/>
                <a:cs typeface="Times New Roman"/>
                <a:sym typeface="Times New Roman"/>
              </a:rPr>
              <a:t>(when a data item is accessed either for reading or for writing all the syncs. have to be completed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Weak Consistency (2)</a:t>
            </a:r>
            <a:endParaRPr/>
          </a:p>
        </p:txBody>
      </p:sp>
      <p:pic>
        <p:nvPicPr>
          <p:cNvPr id="175" name="Google Shape;175;p15"/>
          <p:cNvPicPr preferRelativeResize="0"/>
          <p:nvPr/>
        </p:nvPicPr>
        <p:blipFill rotWithShape="1">
          <a:blip r:embed="rId3">
            <a:alphaModFix/>
          </a:blip>
          <a:srcRect l="19667" t="47885" r="48957" b="42748"/>
          <a:stretch/>
        </p:blipFill>
        <p:spPr>
          <a:xfrm>
            <a:off x="1828800" y="952500"/>
            <a:ext cx="5591175" cy="2362200"/>
          </a:xfrm>
          <a:prstGeom prst="rect">
            <a:avLst/>
          </a:prstGeom>
          <a:noFill/>
          <a:ln>
            <a:noFill/>
          </a:ln>
        </p:spPr>
      </p:pic>
      <p:pic>
        <p:nvPicPr>
          <p:cNvPr id="176" name="Google Shape;176;p15"/>
          <p:cNvPicPr preferRelativeResize="0"/>
          <p:nvPr/>
        </p:nvPicPr>
        <p:blipFill rotWithShape="1">
          <a:blip r:embed="rId3">
            <a:alphaModFix/>
          </a:blip>
          <a:srcRect l="52377" t="47885" r="16889" b="42748"/>
          <a:stretch/>
        </p:blipFill>
        <p:spPr>
          <a:xfrm>
            <a:off x="1562100" y="3086100"/>
            <a:ext cx="5476875" cy="2362200"/>
          </a:xfrm>
          <a:prstGeom prst="rect">
            <a:avLst/>
          </a:prstGeom>
          <a:noFill/>
          <a:ln>
            <a:noFill/>
          </a:ln>
        </p:spPr>
      </p:pic>
      <p:sp>
        <p:nvSpPr>
          <p:cNvPr id="177" name="Google Shape;177;p15"/>
          <p:cNvSpPr txBox="1">
            <a:spLocks noGrp="1"/>
          </p:cNvSpPr>
          <p:nvPr>
            <p:ph type="body" idx="1"/>
          </p:nvPr>
        </p:nvSpPr>
        <p:spPr>
          <a:xfrm>
            <a:off x="1371600" y="5334000"/>
            <a:ext cx="7772400"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accent2"/>
              </a:buClr>
              <a:buSzPts val="2800"/>
              <a:buFont typeface="Times New Roman"/>
              <a:buAutoNum type="alphaLcParenR"/>
            </a:pPr>
            <a:r>
              <a:rPr lang="en-US" sz="2800" b="0" i="0" u="none">
                <a:solidFill>
                  <a:schemeClr val="dk1"/>
                </a:solidFill>
                <a:latin typeface="Times New Roman"/>
                <a:ea typeface="Times New Roman"/>
                <a:cs typeface="Times New Roman"/>
                <a:sym typeface="Times New Roman"/>
              </a:rPr>
              <a:t>A valid sequence of events for weak consistency.</a:t>
            </a:r>
            <a:endParaRPr/>
          </a:p>
          <a:p>
            <a:pPr marL="609600" lvl="0" indent="-609600" algn="l" rtl="0">
              <a:lnSpc>
                <a:spcPct val="90000"/>
              </a:lnSpc>
              <a:spcBef>
                <a:spcPts val="560"/>
              </a:spcBef>
              <a:spcAft>
                <a:spcPts val="0"/>
              </a:spcAft>
              <a:buClr>
                <a:schemeClr val="accent2"/>
              </a:buClr>
              <a:buSzPts val="2800"/>
              <a:buFont typeface="Times New Roman"/>
              <a:buAutoNum type="alphaLcParenR"/>
            </a:pPr>
            <a:r>
              <a:rPr lang="en-US" sz="2800" b="0" i="0" u="none">
                <a:solidFill>
                  <a:schemeClr val="dk1"/>
                </a:solidFill>
                <a:latin typeface="Times New Roman"/>
                <a:ea typeface="Times New Roman"/>
                <a:cs typeface="Times New Roman"/>
                <a:sym typeface="Times New Roman"/>
              </a:rPr>
              <a:t>An invalid sequence for weak consistency.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Release Consistency (1)</a:t>
            </a:r>
            <a:endParaRPr/>
          </a:p>
        </p:txBody>
      </p:sp>
      <p:sp>
        <p:nvSpPr>
          <p:cNvPr id="183" name="Google Shape;183;p16"/>
          <p:cNvSpPr txBox="1">
            <a:spLocks noGrp="1"/>
          </p:cNvSpPr>
          <p:nvPr>
            <p:ph type="body" idx="1"/>
          </p:nvPr>
        </p:nvSpPr>
        <p:spPr>
          <a:xfrm>
            <a:off x="0" y="4457700"/>
            <a:ext cx="9144000"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3200"/>
              <a:buFont typeface="Times New Roman"/>
              <a:buNone/>
            </a:pPr>
            <a:r>
              <a:rPr lang="en-US" sz="3200" b="0" i="0" u="none">
                <a:solidFill>
                  <a:schemeClr val="dk1"/>
                </a:solidFill>
                <a:latin typeface="Times New Roman"/>
                <a:ea typeface="Times New Roman"/>
                <a:cs typeface="Times New Roman"/>
                <a:sym typeface="Times New Roman"/>
              </a:rPr>
              <a:t>A valid event sequence  for release consistency.</a:t>
            </a:r>
            <a:endParaRPr/>
          </a:p>
        </p:txBody>
      </p:sp>
      <p:pic>
        <p:nvPicPr>
          <p:cNvPr id="184" name="Google Shape;184;p16"/>
          <p:cNvPicPr preferRelativeResize="0"/>
          <p:nvPr/>
        </p:nvPicPr>
        <p:blipFill rotWithShape="1">
          <a:blip r:embed="rId3">
            <a:alphaModFix/>
          </a:blip>
          <a:srcRect l="27792" t="49244" r="24345" b="43352"/>
          <a:stretch/>
        </p:blipFill>
        <p:spPr>
          <a:xfrm>
            <a:off x="152400" y="2095500"/>
            <a:ext cx="8529637" cy="186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Release Consistency (2)</a:t>
            </a:r>
            <a:endParaRPr/>
          </a:p>
        </p:txBody>
      </p:sp>
      <p:sp>
        <p:nvSpPr>
          <p:cNvPr id="190" name="Google Shape;190;p17"/>
          <p:cNvSpPr txBox="1">
            <a:spLocks noGrp="1"/>
          </p:cNvSpPr>
          <p:nvPr>
            <p:ph type="body" idx="1"/>
          </p:nvPr>
        </p:nvSpPr>
        <p:spPr>
          <a:xfrm>
            <a:off x="609600" y="1524000"/>
            <a:ext cx="85344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3200"/>
              <a:buFont typeface="Times New Roman"/>
              <a:buNone/>
            </a:pPr>
            <a:r>
              <a:rPr lang="en-US" sz="3200" b="0" i="0" u="none">
                <a:solidFill>
                  <a:schemeClr val="dk1"/>
                </a:solidFill>
                <a:latin typeface="Times New Roman"/>
                <a:ea typeface="Times New Roman"/>
                <a:cs typeface="Times New Roman"/>
                <a:sym typeface="Times New Roman"/>
              </a:rPr>
              <a:t>Rules:</a:t>
            </a:r>
            <a:endParaRPr/>
          </a:p>
          <a:p>
            <a:pPr marL="342900" lvl="0" indent="-342900" algn="l" rtl="0">
              <a:lnSpc>
                <a:spcPct val="9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Before a read or write operation on shared data is performed, all previous acquires done by the process must have completed successfully.</a:t>
            </a:r>
            <a:endParaRPr/>
          </a:p>
          <a:p>
            <a:pPr marL="342900" lvl="0" indent="-342900" algn="l" rtl="0">
              <a:lnSpc>
                <a:spcPct val="9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Before a release is allowed to be performed, all previous reads and writes by the process must have completed</a:t>
            </a:r>
            <a:endParaRPr/>
          </a:p>
          <a:p>
            <a:pPr marL="342900" lvl="0" indent="-342900" algn="l" rtl="0">
              <a:lnSpc>
                <a:spcPct val="9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Accesses to synchronization variables are </a:t>
            </a:r>
            <a:r>
              <a:rPr lang="en-US" sz="3200" b="0" i="0" u="none">
                <a:solidFill>
                  <a:srgbClr val="FF0000"/>
                </a:solidFill>
                <a:latin typeface="Times New Roman"/>
                <a:ea typeface="Times New Roman"/>
                <a:cs typeface="Times New Roman"/>
                <a:sym typeface="Times New Roman"/>
              </a:rPr>
              <a:t>FIFO consistent</a:t>
            </a:r>
            <a:r>
              <a:rPr lang="en-US" sz="3200" b="0" i="0" u="none">
                <a:solidFill>
                  <a:schemeClr val="dk1"/>
                </a:solidFill>
                <a:latin typeface="Times New Roman"/>
                <a:ea typeface="Times New Roman"/>
                <a:cs typeface="Times New Roman"/>
                <a:sym typeface="Times New Roman"/>
              </a:rPr>
              <a:t> (sequential consistency is not required).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Entry Consistency (1)</a:t>
            </a:r>
            <a:endParaRPr/>
          </a:p>
        </p:txBody>
      </p:sp>
      <p:sp>
        <p:nvSpPr>
          <p:cNvPr id="196" name="Google Shape;196;p18"/>
          <p:cNvSpPr txBox="1">
            <a:spLocks noGrp="1"/>
          </p:cNvSpPr>
          <p:nvPr>
            <p:ph type="body" idx="1"/>
          </p:nvPr>
        </p:nvSpPr>
        <p:spPr>
          <a:xfrm>
            <a:off x="596900" y="1012825"/>
            <a:ext cx="82296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Conditions:</a:t>
            </a:r>
            <a:endParaRPr/>
          </a:p>
          <a:p>
            <a:pPr marL="342900" lvl="0" indent="-342900" algn="l" rtl="0">
              <a:lnSpc>
                <a:spcPct val="9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An acquire access of a synchronization variable is not allowed to perform with respect to a process until all updates to the guarded shared data have been performed with respect to that process</a:t>
            </a:r>
            <a:r>
              <a:rPr lang="en-US" sz="1800" b="0" i="0" u="none">
                <a:solidFill>
                  <a:srgbClr val="FF0000"/>
                </a:solidFill>
                <a:latin typeface="Times New Roman"/>
                <a:ea typeface="Times New Roman"/>
                <a:cs typeface="Times New Roman"/>
                <a:sym typeface="Times New Roman"/>
              </a:rPr>
              <a:t>.( At an acquire, all remote changes to the guarded data must be made visible)</a:t>
            </a:r>
            <a:endParaRPr/>
          </a:p>
          <a:p>
            <a:pPr marL="342900" lvl="0" indent="-342900" algn="l" rtl="0">
              <a:lnSpc>
                <a:spcPct val="9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Before an exclusive mode access to a synchronization variable by a process is allowed to perform with respect to that process, no other process may hold the synchronization variable, not even in nonexclusive mode. </a:t>
            </a:r>
            <a:r>
              <a:rPr lang="en-US" sz="1600" b="1" i="0" u="none">
                <a:solidFill>
                  <a:srgbClr val="FF0000"/>
                </a:solidFill>
                <a:latin typeface="Times New Roman"/>
                <a:ea typeface="Times New Roman"/>
                <a:cs typeface="Times New Roman"/>
                <a:sym typeface="Times New Roman"/>
              </a:rPr>
              <a:t>(the process should enter critical region and ensure mutual exclusion)</a:t>
            </a:r>
            <a:endParaRPr/>
          </a:p>
          <a:p>
            <a:pPr marL="342900" lvl="0" indent="-342900" algn="l" rtl="0">
              <a:lnSpc>
                <a:spcPct val="9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After an exclusive mode access to a synchronization variable has been performed, any other process's next nonexclusive mode access to that synchronization variable may not be performed until it has performed with respect to that variable's owner</a:t>
            </a:r>
            <a:r>
              <a:rPr lang="en-US" sz="1800" b="0" i="0" u="none">
                <a:solidFill>
                  <a:srgbClr val="FF0000"/>
                </a:solidFill>
                <a:latin typeface="Times New Roman"/>
                <a:ea typeface="Times New Roman"/>
                <a:cs typeface="Times New Roman"/>
                <a:sym typeface="Times New Roman"/>
              </a:rPr>
              <a:t>. (the process entering CR in  non exclusive mode should check with the owner of the variable if the copy is most recent)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Entry Consistency (1)</a:t>
            </a:r>
            <a:endParaRPr/>
          </a:p>
        </p:txBody>
      </p:sp>
      <p:sp>
        <p:nvSpPr>
          <p:cNvPr id="202" name="Google Shape;202;p19"/>
          <p:cNvSpPr txBox="1">
            <a:spLocks noGrp="1"/>
          </p:cNvSpPr>
          <p:nvPr>
            <p:ph type="body" idx="1"/>
          </p:nvPr>
        </p:nvSpPr>
        <p:spPr>
          <a:xfrm>
            <a:off x="0" y="4457700"/>
            <a:ext cx="9144000"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800"/>
              <a:buFont typeface="Times New Roman"/>
              <a:buNone/>
            </a:pPr>
            <a:r>
              <a:rPr lang="en-US" sz="2800" b="0" i="0" u="none">
                <a:solidFill>
                  <a:schemeClr val="dk1"/>
                </a:solidFill>
                <a:latin typeface="Times New Roman"/>
                <a:ea typeface="Times New Roman"/>
                <a:cs typeface="Times New Roman"/>
                <a:sym typeface="Times New Roman"/>
              </a:rPr>
              <a:t>A valid event sequence for entry consistency.</a:t>
            </a:r>
            <a:endParaRPr/>
          </a:p>
        </p:txBody>
      </p:sp>
      <p:pic>
        <p:nvPicPr>
          <p:cNvPr id="203" name="Google Shape;203;p19"/>
          <p:cNvPicPr preferRelativeResize="0"/>
          <p:nvPr/>
        </p:nvPicPr>
        <p:blipFill rotWithShape="1">
          <a:blip r:embed="rId3">
            <a:alphaModFix/>
          </a:blip>
          <a:srcRect l="28219" t="49395" r="23248" b="43956"/>
          <a:stretch/>
        </p:blipFill>
        <p:spPr>
          <a:xfrm>
            <a:off x="228600" y="1981200"/>
            <a:ext cx="8648700" cy="167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Summary of Consistency Models</a:t>
            </a:r>
            <a:endParaRPr/>
          </a:p>
        </p:txBody>
      </p:sp>
      <p:sp>
        <p:nvSpPr>
          <p:cNvPr id="209" name="Google Shape;209;p20"/>
          <p:cNvSpPr txBox="1">
            <a:spLocks noGrp="1"/>
          </p:cNvSpPr>
          <p:nvPr>
            <p:ph type="body" idx="1"/>
          </p:nvPr>
        </p:nvSpPr>
        <p:spPr>
          <a:xfrm>
            <a:off x="822325" y="5715000"/>
            <a:ext cx="8321675"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accent2"/>
              </a:buClr>
              <a:buSzPts val="2000"/>
              <a:buFont typeface="Times New Roman"/>
              <a:buAutoNum type="alphaLcParenR"/>
            </a:pPr>
            <a:r>
              <a:rPr lang="en-US" sz="2000" b="0" i="0" u="none">
                <a:solidFill>
                  <a:schemeClr val="dk1"/>
                </a:solidFill>
                <a:latin typeface="Times New Roman"/>
                <a:ea typeface="Times New Roman"/>
                <a:cs typeface="Times New Roman"/>
                <a:sym typeface="Times New Roman"/>
              </a:rPr>
              <a:t>Consistency models not using synchronization operations.</a:t>
            </a:r>
            <a:endParaRPr/>
          </a:p>
          <a:p>
            <a:pPr marL="609600" lvl="0" indent="-609600" algn="l" rtl="0">
              <a:lnSpc>
                <a:spcPct val="100000"/>
              </a:lnSpc>
              <a:spcBef>
                <a:spcPts val="400"/>
              </a:spcBef>
              <a:spcAft>
                <a:spcPts val="0"/>
              </a:spcAft>
              <a:buClr>
                <a:schemeClr val="accent2"/>
              </a:buClr>
              <a:buSzPts val="2000"/>
              <a:buFont typeface="Times New Roman"/>
              <a:buAutoNum type="alphaLcParenR"/>
            </a:pPr>
            <a:r>
              <a:rPr lang="en-US" sz="2000" b="0" i="0" u="none">
                <a:solidFill>
                  <a:schemeClr val="dk1"/>
                </a:solidFill>
                <a:latin typeface="Times New Roman"/>
                <a:ea typeface="Times New Roman"/>
                <a:cs typeface="Times New Roman"/>
                <a:sym typeface="Times New Roman"/>
              </a:rPr>
              <a:t>Models with synchronization operations.</a:t>
            </a:r>
            <a:endParaRPr/>
          </a:p>
        </p:txBody>
      </p:sp>
      <p:graphicFrame>
        <p:nvGraphicFramePr>
          <p:cNvPr id="210" name="Google Shape;210;p20"/>
          <p:cNvGraphicFramePr/>
          <p:nvPr/>
        </p:nvGraphicFramePr>
        <p:xfrm>
          <a:off x="190500" y="1035050"/>
          <a:ext cx="3000000" cy="3000000"/>
        </p:xfrm>
        <a:graphic>
          <a:graphicData uri="http://schemas.openxmlformats.org/drawingml/2006/table">
            <a:tbl>
              <a:tblPr>
                <a:noFill/>
                <a:tableStyleId>{488D05AD-FE95-4A71-9CBA-9F7887BFE10E}</a:tableStyleId>
              </a:tblPr>
              <a:tblGrid>
                <a:gridCol w="1474775"/>
                <a:gridCol w="7116750"/>
              </a:tblGrid>
              <a:tr h="3159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Consistency</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Description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590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Strict</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Absolute time ordering of all shared accesses matters.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815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Linearizability</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All processes must see all shared accesses in the same order.  Accesses are furthermore ordered according to a (nonunique) global timestamp</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6575">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Sequential</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All processes see all shared accesses in the same order.  Accesses are not ordered in time</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590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Causal</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All processes see causally-related shared accesses in the same order.</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815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FIFO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All processes see writes from each other in the order they were used.  Writes from different processes may not always be seen in that order</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5900">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a:t>
                      </a:r>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59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Consistency</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Description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52425">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Weak</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Shared data can be counted on to be consistent only after a synchronization is done</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590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Release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Shared data are made consistent when a critical region is exited</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815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Entry</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Shared data pertaining to a critical region are made consistent when a critical region is entered.</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15900">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(b)</a:t>
                      </a:r>
                      <a:endParaRPr/>
                    </a:p>
                  </a:txBody>
                  <a:tcPr marL="91450" marR="91450" marT="45725" marB="45725">
                    <a:lnT w="12700" cap="flat" cmpd="sng">
                      <a:solidFill>
                        <a:schemeClr val="dk1"/>
                      </a:solidFill>
                      <a:prstDash val="solid"/>
                      <a:round/>
                      <a:headEnd type="none" w="sm" len="sm"/>
                      <a:tailEnd type="none" w="sm" len="sm"/>
                    </a:lnT>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Interprocess Communication</a:t>
            </a:r>
            <a:endParaRPr/>
          </a:p>
        </p:txBody>
      </p:sp>
      <p:sp>
        <p:nvSpPr>
          <p:cNvPr id="92" name="Google Shape;92;p2"/>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sp>
        <p:nvSpPr>
          <p:cNvPr id="93" name="Google Shape;93;p2"/>
          <p:cNvSpPr txBox="1"/>
          <p:nvPr/>
        </p:nvSpPr>
        <p:spPr>
          <a:xfrm>
            <a:off x="212725" y="2449512"/>
            <a:ext cx="8723312" cy="83026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accent2"/>
              </a:buClr>
              <a:buSzPts val="2400"/>
              <a:buFont typeface="Times New Roman"/>
              <a:buChar char="•"/>
            </a:pPr>
            <a:r>
              <a:rPr lang="en-US" sz="2400" b="0" i="0" u="none" strike="noStrike" cap="none">
                <a:solidFill>
                  <a:schemeClr val="accent2"/>
                </a:solidFill>
                <a:latin typeface="Times New Roman"/>
                <a:ea typeface="Times New Roman"/>
                <a:cs typeface="Times New Roman"/>
                <a:sym typeface="Times New Roman"/>
              </a:rPr>
              <a:t>Shared Memory, </a:t>
            </a:r>
            <a:endParaRPr/>
          </a:p>
          <a:p>
            <a:pPr marL="342900" marR="0" lvl="0" indent="-342900" algn="l" rtl="0">
              <a:lnSpc>
                <a:spcPct val="100000"/>
              </a:lnSpc>
              <a:spcBef>
                <a:spcPts val="0"/>
              </a:spcBef>
              <a:spcAft>
                <a:spcPts val="0"/>
              </a:spcAft>
              <a:buClr>
                <a:schemeClr val="accent2"/>
              </a:buClr>
              <a:buSzPts val="2400"/>
              <a:buFont typeface="Times New Roman"/>
              <a:buChar char="•"/>
            </a:pPr>
            <a:r>
              <a:rPr lang="en-US" sz="2400" b="0" i="0" u="none" strike="noStrike" cap="none">
                <a:solidFill>
                  <a:schemeClr val="accent2"/>
                </a:solidFill>
                <a:latin typeface="Times New Roman"/>
                <a:ea typeface="Times New Roman"/>
                <a:cs typeface="Times New Roman"/>
                <a:sym typeface="Times New Roman"/>
              </a:rPr>
              <a:t>Message Passing Paradigm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Eventual Consistency</a:t>
            </a:r>
            <a:endParaRPr/>
          </a:p>
        </p:txBody>
      </p:sp>
      <p:sp>
        <p:nvSpPr>
          <p:cNvPr id="216" name="Google Shape;216;p21"/>
          <p:cNvSpPr txBox="1">
            <a:spLocks noGrp="1"/>
          </p:cNvSpPr>
          <p:nvPr>
            <p:ph type="body" idx="1"/>
          </p:nvPr>
        </p:nvSpPr>
        <p:spPr>
          <a:xfrm>
            <a:off x="1371600" y="5715000"/>
            <a:ext cx="6896100" cy="83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principle of a mobile user accessing different replicas of a distributed database.</a:t>
            </a:r>
            <a:endParaRPr/>
          </a:p>
        </p:txBody>
      </p:sp>
      <p:pic>
        <p:nvPicPr>
          <p:cNvPr id="217" name="Google Shape;217;p21"/>
          <p:cNvPicPr preferRelativeResize="0"/>
          <p:nvPr/>
        </p:nvPicPr>
        <p:blipFill rotWithShape="1">
          <a:blip r:embed="rId3">
            <a:alphaModFix/>
          </a:blip>
          <a:srcRect l="21592" t="39576" r="19454" b="34138"/>
          <a:stretch/>
        </p:blipFill>
        <p:spPr>
          <a:xfrm>
            <a:off x="847725" y="1017587"/>
            <a:ext cx="7343775" cy="46339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Monotonic Reads</a:t>
            </a:r>
            <a:endParaRPr/>
          </a:p>
        </p:txBody>
      </p:sp>
      <p:sp>
        <p:nvSpPr>
          <p:cNvPr id="223" name="Google Shape;223;p22"/>
          <p:cNvSpPr txBox="1">
            <a:spLocks noGrp="1"/>
          </p:cNvSpPr>
          <p:nvPr>
            <p:ph type="body" idx="1"/>
          </p:nvPr>
        </p:nvSpPr>
        <p:spPr>
          <a:xfrm>
            <a:off x="609600" y="4800600"/>
            <a:ext cx="8534400" cy="838200"/>
          </a:xfrm>
          <a:prstGeom prst="rect">
            <a:avLst/>
          </a:prstGeom>
          <a:noFill/>
          <a:ln>
            <a:noFill/>
          </a:ln>
        </p:spPr>
        <p:txBody>
          <a:bodyPr spcFirstLastPara="1" wrap="square" lIns="91425" tIns="45700" rIns="91425" bIns="45700" anchor="t" anchorCtr="0">
            <a:noAutofit/>
          </a:bodyPr>
          <a:lstStyle/>
          <a:p>
            <a:pPr marL="533400" lvl="0" indent="-533400" algn="l" rtl="0">
              <a:lnSpc>
                <a:spcPct val="9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read operations performed by a single process </a:t>
            </a:r>
            <a:r>
              <a:rPr lang="en-US" sz="2400" b="0" i="1" u="none">
                <a:solidFill>
                  <a:schemeClr val="dk1"/>
                </a:solidFill>
                <a:latin typeface="Times New Roman"/>
                <a:ea typeface="Times New Roman"/>
                <a:cs typeface="Times New Roman"/>
                <a:sym typeface="Times New Roman"/>
              </a:rPr>
              <a:t>P</a:t>
            </a:r>
            <a:r>
              <a:rPr lang="en-US" sz="2400" b="0" i="0" u="none">
                <a:solidFill>
                  <a:schemeClr val="dk1"/>
                </a:solidFill>
                <a:latin typeface="Times New Roman"/>
                <a:ea typeface="Times New Roman"/>
                <a:cs typeface="Times New Roman"/>
                <a:sym typeface="Times New Roman"/>
              </a:rPr>
              <a:t> at two different local copies of the same data store.</a:t>
            </a:r>
            <a:endParaRPr/>
          </a:p>
          <a:p>
            <a:pPr marL="533400" lvl="0" indent="-533400" algn="l" rtl="0">
              <a:lnSpc>
                <a:spcPct val="90000"/>
              </a:lnSpc>
              <a:spcBef>
                <a:spcPts val="480"/>
              </a:spcBef>
              <a:spcAft>
                <a:spcPts val="0"/>
              </a:spcAft>
              <a:buClr>
                <a:schemeClr val="accent2"/>
              </a:buClr>
              <a:buSzPts val="2400"/>
              <a:buFont typeface="Times New Roman"/>
              <a:buAutoNum type="alphaLcParenR"/>
            </a:pPr>
            <a:r>
              <a:rPr lang="en-US" sz="2400" b="0" i="0" u="none">
                <a:solidFill>
                  <a:schemeClr val="dk1"/>
                </a:solidFill>
                <a:latin typeface="Times New Roman"/>
                <a:ea typeface="Times New Roman"/>
                <a:cs typeface="Times New Roman"/>
                <a:sym typeface="Times New Roman"/>
              </a:rPr>
              <a:t>A monotonic-read consistent data store</a:t>
            </a:r>
            <a:endParaRPr/>
          </a:p>
          <a:p>
            <a:pPr marL="533400" lvl="0" indent="-533400" algn="l" rtl="0">
              <a:lnSpc>
                <a:spcPct val="90000"/>
              </a:lnSpc>
              <a:spcBef>
                <a:spcPts val="480"/>
              </a:spcBef>
              <a:spcAft>
                <a:spcPts val="0"/>
              </a:spcAft>
              <a:buClr>
                <a:schemeClr val="accent2"/>
              </a:buClr>
              <a:buSzPts val="2400"/>
              <a:buFont typeface="Times New Roman"/>
              <a:buAutoNum type="alphaLcParenR"/>
            </a:pPr>
            <a:r>
              <a:rPr lang="en-US" sz="2400" b="0" i="0" u="none">
                <a:solidFill>
                  <a:schemeClr val="dk1"/>
                </a:solidFill>
                <a:latin typeface="Times New Roman"/>
                <a:ea typeface="Times New Roman"/>
                <a:cs typeface="Times New Roman"/>
                <a:sym typeface="Times New Roman"/>
              </a:rPr>
              <a:t>A data store that does not provide monotonic reads.</a:t>
            </a:r>
            <a:endParaRPr/>
          </a:p>
        </p:txBody>
      </p:sp>
      <p:pic>
        <p:nvPicPr>
          <p:cNvPr id="224" name="Google Shape;224;p22"/>
          <p:cNvPicPr preferRelativeResize="0"/>
          <p:nvPr/>
        </p:nvPicPr>
        <p:blipFill rotWithShape="1">
          <a:blip r:embed="rId3">
            <a:alphaModFix/>
          </a:blip>
          <a:srcRect l="20738" t="48186" r="53232" b="44108"/>
          <a:stretch/>
        </p:blipFill>
        <p:spPr>
          <a:xfrm>
            <a:off x="288925" y="2882900"/>
            <a:ext cx="3990975" cy="1671637"/>
          </a:xfrm>
          <a:prstGeom prst="rect">
            <a:avLst/>
          </a:prstGeom>
          <a:noFill/>
          <a:ln>
            <a:noFill/>
          </a:ln>
        </p:spPr>
      </p:pic>
      <p:pic>
        <p:nvPicPr>
          <p:cNvPr id="225" name="Google Shape;225;p22"/>
          <p:cNvPicPr preferRelativeResize="0"/>
          <p:nvPr/>
        </p:nvPicPr>
        <p:blipFill rotWithShape="1">
          <a:blip r:embed="rId3">
            <a:alphaModFix/>
          </a:blip>
          <a:srcRect l="48957" t="48186" r="17957" b="44108"/>
          <a:stretch/>
        </p:blipFill>
        <p:spPr>
          <a:xfrm>
            <a:off x="4117975" y="2865437"/>
            <a:ext cx="5026025" cy="1657350"/>
          </a:xfrm>
          <a:prstGeom prst="rect">
            <a:avLst/>
          </a:prstGeom>
          <a:noFill/>
          <a:ln>
            <a:noFill/>
          </a:ln>
        </p:spPr>
      </p:pic>
      <p:sp>
        <p:nvSpPr>
          <p:cNvPr id="226" name="Google Shape;226;p22"/>
          <p:cNvSpPr txBox="1"/>
          <p:nvPr/>
        </p:nvSpPr>
        <p:spPr>
          <a:xfrm>
            <a:off x="542925" y="1035050"/>
            <a:ext cx="8270875" cy="1570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If a process </a:t>
            </a:r>
            <a:r>
              <a:rPr lang="en-US" sz="2400" b="0" i="0" u="none">
                <a:solidFill>
                  <a:schemeClr val="accent2"/>
                </a:solidFill>
                <a:latin typeface="Times New Roman"/>
                <a:ea typeface="Times New Roman"/>
                <a:cs typeface="Times New Roman"/>
                <a:sym typeface="Times New Roman"/>
              </a:rPr>
              <a:t>reads</a:t>
            </a:r>
            <a:r>
              <a:rPr lang="en-US" sz="2400" b="0" i="0" u="none">
                <a:solidFill>
                  <a:srgbClr val="FF0000"/>
                </a:solidFill>
                <a:latin typeface="Times New Roman"/>
                <a:ea typeface="Times New Roman"/>
                <a:cs typeface="Times New Roman"/>
                <a:sym typeface="Times New Roman"/>
              </a:rPr>
              <a:t> the value of a data item x, any successive </a:t>
            </a:r>
            <a:r>
              <a:rPr lang="en-US" sz="2400" b="0" i="0" u="none">
                <a:solidFill>
                  <a:schemeClr val="accent2"/>
                </a:solidFill>
                <a:latin typeface="Times New Roman"/>
                <a:ea typeface="Times New Roman"/>
                <a:cs typeface="Times New Roman"/>
                <a:sym typeface="Times New Roman"/>
              </a:rPr>
              <a:t>read </a:t>
            </a:r>
            <a:r>
              <a:rPr lang="en-US" sz="2400" b="0" i="0" u="none">
                <a:solidFill>
                  <a:srgbClr val="FF0000"/>
                </a:solidFill>
                <a:latin typeface="Times New Roman"/>
                <a:ea typeface="Times New Roman"/>
                <a:cs typeface="Times New Roman"/>
                <a:sym typeface="Times New Roman"/>
              </a:rPr>
              <a:t>operation on x by that process will always return that same value or a more recent value. ie. </a:t>
            </a:r>
            <a:r>
              <a:rPr lang="en-US" sz="2400" b="0" i="1" u="none">
                <a:solidFill>
                  <a:srgbClr val="FF0000"/>
                </a:solidFill>
                <a:latin typeface="Times New Roman"/>
                <a:ea typeface="Times New Roman"/>
                <a:cs typeface="Times New Roman"/>
                <a:sym typeface="Times New Roman"/>
              </a:rPr>
              <a:t>If a process has seen a value of x at  time t , it will never see an older version of x at a later time.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Monotonic Writes</a:t>
            </a:r>
            <a:endParaRPr/>
          </a:p>
        </p:txBody>
      </p:sp>
      <p:sp>
        <p:nvSpPr>
          <p:cNvPr id="232" name="Google Shape;232;p23"/>
          <p:cNvSpPr txBox="1">
            <a:spLocks noGrp="1"/>
          </p:cNvSpPr>
          <p:nvPr>
            <p:ph type="body" idx="1"/>
          </p:nvPr>
        </p:nvSpPr>
        <p:spPr>
          <a:xfrm>
            <a:off x="533400" y="5257800"/>
            <a:ext cx="8305800" cy="838200"/>
          </a:xfrm>
          <a:prstGeom prst="rect">
            <a:avLst/>
          </a:prstGeom>
          <a:noFill/>
          <a:ln>
            <a:noFill/>
          </a:ln>
        </p:spPr>
        <p:txBody>
          <a:bodyPr spcFirstLastPara="1" wrap="square" lIns="91425" tIns="45700" rIns="91425" bIns="45700" anchor="t" anchorCtr="0">
            <a:noAutofit/>
          </a:bodyPr>
          <a:lstStyle/>
          <a:p>
            <a:pPr marL="533400" lvl="0" indent="-533400" algn="l" rtl="0">
              <a:lnSpc>
                <a:spcPct val="90000"/>
              </a:lnSpc>
              <a:spcBef>
                <a:spcPts val="0"/>
              </a:spcBef>
              <a:spcAft>
                <a:spcPts val="0"/>
              </a:spcAft>
              <a:buSzPts val="2000"/>
              <a:buFont typeface="Times New Roman"/>
              <a:buNone/>
            </a:pPr>
            <a:r>
              <a:rPr lang="en-US" sz="2000" b="0" i="0" u="none">
                <a:solidFill>
                  <a:schemeClr val="dk1"/>
                </a:solidFill>
                <a:latin typeface="Times New Roman"/>
                <a:ea typeface="Times New Roman"/>
                <a:cs typeface="Times New Roman"/>
                <a:sym typeface="Times New Roman"/>
              </a:rPr>
              <a:t>The write operations performed by a single process </a:t>
            </a:r>
            <a:r>
              <a:rPr lang="en-US" sz="2000" b="0" i="1" u="none">
                <a:solidFill>
                  <a:schemeClr val="dk1"/>
                </a:solidFill>
                <a:latin typeface="Times New Roman"/>
                <a:ea typeface="Times New Roman"/>
                <a:cs typeface="Times New Roman"/>
                <a:sym typeface="Times New Roman"/>
              </a:rPr>
              <a:t>P</a:t>
            </a:r>
            <a:r>
              <a:rPr lang="en-US" sz="2000" b="0" i="0" u="none">
                <a:solidFill>
                  <a:schemeClr val="dk1"/>
                </a:solidFill>
                <a:latin typeface="Times New Roman"/>
                <a:ea typeface="Times New Roman"/>
                <a:cs typeface="Times New Roman"/>
                <a:sym typeface="Times New Roman"/>
              </a:rPr>
              <a:t> at two different local copies of the same data store</a:t>
            </a:r>
            <a:endParaRPr/>
          </a:p>
          <a:p>
            <a:pPr marL="533400" lvl="0" indent="-533400" algn="l" rtl="0">
              <a:lnSpc>
                <a:spcPct val="90000"/>
              </a:lnSpc>
              <a:spcBef>
                <a:spcPts val="400"/>
              </a:spcBef>
              <a:spcAft>
                <a:spcPts val="0"/>
              </a:spcAft>
              <a:buClr>
                <a:schemeClr val="accent2"/>
              </a:buClr>
              <a:buSzPts val="2000"/>
              <a:buFont typeface="Times New Roman"/>
              <a:buAutoNum type="alphaLcParenR"/>
            </a:pPr>
            <a:r>
              <a:rPr lang="en-US" sz="2000" b="0" i="0" u="none">
                <a:solidFill>
                  <a:schemeClr val="dk1"/>
                </a:solidFill>
                <a:latin typeface="Times New Roman"/>
                <a:ea typeface="Times New Roman"/>
                <a:cs typeface="Times New Roman"/>
                <a:sym typeface="Times New Roman"/>
              </a:rPr>
              <a:t>A monotonic-write consistent data store.</a:t>
            </a:r>
            <a:endParaRPr/>
          </a:p>
          <a:p>
            <a:pPr marL="533400" lvl="0" indent="-533400" algn="l" rtl="0">
              <a:lnSpc>
                <a:spcPct val="90000"/>
              </a:lnSpc>
              <a:spcBef>
                <a:spcPts val="400"/>
              </a:spcBef>
              <a:spcAft>
                <a:spcPts val="0"/>
              </a:spcAft>
              <a:buClr>
                <a:schemeClr val="accent2"/>
              </a:buClr>
              <a:buSzPts val="2000"/>
              <a:buFont typeface="Times New Roman"/>
              <a:buAutoNum type="alphaLcParenR"/>
            </a:pPr>
            <a:r>
              <a:rPr lang="en-US" sz="2000" b="0" i="0" u="none">
                <a:solidFill>
                  <a:schemeClr val="dk1"/>
                </a:solidFill>
                <a:latin typeface="Times New Roman"/>
                <a:ea typeface="Times New Roman"/>
                <a:cs typeface="Times New Roman"/>
                <a:sym typeface="Times New Roman"/>
              </a:rPr>
              <a:t>A data store that does not provide monotonic-write consistency.</a:t>
            </a:r>
            <a:endParaRPr/>
          </a:p>
        </p:txBody>
      </p:sp>
      <p:pic>
        <p:nvPicPr>
          <p:cNvPr id="233" name="Google Shape;233;p23"/>
          <p:cNvPicPr preferRelativeResize="0"/>
          <p:nvPr/>
        </p:nvPicPr>
        <p:blipFill rotWithShape="1">
          <a:blip r:embed="rId3">
            <a:alphaModFix/>
          </a:blip>
          <a:srcRect l="21165" t="48489" r="51195" b="43806"/>
          <a:stretch/>
        </p:blipFill>
        <p:spPr>
          <a:xfrm>
            <a:off x="0" y="2779712"/>
            <a:ext cx="4418012" cy="1943100"/>
          </a:xfrm>
          <a:prstGeom prst="rect">
            <a:avLst/>
          </a:prstGeom>
          <a:noFill/>
          <a:ln>
            <a:noFill/>
          </a:ln>
        </p:spPr>
      </p:pic>
      <p:pic>
        <p:nvPicPr>
          <p:cNvPr id="234" name="Google Shape;234;p23"/>
          <p:cNvPicPr preferRelativeResize="0"/>
          <p:nvPr/>
        </p:nvPicPr>
        <p:blipFill rotWithShape="1">
          <a:blip r:embed="rId3">
            <a:alphaModFix/>
          </a:blip>
          <a:srcRect l="52806" t="48489" r="20095" b="43806"/>
          <a:stretch/>
        </p:blipFill>
        <p:spPr>
          <a:xfrm>
            <a:off x="4652962" y="2716212"/>
            <a:ext cx="4191000" cy="1943100"/>
          </a:xfrm>
          <a:prstGeom prst="rect">
            <a:avLst/>
          </a:prstGeom>
          <a:noFill/>
          <a:ln>
            <a:noFill/>
          </a:ln>
        </p:spPr>
      </p:pic>
      <p:sp>
        <p:nvSpPr>
          <p:cNvPr id="235" name="Google Shape;235;p23"/>
          <p:cNvSpPr txBox="1"/>
          <p:nvPr/>
        </p:nvSpPr>
        <p:spPr>
          <a:xfrm>
            <a:off x="542925" y="1298575"/>
            <a:ext cx="8270875"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A </a:t>
            </a:r>
            <a:r>
              <a:rPr lang="en-US" sz="2400" b="0" i="0" u="none">
                <a:solidFill>
                  <a:schemeClr val="accent2"/>
                </a:solidFill>
                <a:latin typeface="Times New Roman"/>
                <a:ea typeface="Times New Roman"/>
                <a:cs typeface="Times New Roman"/>
                <a:sym typeface="Times New Roman"/>
              </a:rPr>
              <a:t>write</a:t>
            </a:r>
            <a:r>
              <a:rPr lang="en-US" sz="2400" b="0" i="0" u="none">
                <a:solidFill>
                  <a:srgbClr val="FF0000"/>
                </a:solidFill>
                <a:latin typeface="Times New Roman"/>
                <a:ea typeface="Times New Roman"/>
                <a:cs typeface="Times New Roman"/>
                <a:sym typeface="Times New Roman"/>
              </a:rPr>
              <a:t> operation by a process on a data item x following a </a:t>
            </a:r>
            <a:r>
              <a:rPr lang="en-US" sz="2400" b="0" i="0" u="none">
                <a:solidFill>
                  <a:schemeClr val="accent2"/>
                </a:solidFill>
                <a:latin typeface="Times New Roman"/>
                <a:ea typeface="Times New Roman"/>
                <a:cs typeface="Times New Roman"/>
                <a:sym typeface="Times New Roman"/>
              </a:rPr>
              <a:t>previous read </a:t>
            </a:r>
            <a:r>
              <a:rPr lang="en-US" sz="2400" b="0" i="0" u="none">
                <a:solidFill>
                  <a:srgbClr val="FF0000"/>
                </a:solidFill>
                <a:latin typeface="Times New Roman"/>
                <a:ea typeface="Times New Roman"/>
                <a:cs typeface="Times New Roman"/>
                <a:sym typeface="Times New Roman"/>
              </a:rPr>
              <a:t>operation on x by the same process , guaranteed to take place on the same or a more recent value of x that was read.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Read Your Writes</a:t>
            </a:r>
            <a:endParaRPr/>
          </a:p>
        </p:txBody>
      </p:sp>
      <p:sp>
        <p:nvSpPr>
          <p:cNvPr id="241" name="Google Shape;241;p24"/>
          <p:cNvSpPr txBox="1">
            <a:spLocks noGrp="1"/>
          </p:cNvSpPr>
          <p:nvPr>
            <p:ph type="body" idx="1"/>
          </p:nvPr>
        </p:nvSpPr>
        <p:spPr>
          <a:xfrm>
            <a:off x="952500" y="5748337"/>
            <a:ext cx="8191500"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accent2"/>
              </a:buClr>
              <a:buSzPts val="2400"/>
              <a:buFont typeface="Times New Roman"/>
              <a:buAutoNum type="alphaLcParenR"/>
            </a:pPr>
            <a:r>
              <a:rPr lang="en-US" sz="2400" b="0" i="0" u="none">
                <a:solidFill>
                  <a:schemeClr val="dk1"/>
                </a:solidFill>
                <a:latin typeface="Times New Roman"/>
                <a:ea typeface="Times New Roman"/>
                <a:cs typeface="Times New Roman"/>
                <a:sym typeface="Times New Roman"/>
              </a:rPr>
              <a:t>A data store that provides read-your-writes consistency.</a:t>
            </a:r>
            <a:endParaRPr/>
          </a:p>
          <a:p>
            <a:pPr marL="609600" lvl="0" indent="-609600" algn="l" rtl="0">
              <a:lnSpc>
                <a:spcPct val="90000"/>
              </a:lnSpc>
              <a:spcBef>
                <a:spcPts val="480"/>
              </a:spcBef>
              <a:spcAft>
                <a:spcPts val="0"/>
              </a:spcAft>
              <a:buClr>
                <a:schemeClr val="accent2"/>
              </a:buClr>
              <a:buSzPts val="2400"/>
              <a:buFont typeface="Times New Roman"/>
              <a:buAutoNum type="alphaLcParenR"/>
            </a:pPr>
            <a:r>
              <a:rPr lang="en-US" sz="2400" b="0" i="0" u="none">
                <a:solidFill>
                  <a:schemeClr val="dk1"/>
                </a:solidFill>
                <a:latin typeface="Times New Roman"/>
                <a:ea typeface="Times New Roman"/>
                <a:cs typeface="Times New Roman"/>
                <a:sym typeface="Times New Roman"/>
              </a:rPr>
              <a:t>A data store that does not.</a:t>
            </a:r>
            <a:endParaRPr/>
          </a:p>
        </p:txBody>
      </p:sp>
      <p:pic>
        <p:nvPicPr>
          <p:cNvPr id="242" name="Google Shape;242;p24"/>
          <p:cNvPicPr preferRelativeResize="0"/>
          <p:nvPr/>
        </p:nvPicPr>
        <p:blipFill rotWithShape="1">
          <a:blip r:embed="rId3">
            <a:alphaModFix/>
          </a:blip>
          <a:srcRect l="23275" t="48791" r="51095" b="43806"/>
          <a:stretch/>
        </p:blipFill>
        <p:spPr>
          <a:xfrm>
            <a:off x="2301875" y="2097087"/>
            <a:ext cx="4567237" cy="1866900"/>
          </a:xfrm>
          <a:prstGeom prst="rect">
            <a:avLst/>
          </a:prstGeom>
          <a:noFill/>
          <a:ln>
            <a:noFill/>
          </a:ln>
        </p:spPr>
      </p:pic>
      <p:pic>
        <p:nvPicPr>
          <p:cNvPr id="243" name="Google Shape;243;p24"/>
          <p:cNvPicPr preferRelativeResize="0"/>
          <p:nvPr/>
        </p:nvPicPr>
        <p:blipFill rotWithShape="1">
          <a:blip r:embed="rId3">
            <a:alphaModFix/>
          </a:blip>
          <a:srcRect l="53848" t="48791" r="20309" b="43806"/>
          <a:stretch/>
        </p:blipFill>
        <p:spPr>
          <a:xfrm>
            <a:off x="2108200" y="3776662"/>
            <a:ext cx="4605337" cy="1866900"/>
          </a:xfrm>
          <a:prstGeom prst="rect">
            <a:avLst/>
          </a:prstGeom>
          <a:noFill/>
          <a:ln>
            <a:noFill/>
          </a:ln>
        </p:spPr>
      </p:pic>
      <p:sp>
        <p:nvSpPr>
          <p:cNvPr id="244" name="Google Shape;244;p24"/>
          <p:cNvSpPr txBox="1"/>
          <p:nvPr/>
        </p:nvSpPr>
        <p:spPr>
          <a:xfrm>
            <a:off x="542925" y="1298575"/>
            <a:ext cx="8270875"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The </a:t>
            </a:r>
            <a:r>
              <a:rPr lang="en-US" sz="2400" b="0" i="0" u="none">
                <a:solidFill>
                  <a:schemeClr val="accent2"/>
                </a:solidFill>
                <a:latin typeface="Times New Roman"/>
                <a:ea typeface="Times New Roman"/>
                <a:cs typeface="Times New Roman"/>
                <a:sym typeface="Times New Roman"/>
              </a:rPr>
              <a:t>effect of a write operation </a:t>
            </a:r>
            <a:r>
              <a:rPr lang="en-US" sz="2400" b="0" i="0" u="none">
                <a:solidFill>
                  <a:srgbClr val="FF0000"/>
                </a:solidFill>
                <a:latin typeface="Times New Roman"/>
                <a:ea typeface="Times New Roman"/>
                <a:cs typeface="Times New Roman"/>
                <a:sym typeface="Times New Roman"/>
              </a:rPr>
              <a:t>by a process on data item x will always be seen by a </a:t>
            </a:r>
            <a:r>
              <a:rPr lang="en-US" sz="2400" b="0" i="0" u="none">
                <a:solidFill>
                  <a:schemeClr val="accent2"/>
                </a:solidFill>
                <a:latin typeface="Times New Roman"/>
                <a:ea typeface="Times New Roman"/>
                <a:cs typeface="Times New Roman"/>
                <a:sym typeface="Times New Roman"/>
              </a:rPr>
              <a:t>successive read </a:t>
            </a:r>
            <a:r>
              <a:rPr lang="en-US" sz="2400" b="0" i="0" u="none">
                <a:solidFill>
                  <a:srgbClr val="FF0000"/>
                </a:solidFill>
                <a:latin typeface="Times New Roman"/>
                <a:ea typeface="Times New Roman"/>
                <a:cs typeface="Times New Roman"/>
                <a:sym typeface="Times New Roman"/>
              </a:rPr>
              <a:t>operation on x by the same process.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Writes Follow Reads</a:t>
            </a:r>
            <a:endParaRPr/>
          </a:p>
        </p:txBody>
      </p:sp>
      <p:sp>
        <p:nvSpPr>
          <p:cNvPr id="250" name="Google Shape;250;p25"/>
          <p:cNvSpPr txBox="1">
            <a:spLocks noGrp="1"/>
          </p:cNvSpPr>
          <p:nvPr>
            <p:ph type="body" idx="1"/>
          </p:nvPr>
        </p:nvSpPr>
        <p:spPr>
          <a:xfrm>
            <a:off x="225425" y="5356225"/>
            <a:ext cx="8729662" cy="1501775"/>
          </a:xfrm>
          <a:prstGeom prst="rect">
            <a:avLst/>
          </a:prstGeom>
          <a:no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Clr>
                <a:schemeClr val="accent2"/>
              </a:buClr>
              <a:buSzPts val="2000"/>
              <a:buFont typeface="Times New Roman"/>
              <a:buAutoNum type="alphaLcParenR"/>
            </a:pPr>
            <a:r>
              <a:rPr lang="en-US" sz="2000" b="0" i="0" u="none">
                <a:solidFill>
                  <a:schemeClr val="dk1"/>
                </a:solidFill>
                <a:latin typeface="Times New Roman"/>
                <a:ea typeface="Times New Roman"/>
                <a:cs typeface="Times New Roman"/>
                <a:sym typeface="Times New Roman"/>
              </a:rPr>
              <a:t>A writes-follow-reads consistent data store</a:t>
            </a:r>
            <a:endParaRPr/>
          </a:p>
          <a:p>
            <a:pPr marL="609600" lvl="0" indent="-609600" algn="l" rtl="0">
              <a:lnSpc>
                <a:spcPct val="80000"/>
              </a:lnSpc>
              <a:spcBef>
                <a:spcPts val="400"/>
              </a:spcBef>
              <a:spcAft>
                <a:spcPts val="0"/>
              </a:spcAft>
              <a:buClr>
                <a:schemeClr val="accent2"/>
              </a:buClr>
              <a:buSzPts val="2000"/>
              <a:buFont typeface="Times New Roman"/>
              <a:buAutoNum type="alphaLcParenR"/>
            </a:pPr>
            <a:r>
              <a:rPr lang="en-US" sz="2000" b="0" i="0" u="none">
                <a:solidFill>
                  <a:schemeClr val="dk1"/>
                </a:solidFill>
                <a:latin typeface="Times New Roman"/>
                <a:ea typeface="Times New Roman"/>
                <a:cs typeface="Times New Roman"/>
                <a:sym typeface="Times New Roman"/>
              </a:rPr>
              <a:t>A data store that does not provide writes-follow-reads consistency</a:t>
            </a:r>
            <a:endParaRPr/>
          </a:p>
          <a:p>
            <a:pPr marL="609600" lvl="0" indent="-609600" algn="l" rtl="0">
              <a:lnSpc>
                <a:spcPct val="100000"/>
              </a:lnSpc>
              <a:spcBef>
                <a:spcPts val="0"/>
              </a:spcBef>
              <a:spcAft>
                <a:spcPts val="0"/>
              </a:spcAft>
              <a:buSzPts val="2000"/>
              <a:buFont typeface="Times New Roman"/>
              <a:buNone/>
            </a:pPr>
            <a:r>
              <a:rPr lang="en-US" sz="2000" b="0" i="1" u="none">
                <a:solidFill>
                  <a:srgbClr val="FF0000"/>
                </a:solidFill>
                <a:latin typeface="Times New Roman"/>
                <a:ea typeface="Times New Roman"/>
                <a:cs typeface="Times New Roman"/>
                <a:sym typeface="Times New Roman"/>
              </a:rPr>
              <a:t>It assures that reactions to articles are stored at a local copy only if the original is stored there as well.</a:t>
            </a:r>
            <a:endParaRPr/>
          </a:p>
        </p:txBody>
      </p:sp>
      <p:pic>
        <p:nvPicPr>
          <p:cNvPr id="251" name="Google Shape;251;p25"/>
          <p:cNvPicPr preferRelativeResize="0"/>
          <p:nvPr/>
        </p:nvPicPr>
        <p:blipFill rotWithShape="1">
          <a:blip r:embed="rId3">
            <a:alphaModFix/>
          </a:blip>
          <a:srcRect l="21165" t="48791" r="50668" b="43957"/>
          <a:stretch/>
        </p:blipFill>
        <p:spPr>
          <a:xfrm>
            <a:off x="193675" y="3421062"/>
            <a:ext cx="4168775" cy="1828800"/>
          </a:xfrm>
          <a:prstGeom prst="rect">
            <a:avLst/>
          </a:prstGeom>
          <a:noFill/>
          <a:ln>
            <a:noFill/>
          </a:ln>
        </p:spPr>
      </p:pic>
      <p:pic>
        <p:nvPicPr>
          <p:cNvPr id="252" name="Google Shape;252;p25"/>
          <p:cNvPicPr preferRelativeResize="0"/>
          <p:nvPr/>
        </p:nvPicPr>
        <p:blipFill rotWithShape="1">
          <a:blip r:embed="rId3">
            <a:alphaModFix/>
          </a:blip>
          <a:srcRect l="53875" t="48791" r="20095" b="43957"/>
          <a:stretch/>
        </p:blipFill>
        <p:spPr>
          <a:xfrm>
            <a:off x="4805362" y="3416300"/>
            <a:ext cx="4162425" cy="1828800"/>
          </a:xfrm>
          <a:prstGeom prst="rect">
            <a:avLst/>
          </a:prstGeom>
          <a:noFill/>
          <a:ln>
            <a:noFill/>
          </a:ln>
        </p:spPr>
      </p:pic>
      <p:sp>
        <p:nvSpPr>
          <p:cNvPr id="253" name="Google Shape;253;p25"/>
          <p:cNvSpPr txBox="1"/>
          <p:nvPr/>
        </p:nvSpPr>
        <p:spPr>
          <a:xfrm>
            <a:off x="196850" y="1182687"/>
            <a:ext cx="894715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A write operation by a process on a data item x following a previous read operation on x by the same process , is guaranteed to take place on the same or a more recent value of x that was read.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cf1380e438_1_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Evolution of Consistency Models </a:t>
            </a:r>
            <a:endParaRPr/>
          </a:p>
        </p:txBody>
      </p:sp>
      <p:sp>
        <p:nvSpPr>
          <p:cNvPr id="259" name="Google Shape;259;gcf1380e438_1_0"/>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pic>
        <p:nvPicPr>
          <p:cNvPr id="260" name="Google Shape;260;gcf1380e438_1_0"/>
          <p:cNvPicPr preferRelativeResize="0"/>
          <p:nvPr/>
        </p:nvPicPr>
        <p:blipFill rotWithShape="1">
          <a:blip r:embed="rId3">
            <a:alphaModFix/>
          </a:blip>
          <a:srcRect/>
          <a:stretch/>
        </p:blipFill>
        <p:spPr>
          <a:xfrm>
            <a:off x="0" y="1143000"/>
            <a:ext cx="9002712" cy="51673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3">
            <a:alphaModFix/>
          </a:blip>
          <a:srcRect/>
          <a:stretch/>
        </p:blipFill>
        <p:spPr>
          <a:xfrm>
            <a:off x="1592262" y="1143000"/>
            <a:ext cx="7100887" cy="4313237"/>
          </a:xfrm>
          <a:prstGeom prst="rect">
            <a:avLst/>
          </a:prstGeom>
          <a:noFill/>
          <a:ln>
            <a:noFill/>
          </a:ln>
        </p:spPr>
      </p:pic>
      <p:sp>
        <p:nvSpPr>
          <p:cNvPr id="266" name="Google Shape;266;p2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Replicas</a:t>
            </a:r>
            <a:endParaRPr/>
          </a:p>
        </p:txBody>
      </p:sp>
      <p:sp>
        <p:nvSpPr>
          <p:cNvPr id="267" name="Google Shape;267;p26"/>
          <p:cNvSpPr txBox="1">
            <a:spLocks noGrp="1"/>
          </p:cNvSpPr>
          <p:nvPr>
            <p:ph type="body" idx="1"/>
          </p:nvPr>
        </p:nvSpPr>
        <p:spPr>
          <a:xfrm>
            <a:off x="0" y="1274762"/>
            <a:ext cx="9144000" cy="83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2"/>
              </a:buClr>
              <a:buSzPts val="2000"/>
              <a:buFont typeface="Times New Roman"/>
              <a:buChar char="•"/>
            </a:pPr>
            <a:r>
              <a:rPr lang="en-US" sz="2000" b="0" i="0" u="none">
                <a:solidFill>
                  <a:schemeClr val="dk1"/>
                </a:solidFill>
                <a:latin typeface="Times New Roman"/>
                <a:ea typeface="Times New Roman"/>
                <a:cs typeface="Times New Roman"/>
                <a:sym typeface="Times New Roman"/>
              </a:rPr>
              <a:t>Access latency </a:t>
            </a:r>
            <a:endParaRPr/>
          </a:p>
          <a:p>
            <a:pPr marL="342900" marR="0" lvl="0" indent="-342900" algn="l" rtl="0">
              <a:lnSpc>
                <a:spcPct val="100000"/>
              </a:lnSpc>
              <a:spcBef>
                <a:spcPts val="400"/>
              </a:spcBef>
              <a:spcAft>
                <a:spcPts val="0"/>
              </a:spcAft>
              <a:buClr>
                <a:schemeClr val="accent2"/>
              </a:buClr>
              <a:buSzPts val="2000"/>
              <a:buFont typeface="Times New Roman"/>
              <a:buChar char="•"/>
            </a:pPr>
            <a:r>
              <a:rPr lang="en-US" sz="2000" b="0" i="0" u="none">
                <a:solidFill>
                  <a:schemeClr val="dk1"/>
                </a:solidFill>
                <a:latin typeface="Times New Roman"/>
                <a:ea typeface="Times New Roman"/>
                <a:cs typeface="Times New Roman"/>
                <a:sym typeface="Times New Roman"/>
              </a:rPr>
              <a:t>Load balancing</a:t>
            </a:r>
            <a:endParaRPr/>
          </a:p>
        </p:txBody>
      </p:sp>
      <p:sp>
        <p:nvSpPr>
          <p:cNvPr id="268" name="Google Shape;268;p26"/>
          <p:cNvSpPr txBox="1"/>
          <p:nvPr/>
        </p:nvSpPr>
        <p:spPr>
          <a:xfrm>
            <a:off x="1071562" y="5721350"/>
            <a:ext cx="6477000" cy="83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The logical organization of different kinds of copies of a data store into three concentric rings.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
            </a:r>
            <a:br>
              <a:rPr lang="en-US" sz="4400" b="0" i="0" u="none">
                <a:solidFill>
                  <a:srgbClr val="FF0000"/>
                </a:solidFill>
                <a:latin typeface="Times New Roman"/>
                <a:ea typeface="Times New Roman"/>
                <a:cs typeface="Times New Roman"/>
                <a:sym typeface="Times New Roman"/>
              </a:rPr>
            </a:br>
            <a:r>
              <a:rPr lang="en-US" sz="4400" b="0" i="0" u="none">
                <a:solidFill>
                  <a:srgbClr val="FF0000"/>
                </a:solidFill>
                <a:latin typeface="Times New Roman"/>
                <a:ea typeface="Times New Roman"/>
                <a:cs typeface="Times New Roman"/>
                <a:sym typeface="Times New Roman"/>
              </a:rPr>
              <a:t>Permanent Replicas</a:t>
            </a:r>
            <a:endParaRPr/>
          </a:p>
        </p:txBody>
      </p:sp>
      <p:sp>
        <p:nvSpPr>
          <p:cNvPr id="274" name="Google Shape;274;p27"/>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sp>
        <p:nvSpPr>
          <p:cNvPr id="275" name="Google Shape;275;p27"/>
          <p:cNvSpPr txBox="1"/>
          <p:nvPr/>
        </p:nvSpPr>
        <p:spPr>
          <a:xfrm>
            <a:off x="206375" y="1643062"/>
            <a:ext cx="8421687" cy="3786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Initial set of replicas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Other replicas can be created from them</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Small and static set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Example: Web site horizontal distribution</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1.   Replicate Web site on a limited number of machines on a LAN</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Distribute request in round-robin</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2.   Replicate Web site on a limited number of machines on a WAN   (</a:t>
            </a:r>
            <a:r>
              <a:rPr lang="en-US" sz="2400" b="1" i="0" u="none">
                <a:solidFill>
                  <a:schemeClr val="dk1"/>
                </a:solidFill>
                <a:latin typeface="Times New Roman"/>
                <a:ea typeface="Times New Roman"/>
                <a:cs typeface="Times New Roman"/>
                <a:sym typeface="Times New Roman"/>
              </a:rPr>
              <a:t>mirroring</a:t>
            </a:r>
            <a:r>
              <a:rPr lang="en-US" sz="24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Clients choose which sites to talk to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
            </a:r>
            <a:br>
              <a:rPr lang="en-US" sz="4400" b="0" i="0" u="none">
                <a:solidFill>
                  <a:srgbClr val="FF0000"/>
                </a:solidFill>
                <a:latin typeface="Times New Roman"/>
                <a:ea typeface="Times New Roman"/>
                <a:cs typeface="Times New Roman"/>
                <a:sym typeface="Times New Roman"/>
              </a:rPr>
            </a:br>
            <a:r>
              <a:rPr lang="en-US" sz="4400" b="0" i="0" u="none">
                <a:solidFill>
                  <a:srgbClr val="FF0000"/>
                </a:solidFill>
                <a:latin typeface="Times New Roman"/>
                <a:ea typeface="Times New Roman"/>
                <a:cs typeface="Times New Roman"/>
                <a:sym typeface="Times New Roman"/>
              </a:rPr>
              <a:t>Server-Initiated Replicas (1)</a:t>
            </a:r>
            <a:endParaRPr/>
          </a:p>
        </p:txBody>
      </p:sp>
      <p:sp>
        <p:nvSpPr>
          <p:cNvPr id="281" name="Google Shape;281;p28"/>
          <p:cNvSpPr txBox="1"/>
          <p:nvPr/>
        </p:nvSpPr>
        <p:spPr>
          <a:xfrm>
            <a:off x="438150" y="1849437"/>
            <a:ext cx="8383587" cy="30464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Dynamically created at the request of the owner of the DS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Example: push-caches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Owners: web owners for CNN, Yahoo etc.</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Web hosting servers can </a:t>
            </a:r>
            <a:r>
              <a:rPr lang="en-US" sz="2400" b="1" i="0" u="none">
                <a:solidFill>
                  <a:schemeClr val="dk1"/>
                </a:solidFill>
                <a:latin typeface="Times New Roman"/>
                <a:ea typeface="Times New Roman"/>
                <a:cs typeface="Times New Roman"/>
                <a:sym typeface="Times New Roman"/>
              </a:rPr>
              <a:t>dynamically </a:t>
            </a:r>
            <a:r>
              <a:rPr lang="en-US" sz="2400" b="0" i="0" u="none">
                <a:solidFill>
                  <a:schemeClr val="dk1"/>
                </a:solidFill>
                <a:latin typeface="Times New Roman"/>
                <a:ea typeface="Times New Roman"/>
                <a:cs typeface="Times New Roman"/>
                <a:sym typeface="Times New Roman"/>
              </a:rPr>
              <a:t>create replicas close to the demanding client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Need </a:t>
            </a:r>
            <a:r>
              <a:rPr lang="en-US" sz="2400" b="1" i="0" u="none">
                <a:solidFill>
                  <a:schemeClr val="dk1"/>
                </a:solidFill>
                <a:latin typeface="Times New Roman"/>
                <a:ea typeface="Times New Roman"/>
                <a:cs typeface="Times New Roman"/>
                <a:sym typeface="Times New Roman"/>
              </a:rPr>
              <a:t>dynamic policy </a:t>
            </a:r>
            <a:r>
              <a:rPr lang="en-US" sz="2400" b="0" i="0" u="none">
                <a:solidFill>
                  <a:schemeClr val="dk1"/>
                </a:solidFill>
                <a:latin typeface="Times New Roman"/>
                <a:ea typeface="Times New Roman"/>
                <a:cs typeface="Times New Roman"/>
                <a:sym typeface="Times New Roman"/>
              </a:rPr>
              <a:t>to create and delete replicas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One is to keep track of Web page hits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Keep a counter and access-origin list for each page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Server-Initiated Replicas</a:t>
            </a:r>
            <a:endParaRPr/>
          </a:p>
        </p:txBody>
      </p:sp>
      <p:sp>
        <p:nvSpPr>
          <p:cNvPr id="287" name="Google Shape;287;p2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3200"/>
              <a:buFont typeface="Times New Roman"/>
              <a:buNone/>
            </a:pPr>
            <a:r>
              <a:rPr lang="en-US" sz="3200" b="0" i="0" u="none">
                <a:solidFill>
                  <a:schemeClr val="dk1"/>
                </a:solidFill>
                <a:latin typeface="Times New Roman"/>
                <a:ea typeface="Times New Roman"/>
                <a:cs typeface="Times New Roman"/>
                <a:sym typeface="Times New Roman"/>
              </a:rPr>
              <a:t>Counting access requests from different clients.</a:t>
            </a:r>
            <a:endParaRPr/>
          </a:p>
        </p:txBody>
      </p:sp>
      <p:pic>
        <p:nvPicPr>
          <p:cNvPr id="288" name="Google Shape;288;p29"/>
          <p:cNvPicPr preferRelativeResize="0"/>
          <p:nvPr/>
        </p:nvPicPr>
        <p:blipFill rotWithShape="1">
          <a:blip r:embed="rId3">
            <a:alphaModFix/>
          </a:blip>
          <a:srcRect l="30569" t="45316" r="28434" b="38066"/>
          <a:stretch/>
        </p:blipFill>
        <p:spPr>
          <a:xfrm>
            <a:off x="1033462" y="1371600"/>
            <a:ext cx="7042150" cy="4191000"/>
          </a:xfrm>
          <a:prstGeom prst="rect">
            <a:avLst/>
          </a:prstGeom>
          <a:noFill/>
          <a:ln>
            <a:noFill/>
          </a:ln>
        </p:spPr>
      </p:pic>
      <p:sp>
        <p:nvSpPr>
          <p:cNvPr id="289" name="Google Shape;289;p29"/>
          <p:cNvSpPr txBox="1"/>
          <p:nvPr/>
        </p:nvSpPr>
        <p:spPr>
          <a:xfrm>
            <a:off x="5600700" y="5168900"/>
            <a:ext cx="3286125" cy="58102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1600"/>
              <a:buFont typeface="Times New Roman"/>
              <a:buAutoNum type="arabicPeriod"/>
            </a:pPr>
            <a:r>
              <a:rPr lang="en-US" sz="1600" b="0" i="0" u="none">
                <a:solidFill>
                  <a:schemeClr val="dk1"/>
                </a:solidFill>
                <a:latin typeface="Times New Roman"/>
                <a:ea typeface="Times New Roman"/>
                <a:cs typeface="Times New Roman"/>
                <a:sym typeface="Times New Roman"/>
              </a:rPr>
              <a:t>Reduce load on servers</a:t>
            </a:r>
            <a:endParaRPr/>
          </a:p>
          <a:p>
            <a:pPr marL="457200" marR="0" lvl="0" indent="-457200" algn="l" rtl="0">
              <a:lnSpc>
                <a:spcPct val="100000"/>
              </a:lnSpc>
              <a:spcBef>
                <a:spcPts val="0"/>
              </a:spcBef>
              <a:spcAft>
                <a:spcPts val="0"/>
              </a:spcAft>
              <a:buClr>
                <a:schemeClr val="dk1"/>
              </a:buClr>
              <a:buSzPts val="1600"/>
              <a:buFont typeface="Times New Roman"/>
              <a:buAutoNum type="arabicPeriod"/>
            </a:pPr>
            <a:r>
              <a:rPr lang="en-US" sz="1600" b="0" i="0" u="none">
                <a:solidFill>
                  <a:schemeClr val="dk1"/>
                </a:solidFill>
                <a:latin typeface="Times New Roman"/>
                <a:ea typeface="Times New Roman"/>
                <a:cs typeface="Times New Roman"/>
                <a:sym typeface="Times New Roman"/>
              </a:rPr>
              <a:t>Specific files could be migrated.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Data-Centric Consistency Models</a:t>
            </a:r>
            <a:endParaRPr/>
          </a:p>
        </p:txBody>
      </p:sp>
      <p:sp>
        <p:nvSpPr>
          <p:cNvPr id="99" name="Google Shape;99;p3"/>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90000"/>
              </a:lnSpc>
              <a:spcBef>
                <a:spcPts val="0"/>
              </a:spcBef>
              <a:spcAft>
                <a:spcPts val="0"/>
              </a:spcAft>
              <a:buSzPts val="2800"/>
              <a:buFont typeface="Times New Roman"/>
              <a:buNone/>
            </a:pPr>
            <a:r>
              <a:rPr lang="en-US" sz="2800" b="0" i="0" u="none">
                <a:solidFill>
                  <a:schemeClr val="dk1"/>
                </a:solidFill>
                <a:latin typeface="Times New Roman"/>
                <a:ea typeface="Times New Roman"/>
                <a:cs typeface="Times New Roman"/>
                <a:sym typeface="Times New Roman"/>
              </a:rPr>
              <a:t>The general organization of a logical data store, physically distributed and replicated across multiple processes.</a:t>
            </a:r>
            <a:endParaRPr/>
          </a:p>
        </p:txBody>
      </p:sp>
      <p:pic>
        <p:nvPicPr>
          <p:cNvPr id="100" name="Google Shape;100;p3"/>
          <p:cNvPicPr preferRelativeResize="0"/>
          <p:nvPr/>
        </p:nvPicPr>
        <p:blipFill rotWithShape="1">
          <a:blip r:embed="rId3">
            <a:alphaModFix/>
          </a:blip>
          <a:srcRect l="32710" t="45467" r="30142" b="39878"/>
          <a:stretch/>
        </p:blipFill>
        <p:spPr>
          <a:xfrm>
            <a:off x="1049337" y="1143000"/>
            <a:ext cx="7575550" cy="4229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
            </a:r>
            <a:br>
              <a:rPr lang="en-US" sz="4400" b="0" i="0" u="none">
                <a:solidFill>
                  <a:srgbClr val="FF0000"/>
                </a:solidFill>
                <a:latin typeface="Times New Roman"/>
                <a:ea typeface="Times New Roman"/>
                <a:cs typeface="Times New Roman"/>
                <a:sym typeface="Times New Roman"/>
              </a:rPr>
            </a:br>
            <a:r>
              <a:rPr lang="en-US" sz="4400" b="0" i="0" u="none">
                <a:solidFill>
                  <a:srgbClr val="FF0000"/>
                </a:solidFill>
                <a:latin typeface="Times New Roman"/>
                <a:ea typeface="Times New Roman"/>
                <a:cs typeface="Times New Roman"/>
                <a:sym typeface="Times New Roman"/>
              </a:rPr>
              <a:t>Client-Initiated Replicas</a:t>
            </a:r>
            <a:endParaRPr/>
          </a:p>
        </p:txBody>
      </p:sp>
      <p:sp>
        <p:nvSpPr>
          <p:cNvPr id="295" name="Google Shape;295;p30"/>
          <p:cNvSpPr txBox="1"/>
          <p:nvPr/>
        </p:nvSpPr>
        <p:spPr>
          <a:xfrm>
            <a:off x="811212" y="1536700"/>
            <a:ext cx="7380287" cy="341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These are caches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–Temporary storage (expire fast)</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Managed by clients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Cache hit: return data from cache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Cache miss: load copy from original server</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Kept on the client machine, or on the same LAN</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Multi-level caches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1"/>
          <p:cNvSpPr txBox="1">
            <a:spLocks noGrp="1"/>
          </p:cNvSpPr>
          <p:nvPr>
            <p:ph type="title"/>
          </p:nvPr>
        </p:nvSpPr>
        <p:spPr>
          <a:xfrm>
            <a:off x="0" y="25400"/>
            <a:ext cx="9144000" cy="5794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Replica Placement</a:t>
            </a:r>
            <a:endParaRPr/>
          </a:p>
        </p:txBody>
      </p:sp>
      <p:sp>
        <p:nvSpPr>
          <p:cNvPr id="301" name="Google Shape;301;p31"/>
          <p:cNvSpPr txBox="1"/>
          <p:nvPr/>
        </p:nvSpPr>
        <p:spPr>
          <a:xfrm>
            <a:off x="58737" y="925512"/>
            <a:ext cx="8872537" cy="3600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Replication Models</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chemeClr val="dk1"/>
              </a:buClr>
              <a:buSzPts val="2000"/>
              <a:buFont typeface="Times New Roman"/>
              <a:buAutoNum type="arabicPeriod"/>
            </a:pPr>
            <a:r>
              <a:rPr lang="en-US" sz="2000" b="0" i="0" u="none">
                <a:solidFill>
                  <a:schemeClr val="dk1"/>
                </a:solidFill>
                <a:latin typeface="Times New Roman"/>
                <a:ea typeface="Times New Roman"/>
                <a:cs typeface="Times New Roman"/>
                <a:sym typeface="Times New Roman"/>
              </a:rPr>
              <a:t>Master−Slave:  </a:t>
            </a:r>
            <a:r>
              <a:rPr lang="en-US" sz="2000" b="1" i="0" u="none">
                <a:solidFill>
                  <a:schemeClr val="dk1"/>
                </a:solidFill>
                <a:latin typeface="Times New Roman"/>
                <a:ea typeface="Times New Roman"/>
                <a:cs typeface="Times New Roman"/>
                <a:sym typeface="Times New Roman"/>
              </a:rPr>
              <a:t>Slaves are read-only</a:t>
            </a:r>
            <a:r>
              <a:rPr lang="en-US" sz="2000" b="0" i="0" u="none">
                <a:solidFill>
                  <a:schemeClr val="dk1"/>
                </a:solidFill>
                <a:latin typeface="Times New Roman"/>
                <a:ea typeface="Times New Roman"/>
                <a:cs typeface="Times New Roman"/>
                <a:sym typeface="Times New Roman"/>
              </a:rPr>
              <a:t>, updates only in master, slaves only synchronize with master.</a:t>
            </a:r>
            <a:endParaRPr/>
          </a:p>
          <a:p>
            <a:pPr marL="0" marR="0" lvl="0" indent="0" algn="l" rtl="0">
              <a:lnSpc>
                <a:spcPct val="100000"/>
              </a:lnSpc>
              <a:spcBef>
                <a:spcPts val="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2.    Client−Server: Just like master−slave model, but updates </a:t>
            </a:r>
            <a:r>
              <a:rPr lang="en-US" sz="2000" b="1" i="0" u="none">
                <a:solidFill>
                  <a:schemeClr val="dk1"/>
                </a:solidFill>
                <a:latin typeface="Times New Roman"/>
                <a:ea typeface="Times New Roman"/>
                <a:cs typeface="Times New Roman"/>
                <a:sym typeface="Times New Roman"/>
              </a:rPr>
              <a:t>can happen in any slave replica too</a:t>
            </a:r>
            <a:r>
              <a:rPr lang="en-US" sz="2000" b="0" i="0" u="none">
                <a:solidFill>
                  <a:schemeClr val="dk1"/>
                </a:solidFill>
                <a:latin typeface="Times New Roman"/>
                <a:ea typeface="Times New Roman"/>
                <a:cs typeface="Times New Roman"/>
                <a:sym typeface="Times New Roman"/>
              </a:rPr>
              <a:t>. Which are first pushed to server, and then to others.</a:t>
            </a:r>
            <a:endParaRPr/>
          </a:p>
          <a:p>
            <a:pPr marL="0" marR="0" lvl="0" indent="0" algn="l" rtl="0">
              <a:lnSpc>
                <a:spcPct val="100000"/>
              </a:lnSpc>
              <a:spcBef>
                <a:spcPts val="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3.    Peer–to–Peer: All replicas are of equal importance and are peer. Any replica can synchronize with any other besides any replica can propagate the update. All peers should have all the information</a:t>
            </a:r>
            <a:endParaRPr/>
          </a:p>
        </p:txBody>
      </p:sp>
      <p:sp>
        <p:nvSpPr>
          <p:cNvPr id="302" name="Google Shape;302;p31"/>
          <p:cNvSpPr txBox="1"/>
          <p:nvPr/>
        </p:nvSpPr>
        <p:spPr>
          <a:xfrm>
            <a:off x="0" y="4476750"/>
            <a:ext cx="9144000" cy="5651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Replica </a:t>
            </a:r>
            <a:r>
              <a:rPr lang="en-US" sz="3200" b="0" i="0" u="none">
                <a:solidFill>
                  <a:srgbClr val="FF0000"/>
                </a:solidFill>
                <a:latin typeface="Times New Roman"/>
                <a:ea typeface="Times New Roman"/>
                <a:cs typeface="Times New Roman"/>
                <a:sym typeface="Times New Roman"/>
              </a:rPr>
              <a:t>Consistency</a:t>
            </a:r>
            <a:endParaRPr/>
          </a:p>
        </p:txBody>
      </p:sp>
      <p:sp>
        <p:nvSpPr>
          <p:cNvPr id="303" name="Google Shape;303;p31"/>
          <p:cNvSpPr txBox="1"/>
          <p:nvPr/>
        </p:nvSpPr>
        <p:spPr>
          <a:xfrm>
            <a:off x="0" y="5367337"/>
            <a:ext cx="9083675" cy="70802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000"/>
              <a:buFont typeface="Times New Roman"/>
              <a:buAutoNum type="arabicPeriod"/>
            </a:pPr>
            <a:r>
              <a:rPr lang="en-US" sz="2000" b="0" i="0" u="none">
                <a:solidFill>
                  <a:schemeClr val="dk1"/>
                </a:solidFill>
                <a:latin typeface="Times New Roman"/>
                <a:ea typeface="Times New Roman"/>
                <a:cs typeface="Times New Roman"/>
                <a:sym typeface="Times New Roman"/>
              </a:rPr>
              <a:t>Optimistic:</a:t>
            </a:r>
            <a:endParaRPr/>
          </a:p>
          <a:p>
            <a:pPr marL="457200" marR="0" lvl="0" indent="-457200" algn="l" rtl="0">
              <a:lnSpc>
                <a:spcPct val="100000"/>
              </a:lnSpc>
              <a:spcBef>
                <a:spcPts val="0"/>
              </a:spcBef>
              <a:spcAft>
                <a:spcPts val="0"/>
              </a:spcAft>
              <a:buClr>
                <a:schemeClr val="dk1"/>
              </a:buClr>
              <a:buSzPts val="2000"/>
              <a:buFont typeface="Times New Roman"/>
              <a:buAutoNum type="arabicPeriod"/>
            </a:pPr>
            <a:r>
              <a:rPr lang="en-US" sz="2000" b="0" i="0" u="none">
                <a:solidFill>
                  <a:schemeClr val="dk1"/>
                </a:solidFill>
                <a:latin typeface="Times New Roman"/>
                <a:ea typeface="Times New Roman"/>
                <a:cs typeface="Times New Roman"/>
                <a:sym typeface="Times New Roman"/>
              </a:rPr>
              <a:t>Pessimistic: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32"/>
          <p:cNvPicPr preferRelativeResize="0"/>
          <p:nvPr/>
        </p:nvPicPr>
        <p:blipFill rotWithShape="1">
          <a:blip r:embed="rId3">
            <a:alphaModFix/>
          </a:blip>
          <a:srcRect l="24344" t="41993" r="21592" b="36856"/>
          <a:stretch/>
        </p:blipFill>
        <p:spPr>
          <a:xfrm>
            <a:off x="304800" y="1452562"/>
            <a:ext cx="8491537" cy="4700587"/>
          </a:xfrm>
          <a:prstGeom prst="rect">
            <a:avLst/>
          </a:prstGeom>
          <a:noFill/>
          <a:ln>
            <a:noFill/>
          </a:ln>
        </p:spPr>
      </p:pic>
      <p:sp>
        <p:nvSpPr>
          <p:cNvPr id="309" name="Google Shape;309;p3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Consistency Protocols:</a:t>
            </a:r>
            <a:br>
              <a:rPr lang="en-US" sz="4000" b="0" i="0" u="none">
                <a:solidFill>
                  <a:srgbClr val="FF0000"/>
                </a:solidFill>
                <a:latin typeface="Times New Roman"/>
                <a:ea typeface="Times New Roman"/>
                <a:cs typeface="Times New Roman"/>
                <a:sym typeface="Times New Roman"/>
              </a:rPr>
            </a:br>
            <a:r>
              <a:rPr lang="en-US" sz="4000" b="0" i="0" u="none">
                <a:solidFill>
                  <a:srgbClr val="FF0000"/>
                </a:solidFill>
                <a:latin typeface="Times New Roman"/>
                <a:ea typeface="Times New Roman"/>
                <a:cs typeface="Times New Roman"/>
                <a:sym typeface="Times New Roman"/>
              </a:rPr>
              <a:t>Remote-Write Protocols (1)</a:t>
            </a:r>
            <a:endParaRPr/>
          </a:p>
        </p:txBody>
      </p:sp>
      <p:sp>
        <p:nvSpPr>
          <p:cNvPr id="310" name="Google Shape;310;p32"/>
          <p:cNvSpPr txBox="1">
            <a:spLocks noGrp="1"/>
          </p:cNvSpPr>
          <p:nvPr>
            <p:ph type="body" idx="1"/>
          </p:nvPr>
        </p:nvSpPr>
        <p:spPr>
          <a:xfrm>
            <a:off x="876300" y="6019800"/>
            <a:ext cx="7315200"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Primary-based remote-write protocol with a fixed server to which all read and write operations are forwarded.</a:t>
            </a:r>
            <a:endParaRPr/>
          </a:p>
        </p:txBody>
      </p:sp>
      <p:sp>
        <p:nvSpPr>
          <p:cNvPr id="311" name="Google Shape;311;p32"/>
          <p:cNvSpPr txBox="1"/>
          <p:nvPr/>
        </p:nvSpPr>
        <p:spPr>
          <a:xfrm>
            <a:off x="228600" y="1098550"/>
            <a:ext cx="82423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Primary –based : data item x is associated with a primary responsible for co-ord. writes</a:t>
            </a:r>
            <a:r>
              <a:rPr lang="en-US" sz="2400" b="0" i="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pic>
        <p:nvPicPr>
          <p:cNvPr id="317" name="Google Shape;317;p33"/>
          <p:cNvPicPr preferRelativeResize="0"/>
          <p:nvPr/>
        </p:nvPicPr>
        <p:blipFill rotWithShape="1">
          <a:blip r:embed="rId3">
            <a:alphaModFix/>
          </a:blip>
          <a:srcRect/>
          <a:stretch/>
        </p:blipFill>
        <p:spPr>
          <a:xfrm>
            <a:off x="1055687" y="882650"/>
            <a:ext cx="6516687" cy="4957762"/>
          </a:xfrm>
          <a:prstGeom prst="rect">
            <a:avLst/>
          </a:prstGeom>
          <a:noFill/>
          <a:ln>
            <a:noFill/>
          </a:ln>
        </p:spPr>
      </p:pic>
      <p:sp>
        <p:nvSpPr>
          <p:cNvPr id="318" name="Google Shape;318;p3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
            </a:r>
            <a:br>
              <a:rPr lang="en-US" sz="4400" b="0" i="0" u="none">
                <a:solidFill>
                  <a:srgbClr val="FF0000"/>
                </a:solidFill>
                <a:latin typeface="Times New Roman"/>
                <a:ea typeface="Times New Roman"/>
                <a:cs typeface="Times New Roman"/>
                <a:sym typeface="Times New Roman"/>
              </a:rPr>
            </a:br>
            <a:r>
              <a:rPr lang="en-US" sz="4400" b="0" i="0" u="none">
                <a:solidFill>
                  <a:srgbClr val="FF0000"/>
                </a:solidFill>
                <a:latin typeface="Times New Roman"/>
                <a:ea typeface="Times New Roman"/>
                <a:cs typeface="Times New Roman"/>
                <a:sym typeface="Times New Roman"/>
              </a:rPr>
              <a:t>Primary-Based replication Protocol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
            </a:r>
            <a:br>
              <a:rPr lang="en-US" sz="4400" b="0" i="0" u="none">
                <a:solidFill>
                  <a:srgbClr val="FF0000"/>
                </a:solidFill>
                <a:latin typeface="Times New Roman"/>
                <a:ea typeface="Times New Roman"/>
                <a:cs typeface="Times New Roman"/>
                <a:sym typeface="Times New Roman"/>
              </a:rPr>
            </a:br>
            <a:r>
              <a:rPr lang="en-US" sz="4400" b="0" i="0" u="none">
                <a:solidFill>
                  <a:srgbClr val="FF0000"/>
                </a:solidFill>
                <a:latin typeface="Times New Roman"/>
                <a:ea typeface="Times New Roman"/>
                <a:cs typeface="Times New Roman"/>
                <a:sym typeface="Times New Roman"/>
              </a:rPr>
              <a:t>Primary-Based Remote-Write Protocols (cont.)</a:t>
            </a:r>
            <a:endParaRPr/>
          </a:p>
        </p:txBody>
      </p:sp>
      <p:sp>
        <p:nvSpPr>
          <p:cNvPr id="324" name="Google Shape;324;p34"/>
          <p:cNvSpPr txBox="1"/>
          <p:nvPr/>
        </p:nvSpPr>
        <p:spPr>
          <a:xfrm>
            <a:off x="503237" y="1784350"/>
            <a:ext cx="7881937" cy="341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Replicated</a:t>
            </a:r>
            <a:r>
              <a:rPr lang="en-US" sz="2400" b="0" i="0" u="none">
                <a:solidFill>
                  <a:schemeClr val="dk1"/>
                </a:solidFill>
                <a:latin typeface="Times New Roman"/>
                <a:ea typeface="Times New Roman"/>
                <a:cs typeface="Times New Roman"/>
                <a:sym typeface="Times New Roman"/>
              </a:rPr>
              <a:t>: primary-backup remote write protocol</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–Primary copy and backups for each data item</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–Read from local copy</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–Write to the (remote) primary server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–Update backups</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Blocking vs. Non-Blocking update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Remote/Replicated -Write Protocols</a:t>
            </a:r>
            <a:endParaRPr/>
          </a:p>
        </p:txBody>
      </p:sp>
      <p:pic>
        <p:nvPicPr>
          <p:cNvPr id="330" name="Google Shape;330;p35"/>
          <p:cNvPicPr preferRelativeResize="0"/>
          <p:nvPr/>
        </p:nvPicPr>
        <p:blipFill rotWithShape="1">
          <a:blip r:embed="rId3">
            <a:alphaModFix/>
          </a:blip>
          <a:srcRect l="24344" t="41388" r="21592" b="35951"/>
          <a:stretch/>
        </p:blipFill>
        <p:spPr>
          <a:xfrm>
            <a:off x="190500" y="952500"/>
            <a:ext cx="8643937" cy="5127625"/>
          </a:xfrm>
          <a:prstGeom prst="rect">
            <a:avLst/>
          </a:prstGeom>
          <a:noFill/>
          <a:ln>
            <a:noFill/>
          </a:ln>
        </p:spPr>
      </p:pic>
      <p:sp>
        <p:nvSpPr>
          <p:cNvPr id="331" name="Google Shape;331;p35"/>
          <p:cNvSpPr txBox="1">
            <a:spLocks noGrp="1"/>
          </p:cNvSpPr>
          <p:nvPr>
            <p:ph type="body" idx="1"/>
          </p:nvPr>
        </p:nvSpPr>
        <p:spPr>
          <a:xfrm>
            <a:off x="4914900" y="5486400"/>
            <a:ext cx="4229100" cy="13716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800"/>
              <a:buFont typeface="Times New Roman"/>
              <a:buNone/>
            </a:pPr>
            <a:r>
              <a:rPr lang="en-US" sz="2800" b="0" i="0" u="none">
                <a:solidFill>
                  <a:schemeClr val="dk1"/>
                </a:solidFill>
                <a:latin typeface="Times New Roman"/>
                <a:ea typeface="Times New Roman"/>
                <a:cs typeface="Times New Roman"/>
                <a:sym typeface="Times New Roman"/>
              </a:rPr>
              <a:t>The principle of primary-backup protocol.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Fault Tolerance</a:t>
            </a:r>
            <a:endParaRPr/>
          </a:p>
        </p:txBody>
      </p:sp>
      <p:sp>
        <p:nvSpPr>
          <p:cNvPr id="337" name="Google Shape;337;p36"/>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3200"/>
              <a:buFont typeface="Times New Roman"/>
              <a:buNone/>
            </a:pPr>
            <a:r>
              <a:rPr lang="en-US" sz="3200" b="1" i="0" u="none">
                <a:solidFill>
                  <a:schemeClr val="dk1"/>
                </a:solidFill>
                <a:latin typeface="Times New Roman"/>
                <a:ea typeface="Times New Roman"/>
                <a:cs typeface="Times New Roman"/>
                <a:sym typeface="Times New Roman"/>
              </a:rPr>
              <a:t>Failure Detection: Synchronous /Asynchronous</a:t>
            </a:r>
            <a:endParaRPr/>
          </a:p>
        </p:txBody>
      </p:sp>
      <p:pic>
        <p:nvPicPr>
          <p:cNvPr id="338" name="Google Shape;338;p36"/>
          <p:cNvPicPr preferRelativeResize="0"/>
          <p:nvPr/>
        </p:nvPicPr>
        <p:blipFill rotWithShape="1">
          <a:blip r:embed="rId3">
            <a:alphaModFix/>
          </a:blip>
          <a:srcRect/>
          <a:stretch/>
        </p:blipFill>
        <p:spPr>
          <a:xfrm>
            <a:off x="-107950" y="1246187"/>
            <a:ext cx="6883400" cy="4175125"/>
          </a:xfrm>
          <a:prstGeom prst="rect">
            <a:avLst/>
          </a:prstGeom>
          <a:noFill/>
          <a:ln>
            <a:noFill/>
          </a:ln>
        </p:spPr>
      </p:pic>
      <p:sp>
        <p:nvSpPr>
          <p:cNvPr id="339" name="Google Shape;339;p36"/>
          <p:cNvSpPr txBox="1"/>
          <p:nvPr/>
        </p:nvSpPr>
        <p:spPr>
          <a:xfrm>
            <a:off x="6438900" y="1785937"/>
            <a:ext cx="1095375" cy="584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600"/>
              <a:buFont typeface="Noto Sans Symbols"/>
              <a:buChar char="▪"/>
            </a:pPr>
            <a:r>
              <a:rPr lang="en-US" sz="1600" b="0" i="0" u="none">
                <a:solidFill>
                  <a:schemeClr val="dk1"/>
                </a:solidFill>
                <a:latin typeface="Times New Roman"/>
                <a:ea typeface="Times New Roman"/>
                <a:cs typeface="Times New Roman"/>
                <a:sym typeface="Times New Roman"/>
              </a:rPr>
              <a:t>OS Crash</a:t>
            </a:r>
            <a:endParaRPr/>
          </a:p>
        </p:txBody>
      </p:sp>
      <p:sp>
        <p:nvSpPr>
          <p:cNvPr id="340" name="Google Shape;340;p36"/>
          <p:cNvSpPr txBox="1"/>
          <p:nvPr/>
        </p:nvSpPr>
        <p:spPr>
          <a:xfrm>
            <a:off x="6438900" y="2182812"/>
            <a:ext cx="2551112" cy="332422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Courier New"/>
              <a:buChar char="o"/>
            </a:pPr>
            <a:r>
              <a:rPr lang="en-US" sz="1400" b="0" i="0" u="none">
                <a:solidFill>
                  <a:srgbClr val="000000"/>
                </a:solidFill>
                <a:latin typeface="Times New Roman"/>
                <a:ea typeface="Times New Roman"/>
                <a:cs typeface="Times New Roman"/>
                <a:sym typeface="Times New Roman"/>
              </a:rPr>
              <a:t>client</a:t>
            </a:r>
            <a:r>
              <a:rPr lang="en-US" sz="1400" b="0" i="0" u="none">
                <a:solidFill>
                  <a:schemeClr val="dk1"/>
                </a:solidFill>
                <a:latin typeface="Times New Roman"/>
                <a:ea typeface="Times New Roman"/>
                <a:cs typeface="Times New Roman"/>
                <a:sym typeface="Times New Roman"/>
              </a:rPr>
              <a:t>-s</a:t>
            </a:r>
            <a:r>
              <a:rPr lang="en-US" sz="1400" b="0" i="0" u="none">
                <a:solidFill>
                  <a:srgbClr val="000000"/>
                </a:solidFill>
                <a:latin typeface="Times New Roman"/>
                <a:ea typeface="Times New Roman"/>
                <a:cs typeface="Times New Roman"/>
                <a:sym typeface="Times New Roman"/>
              </a:rPr>
              <a:t>erver connection failure, </a:t>
            </a:r>
            <a:endParaRPr/>
          </a:p>
          <a:p>
            <a:pPr marL="285750" marR="0" lvl="0" indent="-285750" algn="l" rtl="0">
              <a:lnSpc>
                <a:spcPct val="100000"/>
              </a:lnSpc>
              <a:spcBef>
                <a:spcPts val="0"/>
              </a:spcBef>
              <a:spcAft>
                <a:spcPts val="0"/>
              </a:spcAft>
              <a:buClr>
                <a:srgbClr val="000000"/>
              </a:buClr>
              <a:buSzPts val="1400"/>
              <a:buFont typeface="Courier New"/>
              <a:buChar char="o"/>
            </a:pPr>
            <a:r>
              <a:rPr lang="en-US" sz="1400" b="0" i="0" u="none">
                <a:solidFill>
                  <a:srgbClr val="000000"/>
                </a:solidFill>
                <a:latin typeface="Times New Roman"/>
                <a:ea typeface="Times New Roman"/>
                <a:cs typeface="Times New Roman"/>
                <a:sym typeface="Times New Roman"/>
              </a:rPr>
              <a:t>listen thread</a:t>
            </a:r>
            <a:r>
              <a:rPr lang="en-US" sz="1400" b="0" i="0" u="none">
                <a:solidFill>
                  <a:schemeClr val="dk1"/>
                </a:solidFill>
                <a:latin typeface="Times New Roman"/>
                <a:ea typeface="Times New Roman"/>
                <a:cs typeface="Times New Roman"/>
                <a:sym typeface="Times New Roman"/>
              </a:rPr>
              <a:t> is not available</a:t>
            </a:r>
            <a:endParaRPr/>
          </a:p>
          <a:p>
            <a:pPr marL="285750" marR="0" lvl="0" indent="-285750" algn="l" rtl="0">
              <a:lnSpc>
                <a:spcPct val="100000"/>
              </a:lnSpc>
              <a:spcBef>
                <a:spcPts val="0"/>
              </a:spcBef>
              <a:spcAft>
                <a:spcPts val="0"/>
              </a:spcAft>
              <a:buClr>
                <a:srgbClr val="000000"/>
              </a:buClr>
              <a:buSzPts val="1400"/>
              <a:buFont typeface="Courier New"/>
              <a:buChar char="o"/>
            </a:pPr>
            <a:r>
              <a:rPr lang="en-US" sz="1400" b="0" i="0" u="none">
                <a:solidFill>
                  <a:srgbClr val="000000"/>
                </a:solidFill>
                <a:latin typeface="Times New Roman"/>
                <a:ea typeface="Times New Roman"/>
                <a:cs typeface="Times New Roman"/>
                <a:sym typeface="Times New Roman"/>
              </a:rPr>
              <a:t>buffer </a:t>
            </a:r>
            <a:r>
              <a:rPr lang="en-US" sz="1400" b="0" i="0" u="none">
                <a:solidFill>
                  <a:schemeClr val="dk1"/>
                </a:solidFill>
                <a:latin typeface="Times New Roman"/>
                <a:ea typeface="Times New Roman"/>
                <a:cs typeface="Times New Roman"/>
                <a:sym typeface="Times New Roman"/>
              </a:rPr>
              <a:t>size is not adequate</a:t>
            </a:r>
            <a:endParaRPr/>
          </a:p>
          <a:p>
            <a:pPr marL="285750" marR="0" lvl="0" indent="-285750" algn="l" rtl="0">
              <a:lnSpc>
                <a:spcPct val="100000"/>
              </a:lnSpc>
              <a:spcBef>
                <a:spcPts val="0"/>
              </a:spcBef>
              <a:spcAft>
                <a:spcPts val="0"/>
              </a:spcAft>
              <a:buClr>
                <a:srgbClr val="000000"/>
              </a:buClr>
              <a:buSzPts val="1400"/>
              <a:buFont typeface="Times New Roman"/>
              <a:buChar char="•"/>
            </a:pPr>
            <a:r>
              <a:rPr lang="en-US" sz="1400" b="0" i="0" u="none">
                <a:solidFill>
                  <a:srgbClr val="000000"/>
                </a:solidFill>
                <a:latin typeface="Times New Roman"/>
                <a:ea typeface="Times New Roman"/>
                <a:cs typeface="Times New Roman"/>
                <a:sym typeface="Times New Roman"/>
              </a:rPr>
              <a:t>send buffer overflows </a:t>
            </a:r>
            <a:endParaRPr/>
          </a:p>
          <a:p>
            <a:pPr marL="285750" marR="0" lvl="0" indent="-285750" algn="l" rtl="0">
              <a:lnSpc>
                <a:spcPct val="100000"/>
              </a:lnSpc>
              <a:spcBef>
                <a:spcPts val="0"/>
              </a:spcBef>
              <a:spcAft>
                <a:spcPts val="0"/>
              </a:spcAft>
              <a:buClr>
                <a:srgbClr val="000000"/>
              </a:buClr>
              <a:buSzPts val="1400"/>
              <a:buFont typeface="Times New Roman"/>
              <a:buChar char="•"/>
            </a:pPr>
            <a:r>
              <a:rPr lang="en-US" sz="1400" b="0" i="0" u="none">
                <a:solidFill>
                  <a:srgbClr val="000000"/>
                </a:solidFill>
                <a:latin typeface="Times New Roman"/>
                <a:ea typeface="Times New Roman"/>
                <a:cs typeface="Times New Roman"/>
                <a:sym typeface="Times New Roman"/>
              </a:rPr>
              <a:t>even link failure</a:t>
            </a:r>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a:solidFill>
                  <a:srgbClr val="000000"/>
                </a:solidFill>
                <a:latin typeface="Times New Roman"/>
                <a:ea typeface="Times New Roman"/>
                <a:cs typeface="Times New Roman"/>
                <a:sym typeface="Times New Roman"/>
              </a:rPr>
              <a:t>Providing data too soon or late</a:t>
            </a:r>
            <a:endParaRPr/>
          </a:p>
          <a:p>
            <a:pPr marL="285750" marR="0" lvl="0" indent="-196850" algn="l" rtl="0">
              <a:lnSpc>
                <a:spcPct val="100000"/>
              </a:lnSpc>
              <a:spcBef>
                <a:spcPts val="0"/>
              </a:spcBef>
              <a:spcAft>
                <a:spcPts val="0"/>
              </a:spcAft>
              <a:buClr>
                <a:schemeClr val="dk1"/>
              </a:buClr>
              <a:buSzPts val="1400"/>
              <a:buFont typeface="Noto Sans Symbols"/>
              <a:buNone/>
            </a:pPr>
            <a:endParaRPr sz="1400" b="0" i="0" u="none">
              <a:solidFill>
                <a:srgbClr val="000000"/>
              </a:solidFill>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chemeClr val="dk1"/>
              </a:buClr>
              <a:buSzPts val="1400"/>
              <a:buFont typeface="Noto Sans Symbols"/>
              <a:buNone/>
            </a:pPr>
            <a:endParaRPr sz="1400" b="0" i="0" u="none">
              <a:solidFill>
                <a:srgbClr val="000000"/>
              </a:solidFill>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chemeClr val="dk1"/>
              </a:buClr>
              <a:buSzPts val="1400"/>
              <a:buFont typeface="Noto Sans Symbols"/>
              <a:buNone/>
            </a:pPr>
            <a:endParaRPr sz="1400" b="0" i="0" u="none">
              <a:solidFill>
                <a:srgbClr val="000000"/>
              </a:solidFill>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chemeClr val="dk1"/>
              </a:buClr>
              <a:buSzPts val="1400"/>
              <a:buFont typeface="Noto Sans Symbols"/>
              <a:buNone/>
            </a:pPr>
            <a:endParaRPr sz="1400" b="0" i="0" u="none">
              <a:solidFill>
                <a:srgbClr val="000000"/>
              </a:solidFill>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chemeClr val="dk1"/>
              </a:buClr>
              <a:buSzPts val="1400"/>
              <a:buFont typeface="Noto Sans Symbols"/>
              <a:buNone/>
            </a:pPr>
            <a:endParaRPr sz="1400" b="0" i="0" u="none">
              <a:solidFill>
                <a:srgbClr val="000000"/>
              </a:solidFill>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chemeClr val="dk1"/>
              </a:buClr>
              <a:buSzPts val="1400"/>
              <a:buFont typeface="Noto Sans Symbols"/>
              <a:buNone/>
            </a:pPr>
            <a:endParaRPr sz="1400" b="0" i="0" u="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a:solidFill>
                  <a:schemeClr val="dk1"/>
                </a:solidFill>
                <a:latin typeface="Times New Roman"/>
                <a:ea typeface="Times New Roman"/>
                <a:cs typeface="Times New Roman"/>
                <a:sym typeface="Times New Roman"/>
              </a:rPr>
              <a:t>Black hole routers</a:t>
            </a:r>
            <a:endParaRPr/>
          </a:p>
        </p:txBody>
      </p:sp>
      <p:sp>
        <p:nvSpPr>
          <p:cNvPr id="341" name="Google Shape;341;p36"/>
          <p:cNvSpPr txBox="1"/>
          <p:nvPr/>
        </p:nvSpPr>
        <p:spPr>
          <a:xfrm>
            <a:off x="7648125" y="1966700"/>
            <a:ext cx="927000" cy="338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deadlock</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body" idx="1"/>
          </p:nvPr>
        </p:nvSpPr>
        <p:spPr>
          <a:xfrm>
            <a:off x="0" y="1177925"/>
            <a:ext cx="9144000" cy="83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2"/>
              </a:buClr>
              <a:buSzPts val="2000"/>
              <a:buFont typeface="Noto Sans Symbols"/>
              <a:buChar char="▪"/>
            </a:pPr>
            <a:r>
              <a:rPr lang="en-US" sz="2000" b="1" i="1" u="none">
                <a:solidFill>
                  <a:schemeClr val="dk1"/>
                </a:solidFill>
                <a:latin typeface="Times New Roman"/>
                <a:ea typeface="Times New Roman"/>
                <a:cs typeface="Times New Roman"/>
                <a:sym typeface="Times New Roman"/>
              </a:rPr>
              <a:t>Fail-stop failures</a:t>
            </a:r>
            <a:r>
              <a:rPr lang="en-US" sz="2000" b="1" i="0" u="none">
                <a:solidFill>
                  <a:schemeClr val="dk1"/>
                </a:solidFill>
                <a:latin typeface="Times New Roman"/>
                <a:ea typeface="Times New Roman"/>
                <a:cs typeface="Times New Roman"/>
                <a:sym typeface="Times New Roman"/>
              </a:rPr>
              <a:t> </a:t>
            </a:r>
            <a:r>
              <a:rPr lang="en-US" sz="1600" b="0" i="0" u="none">
                <a:solidFill>
                  <a:schemeClr val="dk1"/>
                </a:solidFill>
                <a:latin typeface="Times New Roman"/>
                <a:ea typeface="Times New Roman"/>
                <a:cs typeface="Times New Roman"/>
                <a:sym typeface="Times New Roman"/>
              </a:rPr>
              <a:t>refer to crash failures that can be reliably detected. This may occur when assuming non-faulty communication links and the failure detecting process P can place a worst-case delay (Final Timeout) on responses from Q. </a:t>
            </a:r>
            <a:endParaRPr/>
          </a:p>
          <a:p>
            <a:pPr marL="342900" marR="0" lvl="0" indent="-241300" algn="l" rtl="0">
              <a:lnSpc>
                <a:spcPct val="100000"/>
              </a:lnSpc>
              <a:spcBef>
                <a:spcPts val="320"/>
              </a:spcBef>
              <a:spcAft>
                <a:spcPts val="0"/>
              </a:spcAft>
              <a:buClr>
                <a:schemeClr val="accent2"/>
              </a:buClr>
              <a:buSzPts val="1600"/>
              <a:buFont typeface="Noto Sans Symbols"/>
              <a:buNone/>
            </a:pPr>
            <a:endParaRPr sz="16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360"/>
              </a:spcBef>
              <a:spcAft>
                <a:spcPts val="0"/>
              </a:spcAft>
              <a:buClr>
                <a:schemeClr val="accent2"/>
              </a:buClr>
              <a:buSzPts val="1800"/>
              <a:buFont typeface="Noto Sans Symbols"/>
              <a:buChar char="▪"/>
            </a:pPr>
            <a:r>
              <a:rPr lang="en-US" sz="1800" b="1" i="1" u="none">
                <a:solidFill>
                  <a:schemeClr val="dk1"/>
                </a:solidFill>
                <a:latin typeface="Times New Roman"/>
                <a:ea typeface="Times New Roman"/>
                <a:cs typeface="Times New Roman"/>
                <a:sym typeface="Times New Roman"/>
              </a:rPr>
              <a:t>Fail-noisy failures</a:t>
            </a:r>
            <a:r>
              <a:rPr lang="en-US" sz="1800" b="1" i="0" u="none">
                <a:solidFill>
                  <a:schemeClr val="dk1"/>
                </a:solidFill>
                <a:latin typeface="Times New Roman"/>
                <a:ea typeface="Times New Roman"/>
                <a:cs typeface="Times New Roman"/>
                <a:sym typeface="Times New Roman"/>
              </a:rPr>
              <a:t> </a:t>
            </a:r>
            <a:r>
              <a:rPr lang="en-US" sz="1600" b="0" i="0" u="none">
                <a:solidFill>
                  <a:schemeClr val="dk1"/>
                </a:solidFill>
                <a:latin typeface="Times New Roman"/>
                <a:ea typeface="Times New Roman"/>
                <a:cs typeface="Times New Roman"/>
                <a:sym typeface="Times New Roman"/>
              </a:rPr>
              <a:t>are like fail-stop failures, except that P only eventually comes to the correct conclusion that Q has crashed. This means that there may be some a priori unknown time in which P’s detections of the behaviour of Q are unreliable. (Incremental Timeout-Final Timeout)</a:t>
            </a:r>
            <a:endParaRPr/>
          </a:p>
          <a:p>
            <a:pPr marL="342900" marR="0" lvl="0" indent="-241300" algn="l" rtl="0">
              <a:lnSpc>
                <a:spcPct val="100000"/>
              </a:lnSpc>
              <a:spcBef>
                <a:spcPts val="320"/>
              </a:spcBef>
              <a:spcAft>
                <a:spcPts val="0"/>
              </a:spcAft>
              <a:buClr>
                <a:schemeClr val="accent2"/>
              </a:buClr>
              <a:buSzPts val="1600"/>
              <a:buFont typeface="Noto Sans Symbols"/>
              <a:buNone/>
            </a:pPr>
            <a:endParaRPr sz="16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accent2"/>
              </a:buClr>
              <a:buSzPts val="1600"/>
              <a:buFont typeface="Noto Sans Symbols"/>
              <a:buChar char="▪"/>
            </a:pPr>
            <a:r>
              <a:rPr lang="en-US" sz="1600" b="0" i="0" u="none">
                <a:solidFill>
                  <a:schemeClr val="dk1"/>
                </a:solidFill>
                <a:latin typeface="Times New Roman"/>
                <a:ea typeface="Times New Roman"/>
                <a:cs typeface="Times New Roman"/>
                <a:sym typeface="Times New Roman"/>
              </a:rPr>
              <a:t>• When dealing with </a:t>
            </a:r>
            <a:r>
              <a:rPr lang="en-US" sz="2000" b="1" i="0" u="none">
                <a:solidFill>
                  <a:schemeClr val="dk1"/>
                </a:solidFill>
                <a:latin typeface="Times New Roman"/>
                <a:ea typeface="Times New Roman"/>
                <a:cs typeface="Times New Roman"/>
                <a:sym typeface="Times New Roman"/>
              </a:rPr>
              <a:t>fail-silent failures</a:t>
            </a:r>
            <a:r>
              <a:rPr lang="en-US" sz="1600" b="0" i="1" u="none">
                <a:solidFill>
                  <a:schemeClr val="dk1"/>
                </a:solidFill>
                <a:latin typeface="Times New Roman"/>
                <a:ea typeface="Times New Roman"/>
                <a:cs typeface="Times New Roman"/>
                <a:sym typeface="Times New Roman"/>
              </a:rPr>
              <a:t>,</a:t>
            </a:r>
            <a:r>
              <a:rPr lang="en-US" sz="1600" b="0" i="0" u="none">
                <a:solidFill>
                  <a:schemeClr val="dk1"/>
                </a:solidFill>
                <a:latin typeface="Times New Roman"/>
                <a:ea typeface="Times New Roman"/>
                <a:cs typeface="Times New Roman"/>
                <a:sym typeface="Times New Roman"/>
              </a:rPr>
              <a:t> you assume that communication links are non-faulty, but the process P cannot distinguish crash failures from omission failures. </a:t>
            </a:r>
            <a:endParaRPr/>
          </a:p>
          <a:p>
            <a:pPr marL="342900" marR="0" lvl="0" indent="-241300" algn="l" rtl="0">
              <a:lnSpc>
                <a:spcPct val="100000"/>
              </a:lnSpc>
              <a:spcBef>
                <a:spcPts val="320"/>
              </a:spcBef>
              <a:spcAft>
                <a:spcPts val="0"/>
              </a:spcAft>
              <a:buClr>
                <a:schemeClr val="accent2"/>
              </a:buClr>
              <a:buSzPts val="1600"/>
              <a:buFont typeface="Noto Sans Symbols"/>
              <a:buNone/>
            </a:pPr>
            <a:endParaRPr sz="16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360"/>
              </a:spcBef>
              <a:spcAft>
                <a:spcPts val="0"/>
              </a:spcAft>
              <a:buClr>
                <a:schemeClr val="accent2"/>
              </a:buClr>
              <a:buSzPts val="1800"/>
              <a:buFont typeface="Noto Sans Symbols"/>
              <a:buChar char="▪"/>
            </a:pPr>
            <a:r>
              <a:rPr lang="en-US" sz="1800" b="1" i="0" u="none">
                <a:solidFill>
                  <a:schemeClr val="dk1"/>
                </a:solidFill>
                <a:latin typeface="Times New Roman"/>
                <a:ea typeface="Times New Roman"/>
                <a:cs typeface="Times New Roman"/>
                <a:sym typeface="Times New Roman"/>
              </a:rPr>
              <a:t>Fail-safe failures </a:t>
            </a:r>
            <a:r>
              <a:rPr lang="en-US" sz="1600" b="0" i="0" u="none">
                <a:solidFill>
                  <a:schemeClr val="dk1"/>
                </a:solidFill>
                <a:latin typeface="Times New Roman"/>
                <a:ea typeface="Times New Roman"/>
                <a:cs typeface="Times New Roman"/>
                <a:sym typeface="Times New Roman"/>
              </a:rPr>
              <a:t>cover the case of dealing with arbitrary failures by the process Q, yet these failures are benign, i.e. they cannot do any harm.</a:t>
            </a:r>
            <a:endParaRPr/>
          </a:p>
          <a:p>
            <a:pPr marL="342900" marR="0" lvl="0" indent="-241300" algn="l" rtl="0">
              <a:lnSpc>
                <a:spcPct val="100000"/>
              </a:lnSpc>
              <a:spcBef>
                <a:spcPts val="320"/>
              </a:spcBef>
              <a:spcAft>
                <a:spcPts val="0"/>
              </a:spcAft>
              <a:buClr>
                <a:schemeClr val="accent2"/>
              </a:buClr>
              <a:buSzPts val="1600"/>
              <a:buFont typeface="Noto Sans Symbols"/>
              <a:buNone/>
            </a:pPr>
            <a:endParaRPr sz="16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360"/>
              </a:spcBef>
              <a:spcAft>
                <a:spcPts val="0"/>
              </a:spcAft>
              <a:buClr>
                <a:schemeClr val="accent2"/>
              </a:buClr>
              <a:buSzPts val="1600"/>
              <a:buFont typeface="Noto Sans Symbols"/>
              <a:buChar char="▪"/>
            </a:pPr>
            <a:r>
              <a:rPr lang="en-US" sz="1600" b="0" i="0" u="none">
                <a:solidFill>
                  <a:schemeClr val="dk1"/>
                </a:solidFill>
                <a:latin typeface="Times New Roman"/>
                <a:ea typeface="Times New Roman"/>
                <a:cs typeface="Times New Roman"/>
                <a:sym typeface="Times New Roman"/>
              </a:rPr>
              <a:t>• Finally, when dealing with </a:t>
            </a:r>
            <a:r>
              <a:rPr lang="en-US" sz="1800" b="1" i="0" u="none">
                <a:solidFill>
                  <a:schemeClr val="dk1"/>
                </a:solidFill>
                <a:latin typeface="Times New Roman"/>
                <a:ea typeface="Times New Roman"/>
                <a:cs typeface="Times New Roman"/>
                <a:sym typeface="Times New Roman"/>
              </a:rPr>
              <a:t>fail-arbitrary failures</a:t>
            </a:r>
            <a:r>
              <a:rPr lang="en-US" sz="1600" b="0" i="0" u="none">
                <a:solidFill>
                  <a:schemeClr val="dk1"/>
                </a:solidFill>
                <a:latin typeface="Times New Roman"/>
                <a:ea typeface="Times New Roman"/>
                <a:cs typeface="Times New Roman"/>
                <a:sym typeface="Times New Roman"/>
              </a:rPr>
              <a:t>, Q may fail in any possible way; failures may be unobservable in addition to being harmful to the otherwise correct behaviour of other processes. Clearly, the worst situation is that in which you have to deal with fail-arbitrary failures. </a:t>
            </a:r>
            <a:endParaRPr/>
          </a:p>
          <a:p>
            <a:pPr marL="342900" marR="0" lvl="0" indent="-241300" algn="ctr" rtl="0">
              <a:spcBef>
                <a:spcPts val="320"/>
              </a:spcBef>
              <a:spcAft>
                <a:spcPts val="0"/>
              </a:spcAft>
              <a:buClr>
                <a:schemeClr val="accent2"/>
              </a:buClr>
              <a:buSzPts val="1600"/>
              <a:buFont typeface="Times New Roman"/>
              <a:buNone/>
            </a:pPr>
            <a:endParaRPr sz="1600" b="0" i="0" u="none">
              <a:solidFill>
                <a:schemeClr val="dk1"/>
              </a:solidFill>
              <a:latin typeface="Times New Roman"/>
              <a:ea typeface="Times New Roman"/>
              <a:cs typeface="Times New Roman"/>
              <a:sym typeface="Times New Roman"/>
            </a:endParaRPr>
          </a:p>
        </p:txBody>
      </p:sp>
      <p:sp>
        <p:nvSpPr>
          <p:cNvPr id="347" name="Google Shape;347;p3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1" i="0" u="none">
                <a:solidFill>
                  <a:srgbClr val="FF0000"/>
                </a:solidFill>
                <a:latin typeface="Times New Roman"/>
                <a:ea typeface="Times New Roman"/>
                <a:cs typeface="Times New Roman"/>
                <a:sym typeface="Times New Roman"/>
              </a:rPr>
              <a:t>Failure Detection: Synchronous /Asynchronous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rgbClr val="FF0000"/>
              </a:solidFill>
              <a:latin typeface="Times New Roman"/>
              <a:ea typeface="Times New Roman"/>
              <a:cs typeface="Times New Roman"/>
              <a:sym typeface="Times New Roman"/>
            </a:endParaRPr>
          </a:p>
        </p:txBody>
      </p:sp>
      <p:sp>
        <p:nvSpPr>
          <p:cNvPr id="353" name="Google Shape;353;p38"/>
          <p:cNvSpPr txBox="1">
            <a:spLocks noGrp="1"/>
          </p:cNvSpPr>
          <p:nvPr>
            <p:ph type="body" idx="1"/>
          </p:nvPr>
        </p:nvSpPr>
        <p:spPr>
          <a:xfrm>
            <a:off x="183700" y="571500"/>
            <a:ext cx="8560200"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3200"/>
              <a:buFont typeface="Times New Roman"/>
              <a:buNone/>
            </a:pPr>
            <a:r>
              <a:rPr lang="en-US" sz="3200" b="1" i="0" u="none">
                <a:solidFill>
                  <a:schemeClr val="dk1"/>
                </a:solidFill>
                <a:latin typeface="Times New Roman"/>
                <a:ea typeface="Times New Roman"/>
                <a:cs typeface="Times New Roman"/>
                <a:sym typeface="Times New Roman"/>
              </a:rPr>
              <a:t>Failure Masking</a:t>
            </a:r>
            <a:endParaRPr sz="1400" b="0" i="0" u="none">
              <a:solidFill>
                <a:schemeClr val="dk1"/>
              </a:solidFill>
              <a:latin typeface="Times New Roman"/>
              <a:ea typeface="Times New Roman"/>
              <a:cs typeface="Times New Roman"/>
              <a:sym typeface="Times New Roman"/>
            </a:endParaRPr>
          </a:p>
          <a:p>
            <a:pPr marL="0" marR="0" lvl="0" indent="0" algn="ctr" rtl="0">
              <a:lnSpc>
                <a:spcPct val="100000"/>
              </a:lnSpc>
              <a:spcBef>
                <a:spcPts val="280"/>
              </a:spcBef>
              <a:spcAft>
                <a:spcPts val="0"/>
              </a:spcAft>
              <a:buClr>
                <a:schemeClr val="accent2"/>
              </a:buClr>
              <a:buSzPts val="1400"/>
              <a:buFont typeface="Times New Roman"/>
              <a:buNone/>
            </a:pPr>
            <a:endParaRPr sz="1400" b="0" i="0" u="none">
              <a:solidFill>
                <a:schemeClr val="dk1"/>
              </a:solidFill>
              <a:latin typeface="Times New Roman"/>
              <a:ea typeface="Times New Roman"/>
              <a:cs typeface="Times New Roman"/>
              <a:sym typeface="Times New Roman"/>
            </a:endParaRPr>
          </a:p>
          <a:p>
            <a:pPr marL="0" marR="0" lvl="0" indent="-88900" algn="ctr" rtl="0">
              <a:lnSpc>
                <a:spcPct val="100000"/>
              </a:lnSpc>
              <a:spcBef>
                <a:spcPts val="280"/>
              </a:spcBef>
              <a:spcAft>
                <a:spcPts val="0"/>
              </a:spcAft>
              <a:buClr>
                <a:schemeClr val="accent2"/>
              </a:buClr>
              <a:buSzPts val="1400"/>
              <a:buFont typeface="Times New Roman"/>
              <a:buChar char="•"/>
            </a:pPr>
            <a:r>
              <a:rPr lang="en-US" sz="1400" b="0" i="0" u="none">
                <a:solidFill>
                  <a:schemeClr val="dk1"/>
                </a:solidFill>
                <a:latin typeface="Times New Roman"/>
                <a:ea typeface="Times New Roman"/>
                <a:cs typeface="Times New Roman"/>
                <a:sym typeface="Times New Roman"/>
              </a:rPr>
              <a:t/>
            </a:r>
            <a:br>
              <a:rPr lang="en-US" sz="1400" b="0" i="0" u="none">
                <a:solidFill>
                  <a:schemeClr val="dk1"/>
                </a:solidFill>
                <a:latin typeface="Times New Roman"/>
                <a:ea typeface="Times New Roman"/>
                <a:cs typeface="Times New Roman"/>
                <a:sym typeface="Times New Roman"/>
              </a:rPr>
            </a:br>
            <a:r>
              <a:rPr lang="en-US" sz="1400" b="0" i="0" u="none">
                <a:solidFill>
                  <a:schemeClr val="dk1"/>
                </a:solidFill>
                <a:latin typeface="Times New Roman"/>
                <a:ea typeface="Times New Roman"/>
                <a:cs typeface="Times New Roman"/>
                <a:sym typeface="Times New Roman"/>
              </a:rPr>
              <a:t> </a:t>
            </a:r>
            <a:endParaRPr/>
          </a:p>
          <a:p>
            <a:pPr marL="0" marR="0" lvl="0" indent="-127000" algn="just" rtl="0">
              <a:lnSpc>
                <a:spcPct val="100000"/>
              </a:lnSpc>
              <a:spcBef>
                <a:spcPts val="400"/>
              </a:spcBef>
              <a:spcAft>
                <a:spcPts val="0"/>
              </a:spcAft>
              <a:buClr>
                <a:schemeClr val="accent2"/>
              </a:buClr>
              <a:buSzPts val="2000"/>
              <a:buFont typeface="Times New Roman"/>
              <a:buChar char="•"/>
            </a:pPr>
            <a:r>
              <a:rPr lang="en-US" sz="2000" b="0" i="1" u="none">
                <a:solidFill>
                  <a:schemeClr val="dk1"/>
                </a:solidFill>
                <a:latin typeface="Times New Roman"/>
                <a:ea typeface="Times New Roman"/>
                <a:cs typeface="Times New Roman"/>
                <a:sym typeface="Times New Roman"/>
              </a:rPr>
              <a:t>1. </a:t>
            </a:r>
            <a:r>
              <a:rPr lang="en-US" sz="2000" b="1" i="1" u="none">
                <a:solidFill>
                  <a:schemeClr val="dk1"/>
                </a:solidFill>
              </a:rPr>
              <a:t>Information redundancy</a:t>
            </a:r>
            <a:r>
              <a:rPr lang="en-US" sz="2000" b="0" i="0" u="none">
                <a:solidFill>
                  <a:schemeClr val="dk1"/>
                </a:solidFill>
                <a:latin typeface="Times New Roman"/>
                <a:ea typeface="Times New Roman"/>
                <a:cs typeface="Times New Roman"/>
                <a:sym typeface="Times New Roman"/>
              </a:rPr>
              <a:t>:, parity, checksums, Hamming codes, forward error correction (FEC) codes, etc. </a:t>
            </a:r>
            <a:endParaRPr/>
          </a:p>
          <a:p>
            <a:pPr marL="0" marR="0" lvl="0" indent="-127000" algn="just" rtl="0">
              <a:lnSpc>
                <a:spcPct val="100000"/>
              </a:lnSpc>
              <a:spcBef>
                <a:spcPts val="400"/>
              </a:spcBef>
              <a:spcAft>
                <a:spcPts val="0"/>
              </a:spcAft>
              <a:buClr>
                <a:schemeClr val="accent2"/>
              </a:buClr>
              <a:buSzPts val="2000"/>
              <a:buFont typeface="Times New Roman"/>
              <a:buChar char="•"/>
            </a:pPr>
            <a:r>
              <a:rPr lang="en-US" sz="2000" b="0" i="1" u="none">
                <a:solidFill>
                  <a:schemeClr val="dk1"/>
                </a:solidFill>
                <a:latin typeface="Times New Roman"/>
                <a:ea typeface="Times New Roman"/>
                <a:cs typeface="Times New Roman"/>
                <a:sym typeface="Times New Roman"/>
              </a:rPr>
              <a:t>2.</a:t>
            </a:r>
            <a:r>
              <a:rPr lang="en-US" sz="2000" b="1" i="1" u="none">
                <a:solidFill>
                  <a:schemeClr val="dk1"/>
                </a:solidFill>
              </a:rPr>
              <a:t> Time redundancy</a:t>
            </a:r>
            <a:r>
              <a:rPr lang="en-US" sz="2000" b="1" i="0" u="none">
                <a:solidFill>
                  <a:schemeClr val="dk1"/>
                </a:solidFill>
              </a:rPr>
              <a:t>:</a:t>
            </a:r>
            <a:r>
              <a:rPr lang="en-US" sz="2000" b="1" i="0" u="none">
                <a:solidFill>
                  <a:schemeClr val="dk1"/>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 An additional time that is used to deliver the service of a system or multiple executions of an operation. For example, retransmission handling in networks, or if a transaction aborts, then rollback till the closest checkpoint restarts. </a:t>
            </a:r>
            <a:endParaRPr/>
          </a:p>
          <a:p>
            <a:pPr marL="0" marR="0" lvl="0" indent="-127000" algn="just" rtl="0">
              <a:lnSpc>
                <a:spcPct val="100000"/>
              </a:lnSpc>
              <a:spcBef>
                <a:spcPts val="400"/>
              </a:spcBef>
              <a:spcAft>
                <a:spcPts val="0"/>
              </a:spcAft>
              <a:buClr>
                <a:schemeClr val="accent2"/>
              </a:buClr>
              <a:buSzPts val="2000"/>
              <a:buFont typeface="Times New Roman"/>
              <a:buChar char="•"/>
            </a:pPr>
            <a:r>
              <a:rPr lang="en-US" sz="2000" b="0" i="1" u="none">
                <a:solidFill>
                  <a:schemeClr val="dk1"/>
                </a:solidFill>
                <a:latin typeface="Times New Roman"/>
                <a:ea typeface="Times New Roman"/>
                <a:cs typeface="Times New Roman"/>
                <a:sym typeface="Times New Roman"/>
              </a:rPr>
              <a:t>3. </a:t>
            </a:r>
            <a:r>
              <a:rPr lang="en-US" sz="2000" b="1" i="1" u="none">
                <a:solidFill>
                  <a:schemeClr val="dk1"/>
                </a:solidFill>
              </a:rPr>
              <a:t>Physical redundancy</a:t>
            </a:r>
            <a:r>
              <a:rPr lang="en-US" sz="2000" b="0" i="0" u="none">
                <a:solidFill>
                  <a:schemeClr val="dk1"/>
                </a:solidFill>
                <a:latin typeface="Times New Roman"/>
                <a:ea typeface="Times New Roman"/>
                <a:cs typeface="Times New Roman"/>
                <a:sym typeface="Times New Roman"/>
              </a:rPr>
              <a:t> For example, extra processes can be added to a system so that if a small number of them get crashed, the system can still function correctly. </a:t>
            </a:r>
            <a:endParaRPr sz="2000" b="0" i="0" u="none">
              <a:solidFill>
                <a:schemeClr val="dk1"/>
              </a:solidFill>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p>
          <a:p>
            <a:pPr marL="34290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Even in biology (mammals have two eyes, two ears, two lungs, etc.), aircraft (747s have four engines but can fly on three), and sports (multiple referees in case one misses an event). Another example is </a:t>
            </a:r>
            <a:r>
              <a:rPr lang="en-US" sz="2000" b="1" i="0" u="none">
                <a:solidFill>
                  <a:schemeClr val="dk1"/>
                </a:solidFill>
              </a:rPr>
              <a:t>  Hadoop Distributed File System (HDFS)</a:t>
            </a:r>
            <a:r>
              <a:rPr lang="en-US" sz="2000" b="0" i="0" u="none">
                <a:solidFill>
                  <a:schemeClr val="dk1"/>
                </a:solidFill>
                <a:latin typeface="Times New Roman"/>
                <a:ea typeface="Times New Roman"/>
                <a:cs typeface="Times New Roman"/>
                <a:sym typeface="Times New Roman"/>
              </a:rPr>
              <a:t>  </a:t>
            </a: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1" i="0" u="none">
                <a:solidFill>
                  <a:srgbClr val="FF0000"/>
                </a:solidFill>
                <a:latin typeface="Times New Roman"/>
                <a:ea typeface="Times New Roman"/>
                <a:cs typeface="Times New Roman"/>
                <a:sym typeface="Times New Roman"/>
              </a:rPr>
              <a:t>Resilience by Process Groups</a:t>
            </a:r>
            <a:endParaRPr/>
          </a:p>
        </p:txBody>
      </p:sp>
      <p:sp>
        <p:nvSpPr>
          <p:cNvPr id="359" name="Google Shape;359;p3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Group Organization and Management</a:t>
            </a:r>
            <a:endParaRPr/>
          </a:p>
        </p:txBody>
      </p:sp>
      <p:pic>
        <p:nvPicPr>
          <p:cNvPr id="360" name="Google Shape;360;p39"/>
          <p:cNvPicPr preferRelativeResize="0"/>
          <p:nvPr/>
        </p:nvPicPr>
        <p:blipFill rotWithShape="1">
          <a:blip r:embed="rId3">
            <a:alphaModFix/>
          </a:blip>
          <a:srcRect/>
          <a:stretch/>
        </p:blipFill>
        <p:spPr>
          <a:xfrm>
            <a:off x="814387" y="1592262"/>
            <a:ext cx="8035925" cy="332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txBox="1">
            <a:spLocks noGrp="1"/>
          </p:cNvSpPr>
          <p:nvPr>
            <p:ph type="title"/>
          </p:nvPr>
        </p:nvSpPr>
        <p:spPr>
          <a:xfrm>
            <a:off x="0" y="257175"/>
            <a:ext cx="9144000" cy="15700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Design and Implementation issues of DSM</a:t>
            </a:r>
            <a:br>
              <a:rPr lang="en-US" sz="4400" b="0" i="0" u="none">
                <a:solidFill>
                  <a:srgbClr val="FF0000"/>
                </a:solidFill>
                <a:latin typeface="Times New Roman"/>
                <a:ea typeface="Times New Roman"/>
                <a:cs typeface="Times New Roman"/>
                <a:sym typeface="Times New Roman"/>
              </a:rPr>
            </a:br>
            <a:endParaRPr/>
          </a:p>
        </p:txBody>
      </p:sp>
      <p:sp>
        <p:nvSpPr>
          <p:cNvPr id="106" name="Google Shape;106;p5"/>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sp>
        <p:nvSpPr>
          <p:cNvPr id="107" name="Google Shape;107;p5"/>
          <p:cNvSpPr txBox="1"/>
          <p:nvPr/>
        </p:nvSpPr>
        <p:spPr>
          <a:xfrm>
            <a:off x="881062" y="1827212"/>
            <a:ext cx="7386637" cy="3416300"/>
          </a:xfrm>
          <a:prstGeom prst="rect">
            <a:avLst/>
          </a:prstGeom>
          <a:noFill/>
          <a:ln>
            <a:noFill/>
          </a:ln>
        </p:spPr>
        <p:txBody>
          <a:bodyPr spcFirstLastPara="1" wrap="square" lIns="91425" tIns="45700" rIns="91425" bIns="45700" anchor="t" anchorCtr="0">
            <a:spAutoFit/>
          </a:bodyPr>
          <a:lstStyle/>
          <a:p>
            <a:pPr marL="800100" marR="0" lvl="1" indent="-342900" algn="l" rtl="0">
              <a:lnSpc>
                <a:spcPct val="100000"/>
              </a:lnSpc>
              <a:spcBef>
                <a:spcPts val="0"/>
              </a:spcBef>
              <a:spcAft>
                <a:spcPts val="0"/>
              </a:spcAft>
              <a:buClr>
                <a:schemeClr val="accent2"/>
              </a:buClr>
              <a:buSzPts val="2400"/>
              <a:buFont typeface="Arial"/>
              <a:buChar char="•"/>
            </a:pPr>
            <a:r>
              <a:rPr lang="en-US" sz="2400" b="0" i="0" u="none" strike="noStrike" cap="none">
                <a:solidFill>
                  <a:schemeClr val="accent2"/>
                </a:solidFill>
                <a:latin typeface="Times New Roman"/>
                <a:ea typeface="Times New Roman"/>
                <a:cs typeface="Times New Roman"/>
                <a:sym typeface="Times New Roman"/>
              </a:rPr>
              <a:t>Granularity </a:t>
            </a:r>
            <a:endParaRPr/>
          </a:p>
          <a:p>
            <a:pPr marL="800100" marR="0" lvl="1" indent="-342900" algn="l" rtl="0">
              <a:lnSpc>
                <a:spcPct val="100000"/>
              </a:lnSpc>
              <a:spcBef>
                <a:spcPts val="0"/>
              </a:spcBef>
              <a:spcAft>
                <a:spcPts val="0"/>
              </a:spcAft>
              <a:buClr>
                <a:schemeClr val="accent2"/>
              </a:buClr>
              <a:buSzPts val="2400"/>
              <a:buFont typeface="Arial"/>
              <a:buChar char="•"/>
            </a:pPr>
            <a:r>
              <a:rPr lang="en-US" sz="2400" b="0" i="0" u="none" strike="noStrike" cap="none">
                <a:solidFill>
                  <a:schemeClr val="accent2"/>
                </a:solidFill>
                <a:latin typeface="Times New Roman"/>
                <a:ea typeface="Times New Roman"/>
                <a:cs typeface="Times New Roman"/>
                <a:sym typeface="Times New Roman"/>
              </a:rPr>
              <a:t>Structure of shared –memory space</a:t>
            </a:r>
            <a:endParaRPr/>
          </a:p>
          <a:p>
            <a:pPr marL="800100" marR="0" lvl="1" indent="-342900" algn="l" rtl="0">
              <a:lnSpc>
                <a:spcPct val="100000"/>
              </a:lnSpc>
              <a:spcBef>
                <a:spcPts val="0"/>
              </a:spcBef>
              <a:spcAft>
                <a:spcPts val="0"/>
              </a:spcAft>
              <a:buClr>
                <a:schemeClr val="accent2"/>
              </a:buClr>
              <a:buSzPts val="2400"/>
              <a:buFont typeface="Arial"/>
              <a:buChar char="•"/>
            </a:pPr>
            <a:r>
              <a:rPr lang="en-US" sz="2400" b="0" i="0" u="none" strike="noStrike" cap="none">
                <a:solidFill>
                  <a:schemeClr val="accent2"/>
                </a:solidFill>
                <a:latin typeface="Times New Roman"/>
                <a:ea typeface="Times New Roman"/>
                <a:cs typeface="Times New Roman"/>
                <a:sym typeface="Times New Roman"/>
              </a:rPr>
              <a:t>Memory Coherence and Access Synchronization</a:t>
            </a:r>
            <a:endParaRPr/>
          </a:p>
          <a:p>
            <a:pPr marL="800100" marR="0" lvl="1" indent="-342900" algn="l" rtl="0">
              <a:lnSpc>
                <a:spcPct val="100000"/>
              </a:lnSpc>
              <a:spcBef>
                <a:spcPts val="0"/>
              </a:spcBef>
              <a:spcAft>
                <a:spcPts val="0"/>
              </a:spcAft>
              <a:buClr>
                <a:schemeClr val="accent2"/>
              </a:buClr>
              <a:buSzPts val="2400"/>
              <a:buFont typeface="Arial"/>
              <a:buChar char="•"/>
            </a:pPr>
            <a:r>
              <a:rPr lang="en-US" sz="2400" b="0" i="0" u="none" strike="noStrike" cap="none">
                <a:solidFill>
                  <a:schemeClr val="accent2"/>
                </a:solidFill>
                <a:latin typeface="Times New Roman"/>
                <a:ea typeface="Times New Roman"/>
                <a:cs typeface="Times New Roman"/>
                <a:sym typeface="Times New Roman"/>
              </a:rPr>
              <a:t>Data Location and access</a:t>
            </a:r>
            <a:endParaRPr/>
          </a:p>
          <a:p>
            <a:pPr marL="800100" marR="0" lvl="1" indent="-342900" algn="l" rtl="0">
              <a:lnSpc>
                <a:spcPct val="100000"/>
              </a:lnSpc>
              <a:spcBef>
                <a:spcPts val="0"/>
              </a:spcBef>
              <a:spcAft>
                <a:spcPts val="0"/>
              </a:spcAft>
              <a:buClr>
                <a:schemeClr val="accent2"/>
              </a:buClr>
              <a:buSzPts val="2400"/>
              <a:buFont typeface="Arial"/>
              <a:buChar char="•"/>
            </a:pPr>
            <a:r>
              <a:rPr lang="en-US" sz="2400" b="0" i="0" u="none" strike="noStrike" cap="none">
                <a:solidFill>
                  <a:schemeClr val="accent2"/>
                </a:solidFill>
                <a:latin typeface="Times New Roman"/>
                <a:ea typeface="Times New Roman"/>
                <a:cs typeface="Times New Roman"/>
                <a:sym typeface="Times New Roman"/>
              </a:rPr>
              <a:t>Replacement strategy </a:t>
            </a:r>
            <a:endParaRPr/>
          </a:p>
          <a:p>
            <a:pPr marL="800100" marR="0" lvl="1" indent="-342900" algn="l" rtl="0">
              <a:lnSpc>
                <a:spcPct val="100000"/>
              </a:lnSpc>
              <a:spcBef>
                <a:spcPts val="0"/>
              </a:spcBef>
              <a:spcAft>
                <a:spcPts val="0"/>
              </a:spcAft>
              <a:buClr>
                <a:schemeClr val="accent2"/>
              </a:buClr>
              <a:buSzPts val="2400"/>
              <a:buFont typeface="Arial"/>
              <a:buChar char="•"/>
            </a:pPr>
            <a:r>
              <a:rPr lang="en-US" sz="2400" b="0" i="0" u="none" strike="noStrike" cap="none">
                <a:solidFill>
                  <a:schemeClr val="accent2"/>
                </a:solidFill>
                <a:latin typeface="Times New Roman"/>
                <a:ea typeface="Times New Roman"/>
                <a:cs typeface="Times New Roman"/>
                <a:sym typeface="Times New Roman"/>
              </a:rPr>
              <a:t>Thrashing </a:t>
            </a:r>
            <a:endParaRPr/>
          </a:p>
          <a:p>
            <a:pPr marL="800100" marR="0" lvl="1" indent="-342900" algn="l" rtl="0">
              <a:lnSpc>
                <a:spcPct val="100000"/>
              </a:lnSpc>
              <a:spcBef>
                <a:spcPts val="0"/>
              </a:spcBef>
              <a:spcAft>
                <a:spcPts val="0"/>
              </a:spcAft>
              <a:buClr>
                <a:schemeClr val="accent2"/>
              </a:buClr>
              <a:buSzPts val="2400"/>
              <a:buFont typeface="Arial"/>
              <a:buChar char="•"/>
            </a:pPr>
            <a:r>
              <a:rPr lang="en-US" sz="2400" b="0" i="0" u="none" strike="noStrike" cap="none">
                <a:solidFill>
                  <a:schemeClr val="accent2"/>
                </a:solidFill>
                <a:latin typeface="Times New Roman"/>
                <a:ea typeface="Times New Roman"/>
                <a:cs typeface="Times New Roman"/>
                <a:sym typeface="Times New Roman"/>
              </a:rPr>
              <a:t>Heterogeneity</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strike="noStrike" cap="none">
              <a:solidFill>
                <a:schemeClr val="accen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a:solidFill>
                <a:schemeClr val="accent2"/>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rgbClr val="FF0000"/>
              </a:solidFill>
              <a:latin typeface="Times New Roman"/>
              <a:ea typeface="Times New Roman"/>
              <a:cs typeface="Times New Roman"/>
              <a:sym typeface="Times New Roman"/>
            </a:endParaRPr>
          </a:p>
        </p:txBody>
      </p:sp>
      <p:sp>
        <p:nvSpPr>
          <p:cNvPr id="366" name="Google Shape;366;p40"/>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sp>
        <p:nvSpPr>
          <p:cNvPr id="367" name="Google Shape;367;p40"/>
          <p:cNvSpPr txBox="1"/>
          <p:nvPr/>
        </p:nvSpPr>
        <p:spPr>
          <a:xfrm>
            <a:off x="152400" y="152400"/>
            <a:ext cx="91440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4400"/>
              <a:buFont typeface="Times New Roman"/>
              <a:buNone/>
            </a:pPr>
            <a:r>
              <a:rPr lang="en-US" sz="4400" b="1" i="0" u="none">
                <a:solidFill>
                  <a:srgbClr val="FF0000"/>
                </a:solidFill>
                <a:latin typeface="Times New Roman"/>
                <a:ea typeface="Times New Roman"/>
                <a:cs typeface="Times New Roman"/>
                <a:sym typeface="Times New Roman"/>
              </a:rPr>
              <a:t>Byzantine agreement problem (Byzantine Generals Problem)</a:t>
            </a:r>
            <a:endParaRPr/>
          </a:p>
        </p:txBody>
      </p:sp>
      <p:sp>
        <p:nvSpPr>
          <p:cNvPr id="368" name="Google Shape;368;p40"/>
          <p:cNvSpPr txBox="1"/>
          <p:nvPr/>
        </p:nvSpPr>
        <p:spPr>
          <a:xfrm>
            <a:off x="541337" y="2138362"/>
            <a:ext cx="7854950" cy="30162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Assumptions and Goals:</a:t>
            </a:r>
            <a:endParaRPr sz="1800" b="0" i="0" u="none">
              <a:solidFill>
                <a:schemeClr val="dk1"/>
              </a:solidFill>
              <a:latin typeface="Times New Roman"/>
              <a:ea typeface="Times New Roman"/>
              <a:cs typeface="Times New Roman"/>
              <a:sym typeface="Times New Roman"/>
            </a:endParaRPr>
          </a:p>
          <a:p>
            <a:pPr marL="0" marR="0" lvl="0" indent="-127000" algn="just" rtl="0">
              <a:lnSpc>
                <a:spcPct val="100000"/>
              </a:lnSpc>
              <a:spcBef>
                <a:spcPts val="12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Assume that processes are synchronous, messages are unicast while preserving ordering, and communication delay is bounded.</a:t>
            </a:r>
            <a:endParaRPr sz="1800" b="0" i="0" u="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Assume N processes, where each process i will provide a value vi to others.</a:t>
            </a:r>
            <a:endParaRPr sz="1800" b="0" i="0" u="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Goal- Let each process construct a vector V of length N, such that </a:t>
            </a:r>
            <a:endParaRPr sz="1800" b="0" i="0" u="none">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if process i is non-faulty, V [i] = vi</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ELSE V [i] is undefined/unknown</a:t>
            </a:r>
            <a:endParaRPr sz="18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Assume that there are at most k faulty processes.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1" i="0" u="none">
                <a:solidFill>
                  <a:srgbClr val="FF0000"/>
                </a:solidFill>
                <a:latin typeface="Times New Roman"/>
                <a:ea typeface="Times New Roman"/>
                <a:cs typeface="Times New Roman"/>
                <a:sym typeface="Times New Roman"/>
              </a:rPr>
              <a:t>Byzantine agreement problem (Byzantine Generals Problem)</a:t>
            </a:r>
            <a:endParaRPr/>
          </a:p>
        </p:txBody>
      </p:sp>
      <p:sp>
        <p:nvSpPr>
          <p:cNvPr id="374" name="Google Shape;374;p41"/>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pic>
        <p:nvPicPr>
          <p:cNvPr id="375" name="Google Shape;375;p41"/>
          <p:cNvPicPr preferRelativeResize="0"/>
          <p:nvPr/>
        </p:nvPicPr>
        <p:blipFill rotWithShape="1">
          <a:blip r:embed="rId3">
            <a:alphaModFix/>
          </a:blip>
          <a:srcRect/>
          <a:stretch/>
        </p:blipFill>
        <p:spPr>
          <a:xfrm>
            <a:off x="536575" y="3543300"/>
            <a:ext cx="7686675" cy="2882900"/>
          </a:xfrm>
          <a:prstGeom prst="rect">
            <a:avLst/>
          </a:prstGeom>
          <a:noFill/>
          <a:ln>
            <a:noFill/>
          </a:ln>
        </p:spPr>
      </p:pic>
      <p:sp>
        <p:nvSpPr>
          <p:cNvPr id="376" name="Google Shape;376;p41"/>
          <p:cNvSpPr txBox="1"/>
          <p:nvPr/>
        </p:nvSpPr>
        <p:spPr>
          <a:xfrm>
            <a:off x="914400" y="1327150"/>
            <a:ext cx="7456487" cy="2216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600"/>
              <a:buFont typeface="Times New Roman"/>
              <a:buNone/>
            </a:pPr>
            <a:r>
              <a:rPr lang="en-US" sz="1600" b="1" i="1" u="none">
                <a:solidFill>
                  <a:schemeClr val="dk1"/>
                </a:solidFill>
                <a:latin typeface="Times New Roman"/>
                <a:ea typeface="Times New Roman"/>
                <a:cs typeface="Times New Roman"/>
                <a:sym typeface="Times New Roman"/>
              </a:rPr>
              <a:t>Assumptions and Goals:</a:t>
            </a:r>
            <a:endParaRPr sz="1400" b="1" i="0" u="none">
              <a:solidFill>
                <a:schemeClr val="dk1"/>
              </a:solidFill>
              <a:latin typeface="Times New Roman"/>
              <a:ea typeface="Times New Roman"/>
              <a:cs typeface="Times New Roman"/>
              <a:sym typeface="Times New Roman"/>
            </a:endParaRPr>
          </a:p>
          <a:p>
            <a:pPr marL="0" marR="0" lvl="0" indent="-101600" algn="just" rtl="0">
              <a:lnSpc>
                <a:spcPct val="100000"/>
              </a:lnSpc>
              <a:spcBef>
                <a:spcPts val="120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Assume that processes are synchronous, messages are unicast while preserving ordering, and communication delay is bounded.</a:t>
            </a:r>
            <a:endParaRPr sz="1400" b="0" i="0" u="none">
              <a:solidFill>
                <a:schemeClr val="dk1"/>
              </a:solidFill>
              <a:latin typeface="Times New Roman"/>
              <a:ea typeface="Times New Roman"/>
              <a:cs typeface="Times New Roman"/>
              <a:sym typeface="Times New Roman"/>
            </a:endParaRPr>
          </a:p>
          <a:p>
            <a:pPr marL="0" marR="0" lvl="0" indent="-10160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Assume N processes, where each process i will provide a value vi to others.</a:t>
            </a:r>
            <a:endParaRPr sz="1400" b="0" i="0" u="none">
              <a:solidFill>
                <a:schemeClr val="dk1"/>
              </a:solidFill>
              <a:latin typeface="Times New Roman"/>
              <a:ea typeface="Times New Roman"/>
              <a:cs typeface="Times New Roman"/>
              <a:sym typeface="Times New Roman"/>
            </a:endParaRPr>
          </a:p>
          <a:p>
            <a:pPr marL="0" marR="0" lvl="0" indent="-10160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Goal- Let each process construct a vector V of length N, such that </a:t>
            </a:r>
            <a:endParaRPr sz="1400" b="0" i="0" u="none">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Times New Roman"/>
                <a:ea typeface="Times New Roman"/>
                <a:cs typeface="Times New Roman"/>
                <a:sym typeface="Times New Roman"/>
              </a:rPr>
              <a:t>if process i is non-faulty, V [i] = vi</a:t>
            </a:r>
            <a:endParaRPr sz="14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Times New Roman"/>
                <a:ea typeface="Times New Roman"/>
                <a:cs typeface="Times New Roman"/>
                <a:sym typeface="Times New Roman"/>
              </a:rPr>
              <a:t>ELSE V [i] is undefined/unknown</a:t>
            </a:r>
            <a:endParaRPr sz="1400" b="0" i="0" u="none" strike="noStrike" cap="none">
              <a:solidFill>
                <a:schemeClr val="dk1"/>
              </a:solidFill>
              <a:latin typeface="Times New Roman"/>
              <a:ea typeface="Times New Roman"/>
              <a:cs typeface="Times New Roman"/>
              <a:sym typeface="Times New Roman"/>
            </a:endParaRPr>
          </a:p>
          <a:p>
            <a:pPr marL="0" marR="0" lvl="0" indent="-101600" algn="just" rtl="0">
              <a:lnSpc>
                <a:spcPct val="10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Assume that there are at most k faulty processes.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rgbClr val="FF0000"/>
              </a:solidFill>
              <a:latin typeface="Times New Roman"/>
              <a:ea typeface="Times New Roman"/>
              <a:cs typeface="Times New Roman"/>
              <a:sym typeface="Times New Roman"/>
            </a:endParaRPr>
          </a:p>
        </p:txBody>
      </p:sp>
      <p:sp>
        <p:nvSpPr>
          <p:cNvPr id="382" name="Google Shape;382;p42"/>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sp>
        <p:nvSpPr>
          <p:cNvPr id="383" name="Google Shape;383;p42"/>
          <p:cNvSpPr txBox="1"/>
          <p:nvPr/>
        </p:nvSpPr>
        <p:spPr>
          <a:xfrm>
            <a:off x="425450" y="1274762"/>
            <a:ext cx="8332787" cy="5046662"/>
          </a:xfrm>
          <a:prstGeom prst="rect">
            <a:avLst/>
          </a:prstGeom>
          <a:noFill/>
          <a:ln>
            <a:noFill/>
          </a:ln>
        </p:spPr>
        <p:txBody>
          <a:bodyPr spcFirstLastPara="1" wrap="square" lIns="91425" tIns="45700" rIns="91425" bIns="45700" anchor="t" anchorCtr="0">
            <a:spAutoFit/>
          </a:bodyPr>
          <a:lstStyle/>
          <a:p>
            <a:pPr marL="630237"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 Each process sends its value to others  </a:t>
            </a:r>
            <a:endParaRPr sz="2000" b="0" i="0" u="none">
              <a:solidFill>
                <a:schemeClr val="dk1"/>
              </a:solidFill>
              <a:latin typeface="Times New Roman"/>
              <a:ea typeface="Times New Roman"/>
              <a:cs typeface="Times New Roman"/>
              <a:sym typeface="Times New Roman"/>
            </a:endParaRPr>
          </a:p>
          <a:p>
            <a:pPr marL="630237"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 The vectors, that each process assembles, are based on (a) </a:t>
            </a:r>
            <a:endParaRPr sz="2000" b="0" i="0" u="none">
              <a:solidFill>
                <a:schemeClr val="dk1"/>
              </a:solidFill>
              <a:latin typeface="Times New Roman"/>
              <a:ea typeface="Times New Roman"/>
              <a:cs typeface="Times New Roman"/>
              <a:sym typeface="Times New Roman"/>
            </a:endParaRPr>
          </a:p>
          <a:p>
            <a:pPr marL="630237"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 The vectors that each process receives in step 3</a:t>
            </a:r>
            <a:endParaRPr sz="2000" b="0" i="0" u="none">
              <a:solidFill>
                <a:schemeClr val="dk1"/>
              </a:solidFill>
              <a:latin typeface="Times New Roman"/>
              <a:ea typeface="Times New Roman"/>
              <a:cs typeface="Times New Roman"/>
              <a:sym typeface="Times New Roman"/>
            </a:endParaRPr>
          </a:p>
          <a:p>
            <a:pPr marL="630237"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endParaRPr sz="2000" b="0" i="0" u="none">
              <a:solidFill>
                <a:schemeClr val="dk1"/>
              </a:solidFill>
              <a:latin typeface="Times New Roman"/>
              <a:ea typeface="Times New Roman"/>
              <a:cs typeface="Times New Roman"/>
              <a:sym typeface="Times New Roman"/>
            </a:endParaRPr>
          </a:p>
          <a:p>
            <a:pPr marL="630237" marR="0" lvl="0" indent="-152400" algn="just" rtl="0">
              <a:lnSpc>
                <a:spcPct val="100000"/>
              </a:lnSpc>
              <a:spcBef>
                <a:spcPts val="120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The generals announce their troop strengths (for example, in units of 1-k soldiers) to the other members of a group by sending a message.</a:t>
            </a:r>
            <a:endParaRPr sz="2000" b="0" i="0" u="none">
              <a:solidFill>
                <a:schemeClr val="dk1"/>
              </a:solidFill>
              <a:latin typeface="Times New Roman"/>
              <a:ea typeface="Times New Roman"/>
              <a:cs typeface="Times New Roman"/>
              <a:sym typeface="Times New Roman"/>
            </a:endParaRPr>
          </a:p>
          <a:p>
            <a:pPr marL="630237" marR="0" lvl="0" indent="-152400" algn="just" rtl="0">
              <a:lnSpc>
                <a:spcPct val="100000"/>
              </a:lnSpc>
              <a:spcBef>
                <a:spcPts val="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The vectors V, that each general assembles, are based on (a), each general knows its own strength. They then send their vectors to all the other generals.</a:t>
            </a:r>
            <a:endParaRPr sz="2000" b="0" i="0" u="none">
              <a:solidFill>
                <a:schemeClr val="dk1"/>
              </a:solidFill>
              <a:latin typeface="Times New Roman"/>
              <a:ea typeface="Times New Roman"/>
              <a:cs typeface="Times New Roman"/>
              <a:sym typeface="Times New Roman"/>
            </a:endParaRPr>
          </a:p>
          <a:p>
            <a:pPr marL="630237" marR="0" lvl="0" indent="-152400" algn="just" rtl="0">
              <a:lnSpc>
                <a:spcPct val="100000"/>
              </a:lnSpc>
              <a:spcBef>
                <a:spcPts val="0"/>
              </a:spcBef>
              <a:spcAft>
                <a:spcPts val="0"/>
              </a:spcAft>
              <a:buClr>
                <a:schemeClr val="dk1"/>
              </a:buClr>
              <a:buSzPts val="2400"/>
              <a:buFont typeface="Times New Roman"/>
              <a:buAutoNum type="arabicPeriod"/>
            </a:pPr>
            <a:r>
              <a:rPr lang="en-US" sz="2400" b="0" i="0" u="none">
                <a:solidFill>
                  <a:schemeClr val="dk1"/>
                </a:solidFill>
                <a:latin typeface="Times New Roman"/>
                <a:ea typeface="Times New Roman"/>
                <a:cs typeface="Times New Roman"/>
                <a:sym typeface="Times New Roman"/>
              </a:rPr>
              <a:t>Each general receives vectors in step 3. It is clear to all that General 3 is the traitor. In each ‘column’, the majority value is assumed to be correct.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rgbClr val="FF0000"/>
              </a:solidFill>
              <a:latin typeface="Times New Roman"/>
              <a:ea typeface="Times New Roman"/>
              <a:cs typeface="Times New Roman"/>
              <a:sym typeface="Times New Roman"/>
            </a:endParaRPr>
          </a:p>
        </p:txBody>
      </p:sp>
      <p:sp>
        <p:nvSpPr>
          <p:cNvPr id="389" name="Google Shape;389;p43"/>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pic>
        <p:nvPicPr>
          <p:cNvPr id="390" name="Google Shape;390;p43"/>
          <p:cNvPicPr preferRelativeResize="0"/>
          <p:nvPr/>
        </p:nvPicPr>
        <p:blipFill rotWithShape="1">
          <a:blip r:embed="rId3">
            <a:alphaModFix/>
          </a:blip>
          <a:srcRect/>
          <a:stretch/>
        </p:blipFill>
        <p:spPr>
          <a:xfrm>
            <a:off x="927100" y="2395537"/>
            <a:ext cx="7521575" cy="243681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4"/>
          <p:cNvSpPr txBox="1">
            <a:spLocks noGrp="1"/>
          </p:cNvSpPr>
          <p:nvPr>
            <p:ph type="title"/>
          </p:nvPr>
        </p:nvSpPr>
        <p:spPr>
          <a:xfrm>
            <a:off x="0" y="0"/>
            <a:ext cx="9144000" cy="3984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
            </a:r>
            <a:br>
              <a:rPr lang="en-US" sz="4400" b="0" i="0" u="none">
                <a:solidFill>
                  <a:srgbClr val="FF0000"/>
                </a:solidFill>
                <a:latin typeface="Times New Roman"/>
                <a:ea typeface="Times New Roman"/>
                <a:cs typeface="Times New Roman"/>
                <a:sym typeface="Times New Roman"/>
              </a:rPr>
            </a:br>
            <a:r>
              <a:rPr lang="en-US" sz="4400" b="1" i="0" u="none">
                <a:solidFill>
                  <a:srgbClr val="FF0000"/>
                </a:solidFill>
                <a:latin typeface="Times New Roman"/>
                <a:ea typeface="Times New Roman"/>
                <a:cs typeface="Times New Roman"/>
                <a:sym typeface="Times New Roman"/>
              </a:rPr>
              <a:t>BFT in </a:t>
            </a:r>
            <a:r>
              <a:rPr lang="en-US" sz="4400" b="0" i="0" u="none">
                <a:solidFill>
                  <a:srgbClr val="FF0000"/>
                </a:solidFill>
                <a:latin typeface="Times New Roman"/>
                <a:ea typeface="Times New Roman"/>
                <a:cs typeface="Times New Roman"/>
                <a:sym typeface="Times New Roman"/>
              </a:rPr>
              <a:t>Block Chain</a:t>
            </a:r>
            <a:r>
              <a:rPr lang="en-US" sz="4400" b="1" i="0" u="none">
                <a:solidFill>
                  <a:srgbClr val="FF0000"/>
                </a:solidFill>
                <a:latin typeface="Times New Roman"/>
                <a:ea typeface="Times New Roman"/>
                <a:cs typeface="Times New Roman"/>
                <a:sym typeface="Times New Roman"/>
              </a:rPr>
              <a:t> Bitcoin</a:t>
            </a:r>
            <a:endParaRPr/>
          </a:p>
        </p:txBody>
      </p:sp>
      <p:sp>
        <p:nvSpPr>
          <p:cNvPr id="396" name="Google Shape;396;p44"/>
          <p:cNvSpPr txBox="1">
            <a:spLocks noGrp="1"/>
          </p:cNvSpPr>
          <p:nvPr>
            <p:ph type="body" idx="1"/>
          </p:nvPr>
        </p:nvSpPr>
        <p:spPr>
          <a:xfrm>
            <a:off x="103187" y="704850"/>
            <a:ext cx="9144000" cy="60817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3200"/>
              <a:buFont typeface="Times New Roman"/>
              <a:buNone/>
            </a:pPr>
            <a:r>
              <a:rPr lang="en-US" sz="3200" b="1" i="0" u="none">
                <a:solidFill>
                  <a:schemeClr val="dk1"/>
                </a:solidFill>
                <a:latin typeface="Times New Roman"/>
                <a:ea typeface="Times New Roman"/>
                <a:cs typeface="Times New Roman"/>
                <a:sym typeface="Times New Roman"/>
              </a:rPr>
              <a:t> </a:t>
            </a:r>
            <a:endParaRPr sz="3200" b="0" i="0" u="none">
              <a:solidFill>
                <a:schemeClr val="dk1"/>
              </a:solidFill>
              <a:latin typeface="Times New Roman"/>
              <a:ea typeface="Times New Roman"/>
              <a:cs typeface="Times New Roman"/>
              <a:sym typeface="Times New Roman"/>
            </a:endParaRPr>
          </a:p>
          <a:p>
            <a:pPr marL="0" marR="0" lvl="0" indent="-127000" algn="just" rtl="0">
              <a:lnSpc>
                <a:spcPct val="100000"/>
              </a:lnSpc>
              <a:spcBef>
                <a:spcPts val="400"/>
              </a:spcBef>
              <a:spcAft>
                <a:spcPts val="0"/>
              </a:spcAft>
              <a:buClr>
                <a:schemeClr val="accent2"/>
              </a:buClr>
              <a:buSzPts val="2000"/>
              <a:buFont typeface="Times New Roman"/>
              <a:buChar char="•"/>
            </a:pPr>
            <a:r>
              <a:rPr lang="en-US" sz="2000" b="0" i="0" u="none">
                <a:solidFill>
                  <a:schemeClr val="dk1"/>
                </a:solidFill>
                <a:latin typeface="Times New Roman"/>
                <a:ea typeface="Times New Roman"/>
                <a:cs typeface="Times New Roman"/>
                <a:sym typeface="Times New Roman"/>
              </a:rPr>
              <a:t>A blockchain is a chain of </a:t>
            </a:r>
            <a:r>
              <a:rPr lang="en-US" sz="2000" b="1" i="0" u="none">
                <a:solidFill>
                  <a:schemeClr val="dk1"/>
                </a:solidFill>
                <a:latin typeface="Times New Roman"/>
                <a:ea typeface="Times New Roman"/>
                <a:cs typeface="Times New Roman"/>
                <a:sym typeface="Times New Roman"/>
              </a:rPr>
              <a:t>time stamped </a:t>
            </a:r>
            <a:r>
              <a:rPr lang="en-US" sz="2000" b="0" i="0" u="none">
                <a:solidFill>
                  <a:schemeClr val="dk1"/>
                </a:solidFill>
                <a:latin typeface="Times New Roman"/>
                <a:ea typeface="Times New Roman"/>
                <a:cs typeface="Times New Roman"/>
                <a:sym typeface="Times New Roman"/>
              </a:rPr>
              <a:t>data blocks that </a:t>
            </a:r>
            <a:r>
              <a:rPr lang="en-US" sz="2000" b="1" i="0" u="none">
                <a:solidFill>
                  <a:schemeClr val="dk1"/>
                </a:solidFill>
                <a:latin typeface="Times New Roman"/>
                <a:ea typeface="Times New Roman"/>
                <a:cs typeface="Times New Roman"/>
                <a:sym typeface="Times New Roman"/>
              </a:rPr>
              <a:t>contain transactions </a:t>
            </a:r>
            <a:r>
              <a:rPr lang="en-US" sz="2000" b="0" i="0" u="none">
                <a:solidFill>
                  <a:schemeClr val="dk1"/>
                </a:solidFill>
                <a:latin typeface="Times New Roman"/>
                <a:ea typeface="Times New Roman"/>
                <a:cs typeface="Times New Roman"/>
                <a:sym typeface="Times New Roman"/>
              </a:rPr>
              <a:t>with each </a:t>
            </a:r>
            <a:r>
              <a:rPr lang="en-US" sz="2000" b="1" i="0" u="none">
                <a:solidFill>
                  <a:schemeClr val="dk1"/>
                </a:solidFill>
                <a:latin typeface="Times New Roman"/>
                <a:ea typeface="Times New Roman"/>
                <a:cs typeface="Times New Roman"/>
                <a:sym typeface="Times New Roman"/>
              </a:rPr>
              <a:t>block hashed to the previous one</a:t>
            </a:r>
            <a:r>
              <a:rPr lang="en-US" sz="2000" b="0" i="0" u="none">
                <a:solidFill>
                  <a:schemeClr val="dk1"/>
                </a:solidFill>
                <a:latin typeface="Times New Roman"/>
                <a:ea typeface="Times New Roman"/>
                <a:cs typeface="Times New Roman"/>
                <a:sym typeface="Times New Roman"/>
              </a:rPr>
              <a:t>. This provides immutability to a blockchain. These blocks on a chain </a:t>
            </a:r>
            <a:r>
              <a:rPr lang="en-US" sz="2000" b="1" i="0" u="none">
                <a:solidFill>
                  <a:srgbClr val="FF0000"/>
                </a:solidFill>
                <a:latin typeface="Times New Roman"/>
                <a:ea typeface="Times New Roman"/>
                <a:cs typeface="Times New Roman"/>
                <a:sym typeface="Times New Roman"/>
              </a:rPr>
              <a:t>can only be added using a distributed consensus algorithm and also one should be able to identify the correct chain</a:t>
            </a:r>
            <a:r>
              <a:rPr lang="en-US" sz="2000" b="0" i="0" u="none">
                <a:solidFill>
                  <a:schemeClr val="dk1"/>
                </a:solidFill>
                <a:latin typeface="Times New Roman"/>
                <a:ea typeface="Times New Roman"/>
                <a:cs typeface="Times New Roman"/>
                <a:sym typeface="Times New Roman"/>
              </a:rPr>
              <a:t>.</a:t>
            </a:r>
            <a:endParaRPr/>
          </a:p>
          <a:p>
            <a:pPr marL="0" marR="0" lvl="0" indent="0" algn="just" rtl="0">
              <a:lnSpc>
                <a:spcPct val="100000"/>
              </a:lnSpc>
              <a:spcBef>
                <a:spcPts val="400"/>
              </a:spcBef>
              <a:spcAft>
                <a:spcPts val="0"/>
              </a:spcAft>
              <a:buClr>
                <a:schemeClr val="accent2"/>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0" marR="0" lvl="0" indent="-127000" algn="just" rtl="0">
              <a:lnSpc>
                <a:spcPct val="100000"/>
              </a:lnSpc>
              <a:spcBef>
                <a:spcPts val="400"/>
              </a:spcBef>
              <a:spcAft>
                <a:spcPts val="0"/>
              </a:spcAft>
              <a:buClr>
                <a:schemeClr val="accent2"/>
              </a:buClr>
              <a:buSzPts val="2000"/>
              <a:buFont typeface="Times New Roman"/>
              <a:buChar char="•"/>
            </a:pPr>
            <a:r>
              <a:rPr lang="en-US" sz="2000" b="0" i="0" u="none">
                <a:solidFill>
                  <a:schemeClr val="dk1"/>
                </a:solidFill>
                <a:latin typeface="Times New Roman"/>
                <a:ea typeface="Times New Roman"/>
                <a:cs typeface="Times New Roman"/>
                <a:sym typeface="Times New Roman"/>
              </a:rPr>
              <a:t>Consensus algorithms using a modified version of Proof of Work (PoW), created by Satoshi Nakamoto for Bitcoin became almost the first (BFT) algorithm which was open and distributed peer-to-peer (P2P) network that utilises a distributed network of anonymous nodes that are free to join and leave,based on the concept of “Mining” as compared to a traditional semi-closed group of nodes, deploying Practical Byzantine Fault Tolerance (pBFT) voting-based algorithm. </a:t>
            </a:r>
            <a:endParaRPr/>
          </a:p>
          <a:p>
            <a:pPr marL="0" marR="0" lvl="0" indent="0" algn="just" rtl="0">
              <a:lnSpc>
                <a:spcPct val="100000"/>
              </a:lnSpc>
              <a:spcBef>
                <a:spcPts val="400"/>
              </a:spcBef>
              <a:spcAft>
                <a:spcPts val="0"/>
              </a:spcAft>
              <a:buClr>
                <a:schemeClr val="accent2"/>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0" marR="0" lvl="0" indent="-127000" algn="just" rtl="0">
              <a:lnSpc>
                <a:spcPct val="100000"/>
              </a:lnSpc>
              <a:spcBef>
                <a:spcPts val="400"/>
              </a:spcBef>
              <a:spcAft>
                <a:spcPts val="0"/>
              </a:spcAft>
              <a:buClr>
                <a:schemeClr val="accent2"/>
              </a:buClr>
              <a:buSzPts val="2000"/>
              <a:buFont typeface="Times New Roman"/>
              <a:buChar char="•"/>
            </a:pPr>
            <a:r>
              <a:rPr lang="en-US" sz="2000" b="0" i="0" u="none">
                <a:solidFill>
                  <a:schemeClr val="dk1"/>
                </a:solidFill>
                <a:latin typeface="Times New Roman"/>
                <a:ea typeface="Times New Roman"/>
                <a:cs typeface="Times New Roman"/>
                <a:sym typeface="Times New Roman"/>
              </a:rPr>
              <a:t>PoW was designed for two things: </a:t>
            </a:r>
            <a:endParaRPr/>
          </a:p>
          <a:p>
            <a:pPr marL="0" marR="0" lvl="0" indent="0" algn="just" rtl="0">
              <a:lnSpc>
                <a:spcPct val="100000"/>
              </a:lnSpc>
              <a:spcBef>
                <a:spcPts val="400"/>
              </a:spcBef>
              <a:spcAft>
                <a:spcPts val="0"/>
              </a:spcAft>
              <a:buClr>
                <a:schemeClr val="accent2"/>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360"/>
              </a:spcBef>
              <a:spcAft>
                <a:spcPts val="0"/>
              </a:spcAft>
              <a:buClr>
                <a:schemeClr val="accent2"/>
              </a:buClr>
              <a:buSzPts val="1800"/>
              <a:buFont typeface="Times New Roman"/>
              <a:buChar char="–"/>
            </a:pPr>
            <a:r>
              <a:rPr lang="en-US" sz="1800" b="1" i="0" u="none" strike="noStrike" cap="none">
                <a:solidFill>
                  <a:schemeClr val="accent2"/>
                </a:solidFill>
                <a:latin typeface="Times New Roman"/>
                <a:ea typeface="Times New Roman"/>
                <a:cs typeface="Times New Roman"/>
                <a:sym typeface="Times New Roman"/>
              </a:rPr>
              <a:t>to ensure the next blockchain is the one and only version of the truth and </a:t>
            </a:r>
            <a:endParaRPr/>
          </a:p>
          <a:p>
            <a:pPr marL="742950" marR="0" lvl="1" indent="-285750" algn="just" rtl="0">
              <a:lnSpc>
                <a:spcPct val="100000"/>
              </a:lnSpc>
              <a:spcBef>
                <a:spcPts val="360"/>
              </a:spcBef>
              <a:spcAft>
                <a:spcPts val="0"/>
              </a:spcAft>
              <a:buClr>
                <a:schemeClr val="accent2"/>
              </a:buClr>
              <a:buSzPts val="1800"/>
              <a:buFont typeface="Times New Roman"/>
              <a:buChar char="–"/>
            </a:pPr>
            <a:r>
              <a:rPr lang="en-US" sz="1800" b="1" i="0" u="none" strike="noStrike" cap="none">
                <a:solidFill>
                  <a:schemeClr val="accent2"/>
                </a:solidFill>
                <a:latin typeface="Times New Roman"/>
                <a:ea typeface="Times New Roman"/>
                <a:cs typeface="Times New Roman"/>
                <a:sym typeface="Times New Roman"/>
              </a:rPr>
              <a:t>to keep powerful adversaries from derailing a system and forking a chain.</a:t>
            </a:r>
            <a:endParaRPr/>
          </a:p>
          <a:p>
            <a:pPr marL="0" marR="0" lvl="0" indent="0" algn="just" rtl="0">
              <a:lnSpc>
                <a:spcPct val="100000"/>
              </a:lnSpc>
              <a:spcBef>
                <a:spcPts val="400"/>
              </a:spcBef>
              <a:spcAft>
                <a:spcPts val="0"/>
              </a:spcAft>
              <a:buClr>
                <a:schemeClr val="accent2"/>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342900" marR="0" lvl="0" indent="-215900" algn="ctr" rtl="0">
              <a:spcBef>
                <a:spcPts val="400"/>
              </a:spcBef>
              <a:spcAft>
                <a:spcPts val="0"/>
              </a:spcAft>
              <a:buClr>
                <a:schemeClr val="accent2"/>
              </a:buClr>
              <a:buSzPts val="2000"/>
              <a:buFont typeface="Times New Roman"/>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5"/>
          <p:cNvSpPr txBox="1">
            <a:spLocks noGrp="1"/>
          </p:cNvSpPr>
          <p:nvPr>
            <p:ph type="body" idx="1"/>
          </p:nvPr>
        </p:nvSpPr>
        <p:spPr>
          <a:xfrm>
            <a:off x="0" y="0"/>
            <a:ext cx="9144000" cy="838200"/>
          </a:xfrm>
          <a:prstGeom prst="rect">
            <a:avLst/>
          </a:prstGeom>
          <a:noFill/>
          <a:ln>
            <a:noFill/>
          </a:ln>
        </p:spPr>
        <p:txBody>
          <a:bodyPr spcFirstLastPara="1" wrap="square" lIns="91425" tIns="45700" rIns="91425" bIns="45700" anchor="t" anchorCtr="0">
            <a:noAutofit/>
          </a:bodyPr>
          <a:lstStyle/>
          <a:p>
            <a:pPr marL="342900" marR="0" lvl="0" indent="-165100" algn="just" rtl="0">
              <a:lnSpc>
                <a:spcPct val="100000"/>
              </a:lnSpc>
              <a:spcBef>
                <a:spcPts val="0"/>
              </a:spcBef>
              <a:spcAft>
                <a:spcPts val="0"/>
              </a:spcAft>
              <a:buClr>
                <a:schemeClr val="accent2"/>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PoW was designed for two things: </a:t>
            </a:r>
            <a:endParaRPr/>
          </a:p>
          <a:p>
            <a:pPr marL="342900" marR="0" lvl="0" indent="-165100" algn="just" rtl="0">
              <a:lnSpc>
                <a:spcPct val="100000"/>
              </a:lnSpc>
              <a:spcBef>
                <a:spcPts val="560"/>
              </a:spcBef>
              <a:spcAft>
                <a:spcPts val="0"/>
              </a:spcAft>
              <a:buClr>
                <a:schemeClr val="accent2"/>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560"/>
              </a:spcBef>
              <a:spcAft>
                <a:spcPts val="0"/>
              </a:spcAft>
              <a:buClr>
                <a:schemeClr val="accent2"/>
              </a:buClr>
              <a:buSzPts val="2800"/>
              <a:buFont typeface="Times New Roman"/>
              <a:buChar char="–"/>
            </a:pPr>
            <a:r>
              <a:rPr lang="en-US" sz="2800" b="1" i="0" u="none" strike="noStrike" cap="none">
                <a:solidFill>
                  <a:schemeClr val="accent2"/>
                </a:solidFill>
                <a:latin typeface="Times New Roman"/>
                <a:ea typeface="Times New Roman"/>
                <a:cs typeface="Times New Roman"/>
                <a:sym typeface="Times New Roman"/>
              </a:rPr>
              <a:t>to ensure the next blockchain is the one and only version of the truth and </a:t>
            </a:r>
            <a:endParaRPr/>
          </a:p>
          <a:p>
            <a:pPr marL="742950" marR="0" lvl="1" indent="-285750" algn="just" rtl="0">
              <a:lnSpc>
                <a:spcPct val="100000"/>
              </a:lnSpc>
              <a:spcBef>
                <a:spcPts val="560"/>
              </a:spcBef>
              <a:spcAft>
                <a:spcPts val="0"/>
              </a:spcAft>
              <a:buClr>
                <a:schemeClr val="accent2"/>
              </a:buClr>
              <a:buSzPts val="2800"/>
              <a:buFont typeface="Times New Roman"/>
              <a:buChar char="–"/>
            </a:pPr>
            <a:r>
              <a:rPr lang="en-US" sz="2800" b="1" i="0" u="none" strike="noStrike" cap="none">
                <a:solidFill>
                  <a:schemeClr val="accent2"/>
                </a:solidFill>
                <a:latin typeface="Times New Roman"/>
                <a:ea typeface="Times New Roman"/>
                <a:cs typeface="Times New Roman"/>
                <a:sym typeface="Times New Roman"/>
              </a:rPr>
              <a:t>to keep powerful adversaries from derailing a system and forking a chain.</a:t>
            </a:r>
            <a:endParaRPr/>
          </a:p>
          <a:p>
            <a:pPr marL="342900" marR="0" lvl="0" indent="-342900" algn="just" rtl="0">
              <a:lnSpc>
                <a:spcPct val="100000"/>
              </a:lnSpc>
              <a:spcBef>
                <a:spcPts val="560"/>
              </a:spcBef>
              <a:spcAft>
                <a:spcPts val="0"/>
              </a:spcAft>
              <a:buClr>
                <a:schemeClr val="accent2"/>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PoW algorithm is not 100% tolerant to Byzantine faults, but due to the </a:t>
            </a:r>
            <a:r>
              <a:rPr lang="en-US" sz="2800" b="0" i="0" u="none">
                <a:solidFill>
                  <a:srgbClr val="FF0000"/>
                </a:solidFill>
                <a:latin typeface="Times New Roman"/>
                <a:ea typeface="Times New Roman"/>
                <a:cs typeface="Times New Roman"/>
                <a:sym typeface="Times New Roman"/>
              </a:rPr>
              <a:t>cost-intensive mining process and the underlying cryptographic techniques</a:t>
            </a:r>
            <a:r>
              <a:rPr lang="en-US" sz="2800" b="0" i="0" u="none">
                <a:solidFill>
                  <a:schemeClr val="dk1"/>
                </a:solidFill>
                <a:latin typeface="Times New Roman"/>
                <a:ea typeface="Times New Roman"/>
                <a:cs typeface="Times New Roman"/>
                <a:sym typeface="Times New Roman"/>
              </a:rPr>
              <a:t>, it has proven to be one of the most secure and reliable implementations for blockchain networks.</a:t>
            </a:r>
            <a:endParaRPr/>
          </a:p>
          <a:p>
            <a:pPr marL="342900" marR="0" lvl="0" indent="-190500" algn="just" rtl="0">
              <a:lnSpc>
                <a:spcPct val="100000"/>
              </a:lnSpc>
              <a:spcBef>
                <a:spcPts val="480"/>
              </a:spcBef>
              <a:spcAft>
                <a:spcPts val="0"/>
              </a:spcAft>
              <a:buClr>
                <a:schemeClr val="accent2"/>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742950" marR="0" lvl="1" indent="-184150" algn="just" rtl="0">
              <a:lnSpc>
                <a:spcPct val="100000"/>
              </a:lnSpc>
              <a:spcBef>
                <a:spcPts val="320"/>
              </a:spcBef>
              <a:spcAft>
                <a:spcPts val="0"/>
              </a:spcAft>
              <a:buClr>
                <a:schemeClr val="accent2"/>
              </a:buClr>
              <a:buSzPts val="1600"/>
              <a:buFont typeface="Times New Roman"/>
              <a:buNone/>
            </a:pPr>
            <a:endParaRPr sz="1600" b="0" i="0" u="none" strike="noStrike" cap="none">
              <a:solidFill>
                <a:schemeClr val="dk1"/>
              </a:solidFill>
              <a:latin typeface="Times New Roman"/>
              <a:ea typeface="Times New Roman"/>
              <a:cs typeface="Times New Roman"/>
              <a:sym typeface="Times New Roman"/>
            </a:endParaRPr>
          </a:p>
          <a:p>
            <a:pPr marL="742950" marR="0" lvl="1" indent="-285750" algn="l" rtl="0">
              <a:lnSpc>
                <a:spcPct val="100000"/>
              </a:lnSpc>
              <a:spcBef>
                <a:spcPts val="240"/>
              </a:spcBef>
              <a:spcAft>
                <a:spcPts val="0"/>
              </a:spcAft>
              <a:buClr>
                <a:schemeClr val="accent2"/>
              </a:buClr>
              <a:buSzPts val="1200"/>
              <a:buFont typeface="Times New Roman"/>
              <a:buChar char="–"/>
            </a:pPr>
            <a:r>
              <a:rPr lang="en-US" sz="1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imes New Roman"/>
              <a:ea typeface="Times New Roman"/>
              <a:cs typeface="Times New Roman"/>
              <a:sym typeface="Times New Roman"/>
            </a:endParaRPr>
          </a:p>
          <a:p>
            <a:pPr marL="342900" marR="0" lvl="0" indent="-228600" algn="ctr" rtl="0">
              <a:spcBef>
                <a:spcPts val="360"/>
              </a:spcBef>
              <a:spcAft>
                <a:spcPts val="0"/>
              </a:spcAft>
              <a:buClr>
                <a:schemeClr val="accent2"/>
              </a:buClr>
              <a:buSzPts val="1800"/>
              <a:buFont typeface="Times New Roman"/>
              <a:buNone/>
            </a:pPr>
            <a:endParaRPr sz="1800" b="0" i="0" u="none" strike="noStrike" cap="none">
              <a:solidFill>
                <a:schemeClr val="dk1"/>
              </a:solidFill>
              <a:latin typeface="Times New Roman"/>
              <a:ea typeface="Times New Roman"/>
              <a:cs typeface="Times New Roman"/>
              <a:sym typeface="Times New Roman"/>
            </a:endParaRPr>
          </a:p>
        </p:txBody>
      </p:sp>
      <p:sp>
        <p:nvSpPr>
          <p:cNvPr id="402" name="Google Shape;402;p45"/>
          <p:cNvSpPr txBox="1"/>
          <p:nvPr/>
        </p:nvSpPr>
        <p:spPr>
          <a:xfrm>
            <a:off x="90487" y="-22563137"/>
            <a:ext cx="9053512" cy="5264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PoW algorithm is not 100% tolerant to Byzantine faults, but due to the </a:t>
            </a:r>
            <a:r>
              <a:rPr lang="en-US" sz="1200" b="0" i="0" u="none">
                <a:solidFill>
                  <a:srgbClr val="FF0000"/>
                </a:solidFill>
                <a:latin typeface="Times New Roman"/>
                <a:ea typeface="Times New Roman"/>
                <a:cs typeface="Times New Roman"/>
                <a:sym typeface="Times New Roman"/>
              </a:rPr>
              <a:t>cost-intensive mining process and the underlying cryptographic techniques</a:t>
            </a:r>
            <a:r>
              <a:rPr lang="en-US" sz="1200" b="0" i="0" u="none">
                <a:solidFill>
                  <a:schemeClr val="dk1"/>
                </a:solidFill>
                <a:latin typeface="Times New Roman"/>
                <a:ea typeface="Times New Roman"/>
                <a:cs typeface="Times New Roman"/>
                <a:sym typeface="Times New Roman"/>
              </a:rPr>
              <a:t>, it has proven to be one of the most secure and reliable implementations for blockchain networks.</a:t>
            </a:r>
            <a:endParaRPr/>
          </a:p>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Nakamoto Consensus can be broken down into roughly four parts which are listed as follows: </a:t>
            </a:r>
            <a:endParaRPr/>
          </a:p>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Proof of Work (PoW)</a:t>
            </a:r>
            <a:endParaRPr/>
          </a:p>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Block selection</a:t>
            </a:r>
            <a:endParaRPr/>
          </a:p>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Scarcity</a:t>
            </a:r>
            <a:endParaRPr/>
          </a:p>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Incentive structure</a:t>
            </a:r>
            <a:endParaRPr/>
          </a:p>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To “Mine” a page of the cryptocurrency ledger, known as a ‘block’, a node must work hard and figure out a cryptographic puzzle that is predicated on incrementing a nonce in the block until the correct value that represents the block’s hash and required zero bits for the beginning of the nonce is reached. Once the equation is solved, the node wins the round of the lottery and is rewarded with currency, referred to as a ‘block reward’ (cryptocurrency). The nodes those who take part in the computation are called ‘miners. If one miner gets a different answer to the puzzle compared to others, their answers will be rejected. As it costs a lot of electricity and computational power to mine for a block reward, lying is prevented as it will not pay off. Instead, miners do work, have proof of the work, and are rewarded.</a:t>
            </a:r>
            <a:endParaRPr/>
          </a:p>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 </a:t>
            </a:r>
            <a:endParaRPr/>
          </a:p>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This mined block is then propagated by the miner across a network to the other mining nodes to validate the block and then add the block to the longest chain. The validation rules ensure that the proposed blocks have the requisite computational work performed in order to be accepted. Further, as long as the longest chain and majority of the network’s hashing power is controlled by honest nodes, the honest chain will grow the fastest and outpace competing chains. If all the transactions within the block are not double spent (a type of an attack where the given set of coins is spent in more than one transaction), and the block is added to the longest chain. </a:t>
            </a:r>
            <a:endParaRPr/>
          </a:p>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A scarcity in Bitcoin is based on this premise by limiting the total number of Bitcoin that will be mined to 21 million. Additionally, Bitcoin can only be injected into a system through the mining process and it follows a deflationary scheme where the block reward is halved every 2,10,000 blocks (~4 years). Miners are incentivised to validate and secure a network honestly, as the reward that they receive for mining a block is Bitcoin. </a:t>
            </a:r>
            <a:r>
              <a:rPr lang="en-US" sz="1200" b="0" i="0" u="sng">
                <a:solidFill>
                  <a:schemeClr val="dk1"/>
                </a:solidFill>
                <a:latin typeface="Times New Roman"/>
                <a:ea typeface="Times New Roman"/>
                <a:cs typeface="Times New Roman"/>
                <a:sym typeface="Times New Roman"/>
              </a:rPr>
              <a:t>If the value of Bitcoin drops or the network becomes compromised.</a:t>
            </a:r>
            <a:r>
              <a:rPr lang="en-US" sz="1200" b="0" i="0" u="none">
                <a:solidFill>
                  <a:schemeClr val="dk1"/>
                </a:solidFill>
                <a:latin typeface="Times New Roman"/>
                <a:ea typeface="Times New Roman"/>
                <a:cs typeface="Times New Roman"/>
                <a:sym typeface="Times New Roman"/>
              </a:rPr>
              <a:t> </a:t>
            </a:r>
            <a:endParaRPr/>
          </a:p>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Other rewarding mechanism other than mining are Proof of Stake (PoS), Delegated Proof of Stake (dPoS) and Proof of Importance (PoI), etc.</a:t>
            </a:r>
            <a:endParaRPr/>
          </a:p>
          <a:p>
            <a:pPr marL="0" marR="0" lvl="0" indent="0" algn="just"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 Please check as the sentences is incomplete without the “then”part.</a:t>
            </a:r>
            <a:endParaRPr/>
          </a:p>
          <a:p>
            <a:pPr marL="0" marR="0" lvl="0" indent="0" algn="l" rtl="0">
              <a:lnSpc>
                <a:spcPct val="100000"/>
              </a:lnSpc>
              <a:spcBef>
                <a:spcPts val="0"/>
              </a:spcBef>
              <a:spcAft>
                <a:spcPts val="0"/>
              </a:spcAft>
              <a:buNone/>
            </a:pPr>
            <a:endParaRPr sz="1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rgbClr val="FF0000"/>
              </a:solidFill>
              <a:latin typeface="Times New Roman"/>
              <a:ea typeface="Times New Roman"/>
              <a:cs typeface="Times New Roman"/>
              <a:sym typeface="Times New Roman"/>
            </a:endParaRPr>
          </a:p>
        </p:txBody>
      </p:sp>
      <p:sp>
        <p:nvSpPr>
          <p:cNvPr id="408" name="Google Shape;408;p46"/>
          <p:cNvSpPr txBox="1">
            <a:spLocks noGrp="1"/>
          </p:cNvSpPr>
          <p:nvPr>
            <p:ph type="body" idx="1"/>
          </p:nvPr>
        </p:nvSpPr>
        <p:spPr>
          <a:xfrm>
            <a:off x="0" y="304800"/>
            <a:ext cx="9144000" cy="838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Nakamoto Consensus can be broken down into roughly four parts which are listed as follows: </a:t>
            </a:r>
            <a:endParaRPr/>
          </a:p>
          <a:p>
            <a:pPr marL="342900" marR="0" lvl="0" indent="-190500" algn="just" rtl="0">
              <a:lnSpc>
                <a:spcPct val="100000"/>
              </a:lnSpc>
              <a:spcBef>
                <a:spcPts val="480"/>
              </a:spcBef>
              <a:spcAft>
                <a:spcPts val="0"/>
              </a:spcAft>
              <a:buClr>
                <a:schemeClr val="accent2"/>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742950" marR="0" lvl="2" indent="-342900" algn="just" rtl="0">
              <a:lnSpc>
                <a:spcPct val="100000"/>
              </a:lnSpc>
              <a:spcBef>
                <a:spcPts val="320"/>
              </a:spcBef>
              <a:spcAft>
                <a:spcPts val="0"/>
              </a:spcAft>
              <a:buClr>
                <a:schemeClr val="accent2"/>
              </a:buClr>
              <a:buSzPts val="1600"/>
              <a:buFont typeface="Times New Roman"/>
              <a:buChar char="•"/>
            </a:pPr>
            <a:r>
              <a:rPr lang="en-US" sz="1600" b="1" i="0" u="none" strike="noStrike" cap="none">
                <a:solidFill>
                  <a:schemeClr val="dk1"/>
                </a:solidFill>
                <a:latin typeface="Times New Roman"/>
                <a:ea typeface="Times New Roman"/>
                <a:cs typeface="Times New Roman"/>
                <a:sym typeface="Times New Roman"/>
              </a:rPr>
              <a:t>Block selection   </a:t>
            </a:r>
            <a:r>
              <a:rPr lang="en-US" sz="1600" b="0" i="0" u="none" strike="noStrike" cap="none">
                <a:solidFill>
                  <a:schemeClr val="dk1"/>
                </a:solidFill>
                <a:latin typeface="Times New Roman"/>
                <a:ea typeface="Times New Roman"/>
                <a:cs typeface="Times New Roman"/>
                <a:sym typeface="Times New Roman"/>
              </a:rPr>
              <a:t>:    To “Mine” a page of the cryptocurrency ledger, known as a ‘block’, a node must </a:t>
            </a:r>
            <a:r>
              <a:rPr lang="en-US" sz="1600" b="1" i="0" u="none" strike="noStrike" cap="none">
                <a:solidFill>
                  <a:schemeClr val="accent2"/>
                </a:solidFill>
                <a:latin typeface="Times New Roman"/>
                <a:ea typeface="Times New Roman"/>
                <a:cs typeface="Times New Roman"/>
                <a:sym typeface="Times New Roman"/>
              </a:rPr>
              <a:t>work hard </a:t>
            </a:r>
            <a:r>
              <a:rPr lang="en-US" sz="1600" b="0" i="0" u="none" strike="noStrike" cap="none">
                <a:solidFill>
                  <a:schemeClr val="dk1"/>
                </a:solidFill>
                <a:latin typeface="Times New Roman"/>
                <a:ea typeface="Times New Roman"/>
                <a:cs typeface="Times New Roman"/>
                <a:sym typeface="Times New Roman"/>
              </a:rPr>
              <a:t>and figure out a cryptographic puzzle that is predicated on incrementing a nonce in the block until the correct value that represents the block’s hash and required zero bits for the beginning of the nonce is reached</a:t>
            </a:r>
            <a:endParaRPr/>
          </a:p>
          <a:p>
            <a:pPr marL="742950" marR="0" lvl="2" indent="-342900" algn="just" rtl="0">
              <a:lnSpc>
                <a:spcPct val="100000"/>
              </a:lnSpc>
              <a:spcBef>
                <a:spcPts val="320"/>
              </a:spcBef>
              <a:spcAft>
                <a:spcPts val="0"/>
              </a:spcAft>
              <a:buClr>
                <a:schemeClr val="accent2"/>
              </a:buClr>
              <a:buSzPts val="1600"/>
              <a:buFont typeface="Times New Roman"/>
              <a:buChar char="•"/>
            </a:pPr>
            <a:r>
              <a:rPr lang="en-US" sz="1600" b="1" i="0" u="none" strike="noStrike" cap="none">
                <a:solidFill>
                  <a:schemeClr val="dk1"/>
                </a:solidFill>
                <a:latin typeface="Times New Roman"/>
                <a:ea typeface="Times New Roman"/>
                <a:cs typeface="Times New Roman"/>
                <a:sym typeface="Times New Roman"/>
              </a:rPr>
              <a:t>Incentive structure </a:t>
            </a:r>
            <a:r>
              <a:rPr lang="en-US" sz="1600" b="0" i="0" u="none" strike="noStrike" cap="none">
                <a:solidFill>
                  <a:schemeClr val="dk1"/>
                </a:solidFill>
                <a:latin typeface="Times New Roman"/>
                <a:ea typeface="Times New Roman"/>
                <a:cs typeface="Times New Roman"/>
                <a:sym typeface="Times New Roman"/>
              </a:rPr>
              <a:t>:Once the equation is solved, the node wins the round of the lottery and is rewarded with currency, referred to as a ‘block reward’ (cryptocurrency). The nodes those who take part in the computation are called ‘miners. If one miner gets a different answer to the puzzle compared to others, their answers will be rejected</a:t>
            </a:r>
            <a:endParaRPr/>
          </a:p>
          <a:p>
            <a:pPr marL="742950" marR="0" lvl="2" indent="-342900" algn="just" rtl="0">
              <a:lnSpc>
                <a:spcPct val="100000"/>
              </a:lnSpc>
              <a:spcBef>
                <a:spcPts val="320"/>
              </a:spcBef>
              <a:spcAft>
                <a:spcPts val="0"/>
              </a:spcAft>
              <a:buClr>
                <a:schemeClr val="accent2"/>
              </a:buClr>
              <a:buSzPts val="1600"/>
              <a:buFont typeface="Times New Roman"/>
              <a:buChar char="•"/>
            </a:pPr>
            <a:r>
              <a:rPr lang="en-US" sz="1600" b="1" i="0" u="none" strike="noStrike" cap="none">
                <a:solidFill>
                  <a:schemeClr val="accent2"/>
                </a:solidFill>
                <a:latin typeface="Times New Roman"/>
                <a:ea typeface="Times New Roman"/>
                <a:cs typeface="Times New Roman"/>
                <a:sym typeface="Times New Roman"/>
              </a:rPr>
              <a:t>Proof of Work (PoW):</a:t>
            </a:r>
            <a:r>
              <a:rPr lang="en-US" sz="1600" b="0" i="0" u="none" strike="noStrike" cap="none">
                <a:solidFill>
                  <a:schemeClr val="accent2"/>
                </a:solidFill>
                <a:latin typeface="Times New Roman"/>
                <a:ea typeface="Times New Roman"/>
                <a:cs typeface="Times New Roman"/>
                <a:sym typeface="Times New Roman"/>
              </a:rPr>
              <a:t> </a:t>
            </a:r>
            <a:r>
              <a:rPr lang="en-US" sz="1600" b="0" i="0" u="none" strike="noStrike" cap="none">
                <a:solidFill>
                  <a:schemeClr val="dk1"/>
                </a:solidFill>
                <a:latin typeface="Times New Roman"/>
                <a:ea typeface="Times New Roman"/>
                <a:cs typeface="Times New Roman"/>
                <a:sym typeface="Times New Roman"/>
              </a:rPr>
              <a:t>As it costs a lot of electricity and computational power to mine for a block reward, lying is prevented as it will not pay off. Instead, miners do work, have proof of the work, and are rewarded.</a:t>
            </a:r>
            <a:endParaRPr/>
          </a:p>
          <a:p>
            <a:pPr marL="742950" marR="0" lvl="1" indent="-285750" algn="just" rtl="0">
              <a:lnSpc>
                <a:spcPct val="100000"/>
              </a:lnSpc>
              <a:spcBef>
                <a:spcPts val="320"/>
              </a:spcBef>
              <a:spcAft>
                <a:spcPts val="0"/>
              </a:spcAft>
              <a:buClr>
                <a:schemeClr val="accent2"/>
              </a:buClr>
              <a:buSzPts val="1600"/>
              <a:buFont typeface="Times New Roman"/>
              <a:buChar char="–"/>
            </a:pPr>
            <a:r>
              <a:rPr lang="en-US" sz="1600" b="1" i="0" u="none" strike="noStrike" cap="none">
                <a:solidFill>
                  <a:schemeClr val="dk1"/>
                </a:solidFill>
                <a:latin typeface="Times New Roman"/>
                <a:ea typeface="Times New Roman"/>
                <a:cs typeface="Times New Roman"/>
                <a:sym typeface="Times New Roman"/>
              </a:rPr>
              <a:t>Scarcity</a:t>
            </a:r>
            <a:r>
              <a:rPr lang="en-US" sz="1600" b="0" i="0" u="none" strike="noStrike" cap="none">
                <a:solidFill>
                  <a:schemeClr val="dk1"/>
                </a:solidFill>
                <a:latin typeface="Times New Roman"/>
                <a:ea typeface="Times New Roman"/>
                <a:cs typeface="Times New Roman"/>
                <a:sym typeface="Times New Roman"/>
              </a:rPr>
              <a:t>: A scarcity in Bitcoin is based on this premise by limiting the total number of Bitcoin that will be mined to 21 million. Additionally, Bitcoin can only be injected into a system through the mining process and it follows a deflationary scheme where the block reward is halved every 2,10,000 blocks (~4 years).        </a:t>
            </a:r>
            <a:endParaRPr/>
          </a:p>
          <a:p>
            <a:pPr marL="742950" marR="0" lvl="2" indent="-342900" algn="just" rtl="0">
              <a:lnSpc>
                <a:spcPct val="100000"/>
              </a:lnSpc>
              <a:spcBef>
                <a:spcPts val="320"/>
              </a:spcBef>
              <a:spcAft>
                <a:spcPts val="0"/>
              </a:spcAft>
              <a:buClr>
                <a:schemeClr val="accent2"/>
              </a:buClr>
              <a:buSzPts val="1600"/>
              <a:buFont typeface="Times New Roman"/>
              <a:buChar char="•"/>
            </a:pPr>
            <a:r>
              <a:rPr lang="en-US" sz="1600" b="1" i="0" u="none" strike="noStrike" cap="none">
                <a:solidFill>
                  <a:schemeClr val="dk1"/>
                </a:solidFill>
                <a:latin typeface="Times New Roman"/>
                <a:ea typeface="Times New Roman"/>
                <a:cs typeface="Times New Roman"/>
                <a:sym typeface="Times New Roman"/>
              </a:rPr>
              <a:t>Incentive structure </a:t>
            </a:r>
            <a:r>
              <a:rPr lang="en-US" sz="1600" b="0" i="0" u="none" strike="noStrike" cap="none">
                <a:solidFill>
                  <a:schemeClr val="dk1"/>
                </a:solidFill>
                <a:latin typeface="Times New Roman"/>
                <a:ea typeface="Times New Roman"/>
                <a:cs typeface="Times New Roman"/>
                <a:sym typeface="Times New Roman"/>
              </a:rPr>
              <a:t>:</a:t>
            </a:r>
            <a:r>
              <a:rPr lang="en-US" sz="1200" b="0" i="0" u="none" strike="noStrike" cap="none">
                <a:solidFill>
                  <a:schemeClr val="dk1"/>
                </a:solidFill>
                <a:latin typeface="Times New Roman"/>
                <a:ea typeface="Times New Roman"/>
                <a:cs typeface="Times New Roman"/>
                <a:sym typeface="Times New Roman"/>
              </a:rPr>
              <a:t>Once the equation is solved, the node wins the round of the lottery and is rewarded with currency, referred to as a ‘block reward’ (cryptocurrency). The nodes those who take part in the computation are called ‘miners. If one miner gets a different answer to the puzzle compared to others, their answers will be rejected</a:t>
            </a:r>
            <a:endParaRPr/>
          </a:p>
          <a:p>
            <a:pPr marL="742950" marR="0" lvl="2" indent="-342900" algn="l" rtl="0">
              <a:lnSpc>
                <a:spcPct val="100000"/>
              </a:lnSpc>
              <a:spcBef>
                <a:spcPts val="240"/>
              </a:spcBef>
              <a:spcAft>
                <a:spcPts val="0"/>
              </a:spcAft>
              <a:buClr>
                <a:schemeClr val="accent2"/>
              </a:buClr>
              <a:buSzPts val="1200"/>
              <a:buFont typeface="Times New Roman"/>
              <a:buChar char="•"/>
            </a:pPr>
            <a:r>
              <a:rPr lang="en-US" sz="1200" b="0" i="0" u="none" strike="noStrike" cap="none">
                <a:solidFill>
                  <a:schemeClr val="dk1"/>
                </a:solidFill>
                <a:latin typeface="Times New Roman"/>
                <a:ea typeface="Times New Roman"/>
                <a:cs typeface="Times New Roman"/>
                <a:sym typeface="Times New Roman"/>
              </a:rPr>
              <a:t>Miners are incentivized to validate and secure a network honestly, as the reward that they receive for mining a block is Bitcoin. If the value of Bitcoin drops or the network becomes compromised. </a:t>
            </a:r>
            <a:endParaRPr/>
          </a:p>
          <a:p>
            <a:pPr marL="742950" marR="0" lvl="1" indent="-184150" algn="just" rtl="0">
              <a:lnSpc>
                <a:spcPct val="100000"/>
              </a:lnSpc>
              <a:spcBef>
                <a:spcPts val="320"/>
              </a:spcBef>
              <a:spcAft>
                <a:spcPts val="0"/>
              </a:spcAft>
              <a:buClr>
                <a:schemeClr val="accent2"/>
              </a:buClr>
              <a:buSzPts val="1600"/>
              <a:buFont typeface="Times New Roman"/>
              <a:buNone/>
            </a:pPr>
            <a:endParaRPr sz="1600" b="0" i="0" u="none" strike="noStrike" cap="none">
              <a:solidFill>
                <a:schemeClr val="dk1"/>
              </a:solidFill>
              <a:latin typeface="Times New Roman"/>
              <a:ea typeface="Times New Roman"/>
              <a:cs typeface="Times New Roman"/>
              <a:sym typeface="Times New Roman"/>
            </a:endParaRPr>
          </a:p>
          <a:p>
            <a:pPr marL="742950" marR="0" lvl="1" indent="-285750" algn="l" rtl="0">
              <a:lnSpc>
                <a:spcPct val="100000"/>
              </a:lnSpc>
              <a:spcBef>
                <a:spcPts val="240"/>
              </a:spcBef>
              <a:spcAft>
                <a:spcPts val="0"/>
              </a:spcAft>
              <a:buClr>
                <a:schemeClr val="accent2"/>
              </a:buClr>
              <a:buSzPts val="1200"/>
              <a:buFont typeface="Times New Roman"/>
              <a:buChar char="–"/>
            </a:pPr>
            <a:r>
              <a:rPr lang="en-US" sz="1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imes New Roman"/>
              <a:ea typeface="Times New Roman"/>
              <a:cs typeface="Times New Roman"/>
              <a:sym typeface="Times New Roman"/>
            </a:endParaRPr>
          </a:p>
          <a:p>
            <a:pPr marL="342900" marR="0" lvl="0" indent="-228600" algn="ctr" rtl="0">
              <a:spcBef>
                <a:spcPts val="360"/>
              </a:spcBef>
              <a:spcAft>
                <a:spcPts val="0"/>
              </a:spcAft>
              <a:buClr>
                <a:schemeClr val="accent2"/>
              </a:buClr>
              <a:buSzPts val="1800"/>
              <a:buFont typeface="Times New Roman"/>
              <a:buNone/>
            </a:pP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7"/>
          <p:cNvSpPr txBox="1">
            <a:spLocks noGrp="1"/>
          </p:cNvSpPr>
          <p:nvPr>
            <p:ph type="title"/>
          </p:nvPr>
        </p:nvSpPr>
        <p:spPr>
          <a:xfrm>
            <a:off x="0" y="7080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1" i="0" u="none">
                <a:solidFill>
                  <a:srgbClr val="FF0000"/>
                </a:solidFill>
                <a:latin typeface="Times New Roman"/>
                <a:ea typeface="Times New Roman"/>
                <a:cs typeface="Times New Roman"/>
                <a:sym typeface="Times New Roman"/>
              </a:rPr>
              <a:t>RPC Semantics in the Presence of Failure</a:t>
            </a:r>
            <a:r>
              <a:rPr lang="en-US" sz="4400" b="0" i="0" u="none">
                <a:solidFill>
                  <a:srgbClr val="FF0000"/>
                </a:solidFill>
                <a:latin typeface="Times New Roman"/>
                <a:ea typeface="Times New Roman"/>
                <a:cs typeface="Times New Roman"/>
                <a:sym typeface="Times New Roman"/>
              </a:rPr>
              <a:t/>
            </a:r>
            <a:br>
              <a:rPr lang="en-US" sz="4400" b="0" i="0" u="none">
                <a:solidFill>
                  <a:srgbClr val="FF0000"/>
                </a:solidFill>
                <a:latin typeface="Times New Roman"/>
                <a:ea typeface="Times New Roman"/>
                <a:cs typeface="Times New Roman"/>
                <a:sym typeface="Times New Roman"/>
              </a:rPr>
            </a:br>
            <a:endParaRPr/>
          </a:p>
        </p:txBody>
      </p:sp>
      <p:sp>
        <p:nvSpPr>
          <p:cNvPr id="414" name="Google Shape;414;p47"/>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pic>
        <p:nvPicPr>
          <p:cNvPr id="415" name="Google Shape;415;p47"/>
          <p:cNvPicPr preferRelativeResize="0"/>
          <p:nvPr/>
        </p:nvPicPr>
        <p:blipFill rotWithShape="1">
          <a:blip r:embed="rId3">
            <a:alphaModFix/>
          </a:blip>
          <a:srcRect/>
          <a:stretch/>
        </p:blipFill>
        <p:spPr>
          <a:xfrm>
            <a:off x="720725" y="2305050"/>
            <a:ext cx="8024812" cy="25368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342900" lvl="0" indent="-342900" algn="ctr" rtl="0">
              <a:lnSpc>
                <a:spcPct val="90000"/>
              </a:lnSpc>
              <a:spcBef>
                <a:spcPts val="0"/>
              </a:spcBef>
              <a:spcAft>
                <a:spcPts val="0"/>
              </a:spcAft>
              <a:buClr>
                <a:srgbClr val="FF0000"/>
              </a:buClr>
              <a:buSzPts val="4400"/>
              <a:buFont typeface="Times New Roman"/>
              <a:buNone/>
            </a:pPr>
            <a:r>
              <a:rPr lang="en-US" sz="4400" b="1" i="0" u="none">
                <a:solidFill>
                  <a:srgbClr val="FF0000"/>
                </a:solidFill>
                <a:latin typeface="Times New Roman"/>
                <a:ea typeface="Times New Roman"/>
                <a:cs typeface="Times New Roman"/>
                <a:sym typeface="Times New Roman"/>
              </a:rPr>
              <a:t>Server Management</a:t>
            </a:r>
            <a:endParaRPr/>
          </a:p>
        </p:txBody>
      </p:sp>
      <p:sp>
        <p:nvSpPr>
          <p:cNvPr id="421" name="Google Shape;421;p48"/>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sp>
        <p:nvSpPr>
          <p:cNvPr id="422" name="Google Shape;422;p48"/>
          <p:cNvSpPr txBox="1"/>
          <p:nvPr/>
        </p:nvSpPr>
        <p:spPr>
          <a:xfrm>
            <a:off x="947737" y="1700212"/>
            <a:ext cx="6148387" cy="2986087"/>
          </a:xfrm>
          <a:prstGeom prst="rect">
            <a:avLst/>
          </a:prstGeom>
          <a:noFill/>
          <a:ln>
            <a:noFill/>
          </a:ln>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chemeClr val="accent2"/>
              </a:buClr>
              <a:buSzPts val="2800"/>
              <a:buFont typeface="Times New Roman"/>
              <a:buChar char="•"/>
            </a:pPr>
            <a:r>
              <a:rPr lang="en-US" sz="2800" b="1" i="0" u="none">
                <a:solidFill>
                  <a:srgbClr val="0070C0"/>
                </a:solidFill>
                <a:latin typeface="Times New Roman"/>
                <a:ea typeface="Times New Roman"/>
                <a:cs typeface="Times New Roman"/>
                <a:sym typeface="Times New Roman"/>
              </a:rPr>
              <a:t>Server States</a:t>
            </a:r>
            <a:endParaRPr/>
          </a:p>
          <a:p>
            <a:pPr marL="800100" marR="0" lvl="1" indent="-342900" algn="l" rtl="0">
              <a:lnSpc>
                <a:spcPct val="90000"/>
              </a:lnSpc>
              <a:spcBef>
                <a:spcPts val="480"/>
              </a:spcBef>
              <a:spcAft>
                <a:spcPts val="0"/>
              </a:spcAft>
              <a:buClr>
                <a:schemeClr val="accent2"/>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Stateful</a:t>
            </a:r>
            <a:endParaRPr/>
          </a:p>
          <a:p>
            <a:pPr marL="800100" marR="0" lvl="1" indent="-342900" algn="l" rtl="0">
              <a:lnSpc>
                <a:spcPct val="90000"/>
              </a:lnSpc>
              <a:spcBef>
                <a:spcPts val="480"/>
              </a:spcBef>
              <a:spcAft>
                <a:spcPts val="0"/>
              </a:spcAft>
              <a:buClr>
                <a:schemeClr val="accent2"/>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Stateless</a:t>
            </a:r>
            <a:endParaRPr/>
          </a:p>
          <a:p>
            <a:pPr marL="342900" marR="0" lvl="0" indent="-342900" algn="l" rtl="0">
              <a:lnSpc>
                <a:spcPct val="90000"/>
              </a:lnSpc>
              <a:spcBef>
                <a:spcPts val="560"/>
              </a:spcBef>
              <a:spcAft>
                <a:spcPts val="0"/>
              </a:spcAft>
              <a:buClr>
                <a:schemeClr val="accent2"/>
              </a:buClr>
              <a:buSzPts val="2800"/>
              <a:buFont typeface="Times New Roman"/>
              <a:buChar char="•"/>
            </a:pPr>
            <a:r>
              <a:rPr lang="en-US" sz="2800" b="1" i="0" u="none">
                <a:solidFill>
                  <a:srgbClr val="0070C0"/>
                </a:solidFill>
                <a:latin typeface="Times New Roman"/>
                <a:ea typeface="Times New Roman"/>
                <a:cs typeface="Times New Roman"/>
                <a:sym typeface="Times New Roman"/>
              </a:rPr>
              <a:t>Server Creation Semantics</a:t>
            </a:r>
            <a:endParaRPr/>
          </a:p>
          <a:p>
            <a:pPr marL="800100" marR="0" lvl="1" indent="-342900" algn="l" rtl="0">
              <a:lnSpc>
                <a:spcPct val="90000"/>
              </a:lnSpc>
              <a:spcBef>
                <a:spcPts val="480"/>
              </a:spcBef>
              <a:spcAft>
                <a:spcPts val="0"/>
              </a:spcAft>
              <a:buClr>
                <a:schemeClr val="accent2"/>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Instance - Per - Call</a:t>
            </a:r>
            <a:endParaRPr/>
          </a:p>
          <a:p>
            <a:pPr marL="800100" marR="0" lvl="1" indent="-342900" algn="l" rtl="0">
              <a:lnSpc>
                <a:spcPct val="90000"/>
              </a:lnSpc>
              <a:spcBef>
                <a:spcPts val="480"/>
              </a:spcBef>
              <a:spcAft>
                <a:spcPts val="0"/>
              </a:spcAft>
              <a:buClr>
                <a:schemeClr val="accent2"/>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Instance - Per – Session</a:t>
            </a:r>
            <a:endParaRPr/>
          </a:p>
          <a:p>
            <a:pPr marL="800100" marR="0" lvl="1" indent="-342900" algn="l" rtl="0">
              <a:lnSpc>
                <a:spcPct val="90000"/>
              </a:lnSpc>
              <a:spcBef>
                <a:spcPts val="480"/>
              </a:spcBef>
              <a:spcAft>
                <a:spcPts val="0"/>
              </a:spcAft>
              <a:buClr>
                <a:schemeClr val="accent2"/>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Persistent Servers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342900" lvl="0" indent="-342900" algn="ctr" rtl="0">
              <a:lnSpc>
                <a:spcPct val="90000"/>
              </a:lnSpc>
              <a:spcBef>
                <a:spcPts val="0"/>
              </a:spcBef>
              <a:spcAft>
                <a:spcPts val="0"/>
              </a:spcAft>
              <a:buClr>
                <a:srgbClr val="FF0000"/>
              </a:buClr>
              <a:buSzPts val="4400"/>
              <a:buFont typeface="Times New Roman"/>
              <a:buNone/>
            </a:pPr>
            <a:r>
              <a:rPr lang="en-US" sz="4400" b="1" i="0" u="none">
                <a:solidFill>
                  <a:srgbClr val="FF0000"/>
                </a:solidFill>
                <a:latin typeface="Times New Roman"/>
                <a:ea typeface="Times New Roman"/>
                <a:cs typeface="Times New Roman"/>
                <a:sym typeface="Times New Roman"/>
              </a:rPr>
              <a:t>Parameter Passing</a:t>
            </a:r>
            <a:endParaRPr/>
          </a:p>
        </p:txBody>
      </p:sp>
      <p:sp>
        <p:nvSpPr>
          <p:cNvPr id="428" name="Google Shape;428;p4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sp>
        <p:nvSpPr>
          <p:cNvPr id="429" name="Google Shape;429;p49"/>
          <p:cNvSpPr txBox="1"/>
          <p:nvPr/>
        </p:nvSpPr>
        <p:spPr>
          <a:xfrm>
            <a:off x="947737" y="1182687"/>
            <a:ext cx="4572000" cy="830262"/>
          </a:xfrm>
          <a:prstGeom prst="rect">
            <a:avLst/>
          </a:prstGeom>
          <a:noFill/>
          <a:ln>
            <a:noFill/>
          </a:ln>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Call – by – value</a:t>
            </a:r>
            <a:endParaRPr/>
          </a:p>
          <a:p>
            <a:pPr marL="342900" marR="0" lvl="0" indent="-342900" algn="l" rtl="0">
              <a:lnSpc>
                <a:spcPct val="90000"/>
              </a:lnSpc>
              <a:spcBef>
                <a:spcPts val="48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Call by Reference</a:t>
            </a:r>
            <a:endParaRPr/>
          </a:p>
        </p:txBody>
      </p:sp>
      <p:sp>
        <p:nvSpPr>
          <p:cNvPr id="430" name="Google Shape;430;p49"/>
          <p:cNvSpPr txBox="1"/>
          <p:nvPr/>
        </p:nvSpPr>
        <p:spPr>
          <a:xfrm>
            <a:off x="0" y="2152650"/>
            <a:ext cx="9144000" cy="1143000"/>
          </a:xfrm>
          <a:prstGeom prst="rect">
            <a:avLst/>
          </a:prstGeom>
          <a:noFill/>
          <a:ln>
            <a:noFill/>
          </a:ln>
        </p:spPr>
        <p:txBody>
          <a:bodyPr spcFirstLastPara="1" wrap="square" lIns="91425" tIns="45700" rIns="91425" bIns="45700" anchor="ctr" anchorCtr="0">
            <a:noAutofit/>
          </a:bodyPr>
          <a:lstStyle/>
          <a:p>
            <a:pPr marL="342900" marR="0" lvl="0" indent="-342900" algn="ctr" rtl="0">
              <a:lnSpc>
                <a:spcPct val="90000"/>
              </a:lnSpc>
              <a:spcBef>
                <a:spcPts val="0"/>
              </a:spcBef>
              <a:spcAft>
                <a:spcPts val="0"/>
              </a:spcAft>
              <a:buClr>
                <a:srgbClr val="FF0000"/>
              </a:buClr>
              <a:buSzPts val="4400"/>
              <a:buFont typeface="Times New Roman"/>
              <a:buNone/>
            </a:pPr>
            <a:r>
              <a:rPr lang="en-US" sz="4400" b="1" i="0" u="none">
                <a:solidFill>
                  <a:srgbClr val="FF0000"/>
                </a:solidFill>
                <a:latin typeface="Times New Roman"/>
                <a:ea typeface="Times New Roman"/>
                <a:cs typeface="Times New Roman"/>
                <a:sym typeface="Times New Roman"/>
              </a:rPr>
              <a:t>Call Semantics</a:t>
            </a:r>
            <a:endParaRPr/>
          </a:p>
        </p:txBody>
      </p:sp>
      <p:sp>
        <p:nvSpPr>
          <p:cNvPr id="431" name="Google Shape;431;p49"/>
          <p:cNvSpPr txBox="1"/>
          <p:nvPr/>
        </p:nvSpPr>
        <p:spPr>
          <a:xfrm>
            <a:off x="1100137" y="3295650"/>
            <a:ext cx="4572000" cy="2455862"/>
          </a:xfrm>
          <a:prstGeom prst="rect">
            <a:avLst/>
          </a:prstGeom>
          <a:noFill/>
          <a:ln>
            <a:noFill/>
          </a:ln>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May- be </a:t>
            </a:r>
            <a:endParaRPr/>
          </a:p>
          <a:p>
            <a:pPr marL="342900" marR="0" lvl="0" indent="-342900" algn="l" rtl="0">
              <a:lnSpc>
                <a:spcPct val="90000"/>
              </a:lnSpc>
              <a:spcBef>
                <a:spcPts val="48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Last-one call</a:t>
            </a:r>
            <a:endParaRPr/>
          </a:p>
          <a:p>
            <a:pPr marL="342900" marR="0" lvl="0" indent="-342900" algn="l" rtl="0">
              <a:lnSpc>
                <a:spcPct val="90000"/>
              </a:lnSpc>
              <a:spcBef>
                <a:spcPts val="48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Last – of –many</a:t>
            </a:r>
            <a:endParaRPr/>
          </a:p>
          <a:p>
            <a:pPr marL="342900" marR="0" lvl="0" indent="-342900" algn="l" rtl="0">
              <a:lnSpc>
                <a:spcPct val="90000"/>
              </a:lnSpc>
              <a:spcBef>
                <a:spcPts val="48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At – least once</a:t>
            </a:r>
            <a:endParaRPr/>
          </a:p>
          <a:p>
            <a:pPr marL="342900" marR="0" lvl="0" indent="-342900" algn="l" rtl="0">
              <a:lnSpc>
                <a:spcPct val="90000"/>
              </a:lnSpc>
              <a:spcBef>
                <a:spcPts val="48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Exactly once</a:t>
            </a:r>
            <a:endParaRPr/>
          </a:p>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Strict Consistency</a:t>
            </a:r>
            <a:endParaRPr/>
          </a:p>
        </p:txBody>
      </p:sp>
      <p:sp>
        <p:nvSpPr>
          <p:cNvPr id="113" name="Google Shape;113;p6"/>
          <p:cNvSpPr txBox="1">
            <a:spLocks noGrp="1"/>
          </p:cNvSpPr>
          <p:nvPr>
            <p:ph type="body" idx="1"/>
          </p:nvPr>
        </p:nvSpPr>
        <p:spPr>
          <a:xfrm>
            <a:off x="444500" y="5403850"/>
            <a:ext cx="8001000"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SzPts val="2000"/>
              <a:buFont typeface="Times New Roman"/>
              <a:buNone/>
            </a:pPr>
            <a:r>
              <a:rPr lang="en-US" sz="2000" b="0" i="0" u="none">
                <a:solidFill>
                  <a:schemeClr val="dk1"/>
                </a:solidFill>
                <a:latin typeface="Times New Roman"/>
                <a:ea typeface="Times New Roman"/>
                <a:cs typeface="Times New Roman"/>
                <a:sym typeface="Times New Roman"/>
              </a:rPr>
              <a:t>Behavior of two processes, operating on the same data item.</a:t>
            </a:r>
            <a:endParaRPr/>
          </a:p>
          <a:p>
            <a:pPr marL="609600" lvl="0" indent="-609600" algn="l" rtl="0">
              <a:lnSpc>
                <a:spcPct val="90000"/>
              </a:lnSpc>
              <a:spcBef>
                <a:spcPts val="400"/>
              </a:spcBef>
              <a:spcAft>
                <a:spcPts val="0"/>
              </a:spcAft>
              <a:buClr>
                <a:schemeClr val="accent2"/>
              </a:buClr>
              <a:buSzPts val="2000"/>
              <a:buFont typeface="Times New Roman"/>
              <a:buChar char="•"/>
            </a:pPr>
            <a:r>
              <a:rPr lang="en-US" sz="2000" b="0" i="0" u="none">
                <a:solidFill>
                  <a:schemeClr val="dk1"/>
                </a:solidFill>
                <a:latin typeface="Times New Roman"/>
                <a:ea typeface="Times New Roman"/>
                <a:cs typeface="Times New Roman"/>
                <a:sym typeface="Times New Roman"/>
              </a:rPr>
              <a:t>A strictly consistent store.</a:t>
            </a:r>
            <a:endParaRPr/>
          </a:p>
          <a:p>
            <a:pPr marL="609600" lvl="0" indent="-609600" algn="l" rtl="0">
              <a:lnSpc>
                <a:spcPct val="90000"/>
              </a:lnSpc>
              <a:spcBef>
                <a:spcPts val="400"/>
              </a:spcBef>
              <a:spcAft>
                <a:spcPts val="0"/>
              </a:spcAft>
              <a:buClr>
                <a:schemeClr val="accent2"/>
              </a:buClr>
              <a:buSzPts val="2000"/>
              <a:buFont typeface="Times New Roman"/>
              <a:buChar char="•"/>
            </a:pPr>
            <a:r>
              <a:rPr lang="en-US" sz="2000" b="0" i="0" u="none">
                <a:solidFill>
                  <a:schemeClr val="dk1"/>
                </a:solidFill>
                <a:latin typeface="Times New Roman"/>
                <a:ea typeface="Times New Roman"/>
                <a:cs typeface="Times New Roman"/>
                <a:sym typeface="Times New Roman"/>
              </a:rPr>
              <a:t>A store that is not strictly consistent.</a:t>
            </a:r>
            <a:endParaRPr/>
          </a:p>
        </p:txBody>
      </p:sp>
      <p:pic>
        <p:nvPicPr>
          <p:cNvPr id="114" name="Google Shape;114;p6"/>
          <p:cNvPicPr preferRelativeResize="0"/>
          <p:nvPr/>
        </p:nvPicPr>
        <p:blipFill rotWithShape="1">
          <a:blip r:embed="rId3">
            <a:alphaModFix/>
          </a:blip>
          <a:srcRect l="21378" t="48338" r="19240" b="42295"/>
          <a:stretch/>
        </p:blipFill>
        <p:spPr>
          <a:xfrm>
            <a:off x="115887" y="2846387"/>
            <a:ext cx="8832850" cy="2163762"/>
          </a:xfrm>
          <a:prstGeom prst="rect">
            <a:avLst/>
          </a:prstGeom>
          <a:noFill/>
          <a:ln>
            <a:noFill/>
          </a:ln>
        </p:spPr>
      </p:pic>
      <p:sp>
        <p:nvSpPr>
          <p:cNvPr id="115" name="Google Shape;115;p6"/>
          <p:cNvSpPr txBox="1"/>
          <p:nvPr/>
        </p:nvSpPr>
        <p:spPr>
          <a:xfrm>
            <a:off x="223837" y="1422400"/>
            <a:ext cx="8724900" cy="8223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Any read on a data item x returns a value corresponding to the results </a:t>
            </a:r>
            <a:endParaRPr/>
          </a:p>
          <a:p>
            <a:pPr marL="0" marR="0" lvl="0" indent="0" algn="ctr"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of the most recent write on x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Reliable group communication</a:t>
            </a:r>
            <a:endParaRPr/>
          </a:p>
        </p:txBody>
      </p:sp>
      <p:sp>
        <p:nvSpPr>
          <p:cNvPr id="437" name="Google Shape;437;p50"/>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pic>
        <p:nvPicPr>
          <p:cNvPr id="438" name="Google Shape;438;p50"/>
          <p:cNvPicPr preferRelativeResize="0"/>
          <p:nvPr/>
        </p:nvPicPr>
        <p:blipFill rotWithShape="1">
          <a:blip r:embed="rId3">
            <a:alphaModFix/>
          </a:blip>
          <a:srcRect/>
          <a:stretch/>
        </p:blipFill>
        <p:spPr>
          <a:xfrm>
            <a:off x="566737" y="1662112"/>
            <a:ext cx="7585075" cy="430053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rgbClr val="FF0000"/>
              </a:solidFill>
              <a:latin typeface="Times New Roman"/>
              <a:ea typeface="Times New Roman"/>
              <a:cs typeface="Times New Roman"/>
              <a:sym typeface="Times New Roman"/>
            </a:endParaRPr>
          </a:p>
        </p:txBody>
      </p:sp>
      <p:sp>
        <p:nvSpPr>
          <p:cNvPr id="444" name="Google Shape;444;p51"/>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pic>
        <p:nvPicPr>
          <p:cNvPr id="445" name="Google Shape;445;p51"/>
          <p:cNvPicPr preferRelativeResize="0"/>
          <p:nvPr/>
        </p:nvPicPr>
        <p:blipFill rotWithShape="1">
          <a:blip r:embed="rId3">
            <a:alphaModFix/>
          </a:blip>
          <a:srcRect/>
          <a:stretch/>
        </p:blipFill>
        <p:spPr>
          <a:xfrm>
            <a:off x="863600" y="1609725"/>
            <a:ext cx="7443787" cy="3683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Hierarchical feedback control</a:t>
            </a:r>
            <a:endParaRPr/>
          </a:p>
        </p:txBody>
      </p:sp>
      <p:sp>
        <p:nvSpPr>
          <p:cNvPr id="451" name="Google Shape;451;p52"/>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pic>
        <p:nvPicPr>
          <p:cNvPr id="452" name="Google Shape;452;p52"/>
          <p:cNvPicPr preferRelativeResize="0"/>
          <p:nvPr/>
        </p:nvPicPr>
        <p:blipFill rotWithShape="1">
          <a:blip r:embed="rId3">
            <a:alphaModFix/>
          </a:blip>
          <a:srcRect/>
          <a:stretch/>
        </p:blipFill>
        <p:spPr>
          <a:xfrm>
            <a:off x="604837" y="1866900"/>
            <a:ext cx="7392987" cy="43148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3"/>
          <p:cNvSpPr txBox="1">
            <a:spLocks noGrp="1"/>
          </p:cNvSpPr>
          <p:nvPr>
            <p:ph type="title"/>
          </p:nvPr>
        </p:nvSpPr>
        <p:spPr>
          <a:xfrm>
            <a:off x="-77787" y="2468562"/>
            <a:ext cx="373538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Virtual Synchrony</a:t>
            </a:r>
            <a:br>
              <a:rPr lang="en-US" sz="4400" b="0" i="0" u="none">
                <a:solidFill>
                  <a:srgbClr val="FF0000"/>
                </a:solidFill>
                <a:latin typeface="Times New Roman"/>
                <a:ea typeface="Times New Roman"/>
                <a:cs typeface="Times New Roman"/>
                <a:sym typeface="Times New Roman"/>
              </a:rPr>
            </a:br>
            <a:r>
              <a:rPr lang="en-US" sz="4400" b="0" i="0" u="none">
                <a:solidFill>
                  <a:srgbClr val="FF0000"/>
                </a:solidFill>
                <a:latin typeface="Times New Roman"/>
                <a:ea typeface="Times New Roman"/>
                <a:cs typeface="Times New Roman"/>
                <a:sym typeface="Times New Roman"/>
              </a:rPr>
              <a:t>View synchrony </a:t>
            </a:r>
            <a:br>
              <a:rPr lang="en-US" sz="4400" b="0" i="0" u="none">
                <a:solidFill>
                  <a:srgbClr val="FF0000"/>
                </a:solidFill>
                <a:latin typeface="Times New Roman"/>
                <a:ea typeface="Times New Roman"/>
                <a:cs typeface="Times New Roman"/>
                <a:sym typeface="Times New Roman"/>
              </a:rPr>
            </a:br>
            <a:r>
              <a:rPr lang="en-US" sz="4400" b="0" i="0" u="none">
                <a:solidFill>
                  <a:srgbClr val="FF0000"/>
                </a:solidFill>
                <a:latin typeface="Times New Roman"/>
                <a:ea typeface="Times New Roman"/>
                <a:cs typeface="Times New Roman"/>
                <a:sym typeface="Times New Roman"/>
              </a:rPr>
              <a:t> </a:t>
            </a:r>
            <a:endParaRPr/>
          </a:p>
        </p:txBody>
      </p:sp>
      <p:sp>
        <p:nvSpPr>
          <p:cNvPr id="458" name="Google Shape;458;p53"/>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pic>
        <p:nvPicPr>
          <p:cNvPr id="459" name="Google Shape;459;p53"/>
          <p:cNvPicPr preferRelativeResize="0"/>
          <p:nvPr/>
        </p:nvPicPr>
        <p:blipFill rotWithShape="1">
          <a:blip r:embed="rId3">
            <a:alphaModFix/>
          </a:blip>
          <a:srcRect/>
          <a:stretch/>
        </p:blipFill>
        <p:spPr>
          <a:xfrm>
            <a:off x="3322637" y="236537"/>
            <a:ext cx="5627687" cy="63849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gd059ba3f4a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65" name="Google Shape;465;gd059ba3f4a_0_0"/>
          <p:cNvSpPr txBox="1">
            <a:spLocks noGrp="1"/>
          </p:cNvSpPr>
          <p:nvPr>
            <p:ph type="body" idx="1"/>
          </p:nvPr>
        </p:nvSpPr>
        <p:spPr>
          <a:xfrm>
            <a:off x="0" y="5715000"/>
            <a:ext cx="9144000" cy="838200"/>
          </a:xfrm>
          <a:prstGeom prst="rect">
            <a:avLst/>
          </a:prstGeom>
        </p:spPr>
        <p:txBody>
          <a:bodyPr spcFirstLastPara="1" wrap="square" lIns="91425" tIns="45700" rIns="91425" bIns="45700" anchor="t" anchorCtr="0">
            <a:noAutofit/>
          </a:bodyPr>
          <a:lstStyle/>
          <a:p>
            <a:pPr marL="0" lvl="0" indent="0" algn="ctr" rtl="0">
              <a:spcBef>
                <a:spcPts val="36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Message Ordering</a:t>
            </a:r>
            <a:endParaRPr/>
          </a:p>
        </p:txBody>
      </p:sp>
      <p:sp>
        <p:nvSpPr>
          <p:cNvPr id="471" name="Google Shape;471;p54"/>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pic>
        <p:nvPicPr>
          <p:cNvPr id="472" name="Google Shape;472;p54"/>
          <p:cNvPicPr preferRelativeResize="0"/>
          <p:nvPr/>
        </p:nvPicPr>
        <p:blipFill rotWithShape="1">
          <a:blip r:embed="rId3">
            <a:alphaModFix/>
          </a:blip>
          <a:srcRect/>
          <a:stretch/>
        </p:blipFill>
        <p:spPr>
          <a:xfrm>
            <a:off x="836612" y="1443037"/>
            <a:ext cx="7778750" cy="406876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rgbClr val="FF0000"/>
              </a:solidFill>
              <a:latin typeface="Times New Roman"/>
              <a:ea typeface="Times New Roman"/>
              <a:cs typeface="Times New Roman"/>
              <a:sym typeface="Times New Roman"/>
            </a:endParaRPr>
          </a:p>
        </p:txBody>
      </p:sp>
      <p:sp>
        <p:nvSpPr>
          <p:cNvPr id="478" name="Google Shape;478;p55"/>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pic>
        <p:nvPicPr>
          <p:cNvPr id="479" name="Google Shape;479;p55"/>
          <p:cNvPicPr preferRelativeResize="0"/>
          <p:nvPr/>
        </p:nvPicPr>
        <p:blipFill rotWithShape="1">
          <a:blip r:embed="rId3">
            <a:alphaModFix/>
          </a:blip>
          <a:srcRect/>
          <a:stretch/>
        </p:blipFill>
        <p:spPr>
          <a:xfrm>
            <a:off x="992187" y="1957387"/>
            <a:ext cx="5962650" cy="3757612"/>
          </a:xfrm>
          <a:prstGeom prst="rect">
            <a:avLst/>
          </a:prstGeom>
          <a:noFill/>
          <a:ln>
            <a:noFill/>
          </a:ln>
        </p:spPr>
      </p:pic>
      <p:sp>
        <p:nvSpPr>
          <p:cNvPr id="480" name="Google Shape;480;p55"/>
          <p:cNvSpPr txBox="1"/>
          <p:nvPr/>
        </p:nvSpPr>
        <p:spPr>
          <a:xfrm>
            <a:off x="152400" y="152400"/>
            <a:ext cx="91440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Message Ordering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Consistent Cut: Global state</a:t>
            </a:r>
            <a:endParaRPr/>
          </a:p>
        </p:txBody>
      </p:sp>
      <p:sp>
        <p:nvSpPr>
          <p:cNvPr id="486" name="Google Shape;486;p56"/>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pic>
        <p:nvPicPr>
          <p:cNvPr id="487" name="Google Shape;487;p56"/>
          <p:cNvPicPr preferRelativeResize="0"/>
          <p:nvPr/>
        </p:nvPicPr>
        <p:blipFill rotWithShape="1">
          <a:blip r:embed="rId3">
            <a:alphaModFix/>
          </a:blip>
          <a:srcRect/>
          <a:stretch/>
        </p:blipFill>
        <p:spPr>
          <a:xfrm>
            <a:off x="1957387" y="2366962"/>
            <a:ext cx="6310312" cy="334803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Dominos Effect : Orphan management</a:t>
            </a:r>
            <a:endParaRPr/>
          </a:p>
        </p:txBody>
      </p:sp>
      <p:sp>
        <p:nvSpPr>
          <p:cNvPr id="493" name="Google Shape;493;p57"/>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342900" marR="0" lvl="0" indent="-139700" algn="ctr" rtl="0">
              <a:spcBef>
                <a:spcPts val="0"/>
              </a:spcBef>
              <a:spcAft>
                <a:spcPts val="0"/>
              </a:spcAft>
              <a:buClr>
                <a:schemeClr val="accent2"/>
              </a:buClr>
              <a:buSzPts val="3200"/>
              <a:buFont typeface="Times New Roman"/>
              <a:buNone/>
            </a:pPr>
            <a:endParaRPr sz="3200">
              <a:solidFill>
                <a:schemeClr val="dk1"/>
              </a:solidFill>
              <a:latin typeface="Times New Roman"/>
              <a:ea typeface="Times New Roman"/>
              <a:cs typeface="Times New Roman"/>
              <a:sym typeface="Times New Roman"/>
            </a:endParaRPr>
          </a:p>
        </p:txBody>
      </p:sp>
      <p:pic>
        <p:nvPicPr>
          <p:cNvPr id="494" name="Google Shape;494;p57"/>
          <p:cNvPicPr preferRelativeResize="0"/>
          <p:nvPr/>
        </p:nvPicPr>
        <p:blipFill rotWithShape="1">
          <a:blip r:embed="rId3">
            <a:alphaModFix/>
          </a:blip>
          <a:srcRect/>
          <a:stretch/>
        </p:blipFill>
        <p:spPr>
          <a:xfrm>
            <a:off x="1751012" y="1501775"/>
            <a:ext cx="6035675" cy="421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Sequential Consistency (1/single copy)</a:t>
            </a:r>
            <a:endParaRPr/>
          </a:p>
        </p:txBody>
      </p:sp>
      <p:sp>
        <p:nvSpPr>
          <p:cNvPr id="121" name="Google Shape;121;p7"/>
          <p:cNvSpPr txBox="1">
            <a:spLocks noGrp="1"/>
          </p:cNvSpPr>
          <p:nvPr>
            <p:ph type="body" idx="1"/>
          </p:nvPr>
        </p:nvSpPr>
        <p:spPr>
          <a:xfrm>
            <a:off x="1066800" y="5341937"/>
            <a:ext cx="6705600"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accent2"/>
              </a:buClr>
              <a:buSzPts val="2400"/>
              <a:buFont typeface="Times New Roman"/>
              <a:buAutoNum type="alphaLcParenR"/>
            </a:pPr>
            <a:r>
              <a:rPr lang="en-US" sz="2400" b="0" i="0" u="none">
                <a:solidFill>
                  <a:schemeClr val="dk1"/>
                </a:solidFill>
                <a:latin typeface="Times New Roman"/>
                <a:ea typeface="Times New Roman"/>
                <a:cs typeface="Times New Roman"/>
                <a:sym typeface="Times New Roman"/>
              </a:rPr>
              <a:t>A sequentially consistent data store.</a:t>
            </a:r>
            <a:endParaRPr/>
          </a:p>
          <a:p>
            <a:pPr marL="609600" lvl="0" indent="-609600" algn="l" rtl="0">
              <a:lnSpc>
                <a:spcPct val="90000"/>
              </a:lnSpc>
              <a:spcBef>
                <a:spcPts val="480"/>
              </a:spcBef>
              <a:spcAft>
                <a:spcPts val="0"/>
              </a:spcAft>
              <a:buClr>
                <a:schemeClr val="accent2"/>
              </a:buClr>
              <a:buSzPts val="2400"/>
              <a:buFont typeface="Times New Roman"/>
              <a:buAutoNum type="alphaLcParenR"/>
            </a:pPr>
            <a:r>
              <a:rPr lang="en-US" sz="2400" b="0" i="0" u="none">
                <a:solidFill>
                  <a:schemeClr val="dk1"/>
                </a:solidFill>
                <a:latin typeface="Times New Roman"/>
                <a:ea typeface="Times New Roman"/>
                <a:cs typeface="Times New Roman"/>
                <a:sym typeface="Times New Roman"/>
              </a:rPr>
              <a:t>A data store that is not sequentially consistent.</a:t>
            </a:r>
            <a:endParaRPr/>
          </a:p>
        </p:txBody>
      </p:sp>
      <p:pic>
        <p:nvPicPr>
          <p:cNvPr id="122" name="Google Shape;122;p7"/>
          <p:cNvPicPr preferRelativeResize="0"/>
          <p:nvPr/>
        </p:nvPicPr>
        <p:blipFill rotWithShape="1">
          <a:blip r:embed="rId3">
            <a:alphaModFix/>
          </a:blip>
          <a:srcRect l="20738" t="47885" r="19240" b="42446"/>
          <a:stretch/>
        </p:blipFill>
        <p:spPr>
          <a:xfrm>
            <a:off x="153987" y="2640012"/>
            <a:ext cx="8836025" cy="2173287"/>
          </a:xfrm>
          <a:prstGeom prst="rect">
            <a:avLst/>
          </a:prstGeom>
          <a:noFill/>
          <a:ln>
            <a:noFill/>
          </a:ln>
        </p:spPr>
      </p:pic>
      <p:sp>
        <p:nvSpPr>
          <p:cNvPr id="123" name="Google Shape;123;p7"/>
          <p:cNvSpPr txBox="1"/>
          <p:nvPr/>
        </p:nvSpPr>
        <p:spPr>
          <a:xfrm>
            <a:off x="412750" y="947737"/>
            <a:ext cx="8723312" cy="1552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The result of any execution is the same as if the read and the write </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Operations by all processes on the data store were executed in some </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Sequential order and the operations of each individual process appear </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in this sequence in the order specified by its program</a:t>
            </a:r>
            <a:r>
              <a:rPr lang="en-US" sz="2400" b="0" i="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Linearizability Consistency (2)</a:t>
            </a:r>
            <a:endParaRPr/>
          </a:p>
        </p:txBody>
      </p:sp>
      <p:sp>
        <p:nvSpPr>
          <p:cNvPr id="129" name="Google Shape;129;p8"/>
          <p:cNvSpPr txBox="1"/>
          <p:nvPr/>
        </p:nvSpPr>
        <p:spPr>
          <a:xfrm>
            <a:off x="212725" y="2449512"/>
            <a:ext cx="8723312" cy="22828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The result of any execution is the same as if the read and the write </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Operations by all processes on the data store were executed in some </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Sequential order and the operations of each individual process appear </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in this sequence in the order specified by its program.  </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In addition, if ts OP1(x) &lt; ts OP2(y), then operation OP1(x) should </a:t>
            </a:r>
            <a:endParaRPr/>
          </a:p>
          <a:p>
            <a:pPr marL="0" marR="0" lvl="0" indent="0" algn="l" rtl="0">
              <a:lnSpc>
                <a:spcPct val="100000"/>
              </a:lnSpc>
              <a:spcBef>
                <a:spcPts val="0"/>
              </a:spcBef>
              <a:spcAft>
                <a:spcPts val="0"/>
              </a:spcAft>
              <a:buClr>
                <a:schemeClr val="accent2"/>
              </a:buClr>
              <a:buSzPts val="2400"/>
              <a:buFont typeface="Times New Roman"/>
              <a:buNone/>
            </a:pPr>
            <a:r>
              <a:rPr lang="en-US" sz="2400" b="0" i="0" u="none">
                <a:solidFill>
                  <a:schemeClr val="accent2"/>
                </a:solidFill>
                <a:latin typeface="Times New Roman"/>
                <a:ea typeface="Times New Roman"/>
                <a:cs typeface="Times New Roman"/>
                <a:sym typeface="Times New Roman"/>
              </a:rPr>
              <a:t>Precede OP(y) in this sequence.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Causal Consistency (1)</a:t>
            </a:r>
            <a:endParaRPr/>
          </a:p>
        </p:txBody>
      </p:sp>
      <p:sp>
        <p:nvSpPr>
          <p:cNvPr id="135" name="Google Shape;135;p9"/>
          <p:cNvSpPr txBox="1">
            <a:spLocks noGrp="1"/>
          </p:cNvSpPr>
          <p:nvPr>
            <p:ph type="body" idx="1"/>
          </p:nvPr>
        </p:nvSpPr>
        <p:spPr>
          <a:xfrm>
            <a:off x="1295400" y="1828800"/>
            <a:ext cx="6553200" cy="4724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3200"/>
              <a:buFont typeface="Times New Roman"/>
              <a:buNone/>
            </a:pPr>
            <a:r>
              <a:rPr lang="en-US" sz="3200" b="0" i="0" u="none">
                <a:solidFill>
                  <a:schemeClr val="dk1"/>
                </a:solidFill>
                <a:latin typeface="Times New Roman"/>
                <a:ea typeface="Times New Roman"/>
                <a:cs typeface="Times New Roman"/>
                <a:sym typeface="Times New Roman"/>
              </a:rPr>
              <a:t>Necessary condition:</a:t>
            </a:r>
            <a:br>
              <a:rPr lang="en-US" sz="3200" b="0" i="0" u="none">
                <a:solidFill>
                  <a:schemeClr val="dk1"/>
                </a:solidFill>
                <a:latin typeface="Times New Roman"/>
                <a:ea typeface="Times New Roman"/>
                <a:cs typeface="Times New Roman"/>
                <a:sym typeface="Times New Roman"/>
              </a:rPr>
            </a:br>
            <a:r>
              <a:rPr lang="en-US" sz="2400" b="0" i="0" u="none">
                <a:solidFill>
                  <a:schemeClr val="accent2"/>
                </a:solidFill>
                <a:latin typeface="Times New Roman"/>
                <a:ea typeface="Times New Roman"/>
                <a:cs typeface="Times New Roman"/>
                <a:sym typeface="Times New Roman"/>
              </a:rPr>
              <a:t>Writes that are potentially casually related must be seen by all processes in the same order.  Concurrent writes may be seen in a different order on different machines.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Causal Consistency (2)</a:t>
            </a:r>
            <a:endParaRPr/>
          </a:p>
        </p:txBody>
      </p:sp>
      <p:sp>
        <p:nvSpPr>
          <p:cNvPr id="141" name="Google Shape;141;p10"/>
          <p:cNvSpPr txBox="1">
            <a:spLocks noGrp="1"/>
          </p:cNvSpPr>
          <p:nvPr>
            <p:ph type="body" idx="1"/>
          </p:nvPr>
        </p:nvSpPr>
        <p:spPr>
          <a:xfrm>
            <a:off x="0" y="4991100"/>
            <a:ext cx="9144000" cy="838200"/>
          </a:xfrm>
          <a:prstGeom prst="rect">
            <a:avLst/>
          </a:prstGeom>
          <a:noFill/>
          <a:ln>
            <a:noFill/>
          </a:ln>
        </p:spPr>
        <p:txBody>
          <a:bodyPr spcFirstLastPara="1" wrap="square" lIns="91425" tIns="45700" rIns="91425" bIns="45700" anchor="t" anchorCtr="0">
            <a:noAutofit/>
          </a:bodyPr>
          <a:lstStyle/>
          <a:p>
            <a:pPr marL="342900" lvl="0" indent="-342900" algn="ctr" rtl="0">
              <a:lnSpc>
                <a:spcPct val="90000"/>
              </a:lnSpc>
              <a:spcBef>
                <a:spcPts val="0"/>
              </a:spcBef>
              <a:spcAft>
                <a:spcPts val="0"/>
              </a:spcAft>
              <a:buSzPts val="2800"/>
              <a:buFont typeface="Times New Roman"/>
              <a:buNone/>
            </a:pPr>
            <a:r>
              <a:rPr lang="en-US" sz="2800" b="0" i="0" u="none">
                <a:solidFill>
                  <a:schemeClr val="dk1"/>
                </a:solidFill>
                <a:latin typeface="Times New Roman"/>
                <a:ea typeface="Times New Roman"/>
                <a:cs typeface="Times New Roman"/>
                <a:sym typeface="Times New Roman"/>
              </a:rPr>
              <a:t>This sequence is allowed with a causally-consistent store, but not with sequentially or strictly consistent store.</a:t>
            </a:r>
            <a:endParaRPr/>
          </a:p>
        </p:txBody>
      </p:sp>
      <p:pic>
        <p:nvPicPr>
          <p:cNvPr id="142" name="Google Shape;142;p10"/>
          <p:cNvPicPr preferRelativeResize="0"/>
          <p:nvPr/>
        </p:nvPicPr>
        <p:blipFill rotWithShape="1">
          <a:blip r:embed="rId3">
            <a:alphaModFix/>
          </a:blip>
          <a:srcRect l="30999" t="49244" r="28647" b="42749"/>
          <a:stretch/>
        </p:blipFill>
        <p:spPr>
          <a:xfrm>
            <a:off x="461962" y="2098675"/>
            <a:ext cx="8262937" cy="2320925"/>
          </a:xfrm>
          <a:prstGeom prst="rect">
            <a:avLst/>
          </a:prstGeom>
          <a:noFill/>
          <a:ln>
            <a:noFill/>
          </a:ln>
        </p:spPr>
      </p:pic>
    </p:spTree>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2849</Words>
  <Application>Microsoft Office PowerPoint</Application>
  <PresentationFormat>On-screen Show (4:3)</PresentationFormat>
  <Paragraphs>309</Paragraphs>
  <Slides>58</Slides>
  <Notes>58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Courier New</vt:lpstr>
      <vt:lpstr>Noto Sans Symbols</vt:lpstr>
      <vt:lpstr>Times New Roman</vt:lpstr>
      <vt:lpstr>Tannenbaum</vt:lpstr>
      <vt:lpstr>        </vt:lpstr>
      <vt:lpstr>Interprocess Communication</vt:lpstr>
      <vt:lpstr>Data-Centric Consistency Models</vt:lpstr>
      <vt:lpstr>Design and Implementation issues of DSM </vt:lpstr>
      <vt:lpstr>Strict Consistency</vt:lpstr>
      <vt:lpstr>Sequential Consistency (1/single copy)</vt:lpstr>
      <vt:lpstr>Linearizability Consistency (2)</vt:lpstr>
      <vt:lpstr>Causal Consistency (1)</vt:lpstr>
      <vt:lpstr>Causal Consistency (2)</vt:lpstr>
      <vt:lpstr>Causal Consistency (3)</vt:lpstr>
      <vt:lpstr>FIFO Consistency (1) Pipelined RAM </vt:lpstr>
      <vt:lpstr>FIFO Consistency (2)</vt:lpstr>
      <vt:lpstr>Weak Consistency (1)</vt:lpstr>
      <vt:lpstr>Weak Consistency (2)</vt:lpstr>
      <vt:lpstr>Release Consistency (1)</vt:lpstr>
      <vt:lpstr>Release Consistency (2)</vt:lpstr>
      <vt:lpstr>Entry Consistency (1)</vt:lpstr>
      <vt:lpstr>Entry Consistency (1)</vt:lpstr>
      <vt:lpstr>Summary of Consistency Models</vt:lpstr>
      <vt:lpstr>Eventual Consistency</vt:lpstr>
      <vt:lpstr>Monotonic Reads</vt:lpstr>
      <vt:lpstr>Monotonic Writes</vt:lpstr>
      <vt:lpstr>Read Your Writes</vt:lpstr>
      <vt:lpstr>Writes Follow Reads</vt:lpstr>
      <vt:lpstr>Evolution of Consistency Models </vt:lpstr>
      <vt:lpstr>Replicas</vt:lpstr>
      <vt:lpstr> Permanent Replicas</vt:lpstr>
      <vt:lpstr> Server-Initiated Replicas (1)</vt:lpstr>
      <vt:lpstr>Server-Initiated Replicas</vt:lpstr>
      <vt:lpstr> Client-Initiated Replicas</vt:lpstr>
      <vt:lpstr>Replica Placement</vt:lpstr>
      <vt:lpstr>Consistency Protocols: Remote-Write Protocols (1)</vt:lpstr>
      <vt:lpstr> Primary-Based replication Protocol</vt:lpstr>
      <vt:lpstr> Primary-Based Remote-Write Protocols (cont.)</vt:lpstr>
      <vt:lpstr>Remote/Replicated -Write Protocols</vt:lpstr>
      <vt:lpstr>Fault Tolerance</vt:lpstr>
      <vt:lpstr>Failure Detection: Synchronous /Asynchronous</vt:lpstr>
      <vt:lpstr>PowerPoint Presentation</vt:lpstr>
      <vt:lpstr>Resilience by Process Groups</vt:lpstr>
      <vt:lpstr>PowerPoint Presentation</vt:lpstr>
      <vt:lpstr>Byzantine agreement problem (Byzantine Generals Problem)</vt:lpstr>
      <vt:lpstr>PowerPoint Presentation</vt:lpstr>
      <vt:lpstr>PowerPoint Presentation</vt:lpstr>
      <vt:lpstr> BFT in Block Chain Bitcoin</vt:lpstr>
      <vt:lpstr>PowerPoint Presentation</vt:lpstr>
      <vt:lpstr>PowerPoint Presentation</vt:lpstr>
      <vt:lpstr>RPC Semantics in the Presence of Failure </vt:lpstr>
      <vt:lpstr>Server Management</vt:lpstr>
      <vt:lpstr>Parameter Passing</vt:lpstr>
      <vt:lpstr>Reliable group communication</vt:lpstr>
      <vt:lpstr>PowerPoint Presentation</vt:lpstr>
      <vt:lpstr>Hierarchical feedback control</vt:lpstr>
      <vt:lpstr>Virtual Synchrony View synchrony   </vt:lpstr>
      <vt:lpstr>PowerPoint Presentation</vt:lpstr>
      <vt:lpstr>Message Ordering</vt:lpstr>
      <vt:lpstr>PowerPoint Presentation</vt:lpstr>
      <vt:lpstr>Consistent Cut: Global state</vt:lpstr>
      <vt:lpstr>Dominos Effect : Orphan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Steve  Armstrong</dc:creator>
  <cp:lastModifiedBy>Admin</cp:lastModifiedBy>
  <cp:revision>1</cp:revision>
  <dcterms:created xsi:type="dcterms:W3CDTF">2001-05-15T16:05:33Z</dcterms:created>
  <dcterms:modified xsi:type="dcterms:W3CDTF">2021-12-13T09:33:57Z</dcterms:modified>
</cp:coreProperties>
</file>