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Roboto" charset="0"/>
      <p:regular r:id="rId31"/>
      <p:bold r:id="rId32"/>
      <p:italic r:id="rId33"/>
      <p:boldItalic r:id="rId34"/>
    </p:embeddedFont>
    <p:embeddedFont>
      <p:font typeface="Open Sans" charset="0"/>
      <p:regular r:id="rId35"/>
      <p:bold r:id="rId36"/>
      <p:italic r:id="rId37"/>
      <p:boldItalic r:id="rId38"/>
    </p:embeddedFont>
    <p:embeddedFont>
      <p:font typeface="PT Sans Narrow" charset="0"/>
      <p:regular r:id="rId39"/>
      <p:bold r:id="rId40"/>
    </p:embeddedFont>
    <p:embeddedFont>
      <p:font typeface="Open Sans Medium"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3FF499F0-D9EC-4491-80C0-092B943A0DDA}">
  <a:tblStyle styleId="{3FF499F0-D9EC-4491-80C0-092B943A0DDA}" styleName="Table_0">
    <a:wholeTbl>
      <a:tcTxStyle>
        <a:font>
          <a:latin typeface="Arial"/>
          <a:ea typeface="Arial"/>
          <a:cs typeface="Arial"/>
        </a:font>
        <a:srgbClr val="000000"/>
      </a:tcTxStyle>
      <a:tcStyle>
        <a:tcBdr>
          <a:left>
            <a:ln w="9525" cap="flat" cmpd="sng">
              <a:solidFill>
                <a:srgbClr val="D4D4D4"/>
              </a:solidFill>
              <a:prstDash val="solid"/>
              <a:round/>
              <a:headEnd type="none" w="sm" len="sm"/>
              <a:tailEnd type="none" w="sm" len="sm"/>
            </a:ln>
          </a:left>
          <a:right>
            <a:ln w="9525" cap="flat" cmpd="sng">
              <a:solidFill>
                <a:srgbClr val="D4D4D4"/>
              </a:solidFill>
              <a:prstDash val="solid"/>
              <a:round/>
              <a:headEnd type="none" w="sm" len="sm"/>
              <a:tailEnd type="none" w="sm" len="sm"/>
            </a:ln>
          </a:right>
          <a:top>
            <a:ln w="9525" cap="flat" cmpd="sng">
              <a:solidFill>
                <a:srgbClr val="D4D4D4"/>
              </a:solidFill>
              <a:prstDash val="solid"/>
              <a:round/>
              <a:headEnd type="none" w="sm" len="sm"/>
              <a:tailEnd type="none" w="sm" len="sm"/>
            </a:ln>
          </a:top>
          <a:bottom>
            <a:ln w="9525" cap="flat" cmpd="sng">
              <a:solidFill>
                <a:srgbClr val="D4D4D4"/>
              </a:solidFill>
              <a:prstDash val="solid"/>
              <a:round/>
              <a:headEnd type="none" w="sm" len="sm"/>
              <a:tailEnd type="none" w="sm" len="sm"/>
            </a:ln>
          </a:bottom>
          <a:insideH>
            <a:ln w="9525" cap="flat" cmpd="sng">
              <a:solidFill>
                <a:srgbClr val="D4D4D4"/>
              </a:solidFill>
              <a:prstDash val="solid"/>
              <a:round/>
              <a:headEnd type="none" w="sm" len="sm"/>
              <a:tailEnd type="none" w="sm" len="sm"/>
            </a:ln>
          </a:insideH>
          <a:insideV>
            <a:ln w="9525" cap="flat" cmpd="sng">
              <a:solidFill>
                <a:srgbClr val="D4D4D4"/>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6" d="100"/>
          <a:sy n="116" d="100"/>
        </p:scale>
        <p:origin x="-240"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12288454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c2b8ed5979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c2b8ed5979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c2b8ed5979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c2b8ed5979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c2b8ed5979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c2b8ed5979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c2b8ed5979_0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c2b8ed5979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c2b8ed5979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c2b8ed5979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c2b8ed5979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c2b8ed5979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c2b8ed5979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c2b8ed5979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c2b8ed5979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c2b8ed5979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c2b8ed5979_0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c2b8ed5979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c2b8ed5979_0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c2b8ed5979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c2b8ed5979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c2b8ed5979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c43be0236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c43be023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c4a1bc978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c4a1bc97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cc71868a51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cc71868a5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cc71868a51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cc71868a5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cc71868a5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cc71868a5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c2b8ed5979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c2b8ed5979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c2b8ed5979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c2b8ed5979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c2b8ed5979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c2b8ed5979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c2b8ed5979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c2b8ed5979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c2b8ed5979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c2b8ed5979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c2b8ed5979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c2b8ed5979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c2b8ed5979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c2b8ed597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drive.google.com/file/d/1jTDPSNZCtvvnGLyRXd0aXyWkXznxz25p/view?usp=sharing"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hyperlink" Target="https://support.google.com/analytics/answer/6367342#zippy=%2Cin-this-article" TargetMode="External"/><Relationship Id="rId5" Type="http://schemas.openxmlformats.org/officeDocument/2006/relationships/hyperlink" Target="https://drive.google.com/file/d/1biQhddQFjNAZSBePkd-Pk0rUbdRZtx5G/view?usp=sharing" TargetMode="External"/><Relationship Id="rId4" Type="http://schemas.openxmlformats.org/officeDocument/2006/relationships/hyperlink" Target="https://www.lexalytics.com/nlp-demo/"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fontScale="90000"/>
          </a:bodyPr>
          <a:lstStyle/>
          <a:p>
            <a:pPr marL="457200" lvl="0" indent="-537210" algn="ctr" rtl="0">
              <a:spcBef>
                <a:spcPts val="0"/>
              </a:spcBef>
              <a:spcAft>
                <a:spcPts val="0"/>
              </a:spcAft>
              <a:buSzPct val="100000"/>
              <a:buAutoNum type="arabicPeriod"/>
            </a:pPr>
            <a:r>
              <a:rPr lang="en"/>
              <a:t>SOCIAL MEDIA ANALYTICS: AN OVERVIEW</a:t>
            </a:r>
            <a:endParaRPr/>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523"/>
              <a:buNone/>
            </a:pPr>
            <a:endParaRPr sz="154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Seven Layers of Social Media Analytics</a:t>
            </a:r>
            <a:endParaRPr/>
          </a:p>
          <a:p>
            <a:pPr marL="0" lvl="0" indent="0" algn="l" rtl="0">
              <a:spcBef>
                <a:spcPts val="0"/>
              </a:spcBef>
              <a:spcAft>
                <a:spcPts val="0"/>
              </a:spcAft>
              <a:buNone/>
            </a:pPr>
            <a:endParaRPr/>
          </a:p>
        </p:txBody>
      </p:sp>
      <p:sp>
        <p:nvSpPr>
          <p:cNvPr id="126" name="Google Shape;126;p22"/>
          <p:cNvSpPr txBox="1">
            <a:spLocks noGrp="1"/>
          </p:cNvSpPr>
          <p:nvPr>
            <p:ph type="body" idx="1"/>
          </p:nvPr>
        </p:nvSpPr>
        <p:spPr>
          <a:xfrm>
            <a:off x="311700" y="1266325"/>
            <a:ext cx="8520600" cy="3877200"/>
          </a:xfrm>
          <a:prstGeom prst="rect">
            <a:avLst/>
          </a:prstGeom>
        </p:spPr>
        <p:txBody>
          <a:bodyPr spcFirstLastPara="1" wrap="square" lIns="91425" tIns="91425" rIns="91425" bIns="91425" anchor="t" anchorCtr="0">
            <a:noAutofit/>
          </a:bodyPr>
          <a:lstStyle/>
          <a:p>
            <a:pPr marL="0" lvl="0" indent="0" algn="l" rtl="0">
              <a:lnSpc>
                <a:spcPct val="175000"/>
              </a:lnSpc>
              <a:spcBef>
                <a:spcPts val="0"/>
              </a:spcBef>
              <a:spcAft>
                <a:spcPts val="0"/>
              </a:spcAft>
              <a:buNone/>
            </a:pPr>
            <a:r>
              <a:rPr lang="en" sz="1600">
                <a:solidFill>
                  <a:srgbClr val="000000"/>
                </a:solidFill>
                <a:latin typeface="Roboto"/>
                <a:ea typeface="Roboto"/>
                <a:cs typeface="Roboto"/>
                <a:sym typeface="Roboto"/>
              </a:rPr>
              <a:t>Social media analytics involves analyzing data from seven layers:</a:t>
            </a:r>
            <a:endParaRPr sz="1600">
              <a:solidFill>
                <a:srgbClr val="000000"/>
              </a:solidFill>
              <a:latin typeface="Roboto"/>
              <a:ea typeface="Roboto"/>
              <a:cs typeface="Roboto"/>
              <a:sym typeface="Roboto"/>
            </a:endParaRPr>
          </a:p>
          <a:p>
            <a:pPr marL="457200" lvl="0" indent="-330200" algn="l" rtl="0">
              <a:spcBef>
                <a:spcPts val="2900"/>
              </a:spcBef>
              <a:spcAft>
                <a:spcPts val="0"/>
              </a:spcAft>
              <a:buClr>
                <a:srgbClr val="000000"/>
              </a:buClr>
              <a:buSzPts val="1600"/>
              <a:buFont typeface="Roboto"/>
              <a:buAutoNum type="arabicPeriod"/>
            </a:pPr>
            <a:r>
              <a:rPr lang="en" sz="1600" b="1">
                <a:solidFill>
                  <a:srgbClr val="000000"/>
                </a:solidFill>
                <a:latin typeface="Roboto"/>
                <a:ea typeface="Roboto"/>
                <a:cs typeface="Roboto"/>
                <a:sym typeface="Roboto"/>
              </a:rPr>
              <a:t>Text:</a:t>
            </a:r>
            <a:r>
              <a:rPr lang="en" sz="1600">
                <a:solidFill>
                  <a:srgbClr val="000000"/>
                </a:solidFill>
                <a:latin typeface="Roboto"/>
                <a:ea typeface="Roboto"/>
                <a:cs typeface="Roboto"/>
                <a:sym typeface="Roboto"/>
              </a:rPr>
              <a:t> This includes the content of social media posts, such as </a:t>
            </a:r>
            <a:r>
              <a:rPr lang="en" sz="1600" b="1">
                <a:solidFill>
                  <a:srgbClr val="000000"/>
                </a:solidFill>
                <a:latin typeface="Roboto"/>
                <a:ea typeface="Roboto"/>
                <a:cs typeface="Roboto"/>
                <a:sym typeface="Roboto"/>
              </a:rPr>
              <a:t>comments, tweets, blog posts, and Facebook status updates.</a:t>
            </a:r>
            <a:r>
              <a:rPr lang="en" sz="1600">
                <a:solidFill>
                  <a:srgbClr val="000000"/>
                </a:solidFill>
                <a:latin typeface="Roboto"/>
                <a:ea typeface="Roboto"/>
                <a:cs typeface="Roboto"/>
                <a:sym typeface="Roboto"/>
              </a:rPr>
              <a:t> It is used to understand user sentiments and identify emerging themes and topics.</a:t>
            </a:r>
            <a:endParaRPr sz="1600">
              <a:solidFill>
                <a:srgbClr val="000000"/>
              </a:solidFill>
              <a:latin typeface="Roboto"/>
              <a:ea typeface="Roboto"/>
              <a:cs typeface="Roboto"/>
              <a:sym typeface="Roboto"/>
            </a:endParaRPr>
          </a:p>
          <a:p>
            <a:pPr marL="457200" lvl="0" indent="-330200" algn="l" rtl="0">
              <a:spcBef>
                <a:spcPts val="0"/>
              </a:spcBef>
              <a:spcAft>
                <a:spcPts val="0"/>
              </a:spcAft>
              <a:buClr>
                <a:srgbClr val="000000"/>
              </a:buClr>
              <a:buSzPts val="1600"/>
              <a:buFont typeface="Roboto"/>
              <a:buAutoNum type="arabicPeriod"/>
            </a:pPr>
            <a:r>
              <a:rPr lang="en" sz="1600" b="1">
                <a:solidFill>
                  <a:srgbClr val="000000"/>
                </a:solidFill>
                <a:latin typeface="Roboto"/>
                <a:ea typeface="Roboto"/>
                <a:cs typeface="Roboto"/>
                <a:sym typeface="Roboto"/>
              </a:rPr>
              <a:t>Networks</a:t>
            </a:r>
            <a:r>
              <a:rPr lang="en" sz="1600">
                <a:solidFill>
                  <a:srgbClr val="000000"/>
                </a:solidFill>
                <a:latin typeface="Roboto"/>
                <a:ea typeface="Roboto"/>
                <a:cs typeface="Roboto"/>
                <a:sym typeface="Roboto"/>
              </a:rPr>
              <a:t>: This includes the </a:t>
            </a:r>
            <a:r>
              <a:rPr lang="en" sz="1600" b="1">
                <a:solidFill>
                  <a:srgbClr val="000000"/>
                </a:solidFill>
                <a:latin typeface="Roboto"/>
                <a:ea typeface="Roboto"/>
                <a:cs typeface="Roboto"/>
                <a:sym typeface="Roboto"/>
              </a:rPr>
              <a:t>connections between users </a:t>
            </a:r>
            <a:r>
              <a:rPr lang="en" sz="1600">
                <a:solidFill>
                  <a:srgbClr val="000000"/>
                </a:solidFill>
                <a:latin typeface="Roboto"/>
                <a:ea typeface="Roboto"/>
                <a:cs typeface="Roboto"/>
                <a:sym typeface="Roboto"/>
              </a:rPr>
              <a:t>and the relationships between them, such as followers and friends on social media. It is used to identify influential nodes (people and organizations) and their position in the network.</a:t>
            </a:r>
            <a:endParaRPr sz="1600">
              <a:solidFill>
                <a:srgbClr val="000000"/>
              </a:solidFill>
              <a:latin typeface="Roboto"/>
              <a:ea typeface="Roboto"/>
              <a:cs typeface="Roboto"/>
              <a:sym typeface="Roboto"/>
            </a:endParaRPr>
          </a:p>
          <a:p>
            <a:pPr marL="457200" lvl="0" indent="-330200" algn="l" rtl="0">
              <a:spcBef>
                <a:spcPts val="0"/>
              </a:spcBef>
              <a:spcAft>
                <a:spcPts val="0"/>
              </a:spcAft>
              <a:buClr>
                <a:srgbClr val="000000"/>
              </a:buClr>
              <a:buSzPts val="1600"/>
              <a:buFont typeface="Roboto"/>
              <a:buAutoNum type="arabicPeriod"/>
            </a:pPr>
            <a:r>
              <a:rPr lang="en" sz="1600" b="1">
                <a:solidFill>
                  <a:srgbClr val="000000"/>
                </a:solidFill>
                <a:latin typeface="Roboto"/>
                <a:ea typeface="Roboto"/>
                <a:cs typeface="Roboto"/>
                <a:sym typeface="Roboto"/>
              </a:rPr>
              <a:t>Actions</a:t>
            </a:r>
            <a:r>
              <a:rPr lang="en" sz="1600">
                <a:solidFill>
                  <a:srgbClr val="000000"/>
                </a:solidFill>
                <a:latin typeface="Roboto"/>
                <a:ea typeface="Roboto"/>
                <a:cs typeface="Roboto"/>
                <a:sym typeface="Roboto"/>
              </a:rPr>
              <a:t>: This includes the </a:t>
            </a:r>
            <a:r>
              <a:rPr lang="en" sz="1600" b="1">
                <a:solidFill>
                  <a:srgbClr val="000000"/>
                </a:solidFill>
                <a:latin typeface="Roboto"/>
                <a:ea typeface="Roboto"/>
                <a:cs typeface="Roboto"/>
                <a:sym typeface="Roboto"/>
              </a:rPr>
              <a:t>actions taken by users on social media, such as likes, comments, shares, and other interactions</a:t>
            </a:r>
            <a:r>
              <a:rPr lang="en" sz="1600">
                <a:solidFill>
                  <a:srgbClr val="000000"/>
                </a:solidFill>
                <a:latin typeface="Roboto"/>
                <a:ea typeface="Roboto"/>
                <a:cs typeface="Roboto"/>
                <a:sym typeface="Roboto"/>
              </a:rPr>
              <a:t>. It is used to measure popularity, influence, and prediction in social media.</a:t>
            </a:r>
            <a:endParaRPr sz="1600">
              <a:solidFill>
                <a:srgbClr val="000000"/>
              </a:solidFill>
              <a:latin typeface="Roboto"/>
              <a:ea typeface="Roboto"/>
              <a:cs typeface="Roboto"/>
              <a:sym typeface="Roboto"/>
            </a:endParaRPr>
          </a:p>
          <a:p>
            <a:pPr marL="0" lvl="0" indent="0" algn="l" rtl="0">
              <a:spcBef>
                <a:spcPts val="0"/>
              </a:spcBef>
              <a:spcAft>
                <a:spcPts val="1200"/>
              </a:spcAft>
              <a:buNone/>
            </a:pPr>
            <a:endParaRPr sz="2732"/>
          </a:p>
        </p:txBody>
      </p:sp>
      <p:pic>
        <p:nvPicPr>
          <p:cNvPr id="127" name="Google Shape;127;p22"/>
          <p:cNvPicPr preferRelativeResize="0"/>
          <p:nvPr/>
        </p:nvPicPr>
        <p:blipFill>
          <a:blip r:embed="rId3">
            <a:alphaModFix/>
          </a:blip>
          <a:stretch>
            <a:fillRect/>
          </a:stretch>
        </p:blipFill>
        <p:spPr>
          <a:xfrm>
            <a:off x="6813100" y="74374"/>
            <a:ext cx="2145525" cy="1919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xfrm>
            <a:off x="311700" y="7437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Seven Layers of Social Media Analytics</a:t>
            </a:r>
            <a:endParaRPr/>
          </a:p>
          <a:p>
            <a:pPr marL="0" lvl="0" indent="0" algn="l" rtl="0">
              <a:spcBef>
                <a:spcPts val="0"/>
              </a:spcBef>
              <a:spcAft>
                <a:spcPts val="0"/>
              </a:spcAft>
              <a:buNone/>
            </a:pPr>
            <a:endParaRPr/>
          </a:p>
        </p:txBody>
      </p:sp>
      <p:sp>
        <p:nvSpPr>
          <p:cNvPr id="133" name="Google Shape;133;p23"/>
          <p:cNvSpPr txBox="1">
            <a:spLocks noGrp="1"/>
          </p:cNvSpPr>
          <p:nvPr>
            <p:ph type="body" idx="1"/>
          </p:nvPr>
        </p:nvSpPr>
        <p:spPr>
          <a:xfrm>
            <a:off x="237325" y="564950"/>
            <a:ext cx="7169700" cy="3877200"/>
          </a:xfrm>
          <a:prstGeom prst="rect">
            <a:avLst/>
          </a:prstGeom>
        </p:spPr>
        <p:txBody>
          <a:bodyPr spcFirstLastPara="1" wrap="square" lIns="91425" tIns="91425" rIns="91425" bIns="91425" anchor="t" anchorCtr="0">
            <a:noAutofit/>
          </a:bodyPr>
          <a:lstStyle/>
          <a:p>
            <a:pPr marL="0" lvl="0" indent="0" algn="l" rtl="0">
              <a:lnSpc>
                <a:spcPct val="155000"/>
              </a:lnSpc>
              <a:spcBef>
                <a:spcPts val="0"/>
              </a:spcBef>
              <a:spcAft>
                <a:spcPts val="0"/>
              </a:spcAft>
              <a:buSzPts val="1018"/>
              <a:buNone/>
            </a:pPr>
            <a:r>
              <a:rPr lang="en" sz="1317">
                <a:solidFill>
                  <a:srgbClr val="000000"/>
                </a:solidFill>
                <a:latin typeface="Roboto"/>
                <a:ea typeface="Roboto"/>
                <a:cs typeface="Roboto"/>
                <a:sym typeface="Roboto"/>
              </a:rPr>
              <a:t>Social media analytics involves analyzing data from seven layers:</a:t>
            </a:r>
            <a:endParaRPr sz="1317">
              <a:solidFill>
                <a:srgbClr val="000000"/>
              </a:solidFill>
              <a:latin typeface="Roboto"/>
              <a:ea typeface="Roboto"/>
              <a:cs typeface="Roboto"/>
              <a:sym typeface="Roboto"/>
            </a:endParaRPr>
          </a:p>
          <a:p>
            <a:pPr marL="457200" lvl="0" indent="0" algn="l" rtl="0">
              <a:lnSpc>
                <a:spcPct val="95000"/>
              </a:lnSpc>
              <a:spcBef>
                <a:spcPts val="2900"/>
              </a:spcBef>
              <a:spcAft>
                <a:spcPts val="0"/>
              </a:spcAft>
              <a:buSzPts val="1018"/>
              <a:buNone/>
            </a:pPr>
            <a:r>
              <a:rPr lang="en" sz="1317">
                <a:solidFill>
                  <a:srgbClr val="000000"/>
                </a:solidFill>
                <a:latin typeface="Roboto"/>
                <a:ea typeface="Roboto"/>
                <a:cs typeface="Roboto"/>
                <a:sym typeface="Roboto"/>
              </a:rPr>
              <a:t>4. </a:t>
            </a:r>
            <a:r>
              <a:rPr lang="en" sz="1317" b="1">
                <a:solidFill>
                  <a:srgbClr val="000000"/>
                </a:solidFill>
                <a:latin typeface="Roboto"/>
                <a:ea typeface="Roboto"/>
                <a:cs typeface="Roboto"/>
                <a:sym typeface="Roboto"/>
              </a:rPr>
              <a:t>Mobile: </a:t>
            </a:r>
            <a:r>
              <a:rPr lang="en" sz="1317">
                <a:solidFill>
                  <a:srgbClr val="000000"/>
                </a:solidFill>
                <a:latin typeface="Roboto"/>
                <a:ea typeface="Roboto"/>
                <a:cs typeface="Roboto"/>
                <a:sym typeface="Roboto"/>
              </a:rPr>
              <a:t>This includes data related to the </a:t>
            </a:r>
            <a:r>
              <a:rPr lang="en" sz="1317" b="1">
                <a:solidFill>
                  <a:srgbClr val="000000"/>
                </a:solidFill>
                <a:latin typeface="Roboto"/>
                <a:ea typeface="Roboto"/>
                <a:cs typeface="Roboto"/>
                <a:sym typeface="Roboto"/>
              </a:rPr>
              <a:t>use of social media on mobile devices, such as the type of device used, the operating system, and the location of the user.</a:t>
            </a:r>
            <a:r>
              <a:rPr lang="en" sz="1317">
                <a:solidFill>
                  <a:srgbClr val="000000"/>
                </a:solidFill>
                <a:latin typeface="Roboto"/>
                <a:ea typeface="Roboto"/>
                <a:cs typeface="Roboto"/>
                <a:sym typeface="Roboto"/>
              </a:rPr>
              <a:t> It is used to measure and optimize user engagement with mobile applications.</a:t>
            </a:r>
            <a:endParaRPr sz="1317">
              <a:solidFill>
                <a:srgbClr val="000000"/>
              </a:solidFill>
              <a:latin typeface="Roboto"/>
              <a:ea typeface="Roboto"/>
              <a:cs typeface="Roboto"/>
              <a:sym typeface="Roboto"/>
            </a:endParaRPr>
          </a:p>
          <a:p>
            <a:pPr marL="457200" lvl="0" indent="0" algn="l" rtl="0">
              <a:lnSpc>
                <a:spcPct val="95000"/>
              </a:lnSpc>
              <a:spcBef>
                <a:spcPts val="2900"/>
              </a:spcBef>
              <a:spcAft>
                <a:spcPts val="0"/>
              </a:spcAft>
              <a:buSzPts val="1018"/>
              <a:buNone/>
            </a:pPr>
            <a:r>
              <a:rPr lang="en" sz="1317">
                <a:solidFill>
                  <a:srgbClr val="000000"/>
                </a:solidFill>
                <a:latin typeface="Roboto"/>
                <a:ea typeface="Roboto"/>
                <a:cs typeface="Roboto"/>
                <a:sym typeface="Roboto"/>
              </a:rPr>
              <a:t>5. </a:t>
            </a:r>
            <a:r>
              <a:rPr lang="en" sz="1317" b="1">
                <a:solidFill>
                  <a:srgbClr val="000000"/>
                </a:solidFill>
                <a:latin typeface="Roboto"/>
                <a:ea typeface="Roboto"/>
                <a:cs typeface="Roboto"/>
                <a:sym typeface="Roboto"/>
              </a:rPr>
              <a:t>Hyperlinks:</a:t>
            </a:r>
            <a:r>
              <a:rPr lang="en" sz="1317">
                <a:solidFill>
                  <a:srgbClr val="000000"/>
                </a:solidFill>
                <a:latin typeface="Roboto"/>
                <a:ea typeface="Roboto"/>
                <a:cs typeface="Roboto"/>
                <a:sym typeface="Roboto"/>
              </a:rPr>
              <a:t> This includes the l</a:t>
            </a:r>
            <a:r>
              <a:rPr lang="en" sz="1317" b="1">
                <a:solidFill>
                  <a:srgbClr val="000000"/>
                </a:solidFill>
                <a:latin typeface="Roboto"/>
                <a:ea typeface="Roboto"/>
                <a:cs typeface="Roboto"/>
                <a:sym typeface="Roboto"/>
              </a:rPr>
              <a:t>inks between social media posts and other websites</a:t>
            </a:r>
            <a:r>
              <a:rPr lang="en" sz="1317">
                <a:solidFill>
                  <a:srgbClr val="000000"/>
                </a:solidFill>
                <a:latin typeface="Roboto"/>
                <a:ea typeface="Roboto"/>
                <a:cs typeface="Roboto"/>
                <a:sym typeface="Roboto"/>
              </a:rPr>
              <a:t>, as well as the content of those linked websites. It is used to reveal Internet traffic patterns and sources of incoming or outgoing traffic.</a:t>
            </a:r>
            <a:endParaRPr sz="1317">
              <a:solidFill>
                <a:srgbClr val="000000"/>
              </a:solidFill>
              <a:latin typeface="Roboto"/>
              <a:ea typeface="Roboto"/>
              <a:cs typeface="Roboto"/>
              <a:sym typeface="Roboto"/>
            </a:endParaRPr>
          </a:p>
          <a:p>
            <a:pPr marL="457200" lvl="0" indent="0" algn="l" rtl="0">
              <a:lnSpc>
                <a:spcPct val="95000"/>
              </a:lnSpc>
              <a:spcBef>
                <a:spcPts val="2900"/>
              </a:spcBef>
              <a:spcAft>
                <a:spcPts val="0"/>
              </a:spcAft>
              <a:buSzPts val="1018"/>
              <a:buNone/>
            </a:pPr>
            <a:r>
              <a:rPr lang="en" sz="1317">
                <a:solidFill>
                  <a:srgbClr val="000000"/>
                </a:solidFill>
                <a:latin typeface="Roboto"/>
                <a:ea typeface="Roboto"/>
                <a:cs typeface="Roboto"/>
                <a:sym typeface="Roboto"/>
              </a:rPr>
              <a:t>6. </a:t>
            </a:r>
            <a:r>
              <a:rPr lang="en" sz="1317" b="1">
                <a:solidFill>
                  <a:srgbClr val="000000"/>
                </a:solidFill>
                <a:latin typeface="Roboto"/>
                <a:ea typeface="Roboto"/>
                <a:cs typeface="Roboto"/>
                <a:sym typeface="Roboto"/>
              </a:rPr>
              <a:t>Location</a:t>
            </a:r>
            <a:r>
              <a:rPr lang="en" sz="1317">
                <a:solidFill>
                  <a:srgbClr val="000000"/>
                </a:solidFill>
                <a:latin typeface="Roboto"/>
                <a:ea typeface="Roboto"/>
                <a:cs typeface="Roboto"/>
                <a:sym typeface="Roboto"/>
              </a:rPr>
              <a:t>: This includes data on the </a:t>
            </a:r>
            <a:r>
              <a:rPr lang="en" sz="1317" b="1">
                <a:solidFill>
                  <a:srgbClr val="000000"/>
                </a:solidFill>
                <a:latin typeface="Roboto"/>
                <a:ea typeface="Roboto"/>
                <a:cs typeface="Roboto"/>
                <a:sym typeface="Roboto"/>
              </a:rPr>
              <a:t>geographical location of users</a:t>
            </a:r>
            <a:r>
              <a:rPr lang="en" sz="1317">
                <a:solidFill>
                  <a:srgbClr val="000000"/>
                </a:solidFill>
                <a:latin typeface="Roboto"/>
                <a:ea typeface="Roboto"/>
                <a:cs typeface="Roboto"/>
                <a:sym typeface="Roboto"/>
              </a:rPr>
              <a:t> and the </a:t>
            </a:r>
            <a:r>
              <a:rPr lang="en" sz="1317" b="1">
                <a:solidFill>
                  <a:srgbClr val="000000"/>
                </a:solidFill>
                <a:latin typeface="Roboto"/>
                <a:ea typeface="Roboto"/>
                <a:cs typeface="Roboto"/>
                <a:sym typeface="Roboto"/>
              </a:rPr>
              <a:t>location-specific content</a:t>
            </a:r>
            <a:r>
              <a:rPr lang="en" sz="1317">
                <a:solidFill>
                  <a:srgbClr val="000000"/>
                </a:solidFill>
                <a:latin typeface="Roboto"/>
                <a:ea typeface="Roboto"/>
                <a:cs typeface="Roboto"/>
                <a:sym typeface="Roboto"/>
              </a:rPr>
              <a:t> they engage with on social media. It is used to mine and map the locations of social media users, content, and data.</a:t>
            </a:r>
            <a:endParaRPr sz="1317">
              <a:solidFill>
                <a:srgbClr val="000000"/>
              </a:solidFill>
              <a:latin typeface="Roboto"/>
              <a:ea typeface="Roboto"/>
              <a:cs typeface="Roboto"/>
              <a:sym typeface="Roboto"/>
            </a:endParaRPr>
          </a:p>
          <a:p>
            <a:pPr marL="457200" lvl="0" indent="0" algn="l" rtl="0">
              <a:lnSpc>
                <a:spcPct val="95000"/>
              </a:lnSpc>
              <a:spcBef>
                <a:spcPts val="2900"/>
              </a:spcBef>
              <a:spcAft>
                <a:spcPts val="0"/>
              </a:spcAft>
              <a:buSzPts val="1018"/>
              <a:buNone/>
            </a:pPr>
            <a:r>
              <a:rPr lang="en" sz="1317">
                <a:solidFill>
                  <a:srgbClr val="000000"/>
                </a:solidFill>
                <a:latin typeface="Roboto"/>
                <a:ea typeface="Roboto"/>
                <a:cs typeface="Roboto"/>
                <a:sym typeface="Roboto"/>
              </a:rPr>
              <a:t>7. </a:t>
            </a:r>
            <a:r>
              <a:rPr lang="en" sz="1317" b="1">
                <a:solidFill>
                  <a:srgbClr val="000000"/>
                </a:solidFill>
                <a:latin typeface="Roboto"/>
                <a:ea typeface="Roboto"/>
                <a:cs typeface="Roboto"/>
                <a:sym typeface="Roboto"/>
              </a:rPr>
              <a:t>Search engines:</a:t>
            </a:r>
            <a:r>
              <a:rPr lang="en" sz="1317">
                <a:solidFill>
                  <a:srgbClr val="000000"/>
                </a:solidFill>
                <a:latin typeface="Roboto"/>
                <a:ea typeface="Roboto"/>
                <a:cs typeface="Roboto"/>
                <a:sym typeface="Roboto"/>
              </a:rPr>
              <a:t> This includes data on </a:t>
            </a:r>
            <a:r>
              <a:rPr lang="en" sz="1317" b="1">
                <a:solidFill>
                  <a:srgbClr val="000000"/>
                </a:solidFill>
                <a:latin typeface="Roboto"/>
                <a:ea typeface="Roboto"/>
                <a:cs typeface="Roboto"/>
                <a:sym typeface="Roboto"/>
              </a:rPr>
              <a:t>how users find and access social media content</a:t>
            </a:r>
            <a:r>
              <a:rPr lang="en" sz="1317">
                <a:solidFill>
                  <a:srgbClr val="000000"/>
                </a:solidFill>
                <a:latin typeface="Roboto"/>
                <a:ea typeface="Roboto"/>
                <a:cs typeface="Roboto"/>
                <a:sym typeface="Roboto"/>
              </a:rPr>
              <a:t> through </a:t>
            </a:r>
            <a:r>
              <a:rPr lang="en" sz="1317" b="1">
                <a:solidFill>
                  <a:srgbClr val="000000"/>
                </a:solidFill>
                <a:latin typeface="Roboto"/>
                <a:ea typeface="Roboto"/>
                <a:cs typeface="Roboto"/>
                <a:sym typeface="Roboto"/>
              </a:rPr>
              <a:t>search engines,</a:t>
            </a:r>
            <a:r>
              <a:rPr lang="en" sz="1317">
                <a:solidFill>
                  <a:srgbClr val="000000"/>
                </a:solidFill>
                <a:latin typeface="Roboto"/>
                <a:ea typeface="Roboto"/>
                <a:cs typeface="Roboto"/>
                <a:sym typeface="Roboto"/>
              </a:rPr>
              <a:t> as well as the keywords they use in their searches. It is used to analyze historical search data for trends analysis, keyword monitoring, and advertisement history.</a:t>
            </a:r>
            <a:endParaRPr sz="1317">
              <a:solidFill>
                <a:srgbClr val="000000"/>
              </a:solidFill>
              <a:latin typeface="Roboto"/>
              <a:ea typeface="Roboto"/>
              <a:cs typeface="Roboto"/>
              <a:sym typeface="Roboto"/>
            </a:endParaRPr>
          </a:p>
          <a:p>
            <a:pPr marL="0" lvl="0" indent="0" algn="l" rtl="0">
              <a:lnSpc>
                <a:spcPct val="95000"/>
              </a:lnSpc>
              <a:spcBef>
                <a:spcPts val="0"/>
              </a:spcBef>
              <a:spcAft>
                <a:spcPts val="0"/>
              </a:spcAft>
              <a:buSzPts val="1018"/>
              <a:buNone/>
            </a:pPr>
            <a:endParaRPr sz="1317">
              <a:solidFill>
                <a:srgbClr val="000000"/>
              </a:solidFill>
              <a:latin typeface="Roboto"/>
              <a:ea typeface="Roboto"/>
              <a:cs typeface="Roboto"/>
              <a:sym typeface="Roboto"/>
            </a:endParaRPr>
          </a:p>
          <a:p>
            <a:pPr marL="0" lvl="0" indent="0" algn="l" rtl="0">
              <a:lnSpc>
                <a:spcPct val="95000"/>
              </a:lnSpc>
              <a:spcBef>
                <a:spcPts val="0"/>
              </a:spcBef>
              <a:spcAft>
                <a:spcPts val="1200"/>
              </a:spcAft>
              <a:buSzPts val="1018"/>
              <a:buNone/>
            </a:pPr>
            <a:endParaRPr sz="2065"/>
          </a:p>
        </p:txBody>
      </p:sp>
      <p:pic>
        <p:nvPicPr>
          <p:cNvPr id="134" name="Google Shape;134;p23"/>
          <p:cNvPicPr preferRelativeResize="0"/>
          <p:nvPr/>
        </p:nvPicPr>
        <p:blipFill>
          <a:blip r:embed="rId3">
            <a:alphaModFix/>
          </a:blip>
          <a:stretch>
            <a:fillRect/>
          </a:stretch>
        </p:blipFill>
        <p:spPr>
          <a:xfrm>
            <a:off x="7195000" y="0"/>
            <a:ext cx="1511651" cy="1352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Social Media Analytics Types</a:t>
            </a:r>
            <a:endParaRPr/>
          </a:p>
        </p:txBody>
      </p:sp>
      <p:sp>
        <p:nvSpPr>
          <p:cNvPr id="140" name="Google Shape;140;p24"/>
          <p:cNvSpPr txBox="1">
            <a:spLocks noGrp="1"/>
          </p:cNvSpPr>
          <p:nvPr>
            <p:ph type="body" idx="1"/>
          </p:nvPr>
        </p:nvSpPr>
        <p:spPr>
          <a:xfrm>
            <a:off x="311700" y="1266325"/>
            <a:ext cx="8520600" cy="37815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600">
                <a:solidFill>
                  <a:srgbClr val="374151"/>
                </a:solidFill>
                <a:highlight>
                  <a:srgbClr val="F7F7F8"/>
                </a:highlight>
                <a:latin typeface="Roboto"/>
                <a:ea typeface="Roboto"/>
                <a:cs typeface="Roboto"/>
                <a:sym typeface="Roboto"/>
              </a:rPr>
              <a:t>There are three main types of social media analytics:</a:t>
            </a:r>
            <a:endParaRPr sz="1600">
              <a:solidFill>
                <a:srgbClr val="374151"/>
              </a:solidFill>
              <a:highlight>
                <a:srgbClr val="F7F7F8"/>
              </a:highlight>
              <a:latin typeface="Roboto"/>
              <a:ea typeface="Roboto"/>
              <a:cs typeface="Roboto"/>
              <a:sym typeface="Roboto"/>
            </a:endParaRPr>
          </a:p>
          <a:p>
            <a:pPr marL="457200" lvl="0" indent="-330200" algn="l" rtl="0">
              <a:spcBef>
                <a:spcPts val="2900"/>
              </a:spcBef>
              <a:spcAft>
                <a:spcPts val="0"/>
              </a:spcAft>
              <a:buClr>
                <a:srgbClr val="374151"/>
              </a:buClr>
              <a:buSzPts val="1600"/>
              <a:buFont typeface="Roboto"/>
              <a:buAutoNum type="arabicPeriod"/>
            </a:pPr>
            <a:r>
              <a:rPr lang="en" sz="1600" b="1">
                <a:solidFill>
                  <a:srgbClr val="374151"/>
                </a:solidFill>
                <a:highlight>
                  <a:srgbClr val="F7F7F8"/>
                </a:highlight>
                <a:latin typeface="Roboto"/>
                <a:ea typeface="Roboto"/>
                <a:cs typeface="Roboto"/>
                <a:sym typeface="Roboto"/>
              </a:rPr>
              <a:t>Descriptive analytics</a:t>
            </a:r>
            <a:r>
              <a:rPr lang="en" sz="1600">
                <a:solidFill>
                  <a:srgbClr val="374151"/>
                </a:solidFill>
                <a:highlight>
                  <a:srgbClr val="F7F7F8"/>
                </a:highlight>
                <a:latin typeface="Roboto"/>
                <a:ea typeface="Roboto"/>
                <a:cs typeface="Roboto"/>
                <a:sym typeface="Roboto"/>
              </a:rPr>
              <a:t>: This involves gathering and describing social media data in the form of </a:t>
            </a:r>
            <a:r>
              <a:rPr lang="en" sz="1600" b="1">
                <a:solidFill>
                  <a:srgbClr val="374151"/>
                </a:solidFill>
                <a:highlight>
                  <a:srgbClr val="F7F7F8"/>
                </a:highlight>
                <a:latin typeface="Roboto"/>
                <a:ea typeface="Roboto"/>
                <a:cs typeface="Roboto"/>
                <a:sym typeface="Roboto"/>
              </a:rPr>
              <a:t>reports, visualizations, and clustering to understand a business problem.</a:t>
            </a:r>
            <a:r>
              <a:rPr lang="en" sz="1600">
                <a:solidFill>
                  <a:srgbClr val="374151"/>
                </a:solidFill>
                <a:highlight>
                  <a:srgbClr val="F7F7F8"/>
                </a:highlight>
                <a:latin typeface="Roboto"/>
                <a:ea typeface="Roboto"/>
                <a:cs typeface="Roboto"/>
                <a:sym typeface="Roboto"/>
              </a:rPr>
              <a:t> Examples include actions analytics (e.g., number of likes, tweets, and views) and text analytics.</a:t>
            </a:r>
            <a:endParaRPr sz="1600">
              <a:solidFill>
                <a:srgbClr val="374151"/>
              </a:solidFill>
              <a:highlight>
                <a:srgbClr val="F7F7F8"/>
              </a:highlight>
              <a:latin typeface="Roboto"/>
              <a:ea typeface="Roboto"/>
              <a:cs typeface="Roboto"/>
              <a:sym typeface="Roboto"/>
            </a:endParaRPr>
          </a:p>
          <a:p>
            <a:pPr marL="457200" lvl="0" indent="-330200" algn="l" rtl="0">
              <a:spcBef>
                <a:spcPts val="0"/>
              </a:spcBef>
              <a:spcAft>
                <a:spcPts val="0"/>
              </a:spcAft>
              <a:buClr>
                <a:srgbClr val="374151"/>
              </a:buClr>
              <a:buSzPts val="1600"/>
              <a:buFont typeface="Roboto"/>
              <a:buAutoNum type="arabicPeriod"/>
            </a:pPr>
            <a:r>
              <a:rPr lang="en" sz="1600" b="1">
                <a:solidFill>
                  <a:srgbClr val="374151"/>
                </a:solidFill>
                <a:highlight>
                  <a:srgbClr val="F7F7F8"/>
                </a:highlight>
                <a:latin typeface="Roboto"/>
                <a:ea typeface="Roboto"/>
                <a:cs typeface="Roboto"/>
                <a:sym typeface="Roboto"/>
              </a:rPr>
              <a:t>Predictive analytics</a:t>
            </a:r>
            <a:r>
              <a:rPr lang="en" sz="1600">
                <a:solidFill>
                  <a:srgbClr val="374151"/>
                </a:solidFill>
                <a:highlight>
                  <a:srgbClr val="F7F7F8"/>
                </a:highlight>
                <a:latin typeface="Roboto"/>
                <a:ea typeface="Roboto"/>
                <a:cs typeface="Roboto"/>
                <a:sym typeface="Roboto"/>
              </a:rPr>
              <a:t>: This involves analyzing large amounts of accumulated social media data to </a:t>
            </a:r>
            <a:r>
              <a:rPr lang="en" sz="1600" b="1">
                <a:solidFill>
                  <a:srgbClr val="374151"/>
                </a:solidFill>
                <a:highlight>
                  <a:srgbClr val="F7F7F8"/>
                </a:highlight>
                <a:latin typeface="Roboto"/>
                <a:ea typeface="Roboto"/>
                <a:cs typeface="Roboto"/>
                <a:sym typeface="Roboto"/>
              </a:rPr>
              <a:t>predict a future event</a:t>
            </a:r>
            <a:r>
              <a:rPr lang="en" sz="1600">
                <a:solidFill>
                  <a:srgbClr val="374151"/>
                </a:solidFill>
                <a:highlight>
                  <a:srgbClr val="F7F7F8"/>
                </a:highlight>
                <a:latin typeface="Roboto"/>
                <a:ea typeface="Roboto"/>
                <a:cs typeface="Roboto"/>
                <a:sym typeface="Roboto"/>
              </a:rPr>
              <a:t>. For example, analyzing social media posts to predict future purchasing behavior or using historical website visits to predict future sales figures.</a:t>
            </a:r>
            <a:endParaRPr sz="1600">
              <a:solidFill>
                <a:srgbClr val="374151"/>
              </a:solidFill>
              <a:highlight>
                <a:srgbClr val="F7F7F8"/>
              </a:highlight>
              <a:latin typeface="Roboto"/>
              <a:ea typeface="Roboto"/>
              <a:cs typeface="Roboto"/>
              <a:sym typeface="Roboto"/>
            </a:endParaRPr>
          </a:p>
          <a:p>
            <a:pPr marL="457200" lvl="0" indent="-330200" algn="l" rtl="0">
              <a:spcBef>
                <a:spcPts val="0"/>
              </a:spcBef>
              <a:spcAft>
                <a:spcPts val="0"/>
              </a:spcAft>
              <a:buClr>
                <a:srgbClr val="374151"/>
              </a:buClr>
              <a:buSzPts val="1600"/>
              <a:buFont typeface="Roboto"/>
              <a:buAutoNum type="arabicPeriod"/>
            </a:pPr>
            <a:r>
              <a:rPr lang="en" sz="1600" b="1">
                <a:solidFill>
                  <a:srgbClr val="374151"/>
                </a:solidFill>
                <a:highlight>
                  <a:srgbClr val="F7F7F8"/>
                </a:highlight>
                <a:latin typeface="Roboto"/>
                <a:ea typeface="Roboto"/>
                <a:cs typeface="Roboto"/>
                <a:sym typeface="Roboto"/>
              </a:rPr>
              <a:t>Prescriptive analytics</a:t>
            </a:r>
            <a:r>
              <a:rPr lang="en" sz="1600">
                <a:solidFill>
                  <a:srgbClr val="374151"/>
                </a:solidFill>
                <a:highlight>
                  <a:srgbClr val="F7F7F8"/>
                </a:highlight>
                <a:latin typeface="Roboto"/>
                <a:ea typeface="Roboto"/>
                <a:cs typeface="Roboto"/>
                <a:sym typeface="Roboto"/>
              </a:rPr>
              <a:t>: This involves suggesting the best action to take when handling a scenario based on analyzing patterns of behavior. It has not yet been widely applied to social media data.</a:t>
            </a:r>
            <a:endParaRPr sz="1600">
              <a:solidFill>
                <a:srgbClr val="374151"/>
              </a:solidFill>
              <a:highlight>
                <a:srgbClr val="F7F7F8"/>
              </a:highlight>
              <a:latin typeface="Roboto"/>
              <a:ea typeface="Roboto"/>
              <a:cs typeface="Roboto"/>
              <a:sym typeface="Roboto"/>
            </a:endParaRPr>
          </a:p>
          <a:p>
            <a:pPr marL="457200" lvl="0" indent="0" algn="l" rtl="0">
              <a:spcBef>
                <a:spcPts val="0"/>
              </a:spcBef>
              <a:spcAft>
                <a:spcPts val="1200"/>
              </a:spcAft>
              <a:buNone/>
            </a:pPr>
            <a:endParaRPr sz="23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Social Media Analytics Lifecycle</a:t>
            </a:r>
            <a:endParaRPr/>
          </a:p>
        </p:txBody>
      </p:sp>
      <p:sp>
        <p:nvSpPr>
          <p:cNvPr id="146" name="Google Shape;146;p2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47" name="Google Shape;147;p25"/>
          <p:cNvPicPr preferRelativeResize="0"/>
          <p:nvPr/>
        </p:nvPicPr>
        <p:blipFill>
          <a:blip r:embed="rId3">
            <a:alphaModFix/>
          </a:blip>
          <a:stretch>
            <a:fillRect/>
          </a:stretch>
        </p:blipFill>
        <p:spPr>
          <a:xfrm>
            <a:off x="1512647" y="1084322"/>
            <a:ext cx="4629800" cy="39084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Social Media Analytics Lifecycle</a:t>
            </a:r>
            <a:endParaRPr/>
          </a:p>
        </p:txBody>
      </p:sp>
      <p:sp>
        <p:nvSpPr>
          <p:cNvPr id="153" name="Google Shape;153;p26"/>
          <p:cNvSpPr txBox="1">
            <a:spLocks noGrp="1"/>
          </p:cNvSpPr>
          <p:nvPr>
            <p:ph type="body" idx="1"/>
          </p:nvPr>
        </p:nvSpPr>
        <p:spPr>
          <a:xfrm>
            <a:off x="311700" y="1266325"/>
            <a:ext cx="8520600" cy="381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374151"/>
                </a:solidFill>
                <a:highlight>
                  <a:srgbClr val="F7F7F8"/>
                </a:highlight>
                <a:latin typeface="Roboto"/>
                <a:ea typeface="Roboto"/>
                <a:cs typeface="Roboto"/>
                <a:sym typeface="Roboto"/>
              </a:rPr>
              <a:t>The social media analytics process involves six steps to mine desired business insights from social media data. The process begins with defining business goals and objectives, and continues until these objectives are fully satisfied. </a:t>
            </a:r>
            <a:endParaRPr sz="1600">
              <a:solidFill>
                <a:srgbClr val="374151"/>
              </a:solidFill>
              <a:highlight>
                <a:srgbClr val="F7F7F8"/>
              </a:highlight>
              <a:latin typeface="Roboto"/>
              <a:ea typeface="Roboto"/>
              <a:cs typeface="Roboto"/>
              <a:sym typeface="Roboto"/>
            </a:endParaRPr>
          </a:p>
          <a:p>
            <a:pPr marL="0" lvl="0" indent="0" algn="l" rtl="0">
              <a:spcBef>
                <a:spcPts val="1500"/>
              </a:spcBef>
              <a:spcAft>
                <a:spcPts val="0"/>
              </a:spcAft>
              <a:buNone/>
            </a:pPr>
            <a:r>
              <a:rPr lang="en" sz="1600">
                <a:solidFill>
                  <a:srgbClr val="374151"/>
                </a:solidFill>
                <a:highlight>
                  <a:srgbClr val="F7F7F8"/>
                </a:highlight>
                <a:latin typeface="Roboto"/>
                <a:ea typeface="Roboto"/>
                <a:cs typeface="Roboto"/>
                <a:sym typeface="Roboto"/>
              </a:rPr>
              <a:t>The six general steps are:</a:t>
            </a:r>
            <a:endParaRPr sz="1600">
              <a:solidFill>
                <a:srgbClr val="374151"/>
              </a:solidFill>
              <a:highlight>
                <a:srgbClr val="F7F7F8"/>
              </a:highlight>
              <a:latin typeface="Roboto"/>
              <a:ea typeface="Roboto"/>
              <a:cs typeface="Roboto"/>
              <a:sym typeface="Roboto"/>
            </a:endParaRPr>
          </a:p>
          <a:p>
            <a:pPr marL="457200" lvl="0" indent="-330200" algn="l" rtl="0">
              <a:spcBef>
                <a:spcPts val="2900"/>
              </a:spcBef>
              <a:spcAft>
                <a:spcPts val="0"/>
              </a:spcAft>
              <a:buClr>
                <a:srgbClr val="374151"/>
              </a:buClr>
              <a:buSzPts val="1600"/>
              <a:buFont typeface="Roboto"/>
              <a:buAutoNum type="arabicPeriod"/>
            </a:pPr>
            <a:r>
              <a:rPr lang="en" sz="1600" b="1">
                <a:solidFill>
                  <a:srgbClr val="374151"/>
                </a:solidFill>
                <a:highlight>
                  <a:srgbClr val="F7F7F8"/>
                </a:highlight>
                <a:latin typeface="Roboto"/>
                <a:ea typeface="Roboto"/>
                <a:cs typeface="Roboto"/>
                <a:sym typeface="Roboto"/>
              </a:rPr>
              <a:t>Data collection</a:t>
            </a:r>
            <a:r>
              <a:rPr lang="en" sz="1600">
                <a:solidFill>
                  <a:srgbClr val="374151"/>
                </a:solidFill>
                <a:highlight>
                  <a:srgbClr val="F7F7F8"/>
                </a:highlight>
                <a:latin typeface="Roboto"/>
                <a:ea typeface="Roboto"/>
                <a:cs typeface="Roboto"/>
                <a:sym typeface="Roboto"/>
              </a:rPr>
              <a:t>: Gathering relevant data from social media platforms.</a:t>
            </a:r>
            <a:endParaRPr sz="1600">
              <a:solidFill>
                <a:srgbClr val="374151"/>
              </a:solidFill>
              <a:highlight>
                <a:srgbClr val="F7F7F8"/>
              </a:highlight>
              <a:latin typeface="Roboto"/>
              <a:ea typeface="Roboto"/>
              <a:cs typeface="Roboto"/>
              <a:sym typeface="Roboto"/>
            </a:endParaRPr>
          </a:p>
          <a:p>
            <a:pPr marL="457200" lvl="0" indent="-330200" algn="l" rtl="0">
              <a:spcBef>
                <a:spcPts val="0"/>
              </a:spcBef>
              <a:spcAft>
                <a:spcPts val="0"/>
              </a:spcAft>
              <a:buClr>
                <a:srgbClr val="374151"/>
              </a:buClr>
              <a:buSzPts val="1600"/>
              <a:buFont typeface="Roboto"/>
              <a:buAutoNum type="arabicPeriod"/>
            </a:pPr>
            <a:r>
              <a:rPr lang="en" sz="1600" b="1">
                <a:solidFill>
                  <a:srgbClr val="374151"/>
                </a:solidFill>
                <a:highlight>
                  <a:srgbClr val="F7F7F8"/>
                </a:highlight>
                <a:latin typeface="Roboto"/>
                <a:ea typeface="Roboto"/>
                <a:cs typeface="Roboto"/>
                <a:sym typeface="Roboto"/>
              </a:rPr>
              <a:t>Data processing</a:t>
            </a:r>
            <a:r>
              <a:rPr lang="en" sz="1600">
                <a:solidFill>
                  <a:srgbClr val="374151"/>
                </a:solidFill>
                <a:highlight>
                  <a:srgbClr val="F7F7F8"/>
                </a:highlight>
                <a:latin typeface="Roboto"/>
                <a:ea typeface="Roboto"/>
                <a:cs typeface="Roboto"/>
                <a:sym typeface="Roboto"/>
              </a:rPr>
              <a:t>: Cleaning and preparing the data for analysis.</a:t>
            </a:r>
            <a:endParaRPr sz="1600">
              <a:solidFill>
                <a:srgbClr val="374151"/>
              </a:solidFill>
              <a:highlight>
                <a:srgbClr val="F7F7F8"/>
              </a:highlight>
              <a:latin typeface="Roboto"/>
              <a:ea typeface="Roboto"/>
              <a:cs typeface="Roboto"/>
              <a:sym typeface="Roboto"/>
            </a:endParaRPr>
          </a:p>
          <a:p>
            <a:pPr marL="457200" lvl="0" indent="-330200" algn="l" rtl="0">
              <a:spcBef>
                <a:spcPts val="0"/>
              </a:spcBef>
              <a:spcAft>
                <a:spcPts val="0"/>
              </a:spcAft>
              <a:buClr>
                <a:srgbClr val="374151"/>
              </a:buClr>
              <a:buSzPts val="1600"/>
              <a:buFont typeface="Roboto"/>
              <a:buAutoNum type="arabicPeriod"/>
            </a:pPr>
            <a:r>
              <a:rPr lang="en" sz="1600" b="1">
                <a:solidFill>
                  <a:srgbClr val="374151"/>
                </a:solidFill>
                <a:highlight>
                  <a:srgbClr val="F7F7F8"/>
                </a:highlight>
                <a:latin typeface="Roboto"/>
                <a:ea typeface="Roboto"/>
                <a:cs typeface="Roboto"/>
                <a:sym typeface="Roboto"/>
              </a:rPr>
              <a:t>Data analysis</a:t>
            </a:r>
            <a:r>
              <a:rPr lang="en" sz="1600">
                <a:solidFill>
                  <a:srgbClr val="374151"/>
                </a:solidFill>
                <a:highlight>
                  <a:srgbClr val="F7F7F8"/>
                </a:highlight>
                <a:latin typeface="Roboto"/>
                <a:ea typeface="Roboto"/>
                <a:cs typeface="Roboto"/>
                <a:sym typeface="Roboto"/>
              </a:rPr>
              <a:t>: Analyzing the data using various methods and tools to uncover insights.</a:t>
            </a:r>
            <a:endParaRPr sz="1600">
              <a:solidFill>
                <a:srgbClr val="374151"/>
              </a:solidFill>
              <a:highlight>
                <a:srgbClr val="F7F7F8"/>
              </a:highlight>
              <a:latin typeface="Roboto"/>
              <a:ea typeface="Roboto"/>
              <a:cs typeface="Roboto"/>
              <a:sym typeface="Roboto"/>
            </a:endParaRPr>
          </a:p>
          <a:p>
            <a:pPr marL="457200" lvl="0" indent="-330200" algn="l" rtl="0">
              <a:spcBef>
                <a:spcPts val="0"/>
              </a:spcBef>
              <a:spcAft>
                <a:spcPts val="0"/>
              </a:spcAft>
              <a:buClr>
                <a:srgbClr val="374151"/>
              </a:buClr>
              <a:buSzPts val="1600"/>
              <a:buFont typeface="Roboto"/>
              <a:buAutoNum type="arabicPeriod"/>
            </a:pPr>
            <a:r>
              <a:rPr lang="en" sz="1600" b="1">
                <a:solidFill>
                  <a:srgbClr val="374151"/>
                </a:solidFill>
                <a:highlight>
                  <a:srgbClr val="F7F7F8"/>
                </a:highlight>
                <a:latin typeface="Roboto"/>
                <a:ea typeface="Roboto"/>
                <a:cs typeface="Roboto"/>
                <a:sym typeface="Roboto"/>
              </a:rPr>
              <a:t>Insights generation</a:t>
            </a:r>
            <a:r>
              <a:rPr lang="en" sz="1600">
                <a:solidFill>
                  <a:srgbClr val="374151"/>
                </a:solidFill>
                <a:highlight>
                  <a:srgbClr val="F7F7F8"/>
                </a:highlight>
                <a:latin typeface="Roboto"/>
                <a:ea typeface="Roboto"/>
                <a:cs typeface="Roboto"/>
                <a:sym typeface="Roboto"/>
              </a:rPr>
              <a:t>: Interpreting the results of the analysis to generate insights.</a:t>
            </a:r>
            <a:endParaRPr sz="1600">
              <a:solidFill>
                <a:srgbClr val="374151"/>
              </a:solidFill>
              <a:highlight>
                <a:srgbClr val="F7F7F8"/>
              </a:highlight>
              <a:latin typeface="Roboto"/>
              <a:ea typeface="Roboto"/>
              <a:cs typeface="Roboto"/>
              <a:sym typeface="Roboto"/>
            </a:endParaRPr>
          </a:p>
          <a:p>
            <a:pPr marL="457200" lvl="0" indent="-330200" algn="l" rtl="0">
              <a:spcBef>
                <a:spcPts val="0"/>
              </a:spcBef>
              <a:spcAft>
                <a:spcPts val="0"/>
              </a:spcAft>
              <a:buClr>
                <a:srgbClr val="374151"/>
              </a:buClr>
              <a:buSzPts val="1600"/>
              <a:buFont typeface="Roboto"/>
              <a:buAutoNum type="arabicPeriod"/>
            </a:pPr>
            <a:r>
              <a:rPr lang="en" sz="1600" b="1">
                <a:solidFill>
                  <a:srgbClr val="374151"/>
                </a:solidFill>
                <a:highlight>
                  <a:srgbClr val="F7F7F8"/>
                </a:highlight>
                <a:latin typeface="Roboto"/>
                <a:ea typeface="Roboto"/>
                <a:cs typeface="Roboto"/>
                <a:sym typeface="Roboto"/>
              </a:rPr>
              <a:t>Insights communication</a:t>
            </a:r>
            <a:r>
              <a:rPr lang="en" sz="1600">
                <a:solidFill>
                  <a:srgbClr val="374151"/>
                </a:solidFill>
                <a:highlight>
                  <a:srgbClr val="F7F7F8"/>
                </a:highlight>
                <a:latin typeface="Roboto"/>
                <a:ea typeface="Roboto"/>
                <a:cs typeface="Roboto"/>
                <a:sym typeface="Roboto"/>
              </a:rPr>
              <a:t>: Communicating the insights to relevant stakeholders.</a:t>
            </a:r>
            <a:endParaRPr sz="1600">
              <a:solidFill>
                <a:srgbClr val="374151"/>
              </a:solidFill>
              <a:highlight>
                <a:srgbClr val="F7F7F8"/>
              </a:highlight>
              <a:latin typeface="Roboto"/>
              <a:ea typeface="Roboto"/>
              <a:cs typeface="Roboto"/>
              <a:sym typeface="Roboto"/>
            </a:endParaRPr>
          </a:p>
          <a:p>
            <a:pPr marL="457200" lvl="0" indent="-330200" algn="l" rtl="0">
              <a:spcBef>
                <a:spcPts val="0"/>
              </a:spcBef>
              <a:spcAft>
                <a:spcPts val="0"/>
              </a:spcAft>
              <a:buClr>
                <a:srgbClr val="374151"/>
              </a:buClr>
              <a:buSzPts val="1600"/>
              <a:buFont typeface="Roboto"/>
              <a:buAutoNum type="arabicPeriod"/>
            </a:pPr>
            <a:r>
              <a:rPr lang="en" sz="1600" b="1">
                <a:solidFill>
                  <a:srgbClr val="374151"/>
                </a:solidFill>
                <a:highlight>
                  <a:srgbClr val="F7F7F8"/>
                </a:highlight>
                <a:latin typeface="Roboto"/>
                <a:ea typeface="Roboto"/>
                <a:cs typeface="Roboto"/>
                <a:sym typeface="Roboto"/>
              </a:rPr>
              <a:t>Insights implementation:</a:t>
            </a:r>
            <a:r>
              <a:rPr lang="en" sz="1600">
                <a:solidFill>
                  <a:srgbClr val="374151"/>
                </a:solidFill>
                <a:highlight>
                  <a:srgbClr val="F7F7F8"/>
                </a:highlight>
                <a:latin typeface="Roboto"/>
                <a:ea typeface="Roboto"/>
                <a:cs typeface="Roboto"/>
                <a:sym typeface="Roboto"/>
              </a:rPr>
              <a:t> Using the insights to inform business decisions and actions.</a:t>
            </a:r>
            <a:endParaRPr sz="1600">
              <a:solidFill>
                <a:srgbClr val="374151"/>
              </a:solidFill>
              <a:highlight>
                <a:srgbClr val="F7F7F8"/>
              </a:highlight>
              <a:latin typeface="Roboto"/>
              <a:ea typeface="Roboto"/>
              <a:cs typeface="Roboto"/>
              <a:sym typeface="Roboto"/>
            </a:endParaRPr>
          </a:p>
          <a:p>
            <a:pPr marL="457200" lvl="0" indent="0" algn="l" rtl="0">
              <a:spcBef>
                <a:spcPts val="0"/>
              </a:spcBef>
              <a:spcAft>
                <a:spcPts val="1200"/>
              </a:spcAft>
              <a:buNone/>
            </a:pP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Step1 - Identification</a:t>
            </a:r>
            <a:endParaRPr/>
          </a:p>
        </p:txBody>
      </p:sp>
      <p:sp>
        <p:nvSpPr>
          <p:cNvPr id="159" name="Google Shape;159;p2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solidFill>
                  <a:srgbClr val="374151"/>
                </a:solidFill>
                <a:highlight>
                  <a:srgbClr val="F7F7F8"/>
                </a:highlight>
                <a:latin typeface="Roboto"/>
                <a:ea typeface="Roboto"/>
                <a:cs typeface="Roboto"/>
                <a:sym typeface="Roboto"/>
              </a:rPr>
              <a:t>The identification stage of social media analytics involves</a:t>
            </a:r>
            <a:r>
              <a:rPr lang="en" sz="1600" b="1">
                <a:solidFill>
                  <a:srgbClr val="374151"/>
                </a:solidFill>
                <a:highlight>
                  <a:srgbClr val="F7F7F8"/>
                </a:highlight>
                <a:latin typeface="Roboto"/>
                <a:ea typeface="Roboto"/>
                <a:cs typeface="Roboto"/>
                <a:sym typeface="Roboto"/>
              </a:rPr>
              <a:t> finding the right sources of data to analyze</a:t>
            </a:r>
            <a:r>
              <a:rPr lang="en" sz="1600">
                <a:solidFill>
                  <a:srgbClr val="374151"/>
                </a:solidFill>
                <a:highlight>
                  <a:srgbClr val="F7F7F8"/>
                </a:highlight>
                <a:latin typeface="Roboto"/>
                <a:ea typeface="Roboto"/>
                <a:cs typeface="Roboto"/>
                <a:sym typeface="Roboto"/>
              </a:rPr>
              <a:t> in order to gain valuable business insights. </a:t>
            </a:r>
            <a:endParaRPr sz="1600">
              <a:solidFill>
                <a:srgbClr val="374151"/>
              </a:solidFill>
              <a:highlight>
                <a:srgbClr val="F7F7F8"/>
              </a:highlight>
              <a:latin typeface="Roboto"/>
              <a:ea typeface="Roboto"/>
              <a:cs typeface="Roboto"/>
              <a:sym typeface="Roboto"/>
            </a:endParaRPr>
          </a:p>
          <a:p>
            <a:pPr marL="457200" lvl="0" indent="0" algn="l" rtl="0">
              <a:spcBef>
                <a:spcPts val="1200"/>
              </a:spcBef>
              <a:spcAft>
                <a:spcPts val="0"/>
              </a:spcAft>
              <a:buNone/>
            </a:pPr>
            <a:endParaRPr sz="1600">
              <a:solidFill>
                <a:srgbClr val="374151"/>
              </a:solidFill>
              <a:highlight>
                <a:srgbClr val="F7F7F8"/>
              </a:highlight>
              <a:latin typeface="Roboto"/>
              <a:ea typeface="Roboto"/>
              <a:cs typeface="Roboto"/>
              <a:sym typeface="Roboto"/>
            </a:endParaRPr>
          </a:p>
          <a:p>
            <a:pPr marL="457200" lvl="0" indent="-330200" algn="l" rtl="0">
              <a:spcBef>
                <a:spcPts val="1200"/>
              </a:spcBef>
              <a:spcAft>
                <a:spcPts val="0"/>
              </a:spcAft>
              <a:buSzPts val="1600"/>
              <a:buChar char="●"/>
            </a:pPr>
            <a:r>
              <a:rPr lang="en" sz="1600">
                <a:solidFill>
                  <a:srgbClr val="374151"/>
                </a:solidFill>
                <a:highlight>
                  <a:srgbClr val="F7F7F8"/>
                </a:highlight>
                <a:latin typeface="Roboto"/>
                <a:ea typeface="Roboto"/>
                <a:cs typeface="Roboto"/>
                <a:sym typeface="Roboto"/>
              </a:rPr>
              <a:t>The </a:t>
            </a:r>
            <a:r>
              <a:rPr lang="en" sz="1600" b="1">
                <a:solidFill>
                  <a:srgbClr val="374151"/>
                </a:solidFill>
                <a:highlight>
                  <a:srgbClr val="F7F7F8"/>
                </a:highlight>
                <a:latin typeface="Roboto"/>
                <a:ea typeface="Roboto"/>
                <a:cs typeface="Roboto"/>
                <a:sym typeface="Roboto"/>
              </a:rPr>
              <a:t>data </a:t>
            </a:r>
            <a:r>
              <a:rPr lang="en" sz="1600">
                <a:solidFill>
                  <a:srgbClr val="374151"/>
                </a:solidFill>
                <a:highlight>
                  <a:srgbClr val="F7F7F8"/>
                </a:highlight>
                <a:latin typeface="Roboto"/>
                <a:ea typeface="Roboto"/>
                <a:cs typeface="Roboto"/>
                <a:sym typeface="Roboto"/>
              </a:rPr>
              <a:t>should be aligned with the </a:t>
            </a:r>
            <a:r>
              <a:rPr lang="en" sz="1600" b="1">
                <a:solidFill>
                  <a:srgbClr val="374151"/>
                </a:solidFill>
                <a:highlight>
                  <a:srgbClr val="F7F7F8"/>
                </a:highlight>
                <a:latin typeface="Roboto"/>
                <a:ea typeface="Roboto"/>
                <a:cs typeface="Roboto"/>
                <a:sym typeface="Roboto"/>
              </a:rPr>
              <a:t>business's objectives</a:t>
            </a:r>
            <a:r>
              <a:rPr lang="en" sz="1600">
                <a:solidFill>
                  <a:srgbClr val="374151"/>
                </a:solidFill>
                <a:highlight>
                  <a:srgbClr val="F7F7F8"/>
                </a:highlight>
                <a:latin typeface="Roboto"/>
                <a:ea typeface="Roboto"/>
                <a:cs typeface="Roboto"/>
                <a:sym typeface="Roboto"/>
              </a:rPr>
              <a:t> and can come from both official business-owned platforms, such as social media accounts and blogs, and nonofficial platforms such as Google search trends or Twitter search stream data.</a:t>
            </a:r>
            <a:endParaRPr sz="1600">
              <a:solidFill>
                <a:srgbClr val="374151"/>
              </a:solidFill>
              <a:highlight>
                <a:srgbClr val="F7F7F8"/>
              </a:highlight>
              <a:latin typeface="Roboto"/>
              <a:ea typeface="Roboto"/>
              <a:cs typeface="Roboto"/>
              <a:sym typeface="Roboto"/>
            </a:endParaRPr>
          </a:p>
          <a:p>
            <a:pPr marL="457200" lvl="0" indent="0" algn="l" rtl="0">
              <a:spcBef>
                <a:spcPts val="1200"/>
              </a:spcBef>
              <a:spcAft>
                <a:spcPts val="0"/>
              </a:spcAft>
              <a:buNone/>
            </a:pPr>
            <a:endParaRPr sz="1600">
              <a:solidFill>
                <a:srgbClr val="374151"/>
              </a:solidFill>
              <a:highlight>
                <a:srgbClr val="F7F7F8"/>
              </a:highlight>
              <a:latin typeface="Roboto"/>
              <a:ea typeface="Roboto"/>
              <a:cs typeface="Roboto"/>
              <a:sym typeface="Roboto"/>
            </a:endParaRPr>
          </a:p>
          <a:p>
            <a:pPr marL="457200" lvl="0" indent="-330200" algn="l" rtl="0">
              <a:spcBef>
                <a:spcPts val="1200"/>
              </a:spcBef>
              <a:spcAft>
                <a:spcPts val="0"/>
              </a:spcAft>
              <a:buSzPts val="1600"/>
              <a:buChar char="●"/>
            </a:pPr>
            <a:r>
              <a:rPr lang="en" sz="1600">
                <a:solidFill>
                  <a:srgbClr val="374151"/>
                </a:solidFill>
                <a:highlight>
                  <a:srgbClr val="F7F7F8"/>
                </a:highlight>
                <a:latin typeface="Roboto"/>
                <a:ea typeface="Roboto"/>
                <a:cs typeface="Roboto"/>
                <a:sym typeface="Roboto"/>
              </a:rPr>
              <a:t> It is important to consider the business objectives when identifying the sources and types of data to be analyzed.</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Step2 - Extraction</a:t>
            </a:r>
            <a:endParaRPr/>
          </a:p>
        </p:txBody>
      </p:sp>
      <p:sp>
        <p:nvSpPr>
          <p:cNvPr id="165" name="Google Shape;165;p2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solidFill>
                  <a:srgbClr val="374151"/>
                </a:solidFill>
                <a:highlight>
                  <a:srgbClr val="F7F7F8"/>
                </a:highlight>
                <a:latin typeface="Roboto"/>
                <a:ea typeface="Roboto"/>
                <a:cs typeface="Roboto"/>
                <a:sym typeface="Roboto"/>
              </a:rPr>
              <a:t>The extraction stage of social media analytics involves using </a:t>
            </a:r>
            <a:r>
              <a:rPr lang="en" sz="1600" b="1">
                <a:solidFill>
                  <a:srgbClr val="374151"/>
                </a:solidFill>
                <a:highlight>
                  <a:srgbClr val="F7F7F8"/>
                </a:highlight>
                <a:latin typeface="Roboto"/>
                <a:ea typeface="Roboto"/>
                <a:cs typeface="Roboto"/>
                <a:sym typeface="Roboto"/>
              </a:rPr>
              <a:t>appropriate methods and tools to gather data from identified sources.</a:t>
            </a:r>
            <a:r>
              <a:rPr lang="en" sz="1600">
                <a:solidFill>
                  <a:srgbClr val="374151"/>
                </a:solidFill>
                <a:highlight>
                  <a:srgbClr val="F7F7F8"/>
                </a:highlight>
                <a:latin typeface="Roboto"/>
                <a:ea typeface="Roboto"/>
                <a:cs typeface="Roboto"/>
                <a:sym typeface="Roboto"/>
              </a:rPr>
              <a:t> This can include manual data collection for small-scale data and automated extraction using APIs (application programming interfaces) for larger data sets.</a:t>
            </a:r>
            <a:endParaRPr sz="1600">
              <a:solidFill>
                <a:srgbClr val="374151"/>
              </a:solidFill>
              <a:highlight>
                <a:srgbClr val="F7F7F8"/>
              </a:highlight>
              <a:latin typeface="Roboto"/>
              <a:ea typeface="Roboto"/>
              <a:cs typeface="Roboto"/>
              <a:sym typeface="Roboto"/>
            </a:endParaRPr>
          </a:p>
          <a:p>
            <a:pPr marL="457200" lvl="0" indent="-330200" algn="l" rtl="0">
              <a:spcBef>
                <a:spcPts val="0"/>
              </a:spcBef>
              <a:spcAft>
                <a:spcPts val="0"/>
              </a:spcAft>
              <a:buSzPts val="1600"/>
              <a:buChar char="●"/>
            </a:pPr>
            <a:r>
              <a:rPr lang="en" sz="1600">
                <a:solidFill>
                  <a:srgbClr val="374151"/>
                </a:solidFill>
                <a:highlight>
                  <a:srgbClr val="F7F7F8"/>
                </a:highlight>
                <a:latin typeface="Roboto"/>
                <a:ea typeface="Roboto"/>
                <a:cs typeface="Roboto"/>
                <a:sym typeface="Roboto"/>
              </a:rPr>
              <a:t>It is important to </a:t>
            </a:r>
            <a:r>
              <a:rPr lang="en" sz="1600" b="1">
                <a:solidFill>
                  <a:srgbClr val="374151"/>
                </a:solidFill>
                <a:highlight>
                  <a:srgbClr val="F7F7F8"/>
                </a:highlight>
                <a:latin typeface="Roboto"/>
                <a:ea typeface="Roboto"/>
                <a:cs typeface="Roboto"/>
                <a:sym typeface="Roboto"/>
              </a:rPr>
              <a:t>consider privacy and ethical issues</a:t>
            </a:r>
            <a:r>
              <a:rPr lang="en" sz="1600">
                <a:solidFill>
                  <a:srgbClr val="374151"/>
                </a:solidFill>
                <a:highlight>
                  <a:srgbClr val="F7F7F8"/>
                </a:highlight>
                <a:latin typeface="Roboto"/>
                <a:ea typeface="Roboto"/>
                <a:cs typeface="Roboto"/>
                <a:sym typeface="Roboto"/>
              </a:rPr>
              <a:t> when mining data from social media platforms and to have a clear social media privacy policy in place to ensure that data handling and extraction practices do not violate user privacy. </a:t>
            </a:r>
            <a:endParaRPr sz="1600">
              <a:solidFill>
                <a:srgbClr val="374151"/>
              </a:solidFill>
              <a:highlight>
                <a:srgbClr val="F7F7F8"/>
              </a:highlight>
              <a:latin typeface="Roboto"/>
              <a:ea typeface="Roboto"/>
              <a:cs typeface="Roboto"/>
              <a:sym typeface="Roboto"/>
            </a:endParaRPr>
          </a:p>
          <a:p>
            <a:pPr marL="457200" lvl="0" indent="-330200" algn="l" rtl="0">
              <a:spcBef>
                <a:spcPts val="0"/>
              </a:spcBef>
              <a:spcAft>
                <a:spcPts val="0"/>
              </a:spcAft>
              <a:buSzPts val="1600"/>
              <a:buChar char="●"/>
            </a:pPr>
            <a:r>
              <a:rPr lang="en" sz="1600">
                <a:solidFill>
                  <a:srgbClr val="374151"/>
                </a:solidFill>
                <a:highlight>
                  <a:srgbClr val="F7F7F8"/>
                </a:highlight>
                <a:latin typeface="Roboto"/>
                <a:ea typeface="Roboto"/>
                <a:cs typeface="Roboto"/>
                <a:sym typeface="Roboto"/>
              </a:rPr>
              <a:t>Specialized tools may be needed to extract certain types of data, such as social network and hyperlink network data.</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Step3 - Cleaning</a:t>
            </a:r>
            <a:endParaRPr/>
          </a:p>
        </p:txBody>
      </p:sp>
      <p:sp>
        <p:nvSpPr>
          <p:cNvPr id="171" name="Google Shape;171;p2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solidFill>
                  <a:srgbClr val="374151"/>
                </a:solidFill>
                <a:highlight>
                  <a:srgbClr val="F7F7F8"/>
                </a:highlight>
                <a:latin typeface="Roboto"/>
                <a:ea typeface="Roboto"/>
                <a:cs typeface="Roboto"/>
                <a:sym typeface="Roboto"/>
              </a:rPr>
              <a:t>The cleaning step in social media analytics involves </a:t>
            </a:r>
            <a:r>
              <a:rPr lang="en" sz="1600" b="1">
                <a:solidFill>
                  <a:srgbClr val="374151"/>
                </a:solidFill>
                <a:highlight>
                  <a:srgbClr val="F7F7F8"/>
                </a:highlight>
                <a:latin typeface="Roboto"/>
                <a:ea typeface="Roboto"/>
                <a:cs typeface="Roboto"/>
                <a:sym typeface="Roboto"/>
              </a:rPr>
              <a:t>removing unwanted data</a:t>
            </a:r>
            <a:r>
              <a:rPr lang="en" sz="1600">
                <a:solidFill>
                  <a:srgbClr val="374151"/>
                </a:solidFill>
                <a:highlight>
                  <a:srgbClr val="F7F7F8"/>
                </a:highlight>
                <a:latin typeface="Roboto"/>
                <a:ea typeface="Roboto"/>
                <a:cs typeface="Roboto"/>
                <a:sym typeface="Roboto"/>
              </a:rPr>
              <a:t> from the collected data set. </a:t>
            </a:r>
            <a:endParaRPr sz="1600">
              <a:solidFill>
                <a:srgbClr val="374151"/>
              </a:solidFill>
              <a:highlight>
                <a:srgbClr val="F7F7F8"/>
              </a:highlight>
              <a:latin typeface="Roboto"/>
              <a:ea typeface="Roboto"/>
              <a:cs typeface="Roboto"/>
              <a:sym typeface="Roboto"/>
            </a:endParaRPr>
          </a:p>
          <a:p>
            <a:pPr marL="457200" lvl="0" indent="0" algn="l" rtl="0">
              <a:spcBef>
                <a:spcPts val="1200"/>
              </a:spcBef>
              <a:spcAft>
                <a:spcPts val="0"/>
              </a:spcAft>
              <a:buNone/>
            </a:pPr>
            <a:endParaRPr sz="1600">
              <a:solidFill>
                <a:srgbClr val="374151"/>
              </a:solidFill>
              <a:highlight>
                <a:srgbClr val="F7F7F8"/>
              </a:highlight>
              <a:latin typeface="Roboto"/>
              <a:ea typeface="Roboto"/>
              <a:cs typeface="Roboto"/>
              <a:sym typeface="Roboto"/>
            </a:endParaRPr>
          </a:p>
          <a:p>
            <a:pPr marL="457200" lvl="0" indent="-330200" algn="l" rtl="0">
              <a:spcBef>
                <a:spcPts val="1200"/>
              </a:spcBef>
              <a:spcAft>
                <a:spcPts val="0"/>
              </a:spcAft>
              <a:buSzPts val="1600"/>
              <a:buChar char="●"/>
            </a:pPr>
            <a:r>
              <a:rPr lang="en" sz="1600">
                <a:solidFill>
                  <a:srgbClr val="374151"/>
                </a:solidFill>
                <a:highlight>
                  <a:srgbClr val="F7F7F8"/>
                </a:highlight>
                <a:latin typeface="Roboto"/>
                <a:ea typeface="Roboto"/>
                <a:cs typeface="Roboto"/>
                <a:sym typeface="Roboto"/>
              </a:rPr>
              <a:t>This can involve processes such as </a:t>
            </a:r>
            <a:r>
              <a:rPr lang="en" sz="1600" b="1">
                <a:solidFill>
                  <a:srgbClr val="374151"/>
                </a:solidFill>
                <a:highlight>
                  <a:srgbClr val="F7F7F8"/>
                </a:highlight>
                <a:latin typeface="Roboto"/>
                <a:ea typeface="Roboto"/>
                <a:cs typeface="Roboto"/>
                <a:sym typeface="Roboto"/>
              </a:rPr>
              <a:t>coding, filtering, clustering, and natural language processing</a:t>
            </a:r>
            <a:r>
              <a:rPr lang="en" sz="1600">
                <a:solidFill>
                  <a:srgbClr val="374151"/>
                </a:solidFill>
                <a:highlight>
                  <a:srgbClr val="F7F7F8"/>
                </a:highlight>
                <a:latin typeface="Roboto"/>
                <a:ea typeface="Roboto"/>
                <a:cs typeface="Roboto"/>
                <a:sym typeface="Roboto"/>
              </a:rPr>
              <a:t> to remove irrelevant data. </a:t>
            </a:r>
            <a:endParaRPr sz="1600">
              <a:solidFill>
                <a:srgbClr val="374151"/>
              </a:solidFill>
              <a:highlight>
                <a:srgbClr val="F7F7F8"/>
              </a:highlight>
              <a:latin typeface="Roboto"/>
              <a:ea typeface="Roboto"/>
              <a:cs typeface="Roboto"/>
              <a:sym typeface="Roboto"/>
            </a:endParaRPr>
          </a:p>
          <a:p>
            <a:pPr marL="457200" lvl="0" indent="0" algn="l" rtl="0">
              <a:spcBef>
                <a:spcPts val="1200"/>
              </a:spcBef>
              <a:spcAft>
                <a:spcPts val="0"/>
              </a:spcAft>
              <a:buNone/>
            </a:pPr>
            <a:endParaRPr sz="1600">
              <a:solidFill>
                <a:srgbClr val="374151"/>
              </a:solidFill>
              <a:highlight>
                <a:srgbClr val="F7F7F8"/>
              </a:highlight>
              <a:latin typeface="Roboto"/>
              <a:ea typeface="Roboto"/>
              <a:cs typeface="Roboto"/>
              <a:sym typeface="Roboto"/>
            </a:endParaRPr>
          </a:p>
          <a:p>
            <a:pPr marL="457200" lvl="0" indent="-330200" algn="l" rtl="0">
              <a:spcBef>
                <a:spcPts val="1200"/>
              </a:spcBef>
              <a:spcAft>
                <a:spcPts val="0"/>
              </a:spcAft>
              <a:buSzPts val="1600"/>
              <a:buChar char="●"/>
            </a:pPr>
            <a:r>
              <a:rPr lang="en" sz="1600">
                <a:solidFill>
                  <a:srgbClr val="374151"/>
                </a:solidFill>
                <a:highlight>
                  <a:srgbClr val="F7F7F8"/>
                </a:highlight>
                <a:latin typeface="Roboto"/>
                <a:ea typeface="Roboto"/>
                <a:cs typeface="Roboto"/>
                <a:sym typeface="Roboto"/>
              </a:rPr>
              <a:t>Both </a:t>
            </a:r>
            <a:r>
              <a:rPr lang="en" sz="1600" b="1">
                <a:solidFill>
                  <a:srgbClr val="374151"/>
                </a:solidFill>
                <a:highlight>
                  <a:srgbClr val="F7F7F8"/>
                </a:highlight>
                <a:latin typeface="Roboto"/>
                <a:ea typeface="Roboto"/>
                <a:cs typeface="Roboto"/>
                <a:sym typeface="Roboto"/>
              </a:rPr>
              <a:t>automated and manual techniques </a:t>
            </a:r>
            <a:r>
              <a:rPr lang="en" sz="1600">
                <a:solidFill>
                  <a:srgbClr val="374151"/>
                </a:solidFill>
                <a:highlight>
                  <a:srgbClr val="F7F7F8"/>
                </a:highlight>
                <a:latin typeface="Roboto"/>
                <a:ea typeface="Roboto"/>
                <a:cs typeface="Roboto"/>
                <a:sym typeface="Roboto"/>
              </a:rPr>
              <a:t>may be used for cleaning, depending on the type of data and the desired level of accuracy.</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4- Analyzing </a:t>
            </a:r>
            <a:endParaRPr/>
          </a:p>
        </p:txBody>
      </p:sp>
      <p:sp>
        <p:nvSpPr>
          <p:cNvPr id="177" name="Google Shape;177;p3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solidFill>
                  <a:srgbClr val="374151"/>
                </a:solidFill>
                <a:highlight>
                  <a:srgbClr val="F7F7F8"/>
                </a:highlight>
                <a:latin typeface="Roboto"/>
                <a:ea typeface="Roboto"/>
                <a:cs typeface="Roboto"/>
                <a:sym typeface="Roboto"/>
              </a:rPr>
              <a:t>The analyzing stage of social media analytics involves using clean data to </a:t>
            </a:r>
            <a:r>
              <a:rPr lang="en" sz="1600" b="1">
                <a:solidFill>
                  <a:srgbClr val="374151"/>
                </a:solidFill>
                <a:highlight>
                  <a:srgbClr val="F7F7F8"/>
                </a:highlight>
                <a:latin typeface="Roboto"/>
                <a:ea typeface="Roboto"/>
                <a:cs typeface="Roboto"/>
                <a:sym typeface="Roboto"/>
              </a:rPr>
              <a:t>identify valuable insights for the business. </a:t>
            </a:r>
            <a:endParaRPr sz="1600" b="1">
              <a:solidFill>
                <a:srgbClr val="374151"/>
              </a:solidFill>
              <a:highlight>
                <a:srgbClr val="F7F7F8"/>
              </a:highlight>
              <a:latin typeface="Roboto"/>
              <a:ea typeface="Roboto"/>
              <a:cs typeface="Roboto"/>
              <a:sym typeface="Roboto"/>
            </a:endParaRPr>
          </a:p>
          <a:p>
            <a:pPr marL="457200" lvl="0" indent="0" algn="l" rtl="0">
              <a:spcBef>
                <a:spcPts val="1200"/>
              </a:spcBef>
              <a:spcAft>
                <a:spcPts val="0"/>
              </a:spcAft>
              <a:buNone/>
            </a:pPr>
            <a:endParaRPr sz="1600">
              <a:solidFill>
                <a:srgbClr val="374151"/>
              </a:solidFill>
              <a:highlight>
                <a:srgbClr val="F7F7F8"/>
              </a:highlight>
              <a:latin typeface="Roboto"/>
              <a:ea typeface="Roboto"/>
              <a:cs typeface="Roboto"/>
              <a:sym typeface="Roboto"/>
            </a:endParaRPr>
          </a:p>
          <a:p>
            <a:pPr marL="457200" lvl="0" indent="-330200" algn="l" rtl="0">
              <a:spcBef>
                <a:spcPts val="1200"/>
              </a:spcBef>
              <a:spcAft>
                <a:spcPts val="0"/>
              </a:spcAft>
              <a:buSzPts val="1600"/>
              <a:buChar char="●"/>
            </a:pPr>
            <a:r>
              <a:rPr lang="en" sz="1600">
                <a:solidFill>
                  <a:srgbClr val="374151"/>
                </a:solidFill>
                <a:highlight>
                  <a:srgbClr val="F7F7F8"/>
                </a:highlight>
                <a:latin typeface="Roboto"/>
                <a:ea typeface="Roboto"/>
                <a:cs typeface="Roboto"/>
                <a:sym typeface="Roboto"/>
              </a:rPr>
              <a:t>The approach and techniques used will depend on the type of data being analyzed and the tools and algorithms employed. </a:t>
            </a:r>
            <a:endParaRPr sz="1600">
              <a:solidFill>
                <a:srgbClr val="374151"/>
              </a:solidFill>
              <a:highlight>
                <a:srgbClr val="F7F7F8"/>
              </a:highlight>
              <a:latin typeface="Roboto"/>
              <a:ea typeface="Roboto"/>
              <a:cs typeface="Roboto"/>
              <a:sym typeface="Roboto"/>
            </a:endParaRPr>
          </a:p>
          <a:p>
            <a:pPr marL="457200" lvl="0" indent="0" algn="l" rtl="0">
              <a:spcBef>
                <a:spcPts val="1200"/>
              </a:spcBef>
              <a:spcAft>
                <a:spcPts val="0"/>
              </a:spcAft>
              <a:buNone/>
            </a:pPr>
            <a:endParaRPr sz="1600">
              <a:solidFill>
                <a:srgbClr val="374151"/>
              </a:solidFill>
              <a:highlight>
                <a:srgbClr val="F7F7F8"/>
              </a:highlight>
              <a:latin typeface="Roboto"/>
              <a:ea typeface="Roboto"/>
              <a:cs typeface="Roboto"/>
              <a:sym typeface="Roboto"/>
            </a:endParaRPr>
          </a:p>
          <a:p>
            <a:pPr marL="457200" lvl="0" indent="-330200" algn="l" rtl="0">
              <a:spcBef>
                <a:spcPts val="1200"/>
              </a:spcBef>
              <a:spcAft>
                <a:spcPts val="0"/>
              </a:spcAft>
              <a:buSzPts val="1600"/>
              <a:buChar char="●"/>
            </a:pPr>
            <a:r>
              <a:rPr lang="en" sz="1600">
                <a:solidFill>
                  <a:srgbClr val="374151"/>
                </a:solidFill>
                <a:highlight>
                  <a:srgbClr val="F7F7F8"/>
                </a:highlight>
                <a:latin typeface="Roboto"/>
                <a:ea typeface="Roboto"/>
                <a:cs typeface="Roboto"/>
                <a:sym typeface="Roboto"/>
              </a:rPr>
              <a:t>It is important </a:t>
            </a:r>
            <a:r>
              <a:rPr lang="en" sz="1600" b="1">
                <a:solidFill>
                  <a:srgbClr val="374151"/>
                </a:solidFill>
                <a:highlight>
                  <a:srgbClr val="F7F7F8"/>
                </a:highlight>
                <a:latin typeface="Roboto"/>
                <a:ea typeface="Roboto"/>
                <a:cs typeface="Roboto"/>
                <a:sym typeface="Roboto"/>
              </a:rPr>
              <a:t>to maintain the integrity of the data </a:t>
            </a:r>
            <a:r>
              <a:rPr lang="en" sz="1600">
                <a:solidFill>
                  <a:srgbClr val="374151"/>
                </a:solidFill>
                <a:highlight>
                  <a:srgbClr val="F7F7F8"/>
                </a:highlight>
                <a:latin typeface="Roboto"/>
                <a:ea typeface="Roboto"/>
                <a:cs typeface="Roboto"/>
                <a:sym typeface="Roboto"/>
              </a:rPr>
              <a:t>while </a:t>
            </a:r>
            <a:r>
              <a:rPr lang="en" sz="1600" b="1">
                <a:solidFill>
                  <a:srgbClr val="374151"/>
                </a:solidFill>
                <a:highlight>
                  <a:srgbClr val="F7F7F8"/>
                </a:highlight>
                <a:latin typeface="Roboto"/>
                <a:ea typeface="Roboto"/>
                <a:cs typeface="Roboto"/>
                <a:sym typeface="Roboto"/>
              </a:rPr>
              <a:t>extracting meaningful insights </a:t>
            </a:r>
            <a:r>
              <a:rPr lang="en" sz="1600">
                <a:solidFill>
                  <a:srgbClr val="374151"/>
                </a:solidFill>
                <a:highlight>
                  <a:srgbClr val="F7F7F8"/>
                </a:highlight>
                <a:latin typeface="Roboto"/>
                <a:ea typeface="Roboto"/>
                <a:cs typeface="Roboto"/>
                <a:sym typeface="Roboto"/>
              </a:rPr>
              <a:t>and to have a good understanding of the capabilities of the tools being used.</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5 - Visualization</a:t>
            </a:r>
            <a:endParaRPr/>
          </a:p>
        </p:txBody>
      </p:sp>
      <p:sp>
        <p:nvSpPr>
          <p:cNvPr id="183" name="Google Shape;183;p3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374151"/>
              </a:buClr>
              <a:buSzPts val="1600"/>
              <a:buFont typeface="Roboto"/>
              <a:buChar char="●"/>
            </a:pPr>
            <a:r>
              <a:rPr lang="en" sz="1600">
                <a:solidFill>
                  <a:srgbClr val="374151"/>
                </a:solidFill>
                <a:highlight>
                  <a:srgbClr val="F7F7F8"/>
                </a:highlight>
                <a:latin typeface="Roboto"/>
                <a:ea typeface="Roboto"/>
                <a:cs typeface="Roboto"/>
                <a:sym typeface="Roboto"/>
              </a:rPr>
              <a:t>The visualization step in social media analytics involves </a:t>
            </a:r>
            <a:r>
              <a:rPr lang="en" sz="1600" b="1">
                <a:solidFill>
                  <a:srgbClr val="374151"/>
                </a:solidFill>
                <a:highlight>
                  <a:srgbClr val="F7F7F8"/>
                </a:highlight>
                <a:latin typeface="Roboto"/>
                <a:ea typeface="Roboto"/>
                <a:cs typeface="Roboto"/>
                <a:sym typeface="Roboto"/>
              </a:rPr>
              <a:t>creating visual representations of the results of the analysis</a:t>
            </a:r>
            <a:endParaRPr sz="1600" b="1">
              <a:solidFill>
                <a:srgbClr val="374151"/>
              </a:solidFill>
              <a:highlight>
                <a:srgbClr val="F7F7F8"/>
              </a:highlight>
              <a:latin typeface="Roboto"/>
              <a:ea typeface="Roboto"/>
              <a:cs typeface="Roboto"/>
              <a:sym typeface="Roboto"/>
            </a:endParaRPr>
          </a:p>
          <a:p>
            <a:pPr marL="457200" lvl="0" indent="-330200" algn="l" rtl="0">
              <a:spcBef>
                <a:spcPts val="0"/>
              </a:spcBef>
              <a:spcAft>
                <a:spcPts val="0"/>
              </a:spcAft>
              <a:buClr>
                <a:srgbClr val="374151"/>
              </a:buClr>
              <a:buSzPts val="1600"/>
              <a:buFont typeface="Roboto"/>
              <a:buChar char="●"/>
            </a:pPr>
            <a:r>
              <a:rPr lang="en" sz="1600">
                <a:solidFill>
                  <a:srgbClr val="374151"/>
                </a:solidFill>
                <a:highlight>
                  <a:srgbClr val="F7F7F8"/>
                </a:highlight>
                <a:latin typeface="Roboto"/>
                <a:ea typeface="Roboto"/>
                <a:cs typeface="Roboto"/>
                <a:sym typeface="Roboto"/>
              </a:rPr>
              <a:t>Visualization can help reveal hidden patterns, relationships, and trends in complex and large data sets</a:t>
            </a:r>
            <a:endParaRPr sz="1600">
              <a:solidFill>
                <a:srgbClr val="374151"/>
              </a:solidFill>
              <a:highlight>
                <a:srgbClr val="F7F7F8"/>
              </a:highlight>
              <a:latin typeface="Roboto"/>
              <a:ea typeface="Roboto"/>
              <a:cs typeface="Roboto"/>
              <a:sym typeface="Roboto"/>
            </a:endParaRPr>
          </a:p>
          <a:p>
            <a:pPr marL="457200" lvl="0" indent="-330200" algn="l" rtl="0">
              <a:spcBef>
                <a:spcPts val="0"/>
              </a:spcBef>
              <a:spcAft>
                <a:spcPts val="0"/>
              </a:spcAft>
              <a:buClr>
                <a:srgbClr val="374151"/>
              </a:buClr>
              <a:buSzPts val="1600"/>
              <a:buFont typeface="Roboto"/>
              <a:buChar char="●"/>
            </a:pPr>
            <a:r>
              <a:rPr lang="en" sz="1600">
                <a:solidFill>
                  <a:srgbClr val="374151"/>
                </a:solidFill>
                <a:highlight>
                  <a:srgbClr val="F7F7F8"/>
                </a:highlight>
                <a:latin typeface="Roboto"/>
                <a:ea typeface="Roboto"/>
                <a:cs typeface="Roboto"/>
                <a:sym typeface="Roboto"/>
              </a:rPr>
              <a:t>Different types of data will result in different types of visualizations, including </a:t>
            </a:r>
            <a:r>
              <a:rPr lang="en" sz="1600" b="1">
                <a:solidFill>
                  <a:srgbClr val="374151"/>
                </a:solidFill>
                <a:highlight>
                  <a:srgbClr val="F7F7F8"/>
                </a:highlight>
                <a:latin typeface="Roboto"/>
                <a:ea typeface="Roboto"/>
                <a:cs typeface="Roboto"/>
                <a:sym typeface="Roboto"/>
              </a:rPr>
              <a:t>network data, topical data, temporal data, and geospatial data</a:t>
            </a:r>
            <a:endParaRPr sz="1600" b="1">
              <a:solidFill>
                <a:srgbClr val="374151"/>
              </a:solidFill>
              <a:highlight>
                <a:srgbClr val="F7F7F8"/>
              </a:highlight>
              <a:latin typeface="Roboto"/>
              <a:ea typeface="Roboto"/>
              <a:cs typeface="Roboto"/>
              <a:sym typeface="Roboto"/>
            </a:endParaRPr>
          </a:p>
          <a:p>
            <a:pPr marL="457200" lvl="0" indent="-330200" algn="l" rtl="0">
              <a:spcBef>
                <a:spcPts val="0"/>
              </a:spcBef>
              <a:spcAft>
                <a:spcPts val="0"/>
              </a:spcAft>
              <a:buClr>
                <a:srgbClr val="374151"/>
              </a:buClr>
              <a:buSzPts val="1600"/>
              <a:buFont typeface="Roboto"/>
              <a:buChar char="●"/>
            </a:pPr>
            <a:r>
              <a:rPr lang="en" sz="1600">
                <a:solidFill>
                  <a:srgbClr val="374151"/>
                </a:solidFill>
                <a:highlight>
                  <a:srgbClr val="F7F7F8"/>
                </a:highlight>
                <a:latin typeface="Roboto"/>
                <a:ea typeface="Roboto"/>
                <a:cs typeface="Roboto"/>
                <a:sym typeface="Roboto"/>
              </a:rPr>
              <a:t>Other types of visualizations include </a:t>
            </a:r>
            <a:r>
              <a:rPr lang="en" sz="1600" b="1">
                <a:solidFill>
                  <a:srgbClr val="374151"/>
                </a:solidFill>
                <a:highlight>
                  <a:srgbClr val="F7F7F8"/>
                </a:highlight>
                <a:latin typeface="Roboto"/>
                <a:ea typeface="Roboto"/>
                <a:cs typeface="Roboto"/>
                <a:sym typeface="Roboto"/>
              </a:rPr>
              <a:t>trees, hierarchical graphs, and heat maps</a:t>
            </a:r>
            <a:endParaRPr sz="1600" b="1">
              <a:solidFill>
                <a:srgbClr val="374151"/>
              </a:solidFill>
              <a:highlight>
                <a:srgbClr val="F7F7F8"/>
              </a:highlight>
              <a:latin typeface="Roboto"/>
              <a:ea typeface="Roboto"/>
              <a:cs typeface="Roboto"/>
              <a:sym typeface="Roboto"/>
            </a:endParaRPr>
          </a:p>
          <a:p>
            <a:pPr marL="457200" lvl="0" indent="-330200" algn="l" rtl="0">
              <a:spcBef>
                <a:spcPts val="0"/>
              </a:spcBef>
              <a:spcAft>
                <a:spcPts val="0"/>
              </a:spcAft>
              <a:buClr>
                <a:srgbClr val="374151"/>
              </a:buClr>
              <a:buSzPts val="1600"/>
              <a:buFont typeface="Roboto"/>
              <a:buChar char="●"/>
            </a:pPr>
            <a:r>
              <a:rPr lang="en" sz="1600" b="1">
                <a:solidFill>
                  <a:srgbClr val="374151"/>
                </a:solidFill>
                <a:highlight>
                  <a:srgbClr val="F7F7F8"/>
                </a:highlight>
                <a:latin typeface="Roboto"/>
                <a:ea typeface="Roboto"/>
                <a:cs typeface="Roboto"/>
                <a:sym typeface="Roboto"/>
              </a:rPr>
              <a:t>Effective visualization</a:t>
            </a:r>
            <a:r>
              <a:rPr lang="en" sz="1600">
                <a:solidFill>
                  <a:srgbClr val="374151"/>
                </a:solidFill>
                <a:highlight>
                  <a:srgbClr val="F7F7F8"/>
                </a:highlight>
                <a:latin typeface="Roboto"/>
                <a:ea typeface="Roboto"/>
                <a:cs typeface="Roboto"/>
                <a:sym typeface="Roboto"/>
              </a:rPr>
              <a:t> is important for effectively communicating the results of the analysis to top management</a:t>
            </a:r>
            <a:endParaRPr sz="1600">
              <a:solidFill>
                <a:srgbClr val="374151"/>
              </a:solidFill>
              <a:highlight>
                <a:srgbClr val="F7F7F8"/>
              </a:highlight>
              <a:latin typeface="Roboto"/>
              <a:ea typeface="Roboto"/>
              <a:cs typeface="Roboto"/>
              <a:sym typeface="Roboto"/>
            </a:endParaRPr>
          </a:p>
          <a:p>
            <a:pPr marL="457200" lvl="0" indent="0" algn="l" rtl="0">
              <a:spcBef>
                <a:spcPts val="0"/>
              </a:spcBef>
              <a:spcAft>
                <a:spcPts val="1200"/>
              </a:spcAft>
              <a:buNone/>
            </a:pP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Contents</a:t>
            </a:r>
            <a:endParaRPr/>
          </a:p>
        </p:txBody>
      </p:sp>
      <p:sp>
        <p:nvSpPr>
          <p:cNvPr id="73" name="Google Shape;73;p14"/>
          <p:cNvSpPr txBox="1">
            <a:spLocks noGrp="1"/>
          </p:cNvSpPr>
          <p:nvPr>
            <p:ph type="body" idx="1"/>
          </p:nvPr>
        </p:nvSpPr>
        <p:spPr>
          <a:xfrm>
            <a:off x="247925" y="1021900"/>
            <a:ext cx="8520600" cy="3962100"/>
          </a:xfrm>
          <a:prstGeom prst="rect">
            <a:avLst/>
          </a:prstGeom>
        </p:spPr>
        <p:txBody>
          <a:bodyPr spcFirstLastPara="1" wrap="square" lIns="91425" tIns="91425" rIns="91425" bIns="91425" anchor="t" anchorCtr="0">
            <a:normAutofit fontScale="92500"/>
          </a:bodyPr>
          <a:lstStyle/>
          <a:p>
            <a:pPr marL="457200" lvl="0" indent="-342900" algn="l" rtl="0">
              <a:spcBef>
                <a:spcPts val="0"/>
              </a:spcBef>
              <a:spcAft>
                <a:spcPts val="0"/>
              </a:spcAft>
              <a:buSzPts val="1800"/>
              <a:buFont typeface="Roboto"/>
              <a:buChar char="●"/>
            </a:pPr>
            <a:r>
              <a:rPr lang="en">
                <a:latin typeface="Roboto"/>
                <a:ea typeface="Roboto"/>
                <a:cs typeface="Roboto"/>
                <a:sym typeface="Roboto"/>
              </a:rPr>
              <a:t>Purpose of Social Media Analytics Social Media vs. Traditional Business Analytics </a:t>
            </a: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en">
                <a:latin typeface="Roboto"/>
                <a:ea typeface="Roboto"/>
                <a:cs typeface="Roboto"/>
                <a:sym typeface="Roboto"/>
              </a:rPr>
              <a:t>Seven Layers of Social Media Analytics </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Layer One: Text </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Layer Two: Networks </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Layer Three: Actions </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Layer Four: Mobile </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Layer Five: Hyperlinks </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Layer Six: Location </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Layer Seven: Search Engines </a:t>
            </a: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en">
                <a:latin typeface="Roboto"/>
                <a:ea typeface="Roboto"/>
                <a:cs typeface="Roboto"/>
                <a:sym typeface="Roboto"/>
              </a:rPr>
              <a:t>Types of Social Media Analytics </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Descriptive Analytics </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Predictive Analytics </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Prescriptive Analytics </a:t>
            </a: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en">
                <a:latin typeface="Roboto"/>
                <a:ea typeface="Roboto"/>
                <a:cs typeface="Roboto"/>
                <a:sym typeface="Roboto"/>
              </a:rPr>
              <a:t>Social Media Analytics Cycle </a:t>
            </a: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en">
                <a:latin typeface="Roboto"/>
                <a:ea typeface="Roboto"/>
                <a:cs typeface="Roboto"/>
                <a:sym typeface="Roboto"/>
              </a:rPr>
              <a:t>Challenges to Social Media Analytics </a:t>
            </a:r>
            <a:endParaRPr>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6 : Interpretation</a:t>
            </a:r>
            <a:endParaRPr/>
          </a:p>
        </p:txBody>
      </p:sp>
      <p:sp>
        <p:nvSpPr>
          <p:cNvPr id="189" name="Google Shape;189;p3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marR="99695" lvl="0" indent="-342900" algn="just" rtl="0">
              <a:lnSpc>
                <a:spcPct val="102916"/>
              </a:lnSpc>
              <a:spcBef>
                <a:spcPts val="6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Interpret and translate analytics results into a meaningful business problem.</a:t>
            </a:r>
            <a:endParaRPr>
              <a:solidFill>
                <a:srgbClr val="000000"/>
              </a:solidFill>
              <a:latin typeface="Times New Roman"/>
              <a:ea typeface="Times New Roman"/>
              <a:cs typeface="Times New Roman"/>
              <a:sym typeface="Times New Roman"/>
            </a:endParaRPr>
          </a:p>
          <a:p>
            <a:pPr marL="457200" marR="99695" lvl="0" indent="-361950" algn="just" rtl="0">
              <a:lnSpc>
                <a:spcPct val="102916"/>
              </a:lnSpc>
              <a:spcBef>
                <a:spcPts val="60"/>
              </a:spcBef>
              <a:spcAft>
                <a:spcPts val="0"/>
              </a:spcAft>
              <a:buClr>
                <a:srgbClr val="000000"/>
              </a:buClr>
              <a:buSzPts val="2100"/>
              <a:buFont typeface="Times New Roman"/>
              <a:buChar char="●"/>
            </a:pPr>
            <a:r>
              <a:rPr lang="en" sz="1700">
                <a:solidFill>
                  <a:srgbClr val="000000"/>
                </a:solidFill>
                <a:latin typeface="Times New Roman"/>
                <a:ea typeface="Times New Roman"/>
                <a:cs typeface="Times New Roman"/>
                <a:sym typeface="Times New Roman"/>
              </a:rPr>
              <a:t>Two strategies or approaches used are:</a:t>
            </a:r>
            <a:endParaRPr sz="1700">
              <a:solidFill>
                <a:srgbClr val="000000"/>
              </a:solidFill>
              <a:latin typeface="Times New Roman"/>
              <a:ea typeface="Times New Roman"/>
              <a:cs typeface="Times New Roman"/>
              <a:sym typeface="Times New Roman"/>
            </a:endParaRPr>
          </a:p>
          <a:p>
            <a:pPr marL="914400" marR="99695" lvl="1" indent="-336550" algn="just" rtl="0">
              <a:lnSpc>
                <a:spcPct val="102916"/>
              </a:lnSpc>
              <a:spcBef>
                <a:spcPts val="6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 1) Producing easily consumable analytical results and </a:t>
            </a:r>
            <a:endParaRPr sz="1700">
              <a:solidFill>
                <a:srgbClr val="000000"/>
              </a:solidFill>
              <a:latin typeface="Times New Roman"/>
              <a:ea typeface="Times New Roman"/>
              <a:cs typeface="Times New Roman"/>
              <a:sym typeface="Times New Roman"/>
            </a:endParaRPr>
          </a:p>
          <a:p>
            <a:pPr marL="914400" marR="99695" lvl="1" indent="-336550" algn="just" rtl="0">
              <a:lnSpc>
                <a:spcPct val="102916"/>
              </a:lnSpc>
              <a:spcBef>
                <a:spcPts val="6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 2) Improving analytics consumption capabilities</a:t>
            </a:r>
            <a:endParaRPr sz="1700">
              <a:solidFill>
                <a:srgbClr val="00000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Challenges to Social Network Analysis</a:t>
            </a:r>
            <a:endParaRPr/>
          </a:p>
        </p:txBody>
      </p:sp>
      <p:sp>
        <p:nvSpPr>
          <p:cNvPr id="195" name="Google Shape;195;p3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Volume and Velocity </a:t>
            </a:r>
            <a:r>
              <a:rPr lang="en"/>
              <a:t>is a challenge</a:t>
            </a:r>
            <a:endParaRPr/>
          </a:p>
          <a:p>
            <a:pPr marL="457200" lvl="0" indent="-342900" algn="l" rtl="0">
              <a:spcBef>
                <a:spcPts val="0"/>
              </a:spcBef>
              <a:spcAft>
                <a:spcPts val="0"/>
              </a:spcAft>
              <a:buSzPts val="1800"/>
              <a:buChar char="●"/>
            </a:pPr>
            <a:r>
              <a:rPr lang="en" b="1"/>
              <a:t>Diversity Challenge</a:t>
            </a:r>
            <a:r>
              <a:rPr lang="en"/>
              <a:t>- Social media users and content they generate are </a:t>
            </a:r>
            <a:r>
              <a:rPr lang="en">
                <a:latin typeface="Open Sans Medium"/>
                <a:ea typeface="Open Sans Medium"/>
                <a:cs typeface="Open Sans Medium"/>
                <a:sym typeface="Open Sans Medium"/>
              </a:rPr>
              <a:t>extremely diverse, multilingual, and vary across time and space.</a:t>
            </a:r>
            <a:endParaRPr>
              <a:latin typeface="Open Sans Medium"/>
              <a:ea typeface="Open Sans Medium"/>
              <a:cs typeface="Open Sans Medium"/>
              <a:sym typeface="Open Sans Medium"/>
            </a:endParaRPr>
          </a:p>
          <a:p>
            <a:pPr marL="457200" lvl="0" indent="-342900" algn="l" rtl="0">
              <a:spcBef>
                <a:spcPts val="0"/>
              </a:spcBef>
              <a:spcAft>
                <a:spcPts val="0"/>
              </a:spcAft>
              <a:buSzPts val="1800"/>
              <a:buFont typeface="Open Sans Medium"/>
              <a:buChar char="●"/>
            </a:pPr>
            <a:r>
              <a:rPr lang="en" b="1"/>
              <a:t>Unstructuredness</a:t>
            </a:r>
            <a:r>
              <a:rPr lang="en">
                <a:latin typeface="Open Sans Medium"/>
                <a:ea typeface="Open Sans Medium"/>
                <a:cs typeface="Open Sans Medium"/>
                <a:sym typeface="Open Sans Medium"/>
              </a:rPr>
              <a:t> as a challenge</a:t>
            </a:r>
            <a:endParaRPr>
              <a:latin typeface="Open Sans Medium"/>
              <a:ea typeface="Open Sans Medium"/>
              <a:cs typeface="Open Sans Medium"/>
              <a:sym typeface="Open Sans Medium"/>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Social Media Analytics Tools</a:t>
            </a:r>
            <a:endParaRPr/>
          </a:p>
        </p:txBody>
      </p:sp>
      <p:graphicFrame>
        <p:nvGraphicFramePr>
          <p:cNvPr id="201" name="Google Shape;201;p34"/>
          <p:cNvGraphicFramePr/>
          <p:nvPr/>
        </p:nvGraphicFramePr>
        <p:xfrm>
          <a:off x="461900" y="1152425"/>
          <a:ext cx="5898125" cy="4332872"/>
        </p:xfrm>
        <a:graphic>
          <a:graphicData uri="http://schemas.openxmlformats.org/drawingml/2006/table">
            <a:tbl>
              <a:tblPr bandRow="1" bandCol="1">
                <a:noFill/>
                <a:tableStyleId>{3FF499F0-D9EC-4491-80C0-092B943A0DDA}</a:tableStyleId>
              </a:tblPr>
              <a:tblGrid>
                <a:gridCol w="2935850"/>
                <a:gridCol w="2962275"/>
              </a:tblGrid>
              <a:tr h="193450">
                <a:tc>
                  <a:txBody>
                    <a:bodyPr/>
                    <a:lstStyle/>
                    <a:p>
                      <a:pPr marL="13334" lvl="0" indent="0" algn="l" rtl="0">
                        <a:spcBef>
                          <a:spcPts val="60"/>
                        </a:spcBef>
                        <a:spcAft>
                          <a:spcPts val="0"/>
                        </a:spcAft>
                        <a:buNone/>
                      </a:pPr>
                      <a:r>
                        <a:rPr lang="en" sz="1200" b="1">
                          <a:latin typeface="Times New Roman"/>
                          <a:ea typeface="Times New Roman"/>
                          <a:cs typeface="Times New Roman"/>
                          <a:sym typeface="Times New Roman"/>
                        </a:rPr>
                        <a:t>Layer of social media</a:t>
                      </a:r>
                      <a:endParaRPr sz="1200" b="1">
                        <a:latin typeface="Times New Roman"/>
                        <a:ea typeface="Times New Roman"/>
                        <a:cs typeface="Times New Roman"/>
                        <a:sym typeface="Times New Roman"/>
                      </a:endParaRPr>
                    </a:p>
                  </a:txBody>
                  <a:tcPr marL="0" marR="0" marT="0" marB="0">
                    <a:lnL w="9525" cap="flat" cmpd="sng">
                      <a:solidFill>
                        <a:srgbClr val="2B2B2B"/>
                      </a:solidFill>
                      <a:prstDash val="solid"/>
                      <a:round/>
                      <a:headEnd type="none" w="sm" len="sm"/>
                      <a:tailEnd type="none" w="sm" len="sm"/>
                    </a:lnL>
                    <a:lnR w="9525" cap="flat" cmpd="sng">
                      <a:solidFill>
                        <a:srgbClr val="2B2B2B"/>
                      </a:solidFill>
                      <a:prstDash val="solid"/>
                      <a:round/>
                      <a:headEnd type="none" w="sm" len="sm"/>
                      <a:tailEnd type="none" w="sm" len="sm"/>
                    </a:lnR>
                    <a:lnB w="9525" cap="flat" cmpd="sng">
                      <a:solidFill>
                        <a:srgbClr val="2B2B2B"/>
                      </a:solidFill>
                      <a:prstDash val="solid"/>
                      <a:round/>
                      <a:headEnd type="none" w="sm" len="sm"/>
                      <a:tailEnd type="none" w="sm" len="sm"/>
                    </a:lnB>
                  </a:tcPr>
                </a:tc>
                <a:tc>
                  <a:txBody>
                    <a:bodyPr/>
                    <a:lstStyle/>
                    <a:p>
                      <a:pPr marL="8890" lvl="0" indent="0" algn="l" rtl="0">
                        <a:spcBef>
                          <a:spcPts val="60"/>
                        </a:spcBef>
                        <a:spcAft>
                          <a:spcPts val="0"/>
                        </a:spcAft>
                        <a:buNone/>
                      </a:pPr>
                      <a:r>
                        <a:rPr lang="en" sz="1200" b="1">
                          <a:latin typeface="Times New Roman"/>
                          <a:ea typeface="Times New Roman"/>
                          <a:cs typeface="Times New Roman"/>
                          <a:sym typeface="Times New Roman"/>
                        </a:rPr>
                        <a:t>Example of tools</a:t>
                      </a:r>
                      <a:endParaRPr sz="1200" b="1">
                        <a:latin typeface="Times New Roman"/>
                        <a:ea typeface="Times New Roman"/>
                        <a:cs typeface="Times New Roman"/>
                        <a:sym typeface="Times New Roman"/>
                      </a:endParaRPr>
                    </a:p>
                  </a:txBody>
                  <a:tcPr marL="0" marR="0" marT="0" marB="0">
                    <a:lnL w="9525" cap="flat" cmpd="sng">
                      <a:solidFill>
                        <a:srgbClr val="2B2B2B"/>
                      </a:solidFill>
                      <a:prstDash val="solid"/>
                      <a:round/>
                      <a:headEnd type="none" w="sm" len="sm"/>
                      <a:tailEnd type="none" w="sm" len="sm"/>
                    </a:lnL>
                    <a:lnR w="9525" cap="flat" cmpd="sng">
                      <a:solidFill>
                        <a:srgbClr val="2B2B2B"/>
                      </a:solidFill>
                      <a:prstDash val="solid"/>
                      <a:round/>
                      <a:headEnd type="none" w="sm" len="sm"/>
                      <a:tailEnd type="none" w="sm" len="sm"/>
                    </a:lnR>
                    <a:lnB w="9525" cap="flat" cmpd="sng">
                      <a:solidFill>
                        <a:srgbClr val="2B2B2B"/>
                      </a:solidFill>
                      <a:prstDash val="solid"/>
                      <a:round/>
                      <a:headEnd type="none" w="sm" len="sm"/>
                      <a:tailEnd type="none" w="sm" len="sm"/>
                    </a:lnB>
                  </a:tcPr>
                </a:tc>
              </a:tr>
              <a:tr h="1264075">
                <a:tc>
                  <a:txBody>
                    <a:bodyPr/>
                    <a:lstStyle/>
                    <a:p>
                      <a:pPr marL="13334" lvl="0" indent="0" algn="l" rtl="0">
                        <a:spcBef>
                          <a:spcPts val="60"/>
                        </a:spcBef>
                        <a:spcAft>
                          <a:spcPts val="0"/>
                        </a:spcAft>
                        <a:buNone/>
                      </a:pPr>
                      <a:r>
                        <a:rPr lang="en" sz="1200" b="1">
                          <a:latin typeface="Times New Roman"/>
                          <a:ea typeface="Times New Roman"/>
                          <a:cs typeface="Times New Roman"/>
                          <a:sym typeface="Times New Roman"/>
                        </a:rPr>
                        <a:t>Text</a:t>
                      </a:r>
                      <a:endParaRPr sz="1200" b="1">
                        <a:latin typeface="Times New Roman"/>
                        <a:ea typeface="Times New Roman"/>
                        <a:cs typeface="Times New Roman"/>
                        <a:sym typeface="Times New Roman"/>
                      </a:endParaRPr>
                    </a:p>
                  </a:txBody>
                  <a:tcPr marL="0" marR="0" marT="0" marB="0">
                    <a:lnL w="9525" cap="flat" cmpd="sng">
                      <a:solidFill>
                        <a:srgbClr val="2B2B2B"/>
                      </a:solidFill>
                      <a:prstDash val="solid"/>
                      <a:round/>
                      <a:headEnd type="none" w="sm" len="sm"/>
                      <a:tailEnd type="none" w="sm" len="sm"/>
                    </a:lnL>
                    <a:lnR w="9525" cap="flat" cmpd="sng">
                      <a:solidFill>
                        <a:srgbClr val="2B2B2B"/>
                      </a:solidFill>
                      <a:prstDash val="solid"/>
                      <a:round/>
                      <a:headEnd type="none" w="sm" len="sm"/>
                      <a:tailEnd type="none" w="sm" len="sm"/>
                    </a:lnR>
                    <a:lnT w="9525" cap="flat" cmpd="sng">
                      <a:solidFill>
                        <a:srgbClr val="2B2B2B"/>
                      </a:solidFill>
                      <a:prstDash val="solid"/>
                      <a:round/>
                      <a:headEnd type="none" w="sm" len="sm"/>
                      <a:tailEnd type="none" w="sm" len="sm"/>
                    </a:lnT>
                    <a:lnB w="9525" cap="flat" cmpd="sng">
                      <a:solidFill>
                        <a:srgbClr val="2B2B2B"/>
                      </a:solidFill>
                      <a:prstDash val="solid"/>
                      <a:round/>
                      <a:headEnd type="none" w="sm" len="sm"/>
                      <a:tailEnd type="none" w="sm" len="sm"/>
                    </a:lnB>
                  </a:tcPr>
                </a:tc>
                <a:tc>
                  <a:txBody>
                    <a:bodyPr/>
                    <a:lstStyle/>
                    <a:p>
                      <a:pPr marL="8890" marR="1759585" lvl="0" indent="0" algn="l" rtl="0">
                        <a:lnSpc>
                          <a:spcPct val="102916"/>
                        </a:lnSpc>
                        <a:spcBef>
                          <a:spcPts val="60"/>
                        </a:spcBef>
                        <a:spcAft>
                          <a:spcPts val="0"/>
                        </a:spcAft>
                        <a:buNone/>
                      </a:pPr>
                      <a:r>
                        <a:rPr lang="en" sz="1200">
                          <a:latin typeface="Times New Roman"/>
                          <a:ea typeface="Times New Roman"/>
                          <a:cs typeface="Times New Roman"/>
                          <a:sym typeface="Times New Roman"/>
                        </a:rPr>
                        <a:t>Discovertext </a:t>
                      </a:r>
                      <a:endParaRPr sz="1200">
                        <a:latin typeface="Times New Roman"/>
                        <a:ea typeface="Times New Roman"/>
                        <a:cs typeface="Times New Roman"/>
                        <a:sym typeface="Times New Roman"/>
                      </a:endParaRPr>
                    </a:p>
                    <a:p>
                      <a:pPr marL="8890" marR="1759585" lvl="0" indent="0" algn="l" rtl="0">
                        <a:lnSpc>
                          <a:spcPct val="102916"/>
                        </a:lnSpc>
                        <a:spcBef>
                          <a:spcPts val="60"/>
                        </a:spcBef>
                        <a:spcAft>
                          <a:spcPts val="0"/>
                        </a:spcAft>
                        <a:buNone/>
                      </a:pPr>
                      <a:r>
                        <a:rPr lang="en" sz="1200">
                          <a:latin typeface="Times New Roman"/>
                          <a:ea typeface="Times New Roman"/>
                          <a:cs typeface="Times New Roman"/>
                          <a:sym typeface="Times New Roman"/>
                        </a:rPr>
                        <a:t>Lexalytics  Demo :</a:t>
                      </a:r>
                      <a:r>
                        <a:rPr lang="en" sz="1200" u="sng">
                          <a:solidFill>
                            <a:schemeClr val="hlink"/>
                          </a:solidFill>
                          <a:latin typeface="Times New Roman"/>
                          <a:ea typeface="Times New Roman"/>
                          <a:cs typeface="Times New Roman"/>
                          <a:sym typeface="Times New Roman"/>
                          <a:hlinkClick r:id="rId3"/>
                        </a:rPr>
                        <a:t>Video</a:t>
                      </a: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marL="8890" marR="1759585" lvl="0" indent="0" algn="l" rtl="0">
                        <a:lnSpc>
                          <a:spcPct val="102916"/>
                        </a:lnSpc>
                        <a:spcBef>
                          <a:spcPts val="60"/>
                        </a:spcBef>
                        <a:spcAft>
                          <a:spcPts val="0"/>
                        </a:spcAft>
                        <a:buNone/>
                      </a:pPr>
                      <a:r>
                        <a:rPr lang="en" sz="1200" u="sng">
                          <a:solidFill>
                            <a:schemeClr val="hlink"/>
                          </a:solidFill>
                          <a:latin typeface="Times New Roman"/>
                          <a:ea typeface="Times New Roman"/>
                          <a:cs typeface="Times New Roman"/>
                          <a:sym typeface="Times New Roman"/>
                          <a:hlinkClick r:id="rId4"/>
                        </a:rPr>
                        <a:t>Link</a:t>
                      </a:r>
                      <a:endParaRPr sz="1200">
                        <a:latin typeface="Times New Roman"/>
                        <a:ea typeface="Times New Roman"/>
                        <a:cs typeface="Times New Roman"/>
                        <a:sym typeface="Times New Roman"/>
                      </a:endParaRPr>
                    </a:p>
                    <a:p>
                      <a:pPr marL="8890" marR="1759585" lvl="0" indent="0" algn="l" rtl="0">
                        <a:lnSpc>
                          <a:spcPct val="102916"/>
                        </a:lnSpc>
                        <a:spcBef>
                          <a:spcPts val="60"/>
                        </a:spcBef>
                        <a:spcAft>
                          <a:spcPts val="0"/>
                        </a:spcAft>
                        <a:buNone/>
                      </a:pPr>
                      <a:r>
                        <a:rPr lang="en" sz="1200">
                          <a:latin typeface="Times New Roman"/>
                          <a:ea typeface="Times New Roman"/>
                          <a:cs typeface="Times New Roman"/>
                          <a:sym typeface="Times New Roman"/>
                        </a:rPr>
                        <a:t>Archivist Twitonomy Netlytic</a:t>
                      </a:r>
                      <a:endParaRPr sz="1200">
                        <a:latin typeface="Times New Roman"/>
                        <a:ea typeface="Times New Roman"/>
                        <a:cs typeface="Times New Roman"/>
                        <a:sym typeface="Times New Roman"/>
                      </a:endParaRPr>
                    </a:p>
                    <a:p>
                      <a:pPr marL="8890" lvl="0" indent="0" algn="l" rtl="0">
                        <a:lnSpc>
                          <a:spcPct val="133333"/>
                        </a:lnSpc>
                        <a:spcBef>
                          <a:spcPts val="0"/>
                        </a:spcBef>
                        <a:spcAft>
                          <a:spcPts val="0"/>
                        </a:spcAft>
                        <a:buNone/>
                      </a:pPr>
                      <a:r>
                        <a:rPr lang="en" sz="1200">
                          <a:latin typeface="Times New Roman"/>
                          <a:ea typeface="Times New Roman"/>
                          <a:cs typeface="Times New Roman"/>
                          <a:sym typeface="Times New Roman"/>
                        </a:rPr>
                        <a:t>LIWC</a:t>
                      </a:r>
                      <a:endParaRPr sz="1200">
                        <a:latin typeface="Times New Roman"/>
                        <a:ea typeface="Times New Roman"/>
                        <a:cs typeface="Times New Roman"/>
                        <a:sym typeface="Times New Roman"/>
                      </a:endParaRPr>
                    </a:p>
                    <a:p>
                      <a:pPr marL="8890" lvl="0" indent="0" algn="l" rtl="0">
                        <a:spcBef>
                          <a:spcPts val="45"/>
                        </a:spcBef>
                        <a:spcAft>
                          <a:spcPts val="0"/>
                        </a:spcAft>
                        <a:buNone/>
                      </a:pPr>
                      <a:r>
                        <a:rPr lang="en" sz="1200">
                          <a:latin typeface="Times New Roman"/>
                          <a:ea typeface="Times New Roman"/>
                          <a:cs typeface="Times New Roman"/>
                          <a:sym typeface="Times New Roman"/>
                        </a:rPr>
                        <a:t>Voyant</a:t>
                      </a:r>
                      <a:endParaRPr sz="1200">
                        <a:latin typeface="Times New Roman"/>
                        <a:ea typeface="Times New Roman"/>
                        <a:cs typeface="Times New Roman"/>
                        <a:sym typeface="Times New Roman"/>
                      </a:endParaRPr>
                    </a:p>
                  </a:txBody>
                  <a:tcPr marL="0" marR="0" marT="0" marB="0">
                    <a:lnL w="9525" cap="flat" cmpd="sng">
                      <a:solidFill>
                        <a:srgbClr val="2B2B2B"/>
                      </a:solidFill>
                      <a:prstDash val="solid"/>
                      <a:round/>
                      <a:headEnd type="none" w="sm" len="sm"/>
                      <a:tailEnd type="none" w="sm" len="sm"/>
                    </a:lnL>
                    <a:lnR w="9525" cap="flat" cmpd="sng">
                      <a:solidFill>
                        <a:srgbClr val="2B2B2B"/>
                      </a:solidFill>
                      <a:prstDash val="solid"/>
                      <a:round/>
                      <a:headEnd type="none" w="sm" len="sm"/>
                      <a:tailEnd type="none" w="sm" len="sm"/>
                    </a:lnR>
                    <a:lnT w="9525" cap="flat" cmpd="sng">
                      <a:solidFill>
                        <a:srgbClr val="2B2B2B"/>
                      </a:solidFill>
                      <a:prstDash val="solid"/>
                      <a:round/>
                      <a:headEnd type="none" w="sm" len="sm"/>
                      <a:tailEnd type="none" w="sm" len="sm"/>
                    </a:lnT>
                    <a:lnB w="9525" cap="flat" cmpd="sng">
                      <a:solidFill>
                        <a:srgbClr val="2B2B2B"/>
                      </a:solidFill>
                      <a:prstDash val="solid"/>
                      <a:round/>
                      <a:headEnd type="none" w="sm" len="sm"/>
                      <a:tailEnd type="none" w="sm" len="sm"/>
                    </a:lnB>
                  </a:tcPr>
                </a:tc>
              </a:tr>
              <a:tr h="729025">
                <a:tc>
                  <a:txBody>
                    <a:bodyPr/>
                    <a:lstStyle/>
                    <a:p>
                      <a:pPr marL="13334" lvl="0" indent="0" algn="l" rtl="0">
                        <a:spcBef>
                          <a:spcPts val="60"/>
                        </a:spcBef>
                        <a:spcAft>
                          <a:spcPts val="0"/>
                        </a:spcAft>
                        <a:buNone/>
                      </a:pPr>
                      <a:r>
                        <a:rPr lang="en" sz="1200" b="1">
                          <a:latin typeface="Times New Roman"/>
                          <a:ea typeface="Times New Roman"/>
                          <a:cs typeface="Times New Roman"/>
                          <a:sym typeface="Times New Roman"/>
                        </a:rPr>
                        <a:t>Actions</a:t>
                      </a:r>
                      <a:endParaRPr sz="1200" b="1">
                        <a:latin typeface="Times New Roman"/>
                        <a:ea typeface="Times New Roman"/>
                        <a:cs typeface="Times New Roman"/>
                        <a:sym typeface="Times New Roman"/>
                      </a:endParaRPr>
                    </a:p>
                  </a:txBody>
                  <a:tcPr marL="0" marR="0" marT="0" marB="0">
                    <a:lnL w="9525" cap="flat" cmpd="sng">
                      <a:solidFill>
                        <a:srgbClr val="2B2B2B"/>
                      </a:solidFill>
                      <a:prstDash val="solid"/>
                      <a:round/>
                      <a:headEnd type="none" w="sm" len="sm"/>
                      <a:tailEnd type="none" w="sm" len="sm"/>
                    </a:lnL>
                    <a:lnR w="9525" cap="flat" cmpd="sng">
                      <a:solidFill>
                        <a:srgbClr val="2B2B2B"/>
                      </a:solidFill>
                      <a:prstDash val="solid"/>
                      <a:round/>
                      <a:headEnd type="none" w="sm" len="sm"/>
                      <a:tailEnd type="none" w="sm" len="sm"/>
                    </a:lnR>
                    <a:lnT w="9525" cap="flat" cmpd="sng">
                      <a:solidFill>
                        <a:srgbClr val="2B2B2B"/>
                      </a:solidFill>
                      <a:prstDash val="solid"/>
                      <a:round/>
                      <a:headEnd type="none" w="sm" len="sm"/>
                      <a:tailEnd type="none" w="sm" len="sm"/>
                    </a:lnT>
                    <a:lnB w="9525" cap="flat" cmpd="sng">
                      <a:solidFill>
                        <a:srgbClr val="2B2B2B"/>
                      </a:solidFill>
                      <a:prstDash val="solid"/>
                      <a:round/>
                      <a:headEnd type="none" w="sm" len="sm"/>
                      <a:tailEnd type="none" w="sm" len="sm"/>
                    </a:lnB>
                  </a:tcPr>
                </a:tc>
                <a:tc>
                  <a:txBody>
                    <a:bodyPr/>
                    <a:lstStyle/>
                    <a:p>
                      <a:pPr marL="8890" marR="1523365" lvl="0" indent="0" algn="l" rtl="0">
                        <a:spcBef>
                          <a:spcPts val="20"/>
                        </a:spcBef>
                        <a:spcAft>
                          <a:spcPts val="0"/>
                        </a:spcAft>
                        <a:buNone/>
                      </a:pPr>
                      <a:r>
                        <a:rPr lang="en" sz="1200">
                          <a:latin typeface="Times New Roman"/>
                          <a:ea typeface="Times New Roman"/>
                          <a:cs typeface="Times New Roman"/>
                          <a:sym typeface="Times New Roman"/>
                        </a:rPr>
                        <a:t>Lithium Twitonomy </a:t>
                      </a:r>
                      <a:r>
                        <a:rPr lang="en" sz="1200" b="1">
                          <a:latin typeface="Times New Roman"/>
                          <a:ea typeface="Times New Roman"/>
                          <a:cs typeface="Times New Roman"/>
                          <a:sym typeface="Times New Roman"/>
                        </a:rPr>
                        <a:t>Google Analytics Video Demo : </a:t>
                      </a:r>
                      <a:r>
                        <a:rPr lang="en" sz="1200" b="1" u="sng">
                          <a:solidFill>
                            <a:schemeClr val="hlink"/>
                          </a:solidFill>
                          <a:latin typeface="Times New Roman"/>
                          <a:ea typeface="Times New Roman"/>
                          <a:cs typeface="Times New Roman"/>
                          <a:sym typeface="Times New Roman"/>
                          <a:hlinkClick r:id="rId5"/>
                        </a:rPr>
                        <a:t>Video</a:t>
                      </a:r>
                      <a:r>
                        <a:rPr lang="en" sz="1200" u="sng">
                          <a:solidFill>
                            <a:schemeClr val="hlink"/>
                          </a:solidFill>
                          <a:latin typeface="Times New Roman"/>
                          <a:ea typeface="Times New Roman"/>
                          <a:cs typeface="Times New Roman"/>
                          <a:sym typeface="Times New Roman"/>
                          <a:hlinkClick r:id="rId5"/>
                        </a:rPr>
                        <a:t> </a:t>
                      </a:r>
                      <a:endParaRPr sz="1200">
                        <a:latin typeface="Times New Roman"/>
                        <a:ea typeface="Times New Roman"/>
                        <a:cs typeface="Times New Roman"/>
                        <a:sym typeface="Times New Roman"/>
                      </a:endParaRPr>
                    </a:p>
                    <a:p>
                      <a:pPr marL="8890" marR="1523365" lvl="0" indent="0" algn="l" rtl="0">
                        <a:spcBef>
                          <a:spcPts val="20"/>
                        </a:spcBef>
                        <a:spcAft>
                          <a:spcPts val="0"/>
                        </a:spcAft>
                        <a:buNone/>
                      </a:pPr>
                      <a:r>
                        <a:rPr lang="en" sz="1200">
                          <a:latin typeface="Times New Roman"/>
                          <a:ea typeface="Times New Roman"/>
                          <a:cs typeface="Times New Roman"/>
                          <a:sym typeface="Times New Roman"/>
                        </a:rPr>
                        <a:t>  </a:t>
                      </a:r>
                      <a:r>
                        <a:rPr lang="en" sz="1200" u="sng">
                          <a:solidFill>
                            <a:schemeClr val="hlink"/>
                          </a:solidFill>
                          <a:latin typeface="Times New Roman"/>
                          <a:ea typeface="Times New Roman"/>
                          <a:cs typeface="Times New Roman"/>
                          <a:sym typeface="Times New Roman"/>
                          <a:hlinkClick r:id="rId6"/>
                        </a:rPr>
                        <a:t>Link</a:t>
                      </a:r>
                      <a:endParaRPr sz="1200">
                        <a:latin typeface="Times New Roman"/>
                        <a:ea typeface="Times New Roman"/>
                        <a:cs typeface="Times New Roman"/>
                        <a:sym typeface="Times New Roman"/>
                      </a:endParaRPr>
                    </a:p>
                    <a:p>
                      <a:pPr marL="8890" marR="1523365" lvl="0" indent="0" algn="l" rtl="0">
                        <a:spcBef>
                          <a:spcPts val="20"/>
                        </a:spcBef>
                        <a:spcAft>
                          <a:spcPts val="0"/>
                        </a:spcAft>
                        <a:buNone/>
                      </a:pPr>
                      <a:r>
                        <a:rPr lang="en" sz="1200">
                          <a:latin typeface="Times New Roman"/>
                          <a:ea typeface="Times New Roman"/>
                          <a:cs typeface="Times New Roman"/>
                          <a:sym typeface="Times New Roman"/>
                        </a:rPr>
                        <a:t> SocialMediaMineR</a:t>
                      </a:r>
                      <a:endParaRPr sz="1200">
                        <a:latin typeface="Times New Roman"/>
                        <a:ea typeface="Times New Roman"/>
                        <a:cs typeface="Times New Roman"/>
                        <a:sym typeface="Times New Roman"/>
                      </a:endParaRPr>
                    </a:p>
                  </a:txBody>
                  <a:tcPr marL="0" marR="0" marT="0" marB="0">
                    <a:lnL w="9525" cap="flat" cmpd="sng">
                      <a:solidFill>
                        <a:srgbClr val="2B2B2B"/>
                      </a:solidFill>
                      <a:prstDash val="solid"/>
                      <a:round/>
                      <a:headEnd type="none" w="sm" len="sm"/>
                      <a:tailEnd type="none" w="sm" len="sm"/>
                    </a:lnL>
                    <a:lnR w="9525" cap="flat" cmpd="sng">
                      <a:solidFill>
                        <a:srgbClr val="2B2B2B"/>
                      </a:solidFill>
                      <a:prstDash val="solid"/>
                      <a:round/>
                      <a:headEnd type="none" w="sm" len="sm"/>
                      <a:tailEnd type="none" w="sm" len="sm"/>
                    </a:lnR>
                    <a:lnT w="9525" cap="flat" cmpd="sng">
                      <a:solidFill>
                        <a:srgbClr val="2B2B2B"/>
                      </a:solidFill>
                      <a:prstDash val="solid"/>
                      <a:round/>
                      <a:headEnd type="none" w="sm" len="sm"/>
                      <a:tailEnd type="none" w="sm" len="sm"/>
                    </a:lnT>
                    <a:lnB w="9525" cap="flat" cmpd="sng">
                      <a:solidFill>
                        <a:srgbClr val="2B2B2B"/>
                      </a:solidFill>
                      <a:prstDash val="solid"/>
                      <a:round/>
                      <a:headEnd type="none" w="sm" len="sm"/>
                      <a:tailEnd type="none" w="sm" len="sm"/>
                    </a:lnB>
                  </a:tcPr>
                </a:tc>
              </a:tr>
              <a:tr h="1442450">
                <a:tc>
                  <a:txBody>
                    <a:bodyPr/>
                    <a:lstStyle/>
                    <a:p>
                      <a:pPr marL="13334" lvl="0" indent="0" algn="l" rtl="0">
                        <a:spcBef>
                          <a:spcPts val="60"/>
                        </a:spcBef>
                        <a:spcAft>
                          <a:spcPts val="0"/>
                        </a:spcAft>
                        <a:buNone/>
                      </a:pPr>
                      <a:r>
                        <a:rPr lang="en" sz="1200" b="1">
                          <a:latin typeface="Times New Roman"/>
                          <a:ea typeface="Times New Roman"/>
                          <a:cs typeface="Times New Roman"/>
                          <a:sym typeface="Times New Roman"/>
                        </a:rPr>
                        <a:t>Network</a:t>
                      </a:r>
                      <a:endParaRPr sz="1200" b="1">
                        <a:latin typeface="Times New Roman"/>
                        <a:ea typeface="Times New Roman"/>
                        <a:cs typeface="Times New Roman"/>
                        <a:sym typeface="Times New Roman"/>
                      </a:endParaRPr>
                    </a:p>
                  </a:txBody>
                  <a:tcPr marL="0" marR="0" marT="0" marB="0">
                    <a:lnL w="9525" cap="flat" cmpd="sng">
                      <a:solidFill>
                        <a:srgbClr val="2B2B2B"/>
                      </a:solidFill>
                      <a:prstDash val="solid"/>
                      <a:round/>
                      <a:headEnd type="none" w="sm" len="sm"/>
                      <a:tailEnd type="none" w="sm" len="sm"/>
                    </a:lnL>
                    <a:lnR w="9525" cap="flat" cmpd="sng">
                      <a:solidFill>
                        <a:srgbClr val="2B2B2B"/>
                      </a:solidFill>
                      <a:prstDash val="solid"/>
                      <a:round/>
                      <a:headEnd type="none" w="sm" len="sm"/>
                      <a:tailEnd type="none" w="sm" len="sm"/>
                    </a:lnR>
                    <a:lnT w="9525" cap="flat" cmpd="sng">
                      <a:solidFill>
                        <a:srgbClr val="2B2B2B"/>
                      </a:solidFill>
                      <a:prstDash val="solid"/>
                      <a:round/>
                      <a:headEnd type="none" w="sm" len="sm"/>
                      <a:tailEnd type="none" w="sm" len="sm"/>
                    </a:lnT>
                    <a:lnB w="9525" cap="flat" cmpd="sng">
                      <a:solidFill>
                        <a:srgbClr val="2B2B2B"/>
                      </a:solidFill>
                      <a:prstDash val="solid"/>
                      <a:round/>
                      <a:headEnd type="none" w="sm" len="sm"/>
                      <a:tailEnd type="none" w="sm" len="sm"/>
                    </a:lnB>
                  </a:tcPr>
                </a:tc>
                <a:tc>
                  <a:txBody>
                    <a:bodyPr/>
                    <a:lstStyle/>
                    <a:p>
                      <a:pPr marL="8890" marR="1759585" lvl="0" indent="0" algn="l" rtl="0">
                        <a:lnSpc>
                          <a:spcPct val="102916"/>
                        </a:lnSpc>
                        <a:spcBef>
                          <a:spcPts val="60"/>
                        </a:spcBef>
                        <a:spcAft>
                          <a:spcPts val="0"/>
                        </a:spcAft>
                        <a:buNone/>
                      </a:pPr>
                      <a:r>
                        <a:rPr lang="en" sz="1200">
                          <a:latin typeface="Times New Roman"/>
                          <a:ea typeface="Times New Roman"/>
                          <a:cs typeface="Times New Roman"/>
                          <a:sym typeface="Times New Roman"/>
                        </a:rPr>
                        <a:t>NodeXL UCINET</a:t>
                      </a:r>
                      <a:endParaRPr sz="1200">
                        <a:latin typeface="Times New Roman"/>
                        <a:ea typeface="Times New Roman"/>
                        <a:cs typeface="Times New Roman"/>
                        <a:sym typeface="Times New Roman"/>
                      </a:endParaRPr>
                    </a:p>
                    <a:p>
                      <a:pPr marL="8890" marR="1889125" lvl="0" indent="0" algn="l" rtl="0">
                        <a:lnSpc>
                          <a:spcPct val="102916"/>
                        </a:lnSpc>
                        <a:spcBef>
                          <a:spcPts val="0"/>
                        </a:spcBef>
                        <a:spcAft>
                          <a:spcPts val="0"/>
                        </a:spcAft>
                        <a:buNone/>
                      </a:pPr>
                      <a:r>
                        <a:rPr lang="en" sz="1200">
                          <a:latin typeface="Times New Roman"/>
                          <a:ea typeface="Times New Roman"/>
                          <a:cs typeface="Times New Roman"/>
                          <a:sym typeface="Times New Roman"/>
                        </a:rPr>
                        <a:t>Pajek Netminer Flocker Netlytic Reach</a:t>
                      </a:r>
                      <a:endParaRPr sz="1200">
                        <a:latin typeface="Times New Roman"/>
                        <a:ea typeface="Times New Roman"/>
                        <a:cs typeface="Times New Roman"/>
                        <a:sym typeface="Times New Roman"/>
                      </a:endParaRPr>
                    </a:p>
                    <a:p>
                      <a:pPr marL="8890" lvl="0" indent="0" algn="l" rtl="0">
                        <a:lnSpc>
                          <a:spcPct val="133333"/>
                        </a:lnSpc>
                        <a:spcBef>
                          <a:spcPts val="0"/>
                        </a:spcBef>
                        <a:spcAft>
                          <a:spcPts val="0"/>
                        </a:spcAft>
                        <a:buNone/>
                      </a:pPr>
                      <a:r>
                        <a:rPr lang="en" sz="1200">
                          <a:latin typeface="Times New Roman"/>
                          <a:ea typeface="Times New Roman"/>
                          <a:cs typeface="Times New Roman"/>
                          <a:sym typeface="Times New Roman"/>
                        </a:rPr>
                        <a:t>Mentionmapp</a:t>
                      </a:r>
                      <a:endParaRPr sz="1200">
                        <a:latin typeface="Times New Roman"/>
                        <a:ea typeface="Times New Roman"/>
                        <a:cs typeface="Times New Roman"/>
                        <a:sym typeface="Times New Roman"/>
                      </a:endParaRPr>
                    </a:p>
                  </a:txBody>
                  <a:tcPr marL="0" marR="0" marT="0" marB="0">
                    <a:lnL w="9525" cap="flat" cmpd="sng">
                      <a:solidFill>
                        <a:srgbClr val="2B2B2B"/>
                      </a:solidFill>
                      <a:prstDash val="solid"/>
                      <a:round/>
                      <a:headEnd type="none" w="sm" len="sm"/>
                      <a:tailEnd type="none" w="sm" len="sm"/>
                    </a:lnL>
                    <a:lnR w="9525" cap="flat" cmpd="sng">
                      <a:solidFill>
                        <a:srgbClr val="2B2B2B"/>
                      </a:solidFill>
                      <a:prstDash val="solid"/>
                      <a:round/>
                      <a:headEnd type="none" w="sm" len="sm"/>
                      <a:tailEnd type="none" w="sm" len="sm"/>
                    </a:lnR>
                    <a:lnT w="9525" cap="flat" cmpd="sng">
                      <a:solidFill>
                        <a:srgbClr val="2B2B2B"/>
                      </a:solidFill>
                      <a:prstDash val="solid"/>
                      <a:round/>
                      <a:headEnd type="none" w="sm" len="sm"/>
                      <a:tailEnd type="none" w="sm" len="sm"/>
                    </a:lnT>
                    <a:lnB w="9525" cap="flat" cmpd="sng">
                      <a:solidFill>
                        <a:srgbClr val="2B2B2B"/>
                      </a:solidFill>
                      <a:prstDash val="solid"/>
                      <a:round/>
                      <a:headEnd type="none" w="sm" len="sm"/>
                      <a:tailEnd type="none" w="sm" len="sm"/>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07" name="Google Shape;207;p3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graphicFrame>
        <p:nvGraphicFramePr>
          <p:cNvPr id="208" name="Google Shape;208;p35"/>
          <p:cNvGraphicFramePr/>
          <p:nvPr/>
        </p:nvGraphicFramePr>
        <p:xfrm>
          <a:off x="1265125" y="1353525"/>
          <a:ext cx="5905500" cy="2297938"/>
        </p:xfrm>
        <a:graphic>
          <a:graphicData uri="http://schemas.openxmlformats.org/drawingml/2006/table">
            <a:tbl>
              <a:tblPr bandRow="1" bandCol="1">
                <a:noFill/>
                <a:tableStyleId>{3FF499F0-D9EC-4491-80C0-092B943A0DDA}</a:tableStyleId>
              </a:tblPr>
              <a:tblGrid>
                <a:gridCol w="2943225"/>
                <a:gridCol w="2962275"/>
              </a:tblGrid>
              <a:tr h="648325">
                <a:tc>
                  <a:txBody>
                    <a:bodyPr/>
                    <a:lstStyle/>
                    <a:p>
                      <a:pPr marL="13334" lvl="0" indent="0" algn="l" rtl="0">
                        <a:spcBef>
                          <a:spcPts val="60"/>
                        </a:spcBef>
                        <a:spcAft>
                          <a:spcPts val="0"/>
                        </a:spcAft>
                        <a:buNone/>
                      </a:pPr>
                      <a:r>
                        <a:rPr lang="en" b="1">
                          <a:latin typeface="Times New Roman"/>
                          <a:ea typeface="Times New Roman"/>
                          <a:cs typeface="Times New Roman"/>
                          <a:sym typeface="Times New Roman"/>
                        </a:rPr>
                        <a:t>Mobile</a:t>
                      </a:r>
                      <a:endParaRPr b="1">
                        <a:latin typeface="Times New Roman"/>
                        <a:ea typeface="Times New Roman"/>
                        <a:cs typeface="Times New Roman"/>
                        <a:sym typeface="Times New Roman"/>
                      </a:endParaRPr>
                    </a:p>
                  </a:txBody>
                  <a:tcPr marL="0" marR="0" marT="0" marB="0">
                    <a:lnL w="9525" cap="flat" cmpd="sng">
                      <a:solidFill>
                        <a:srgbClr val="2B2B2B"/>
                      </a:solidFill>
                      <a:prstDash val="solid"/>
                      <a:round/>
                      <a:headEnd type="none" w="sm" len="sm"/>
                      <a:tailEnd type="none" w="sm" len="sm"/>
                    </a:lnL>
                    <a:lnR w="9525" cap="flat" cmpd="sng">
                      <a:solidFill>
                        <a:srgbClr val="2B2B2B"/>
                      </a:solidFill>
                      <a:prstDash val="solid"/>
                      <a:round/>
                      <a:headEnd type="none" w="sm" len="sm"/>
                      <a:tailEnd type="none" w="sm" len="sm"/>
                    </a:lnR>
                    <a:lnT w="9525" cap="flat" cmpd="sng">
                      <a:solidFill>
                        <a:srgbClr val="2B2B2B"/>
                      </a:solidFill>
                      <a:prstDash val="solid"/>
                      <a:round/>
                      <a:headEnd type="none" w="sm" len="sm"/>
                      <a:tailEnd type="none" w="sm" len="sm"/>
                    </a:lnT>
                    <a:lnB w="9525" cap="flat" cmpd="sng">
                      <a:solidFill>
                        <a:srgbClr val="2B2B2B"/>
                      </a:solidFill>
                      <a:prstDash val="solid"/>
                      <a:round/>
                      <a:headEnd type="none" w="sm" len="sm"/>
                      <a:tailEnd type="none" w="sm" len="sm"/>
                    </a:lnB>
                  </a:tcPr>
                </a:tc>
                <a:tc>
                  <a:txBody>
                    <a:bodyPr/>
                    <a:lstStyle/>
                    <a:p>
                      <a:pPr marL="8890" marR="1759585" lvl="0" indent="0" algn="l" rtl="0">
                        <a:lnSpc>
                          <a:spcPct val="102916"/>
                        </a:lnSpc>
                        <a:spcBef>
                          <a:spcPts val="60"/>
                        </a:spcBef>
                        <a:spcAft>
                          <a:spcPts val="0"/>
                        </a:spcAft>
                        <a:buNone/>
                      </a:pPr>
                      <a:r>
                        <a:rPr lang="en">
                          <a:latin typeface="Times New Roman"/>
                          <a:ea typeface="Times New Roman"/>
                          <a:cs typeface="Times New Roman"/>
                          <a:sym typeface="Times New Roman"/>
                        </a:rPr>
                        <a:t>Countly Mixpanel</a:t>
                      </a:r>
                      <a:endParaRPr>
                        <a:latin typeface="Times New Roman"/>
                        <a:ea typeface="Times New Roman"/>
                        <a:cs typeface="Times New Roman"/>
                        <a:sym typeface="Times New Roman"/>
                      </a:endParaRPr>
                    </a:p>
                    <a:p>
                      <a:pPr marL="8890" lvl="0" indent="0" algn="l" rtl="0">
                        <a:lnSpc>
                          <a:spcPct val="133750"/>
                        </a:lnSpc>
                        <a:spcBef>
                          <a:spcPts val="0"/>
                        </a:spcBef>
                        <a:spcAft>
                          <a:spcPts val="0"/>
                        </a:spcAft>
                        <a:buNone/>
                      </a:pPr>
                      <a:r>
                        <a:rPr lang="en">
                          <a:latin typeface="Times New Roman"/>
                          <a:ea typeface="Times New Roman"/>
                          <a:cs typeface="Times New Roman"/>
                          <a:sym typeface="Times New Roman"/>
                        </a:rPr>
                        <a:t>Google Mobile Analytics</a:t>
                      </a:r>
                      <a:endParaRPr>
                        <a:latin typeface="Times New Roman"/>
                        <a:ea typeface="Times New Roman"/>
                        <a:cs typeface="Times New Roman"/>
                        <a:sym typeface="Times New Roman"/>
                      </a:endParaRPr>
                    </a:p>
                  </a:txBody>
                  <a:tcPr marL="0" marR="0" marT="0" marB="0">
                    <a:lnL w="9525" cap="flat" cmpd="sng">
                      <a:solidFill>
                        <a:srgbClr val="2B2B2B"/>
                      </a:solidFill>
                      <a:prstDash val="solid"/>
                      <a:round/>
                      <a:headEnd type="none" w="sm" len="sm"/>
                      <a:tailEnd type="none" w="sm" len="sm"/>
                    </a:lnL>
                    <a:lnR w="9525" cap="flat" cmpd="sng">
                      <a:solidFill>
                        <a:srgbClr val="2B2B2B"/>
                      </a:solidFill>
                      <a:prstDash val="solid"/>
                      <a:round/>
                      <a:headEnd type="none" w="sm" len="sm"/>
                      <a:tailEnd type="none" w="sm" len="sm"/>
                    </a:lnR>
                    <a:lnT w="9525" cap="flat" cmpd="sng">
                      <a:solidFill>
                        <a:srgbClr val="2B2B2B"/>
                      </a:solidFill>
                      <a:prstDash val="solid"/>
                      <a:round/>
                      <a:headEnd type="none" w="sm" len="sm"/>
                      <a:tailEnd type="none" w="sm" len="sm"/>
                    </a:lnT>
                    <a:lnB w="9525" cap="flat" cmpd="sng">
                      <a:solidFill>
                        <a:srgbClr val="2B2B2B"/>
                      </a:solidFill>
                      <a:prstDash val="solid"/>
                      <a:round/>
                      <a:headEnd type="none" w="sm" len="sm"/>
                      <a:tailEnd type="none" w="sm" len="sm"/>
                    </a:lnB>
                  </a:tcPr>
                </a:tc>
              </a:tr>
              <a:tr h="209550">
                <a:tc>
                  <a:txBody>
                    <a:bodyPr/>
                    <a:lstStyle/>
                    <a:p>
                      <a:pPr marL="0" lvl="0" indent="0" algn="l" rtl="0">
                        <a:spcBef>
                          <a:spcPts val="0"/>
                        </a:spcBef>
                        <a:spcAft>
                          <a:spcPts val="0"/>
                        </a:spcAft>
                        <a:buNone/>
                      </a:pPr>
                      <a:endParaRPr sz="1200">
                        <a:latin typeface="Times New Roman"/>
                        <a:ea typeface="Times New Roman"/>
                        <a:cs typeface="Times New Roman"/>
                        <a:sym typeface="Times New Roman"/>
                      </a:endParaRPr>
                    </a:p>
                  </a:txBody>
                  <a:tcPr marL="0" marR="0" marT="0" marB="0">
                    <a:lnL w="9525" cap="flat" cmpd="sng">
                      <a:solidFill>
                        <a:srgbClr val="2B2B2B"/>
                      </a:solidFill>
                      <a:prstDash val="solid"/>
                      <a:round/>
                      <a:headEnd type="none" w="sm" len="sm"/>
                      <a:tailEnd type="none" w="sm" len="sm"/>
                    </a:lnL>
                    <a:lnR w="9525" cap="flat" cmpd="sng">
                      <a:solidFill>
                        <a:srgbClr val="2B2B2B"/>
                      </a:solidFill>
                      <a:prstDash val="solid"/>
                      <a:round/>
                      <a:headEnd type="none" w="sm" len="sm"/>
                      <a:tailEnd type="none" w="sm" len="sm"/>
                    </a:lnR>
                    <a:lnT w="9525" cap="flat" cmpd="sng">
                      <a:solidFill>
                        <a:srgbClr val="2B2B2B"/>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8890" lvl="0" indent="0" algn="l" rtl="0">
                        <a:lnSpc>
                          <a:spcPct val="124583"/>
                        </a:lnSpc>
                        <a:spcBef>
                          <a:spcPts val="60"/>
                        </a:spcBef>
                        <a:spcAft>
                          <a:spcPts val="0"/>
                        </a:spcAft>
                        <a:buNone/>
                      </a:pPr>
                      <a:r>
                        <a:rPr lang="en">
                          <a:latin typeface="Times New Roman"/>
                          <a:ea typeface="Times New Roman"/>
                          <a:cs typeface="Times New Roman"/>
                          <a:sym typeface="Times New Roman"/>
                        </a:rPr>
                        <a:t>Google Fusion Table</a:t>
                      </a:r>
                      <a:endParaRPr>
                        <a:latin typeface="Times New Roman"/>
                        <a:ea typeface="Times New Roman"/>
                        <a:cs typeface="Times New Roman"/>
                        <a:sym typeface="Times New Roman"/>
                      </a:endParaRPr>
                    </a:p>
                  </a:txBody>
                  <a:tcPr marL="0" marR="0" marT="0" marB="0">
                    <a:lnL w="9525" cap="flat" cmpd="sng">
                      <a:solidFill>
                        <a:srgbClr val="2B2B2B"/>
                      </a:solidFill>
                      <a:prstDash val="solid"/>
                      <a:round/>
                      <a:headEnd type="none" w="sm" len="sm"/>
                      <a:tailEnd type="none" w="sm" len="sm"/>
                    </a:lnL>
                    <a:lnR w="9525" cap="flat" cmpd="sng">
                      <a:solidFill>
                        <a:srgbClr val="2B2B2B"/>
                      </a:solidFill>
                      <a:prstDash val="solid"/>
                      <a:round/>
                      <a:headEnd type="none" w="sm" len="sm"/>
                      <a:tailEnd type="none" w="sm" len="sm"/>
                    </a:lnR>
                    <a:lnT w="9525" cap="flat" cmpd="sng">
                      <a:solidFill>
                        <a:srgbClr val="2B2B2B"/>
                      </a:solidFill>
                      <a:prstDash val="solid"/>
                      <a:round/>
                      <a:headEnd type="none" w="sm" len="sm"/>
                      <a:tailEnd type="none" w="sm" len="sm"/>
                    </a:lnT>
                    <a:lnB cap="flat" cmpd="sng">
                      <a:solidFill>
                        <a:srgbClr val="000000"/>
                      </a:solidFill>
                      <a:prstDash val="solid"/>
                      <a:round/>
                      <a:headEnd type="none" w="sm" len="sm"/>
                      <a:tailEnd type="none" w="sm" len="sm"/>
                    </a:lnB>
                  </a:tcPr>
                </a:tc>
              </a:tr>
              <a:tr h="209550">
                <a:tc>
                  <a:txBody>
                    <a:bodyPr/>
                    <a:lstStyle/>
                    <a:p>
                      <a:pPr marL="13334" lvl="0" indent="0" algn="l" rtl="0">
                        <a:lnSpc>
                          <a:spcPct val="130416"/>
                        </a:lnSpc>
                        <a:spcBef>
                          <a:spcPts val="0"/>
                        </a:spcBef>
                        <a:spcAft>
                          <a:spcPts val="0"/>
                        </a:spcAft>
                        <a:buNone/>
                      </a:pPr>
                      <a:r>
                        <a:rPr lang="en" b="1">
                          <a:latin typeface="Times New Roman"/>
                          <a:ea typeface="Times New Roman"/>
                          <a:cs typeface="Times New Roman"/>
                          <a:sym typeface="Times New Roman"/>
                        </a:rPr>
                        <a:t>Location</a:t>
                      </a:r>
                      <a:endParaRPr sz="1200" b="1">
                        <a:latin typeface="Times New Roman"/>
                        <a:ea typeface="Times New Roman"/>
                        <a:cs typeface="Times New Roman"/>
                        <a:sym typeface="Times New Roman"/>
                      </a:endParaRPr>
                    </a:p>
                  </a:txBody>
                  <a:tcPr marL="0" marR="0" marT="0" marB="0">
                    <a:lnL w="9525" cap="flat" cmpd="sng">
                      <a:solidFill>
                        <a:srgbClr val="2B2B2B"/>
                      </a:solidFill>
                      <a:prstDash val="solid"/>
                      <a:round/>
                      <a:headEnd type="none" w="sm" len="sm"/>
                      <a:tailEnd type="none" w="sm" len="sm"/>
                    </a:lnL>
                    <a:lnR w="9525" cap="flat" cmpd="sng">
                      <a:solidFill>
                        <a:srgbClr val="2B2B2B"/>
                      </a:solidFill>
                      <a:prstDash val="solid"/>
                      <a:round/>
                      <a:headEnd type="none" w="sm" len="sm"/>
                      <a:tailEnd type="none" w="sm" len="sm"/>
                    </a:lnR>
                    <a:lnT cap="flat" cmpd="sng">
                      <a:solidFill>
                        <a:srgbClr val="000000"/>
                      </a:solidFill>
                      <a:prstDash val="solid"/>
                      <a:round/>
                      <a:headEnd type="none" w="sm" len="sm"/>
                      <a:tailEnd type="none" w="sm" len="sm"/>
                    </a:lnT>
                    <a:lnB w="9525" cap="flat" cmpd="sng">
                      <a:solidFill>
                        <a:srgbClr val="2B2B2B"/>
                      </a:solidFill>
                      <a:prstDash val="solid"/>
                      <a:round/>
                      <a:headEnd type="none" w="sm" len="sm"/>
                      <a:tailEnd type="none" w="sm" len="sm"/>
                    </a:lnB>
                  </a:tcPr>
                </a:tc>
                <a:tc>
                  <a:txBody>
                    <a:bodyPr/>
                    <a:lstStyle/>
                    <a:p>
                      <a:pPr marL="8890" marR="1800225" lvl="0" indent="0" algn="l" rtl="0">
                        <a:lnSpc>
                          <a:spcPct val="102916"/>
                        </a:lnSpc>
                        <a:spcBef>
                          <a:spcPts val="25"/>
                        </a:spcBef>
                        <a:spcAft>
                          <a:spcPts val="0"/>
                        </a:spcAft>
                        <a:buNone/>
                      </a:pPr>
                      <a:r>
                        <a:rPr lang="en">
                          <a:latin typeface="Times New Roman"/>
                          <a:ea typeface="Times New Roman"/>
                          <a:cs typeface="Times New Roman"/>
                          <a:sym typeface="Times New Roman"/>
                        </a:rPr>
                        <a:t>Tweepsmap Trendsmap Followerwonk Esri Maps Agos</a:t>
                      </a:r>
                      <a:endParaRPr>
                        <a:latin typeface="Times New Roman"/>
                        <a:ea typeface="Times New Roman"/>
                        <a:cs typeface="Times New Roman"/>
                        <a:sym typeface="Times New Roman"/>
                      </a:endParaRPr>
                    </a:p>
                  </a:txBody>
                  <a:tcPr marL="0" marR="0" marT="0" marB="0">
                    <a:lnL w="9525" cap="flat" cmpd="sng">
                      <a:solidFill>
                        <a:srgbClr val="2B2B2B"/>
                      </a:solidFill>
                      <a:prstDash val="solid"/>
                      <a:round/>
                      <a:headEnd type="none" w="sm" len="sm"/>
                      <a:tailEnd type="none" w="sm" len="sm"/>
                    </a:lnL>
                    <a:lnR w="9525" cap="flat" cmpd="sng">
                      <a:solidFill>
                        <a:srgbClr val="2B2B2B"/>
                      </a:solidFill>
                      <a:prstDash val="solid"/>
                      <a:round/>
                      <a:headEnd type="none" w="sm" len="sm"/>
                      <a:tailEnd type="none" w="sm" len="sm"/>
                    </a:lnR>
                    <a:lnT cap="flat" cmpd="sng">
                      <a:solidFill>
                        <a:srgbClr val="000000"/>
                      </a:solidFill>
                      <a:prstDash val="solid"/>
                      <a:round/>
                      <a:headEnd type="none" w="sm" len="sm"/>
                      <a:tailEnd type="none" w="sm" len="sm"/>
                    </a:lnT>
                    <a:lnB w="9525" cap="flat" cmpd="sng">
                      <a:solidFill>
                        <a:srgbClr val="2B2B2B"/>
                      </a:solidFill>
                      <a:prstDash val="solid"/>
                      <a:round/>
                      <a:headEnd type="none" w="sm" len="sm"/>
                      <a:tailEnd type="none" w="sm" len="sm"/>
                    </a:lnB>
                  </a:tcPr>
                </a:tc>
              </a:tr>
              <a:tr h="209550">
                <a:tc>
                  <a:txBody>
                    <a:bodyPr/>
                    <a:lstStyle/>
                    <a:p>
                      <a:pPr marL="13334" lvl="0" indent="0" algn="l" rtl="0">
                        <a:spcBef>
                          <a:spcPts val="20"/>
                        </a:spcBef>
                        <a:spcAft>
                          <a:spcPts val="0"/>
                        </a:spcAft>
                        <a:buNone/>
                      </a:pPr>
                      <a:r>
                        <a:rPr lang="en" b="1">
                          <a:latin typeface="Times New Roman"/>
                          <a:ea typeface="Times New Roman"/>
                          <a:cs typeface="Times New Roman"/>
                          <a:sym typeface="Times New Roman"/>
                        </a:rPr>
                        <a:t>Hyperlinks</a:t>
                      </a:r>
                      <a:endParaRPr sz="1200" b="1">
                        <a:latin typeface="Times New Roman"/>
                        <a:ea typeface="Times New Roman"/>
                        <a:cs typeface="Times New Roman"/>
                        <a:sym typeface="Times New Roman"/>
                      </a:endParaRPr>
                    </a:p>
                  </a:txBody>
                  <a:tcPr marL="0" marR="0" marT="0" marB="0">
                    <a:lnL w="9525" cap="flat" cmpd="sng">
                      <a:solidFill>
                        <a:srgbClr val="2B2B2B"/>
                      </a:solidFill>
                      <a:prstDash val="solid"/>
                      <a:round/>
                      <a:headEnd type="none" w="sm" len="sm"/>
                      <a:tailEnd type="none" w="sm" len="sm"/>
                    </a:lnL>
                    <a:lnR w="9525" cap="flat" cmpd="sng">
                      <a:solidFill>
                        <a:srgbClr val="2B2B2B"/>
                      </a:solidFill>
                      <a:prstDash val="solid"/>
                      <a:round/>
                      <a:headEnd type="none" w="sm" len="sm"/>
                      <a:tailEnd type="none" w="sm" len="sm"/>
                    </a:lnR>
                    <a:lnT w="9525" cap="flat" cmpd="sng">
                      <a:solidFill>
                        <a:srgbClr val="2B2B2B"/>
                      </a:solidFill>
                      <a:prstDash val="solid"/>
                      <a:round/>
                      <a:headEnd type="none" w="sm" len="sm"/>
                      <a:tailEnd type="none" w="sm" len="sm"/>
                    </a:lnT>
                    <a:lnB w="9525" cap="flat" cmpd="sng">
                      <a:solidFill>
                        <a:srgbClr val="2B2B2B"/>
                      </a:solidFill>
                      <a:prstDash val="solid"/>
                      <a:round/>
                      <a:headEnd type="none" w="sm" len="sm"/>
                      <a:tailEnd type="none" w="sm" len="sm"/>
                    </a:lnB>
                  </a:tcPr>
                </a:tc>
                <a:tc>
                  <a:txBody>
                    <a:bodyPr/>
                    <a:lstStyle/>
                    <a:p>
                      <a:pPr marL="8890" lvl="0" indent="0" algn="l" rtl="0">
                        <a:spcBef>
                          <a:spcPts val="20"/>
                        </a:spcBef>
                        <a:spcAft>
                          <a:spcPts val="0"/>
                        </a:spcAft>
                        <a:buNone/>
                      </a:pPr>
                      <a:r>
                        <a:rPr lang="en">
                          <a:latin typeface="Times New Roman"/>
                          <a:ea typeface="Times New Roman"/>
                          <a:cs typeface="Times New Roman"/>
                          <a:sym typeface="Times New Roman"/>
                        </a:rPr>
                        <a:t>Webometrics Analyst VOSON</a:t>
                      </a:r>
                      <a:endParaRPr>
                        <a:latin typeface="Times New Roman"/>
                        <a:ea typeface="Times New Roman"/>
                        <a:cs typeface="Times New Roman"/>
                        <a:sym typeface="Times New Roman"/>
                      </a:endParaRPr>
                    </a:p>
                  </a:txBody>
                  <a:tcPr marL="0" marR="0" marT="0" marB="0">
                    <a:lnL w="9525" cap="flat" cmpd="sng">
                      <a:solidFill>
                        <a:srgbClr val="2B2B2B"/>
                      </a:solidFill>
                      <a:prstDash val="solid"/>
                      <a:round/>
                      <a:headEnd type="none" w="sm" len="sm"/>
                      <a:tailEnd type="none" w="sm" len="sm"/>
                    </a:lnL>
                    <a:lnR w="9525" cap="flat" cmpd="sng">
                      <a:solidFill>
                        <a:srgbClr val="2B2B2B"/>
                      </a:solidFill>
                      <a:prstDash val="solid"/>
                      <a:round/>
                      <a:headEnd type="none" w="sm" len="sm"/>
                      <a:tailEnd type="none" w="sm" len="sm"/>
                    </a:lnR>
                    <a:lnT w="9525" cap="flat" cmpd="sng">
                      <a:solidFill>
                        <a:srgbClr val="2B2B2B"/>
                      </a:solidFill>
                      <a:prstDash val="solid"/>
                      <a:round/>
                      <a:headEnd type="none" w="sm" len="sm"/>
                      <a:tailEnd type="none" w="sm" len="sm"/>
                    </a:lnT>
                    <a:lnB w="9525" cap="flat" cmpd="sng">
                      <a:solidFill>
                        <a:srgbClr val="2B2B2B"/>
                      </a:solidFill>
                      <a:prstDash val="solid"/>
                      <a:round/>
                      <a:headEnd type="none" w="sm" len="sm"/>
                      <a:tailEnd type="none" w="sm" len="sm"/>
                    </a:lnB>
                  </a:tcPr>
                </a:tc>
              </a:tr>
              <a:tr h="209550">
                <a:tc>
                  <a:txBody>
                    <a:bodyPr/>
                    <a:lstStyle/>
                    <a:p>
                      <a:pPr marL="13334" lvl="0" indent="0" algn="l" rtl="0">
                        <a:spcBef>
                          <a:spcPts val="20"/>
                        </a:spcBef>
                        <a:spcAft>
                          <a:spcPts val="0"/>
                        </a:spcAft>
                        <a:buNone/>
                      </a:pPr>
                      <a:r>
                        <a:rPr lang="en" b="1">
                          <a:latin typeface="Times New Roman"/>
                          <a:ea typeface="Times New Roman"/>
                          <a:cs typeface="Times New Roman"/>
                          <a:sym typeface="Times New Roman"/>
                        </a:rPr>
                        <a:t>Research Engines</a:t>
                      </a:r>
                      <a:endParaRPr sz="1200" b="1">
                        <a:latin typeface="Times New Roman"/>
                        <a:ea typeface="Times New Roman"/>
                        <a:cs typeface="Times New Roman"/>
                        <a:sym typeface="Times New Roman"/>
                      </a:endParaRPr>
                    </a:p>
                  </a:txBody>
                  <a:tcPr marL="0" marR="0" marT="0" marB="0">
                    <a:lnL w="9525" cap="flat" cmpd="sng">
                      <a:solidFill>
                        <a:srgbClr val="2B2B2B"/>
                      </a:solidFill>
                      <a:prstDash val="solid"/>
                      <a:round/>
                      <a:headEnd type="none" w="sm" len="sm"/>
                      <a:tailEnd type="none" w="sm" len="sm"/>
                    </a:lnL>
                    <a:lnR w="9525" cap="flat" cmpd="sng">
                      <a:solidFill>
                        <a:srgbClr val="2B2B2B"/>
                      </a:solidFill>
                      <a:prstDash val="solid"/>
                      <a:round/>
                      <a:headEnd type="none" w="sm" len="sm"/>
                      <a:tailEnd type="none" w="sm" len="sm"/>
                    </a:lnR>
                    <a:lnT w="9525" cap="flat" cmpd="sng">
                      <a:solidFill>
                        <a:srgbClr val="2B2B2B"/>
                      </a:solidFill>
                      <a:prstDash val="solid"/>
                      <a:round/>
                      <a:headEnd type="none" w="sm" len="sm"/>
                      <a:tailEnd type="none" w="sm" len="sm"/>
                    </a:lnT>
                    <a:lnB w="9525" cap="flat" cmpd="sng">
                      <a:solidFill>
                        <a:srgbClr val="D4D4D4"/>
                      </a:solidFill>
                      <a:prstDash val="solid"/>
                      <a:round/>
                      <a:headEnd type="none" w="sm" len="sm"/>
                      <a:tailEnd type="none" w="sm" len="sm"/>
                    </a:lnB>
                  </a:tcPr>
                </a:tc>
                <a:tc>
                  <a:txBody>
                    <a:bodyPr/>
                    <a:lstStyle/>
                    <a:p>
                      <a:pPr marL="8890" lvl="0" indent="0" algn="l" rtl="0">
                        <a:spcBef>
                          <a:spcPts val="20"/>
                        </a:spcBef>
                        <a:spcAft>
                          <a:spcPts val="0"/>
                        </a:spcAft>
                        <a:buNone/>
                      </a:pPr>
                      <a:r>
                        <a:rPr lang="en">
                          <a:latin typeface="Times New Roman"/>
                          <a:ea typeface="Times New Roman"/>
                          <a:cs typeface="Times New Roman"/>
                          <a:sym typeface="Times New Roman"/>
                        </a:rPr>
                        <a:t>Google Trends</a:t>
                      </a:r>
                      <a:endParaRPr>
                        <a:latin typeface="Times New Roman"/>
                        <a:ea typeface="Times New Roman"/>
                        <a:cs typeface="Times New Roman"/>
                        <a:sym typeface="Times New Roman"/>
                      </a:endParaRPr>
                    </a:p>
                  </a:txBody>
                  <a:tcPr marL="0" marR="0" marT="0" marB="0">
                    <a:lnL w="9525" cap="flat" cmpd="sng">
                      <a:solidFill>
                        <a:srgbClr val="2B2B2B"/>
                      </a:solidFill>
                      <a:prstDash val="solid"/>
                      <a:round/>
                      <a:headEnd type="none" w="sm" len="sm"/>
                      <a:tailEnd type="none" w="sm" len="sm"/>
                    </a:lnL>
                    <a:lnR w="9525" cap="flat" cmpd="sng">
                      <a:solidFill>
                        <a:srgbClr val="2B2B2B"/>
                      </a:solidFill>
                      <a:prstDash val="solid"/>
                      <a:round/>
                      <a:headEnd type="none" w="sm" len="sm"/>
                      <a:tailEnd type="none" w="sm" len="sm"/>
                    </a:lnR>
                    <a:lnT w="9525" cap="flat" cmpd="sng">
                      <a:solidFill>
                        <a:srgbClr val="2B2B2B"/>
                      </a:solidFill>
                      <a:prstDash val="solid"/>
                      <a:round/>
                      <a:headEnd type="none" w="sm" len="sm"/>
                      <a:tailEnd type="none" w="sm" len="sm"/>
                    </a:lnT>
                    <a:lnB w="9525" cap="flat" cmpd="sng">
                      <a:solidFill>
                        <a:srgbClr val="D4D4D4"/>
                      </a:solidFill>
                      <a:prstDash val="solid"/>
                      <a:round/>
                      <a:headEnd type="none" w="sm" len="sm"/>
                      <a:tailEnd type="none" w="sm" len="sm"/>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Questions</a:t>
            </a:r>
            <a:endParaRPr/>
          </a:p>
        </p:txBody>
      </p:sp>
      <p:sp>
        <p:nvSpPr>
          <p:cNvPr id="214" name="Google Shape;214;p3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10000"/>
          </a:bodyPr>
          <a:lstStyle/>
          <a:p>
            <a:pPr marL="457200" marR="351790" lvl="0" indent="-342900" algn="l" rtl="0">
              <a:lnSpc>
                <a:spcPct val="102916"/>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Why it is important for business managers to understand and mine social media data?</a:t>
            </a:r>
            <a:endParaRPr>
              <a:solidFill>
                <a:srgbClr val="000000"/>
              </a:solidFill>
              <a:latin typeface="Times New Roman"/>
              <a:ea typeface="Times New Roman"/>
              <a:cs typeface="Times New Roman"/>
              <a:sym typeface="Times New Roman"/>
            </a:endParaRPr>
          </a:p>
          <a:p>
            <a:pPr marL="457200" marR="550545" lvl="0" indent="-342900" algn="l" rtl="0">
              <a:lnSpc>
                <a:spcPct val="102916"/>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What is social media analytics, and how it is different from traditional business analytics?</a:t>
            </a:r>
            <a:endParaRPr>
              <a:solidFill>
                <a:srgbClr val="000000"/>
              </a:solidFill>
              <a:latin typeface="Times New Roman"/>
              <a:ea typeface="Times New Roman"/>
              <a:cs typeface="Times New Roman"/>
              <a:sym typeface="Times New Roman"/>
            </a:endParaRPr>
          </a:p>
          <a:p>
            <a:pPr marL="457200" marR="235584" lvl="0" indent="-342900" algn="l" rtl="0">
              <a:lnSpc>
                <a:spcPct val="102916"/>
              </a:lnSpc>
              <a:spcBef>
                <a:spcPts val="385"/>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Briefly explain the seven layers of social media data. Support your answer with examples.</a:t>
            </a:r>
            <a:endParaRPr>
              <a:solidFill>
                <a:srgbClr val="000000"/>
              </a:solidFill>
              <a:latin typeface="Times New Roman"/>
              <a:ea typeface="Times New Roman"/>
              <a:cs typeface="Times New Roman"/>
              <a:sym typeface="Times New Roman"/>
            </a:endParaRPr>
          </a:p>
          <a:p>
            <a:pPr marL="457200" lvl="0" indent="-342900" algn="l" rtl="0">
              <a:lnSpc>
                <a:spcPct val="13375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Explain the social media analytics cycle.</a:t>
            </a:r>
            <a:endParaRPr>
              <a:solidFill>
                <a:srgbClr val="000000"/>
              </a:solidFill>
              <a:latin typeface="Times New Roman"/>
              <a:ea typeface="Times New Roman"/>
              <a:cs typeface="Times New Roman"/>
              <a:sym typeface="Times New Roman"/>
            </a:endParaRPr>
          </a:p>
          <a:p>
            <a:pPr marL="457200" lvl="0" indent="-342900" algn="l" rtl="0">
              <a:lnSpc>
                <a:spcPct val="100000"/>
              </a:lnSpc>
              <a:spcBef>
                <a:spcPts val="5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What ethical issues should be considered when mining social media data?</a:t>
            </a:r>
            <a:endParaRPr>
              <a:solidFill>
                <a:srgbClr val="000000"/>
              </a:solidFill>
              <a:latin typeface="Times New Roman"/>
              <a:ea typeface="Times New Roman"/>
              <a:cs typeface="Times New Roman"/>
              <a:sym typeface="Times New Roman"/>
            </a:endParaRPr>
          </a:p>
          <a:p>
            <a:pPr marL="457200" lvl="0" indent="-342900" algn="l" rtl="0">
              <a:lnSpc>
                <a:spcPct val="100000"/>
              </a:lnSpc>
              <a:spcBef>
                <a:spcPts val="45"/>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What are some main challenges to social media analytics?</a:t>
            </a:r>
            <a:endParaRPr>
              <a:solidFill>
                <a:srgbClr val="000000"/>
              </a:solidFill>
              <a:latin typeface="Times New Roman"/>
              <a:ea typeface="Times New Roman"/>
              <a:cs typeface="Times New Roman"/>
              <a:sym typeface="Times New Roman"/>
            </a:endParaRPr>
          </a:p>
          <a:p>
            <a:pPr marL="457200" marR="246380" lvl="0" indent="-342900" algn="l" rtl="0">
              <a:lnSpc>
                <a:spcPct val="102916"/>
              </a:lnSpc>
              <a:spcBef>
                <a:spcPts val="45"/>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Compare different social media analytics tools available in the market and explain their strengths and weakness.</a:t>
            </a:r>
            <a:endParaRPr>
              <a:solidFill>
                <a:srgbClr val="000000"/>
              </a:solidFill>
              <a:latin typeface="Times New Roman"/>
              <a:ea typeface="Times New Roman"/>
              <a:cs typeface="Times New Roman"/>
              <a:sym typeface="Times New Roman"/>
            </a:endParaRPr>
          </a:p>
          <a:p>
            <a:pPr marL="457200" lvl="0" indent="0" algn="l" rtl="0">
              <a:spcBef>
                <a:spcPts val="0"/>
              </a:spcBef>
              <a:spcAft>
                <a:spcPts val="120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WORLD WIDE WEB</a:t>
            </a:r>
            <a:endParaRPr lang="en-GB" dirty="0"/>
          </a:p>
        </p:txBody>
      </p:sp>
      <p:sp>
        <p:nvSpPr>
          <p:cNvPr id="3" name="Text Placeholder 2"/>
          <p:cNvSpPr>
            <a:spLocks noGrp="1"/>
          </p:cNvSpPr>
          <p:nvPr>
            <p:ph type="body" idx="1"/>
          </p:nvPr>
        </p:nvSpPr>
        <p:spPr/>
        <p:txBody>
          <a:bodyPr>
            <a:normAutofit lnSpcReduction="10000"/>
          </a:bodyPr>
          <a:lstStyle/>
          <a:p>
            <a:r>
              <a:rPr lang="en-GB" b="1" dirty="0"/>
              <a:t>Web </a:t>
            </a:r>
            <a:r>
              <a:rPr lang="en-GB" b="1" dirty="0" smtClean="0"/>
              <a:t>1.0 - </a:t>
            </a:r>
            <a:r>
              <a:rPr lang="en-GB" dirty="0"/>
              <a:t>read-only </a:t>
            </a:r>
            <a:r>
              <a:rPr lang="en-GB" dirty="0" smtClean="0"/>
              <a:t>web, </a:t>
            </a:r>
            <a:r>
              <a:rPr lang="en-GB" dirty="0"/>
              <a:t>static in nature</a:t>
            </a:r>
            <a:endParaRPr lang="en-GB" b="1" dirty="0"/>
          </a:p>
          <a:p>
            <a:r>
              <a:rPr lang="en-GB" b="1" dirty="0"/>
              <a:t>Web </a:t>
            </a:r>
            <a:r>
              <a:rPr lang="en-GB" b="1" dirty="0" smtClean="0"/>
              <a:t>2.0 - </a:t>
            </a:r>
            <a:r>
              <a:rPr lang="en-GB" dirty="0"/>
              <a:t>actively create content, share </a:t>
            </a:r>
            <a:r>
              <a:rPr lang="en-GB" dirty="0" smtClean="0"/>
              <a:t>ideas, and co-create </a:t>
            </a:r>
            <a:r>
              <a:rPr lang="en-GB" dirty="0"/>
              <a:t>products and </a:t>
            </a:r>
            <a:r>
              <a:rPr lang="en-GB" dirty="0" smtClean="0"/>
              <a:t>services, </a:t>
            </a:r>
          </a:p>
          <a:p>
            <a:pPr marL="114300" indent="0">
              <a:buNone/>
            </a:pPr>
            <a:r>
              <a:rPr lang="en-GB" dirty="0"/>
              <a:t>	</a:t>
            </a:r>
            <a:r>
              <a:rPr lang="en-GB" dirty="0" smtClean="0"/>
              <a:t>-allows </a:t>
            </a:r>
            <a:r>
              <a:rPr lang="en-GB" dirty="0"/>
              <a:t>two-way and many-to-many information flow and </a:t>
            </a:r>
            <a:r>
              <a:rPr lang="en-GB" dirty="0" smtClean="0"/>
              <a:t>user- 	generated </a:t>
            </a:r>
            <a:r>
              <a:rPr lang="en-GB" dirty="0"/>
              <a:t>content</a:t>
            </a:r>
            <a:endParaRPr lang="en-GB" b="1" dirty="0"/>
          </a:p>
          <a:p>
            <a:r>
              <a:rPr lang="en-GB" b="1" dirty="0"/>
              <a:t>Web </a:t>
            </a:r>
            <a:r>
              <a:rPr lang="en-GB" b="1" dirty="0" smtClean="0"/>
              <a:t>3.0- </a:t>
            </a:r>
            <a:r>
              <a:rPr lang="en-GB" dirty="0"/>
              <a:t>Semantic Web, or linked </a:t>
            </a:r>
            <a:r>
              <a:rPr lang="en-GB" dirty="0" smtClean="0"/>
              <a:t>data, </a:t>
            </a:r>
          </a:p>
          <a:p>
            <a:pPr marL="114300" indent="0">
              <a:buNone/>
            </a:pPr>
            <a:r>
              <a:rPr lang="en-GB" b="1" dirty="0"/>
              <a:t>	</a:t>
            </a:r>
            <a:r>
              <a:rPr lang="en-GB" b="1" dirty="0" smtClean="0"/>
              <a:t>- </a:t>
            </a:r>
            <a:r>
              <a:rPr lang="en-GB" dirty="0"/>
              <a:t>most software components </a:t>
            </a:r>
            <a:r>
              <a:rPr lang="en-GB" dirty="0" smtClean="0"/>
              <a:t>and </a:t>
            </a:r>
            <a:r>
              <a:rPr lang="en-GB" dirty="0"/>
              <a:t>data processing will reside </a:t>
            </a:r>
            <a:r>
              <a:rPr lang="en-GB" dirty="0" smtClean="0"/>
              <a:t>on the 	web</a:t>
            </a:r>
            <a:endParaRPr lang="en-GB" b="1" dirty="0"/>
          </a:p>
          <a:p>
            <a:r>
              <a:rPr lang="en-GB" b="1" dirty="0"/>
              <a:t>Social </a:t>
            </a:r>
            <a:r>
              <a:rPr lang="en-GB" b="1" dirty="0" smtClean="0"/>
              <a:t>Media- </a:t>
            </a:r>
            <a:r>
              <a:rPr lang="en-GB" dirty="0"/>
              <a:t>is an easy-to-use Internet-based platform that provides</a:t>
            </a:r>
          </a:p>
          <a:p>
            <a:pPr marL="114300" indent="0">
              <a:buNone/>
            </a:pPr>
            <a:r>
              <a:rPr lang="en-GB" dirty="0" smtClean="0"/>
              <a:t>	users </a:t>
            </a:r>
            <a:r>
              <a:rPr lang="en-GB" dirty="0"/>
              <a:t>with opportunities to create and exchange content</a:t>
            </a:r>
            <a:endParaRPr lang="en-GB" dirty="0"/>
          </a:p>
        </p:txBody>
      </p:sp>
    </p:spTree>
    <p:extLst>
      <p:ext uri="{BB962C8B-B14F-4D97-AF65-F5344CB8AC3E}">
        <p14:creationId xmlns:p14="http://schemas.microsoft.com/office/powerpoint/2010/main" val="7104893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Core Characteristics of Social Media</a:t>
            </a:r>
            <a:endParaRPr lang="en-GB" dirty="0"/>
          </a:p>
        </p:txBody>
      </p:sp>
      <p:sp>
        <p:nvSpPr>
          <p:cNvPr id="3" name="Text Placeholder 2"/>
          <p:cNvSpPr>
            <a:spLocks noGrp="1"/>
          </p:cNvSpPr>
          <p:nvPr>
            <p:ph type="body" idx="1"/>
          </p:nvPr>
        </p:nvSpPr>
        <p:spPr/>
        <p:txBody>
          <a:bodyPr/>
          <a:lstStyle/>
          <a:p>
            <a:r>
              <a:rPr lang="en-GB" dirty="0"/>
              <a:t>Social Media Is Many-to-Many</a:t>
            </a:r>
          </a:p>
          <a:p>
            <a:r>
              <a:rPr lang="en-GB" dirty="0"/>
              <a:t>Social Media Is Participatory</a:t>
            </a:r>
          </a:p>
          <a:p>
            <a:r>
              <a:rPr lang="en-GB" dirty="0"/>
              <a:t>Social Media Is User Owned</a:t>
            </a:r>
          </a:p>
          <a:p>
            <a:r>
              <a:rPr lang="en-GB" dirty="0"/>
              <a:t>Social Media Is Conversational</a:t>
            </a:r>
          </a:p>
          <a:p>
            <a:r>
              <a:rPr lang="en-GB" dirty="0"/>
              <a:t>Social Media Enables Openness</a:t>
            </a:r>
          </a:p>
          <a:p>
            <a:r>
              <a:rPr lang="en-GB" dirty="0"/>
              <a:t>Social Media Enables Mass Collaboration</a:t>
            </a:r>
          </a:p>
          <a:p>
            <a:r>
              <a:rPr lang="en-GB" dirty="0"/>
              <a:t>Social Media Is Relationship Oriented</a:t>
            </a:r>
          </a:p>
          <a:p>
            <a:r>
              <a:rPr lang="en-GB" dirty="0"/>
              <a:t>Social Media Is Free And Easy to Use</a:t>
            </a:r>
            <a:endParaRPr lang="en-GB" dirty="0"/>
          </a:p>
        </p:txBody>
      </p:sp>
    </p:spTree>
    <p:extLst>
      <p:ext uri="{BB962C8B-B14F-4D97-AF65-F5344CB8AC3E}">
        <p14:creationId xmlns:p14="http://schemas.microsoft.com/office/powerpoint/2010/main" val="29398419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Types of Social Media</a:t>
            </a:r>
            <a:endParaRPr lang="en-GB" dirty="0"/>
          </a:p>
        </p:txBody>
      </p:sp>
      <p:sp>
        <p:nvSpPr>
          <p:cNvPr id="3" name="Text Placeholder 2"/>
          <p:cNvSpPr>
            <a:spLocks noGrp="1"/>
          </p:cNvSpPr>
          <p:nvPr>
            <p:ph type="body" idx="1"/>
          </p:nvPr>
        </p:nvSpPr>
        <p:spPr/>
        <p:txBody>
          <a:bodyPr>
            <a:normAutofit fontScale="85000" lnSpcReduction="20000"/>
          </a:bodyPr>
          <a:lstStyle/>
          <a:p>
            <a:r>
              <a:rPr lang="en-GB" dirty="0"/>
              <a:t>Social Networking Sites</a:t>
            </a:r>
          </a:p>
          <a:p>
            <a:r>
              <a:rPr lang="en-GB" dirty="0"/>
              <a:t>Using Facebook for Business Purposes</a:t>
            </a:r>
          </a:p>
          <a:p>
            <a:r>
              <a:rPr lang="en-GB" dirty="0"/>
              <a:t>Content Communities</a:t>
            </a:r>
          </a:p>
          <a:p>
            <a:r>
              <a:rPr lang="en-GB" dirty="0"/>
              <a:t>Using YouTube for Business Purposes</a:t>
            </a:r>
          </a:p>
          <a:p>
            <a:r>
              <a:rPr lang="en-GB" dirty="0"/>
              <a:t>Blogs</a:t>
            </a:r>
          </a:p>
          <a:p>
            <a:r>
              <a:rPr lang="en-GB" dirty="0"/>
              <a:t>Blog Features</a:t>
            </a:r>
          </a:p>
          <a:p>
            <a:r>
              <a:rPr lang="en-GB" dirty="0"/>
              <a:t>Using Blogs for Business Purposes</a:t>
            </a:r>
          </a:p>
          <a:p>
            <a:r>
              <a:rPr lang="en-GB" dirty="0" err="1"/>
              <a:t>Microblogging</a:t>
            </a:r>
            <a:endParaRPr lang="en-GB" dirty="0"/>
          </a:p>
          <a:p>
            <a:pPr>
              <a:buFont typeface="Wingdings" pitchFamily="2" charset="2"/>
              <a:buChar char="q"/>
            </a:pPr>
            <a:r>
              <a:rPr lang="en-GB" dirty="0" smtClean="0"/>
              <a:t>Tweet</a:t>
            </a:r>
            <a:endParaRPr lang="en-GB" dirty="0"/>
          </a:p>
          <a:p>
            <a:pPr>
              <a:buFont typeface="Wingdings" pitchFamily="2" charset="2"/>
              <a:buChar char="q"/>
            </a:pPr>
            <a:r>
              <a:rPr lang="en-GB" dirty="0" err="1"/>
              <a:t>Retweet</a:t>
            </a:r>
            <a:r>
              <a:rPr lang="en-GB" dirty="0"/>
              <a:t> (RT)</a:t>
            </a:r>
          </a:p>
          <a:p>
            <a:pPr>
              <a:buFont typeface="Wingdings" pitchFamily="2" charset="2"/>
              <a:buChar char="q"/>
            </a:pPr>
            <a:r>
              <a:rPr lang="en-GB" dirty="0"/>
              <a:t>Direct messages</a:t>
            </a:r>
          </a:p>
          <a:p>
            <a:pPr>
              <a:buFont typeface="Wingdings" pitchFamily="2" charset="2"/>
              <a:buChar char="q"/>
            </a:pPr>
            <a:r>
              <a:rPr lang="en-GB" dirty="0" err="1" smtClean="0"/>
              <a:t>Following</a:t>
            </a:r>
            <a:r>
              <a:rPr lang="en-GB" dirty="0" err="1"/>
              <a:t>Followers</a:t>
            </a:r>
            <a:endParaRPr lang="en-GB" dirty="0"/>
          </a:p>
          <a:p>
            <a:pPr>
              <a:buFont typeface="Wingdings" pitchFamily="2" charset="2"/>
              <a:buChar char="q"/>
            </a:pPr>
            <a:r>
              <a:rPr lang="en-GB" dirty="0"/>
              <a:t>Mention</a:t>
            </a:r>
          </a:p>
          <a:p>
            <a:pPr>
              <a:buFont typeface="Wingdings" pitchFamily="2" charset="2"/>
              <a:buChar char="q"/>
            </a:pPr>
            <a:r>
              <a:rPr lang="en-GB" dirty="0" err="1"/>
              <a:t>Hashtags</a:t>
            </a:r>
            <a:r>
              <a:rPr lang="en-GB" dirty="0"/>
              <a:t> (#)</a:t>
            </a:r>
            <a:endParaRPr lang="en-GB" dirty="0"/>
          </a:p>
        </p:txBody>
      </p:sp>
    </p:spTree>
    <p:extLst>
      <p:ext uri="{BB962C8B-B14F-4D97-AF65-F5344CB8AC3E}">
        <p14:creationId xmlns:p14="http://schemas.microsoft.com/office/powerpoint/2010/main" val="162121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GB"/>
          </a:p>
        </p:txBody>
      </p:sp>
      <p:sp>
        <p:nvSpPr>
          <p:cNvPr id="3" name="Text Placeholder 2"/>
          <p:cNvSpPr>
            <a:spLocks noGrp="1"/>
          </p:cNvSpPr>
          <p:nvPr>
            <p:ph type="body" idx="1"/>
          </p:nvPr>
        </p:nvSpPr>
        <p:spPr/>
        <p:txBody>
          <a:bodyPr/>
          <a:lstStyle/>
          <a:p>
            <a:r>
              <a:rPr lang="en-GB" dirty="0"/>
              <a:t>Using Twitter for Business Purposes</a:t>
            </a:r>
          </a:p>
          <a:p>
            <a:r>
              <a:rPr lang="en-GB" dirty="0"/>
              <a:t>Online Collaborative Projects</a:t>
            </a:r>
          </a:p>
          <a:p>
            <a:r>
              <a:rPr lang="en-GB" dirty="0"/>
              <a:t>Using Wikis for Business Purposes</a:t>
            </a:r>
          </a:p>
          <a:p>
            <a:r>
              <a:rPr lang="en-GB" dirty="0"/>
              <a:t>Folksonomies or Tagging (e.g., del.icio.us)</a:t>
            </a:r>
          </a:p>
          <a:p>
            <a:r>
              <a:rPr lang="en-GB" dirty="0"/>
              <a:t>Virtual Worlds</a:t>
            </a:r>
          </a:p>
          <a:p>
            <a:r>
              <a:rPr lang="en-GB" dirty="0"/>
              <a:t>Mobile Apps</a:t>
            </a:r>
          </a:p>
          <a:p>
            <a:r>
              <a:rPr lang="en-GB" dirty="0"/>
              <a:t>Purpose-Built Platforms</a:t>
            </a:r>
            <a:endParaRPr lang="en-GB" dirty="0"/>
          </a:p>
        </p:txBody>
      </p:sp>
    </p:spTree>
    <p:extLst>
      <p:ext uri="{BB962C8B-B14F-4D97-AF65-F5344CB8AC3E}">
        <p14:creationId xmlns:p14="http://schemas.microsoft.com/office/powerpoint/2010/main" val="173468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Social Media Analytics: Overview</a:t>
            </a:r>
            <a:endParaRPr/>
          </a:p>
        </p:txBody>
      </p:sp>
      <p:sp>
        <p:nvSpPr>
          <p:cNvPr id="79" name="Google Shape;79;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30200" algn="l" rtl="0">
              <a:spcBef>
                <a:spcPts val="2900"/>
              </a:spcBef>
              <a:spcAft>
                <a:spcPts val="0"/>
              </a:spcAft>
              <a:buClr>
                <a:srgbClr val="374151"/>
              </a:buClr>
              <a:buSzPts val="1600"/>
              <a:buFont typeface="Roboto"/>
              <a:buChar char="●"/>
            </a:pPr>
            <a:r>
              <a:rPr lang="en" sz="1600">
                <a:solidFill>
                  <a:srgbClr val="374151"/>
                </a:solidFill>
                <a:highlight>
                  <a:srgbClr val="F7F7F8"/>
                </a:highlight>
                <a:latin typeface="Roboto"/>
                <a:ea typeface="Roboto"/>
                <a:cs typeface="Roboto"/>
                <a:sym typeface="Roboto"/>
              </a:rPr>
              <a:t>Social media analytics is the process of </a:t>
            </a:r>
            <a:r>
              <a:rPr lang="en" sz="1600" b="1">
                <a:solidFill>
                  <a:srgbClr val="B45F06"/>
                </a:solidFill>
                <a:highlight>
                  <a:srgbClr val="F7F7F8"/>
                </a:highlight>
                <a:latin typeface="Roboto"/>
                <a:ea typeface="Roboto"/>
                <a:cs typeface="Roboto"/>
                <a:sym typeface="Roboto"/>
              </a:rPr>
              <a:t>extracting valuable insights</a:t>
            </a:r>
            <a:r>
              <a:rPr lang="en" sz="1600">
                <a:solidFill>
                  <a:srgbClr val="374151"/>
                </a:solidFill>
                <a:highlight>
                  <a:srgbClr val="F7F7F8"/>
                </a:highlight>
                <a:latin typeface="Roboto"/>
                <a:ea typeface="Roboto"/>
                <a:cs typeface="Roboto"/>
                <a:sym typeface="Roboto"/>
              </a:rPr>
              <a:t> from </a:t>
            </a:r>
            <a:r>
              <a:rPr lang="en" sz="1600" b="1">
                <a:solidFill>
                  <a:schemeClr val="accent1"/>
                </a:solidFill>
                <a:highlight>
                  <a:srgbClr val="F7F7F8"/>
                </a:highlight>
                <a:latin typeface="Roboto"/>
                <a:ea typeface="Roboto"/>
                <a:cs typeface="Roboto"/>
                <a:sym typeface="Roboto"/>
              </a:rPr>
              <a:t>social media data to perform decision making.</a:t>
            </a:r>
            <a:endParaRPr sz="1600" b="1">
              <a:solidFill>
                <a:schemeClr val="accent1"/>
              </a:solidFill>
              <a:highlight>
                <a:srgbClr val="F7F7F8"/>
              </a:highlight>
              <a:latin typeface="Roboto"/>
              <a:ea typeface="Roboto"/>
              <a:cs typeface="Roboto"/>
              <a:sym typeface="Roboto"/>
            </a:endParaRPr>
          </a:p>
          <a:p>
            <a:pPr marL="457200" lvl="0" indent="-330200" algn="l" rtl="0">
              <a:spcBef>
                <a:spcPts val="0"/>
              </a:spcBef>
              <a:spcAft>
                <a:spcPts val="0"/>
              </a:spcAft>
              <a:buClr>
                <a:srgbClr val="374151"/>
              </a:buClr>
              <a:buSzPts val="1600"/>
              <a:buFont typeface="Roboto"/>
              <a:buChar char="●"/>
            </a:pPr>
            <a:r>
              <a:rPr lang="en" sz="1600">
                <a:solidFill>
                  <a:srgbClr val="374151"/>
                </a:solidFill>
                <a:highlight>
                  <a:srgbClr val="F7F7F8"/>
                </a:highlight>
                <a:latin typeface="Roboto"/>
                <a:ea typeface="Roboto"/>
                <a:cs typeface="Roboto"/>
                <a:sym typeface="Roboto"/>
              </a:rPr>
              <a:t>By analyzing social media data,</a:t>
            </a:r>
            <a:r>
              <a:rPr lang="en" sz="1600" b="1">
                <a:solidFill>
                  <a:srgbClr val="374151"/>
                </a:solidFill>
                <a:highlight>
                  <a:srgbClr val="F7F7F8"/>
                </a:highlight>
                <a:latin typeface="Roboto"/>
                <a:ea typeface="Roboto"/>
                <a:cs typeface="Roboto"/>
                <a:sym typeface="Roboto"/>
              </a:rPr>
              <a:t> businesses can increase brand loyalty, generate leads, drive traffic, and make forecasts.</a:t>
            </a:r>
            <a:endParaRPr sz="1600" b="1">
              <a:solidFill>
                <a:srgbClr val="374151"/>
              </a:solidFill>
              <a:highlight>
                <a:srgbClr val="F7F7F8"/>
              </a:highlight>
              <a:latin typeface="Roboto"/>
              <a:ea typeface="Roboto"/>
              <a:cs typeface="Roboto"/>
              <a:sym typeface="Roboto"/>
            </a:endParaRPr>
          </a:p>
          <a:p>
            <a:pPr marL="457200" lvl="0" indent="-330200" algn="l" rtl="0">
              <a:spcBef>
                <a:spcPts val="0"/>
              </a:spcBef>
              <a:spcAft>
                <a:spcPts val="0"/>
              </a:spcAft>
              <a:buClr>
                <a:srgbClr val="374151"/>
              </a:buClr>
              <a:buSzPts val="1600"/>
              <a:buFont typeface="Roboto"/>
              <a:buChar char="●"/>
            </a:pPr>
            <a:r>
              <a:rPr lang="en" sz="1600">
                <a:solidFill>
                  <a:srgbClr val="374151"/>
                </a:solidFill>
                <a:highlight>
                  <a:srgbClr val="F7F7F8"/>
                </a:highlight>
                <a:latin typeface="Roboto"/>
                <a:ea typeface="Roboto"/>
                <a:cs typeface="Roboto"/>
                <a:sym typeface="Roboto"/>
              </a:rPr>
              <a:t>Social media analytics can also be used to increase awareness of a brand and drive users to a website for the latest news and information.</a:t>
            </a:r>
            <a:endParaRPr sz="1600">
              <a:solidFill>
                <a:srgbClr val="374151"/>
              </a:solidFill>
              <a:highlight>
                <a:srgbClr val="F7F7F8"/>
              </a:highlight>
              <a:latin typeface="Roboto"/>
              <a:ea typeface="Roboto"/>
              <a:cs typeface="Roboto"/>
              <a:sym typeface="Roboto"/>
            </a:endParaRPr>
          </a:p>
          <a:p>
            <a:pPr marL="457200" lvl="0" indent="0" algn="l" rtl="0">
              <a:spcBef>
                <a:spcPts val="0"/>
              </a:spcBef>
              <a:spcAft>
                <a:spcPts val="1200"/>
              </a:spcAft>
              <a:buNone/>
            </a:pP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Purpose of Social Media Analytics</a:t>
            </a:r>
            <a:endParaRPr/>
          </a:p>
        </p:txBody>
      </p:sp>
      <p:sp>
        <p:nvSpPr>
          <p:cNvPr id="85" name="Google Shape;85;p16"/>
          <p:cNvSpPr txBox="1">
            <a:spLocks noGrp="1"/>
          </p:cNvSpPr>
          <p:nvPr>
            <p:ph type="body" idx="1"/>
          </p:nvPr>
        </p:nvSpPr>
        <p:spPr>
          <a:xfrm>
            <a:off x="311700" y="1266325"/>
            <a:ext cx="8520600" cy="3983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200">
                <a:solidFill>
                  <a:srgbClr val="374151"/>
                </a:solidFill>
                <a:highlight>
                  <a:srgbClr val="F7F7F8"/>
                </a:highlight>
                <a:latin typeface="Roboto"/>
                <a:ea typeface="Roboto"/>
                <a:cs typeface="Roboto"/>
                <a:sym typeface="Roboto"/>
              </a:rPr>
              <a:t>The purpose of social media analytics is to enable </a:t>
            </a:r>
            <a:r>
              <a:rPr lang="en" sz="1200" b="1">
                <a:solidFill>
                  <a:srgbClr val="374151"/>
                </a:solidFill>
                <a:highlight>
                  <a:srgbClr val="F7F7F8"/>
                </a:highlight>
                <a:latin typeface="Roboto"/>
                <a:ea typeface="Roboto"/>
                <a:cs typeface="Roboto"/>
                <a:sym typeface="Roboto"/>
              </a:rPr>
              <a:t>informed decision making</a:t>
            </a:r>
            <a:r>
              <a:rPr lang="en" sz="1200">
                <a:solidFill>
                  <a:srgbClr val="374151"/>
                </a:solidFill>
                <a:highlight>
                  <a:srgbClr val="F7F7F8"/>
                </a:highlight>
                <a:latin typeface="Roboto"/>
                <a:ea typeface="Roboto"/>
                <a:cs typeface="Roboto"/>
                <a:sym typeface="Roboto"/>
              </a:rPr>
              <a:t> by leveraging social media data. This involves answering questions such as:</a:t>
            </a:r>
            <a:endParaRPr sz="1200">
              <a:solidFill>
                <a:srgbClr val="374151"/>
              </a:solidFill>
              <a:highlight>
                <a:srgbClr val="F7F7F8"/>
              </a:highlight>
              <a:latin typeface="Roboto"/>
              <a:ea typeface="Roboto"/>
              <a:cs typeface="Roboto"/>
              <a:sym typeface="Roboto"/>
            </a:endParaRPr>
          </a:p>
          <a:p>
            <a:pPr marL="914400" lvl="1" indent="-298450" algn="l" rtl="0">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What are customers saying about a brand or product on social media?</a:t>
            </a:r>
            <a:endParaRPr sz="1100">
              <a:solidFill>
                <a:srgbClr val="000000"/>
              </a:solidFill>
              <a:latin typeface="Roboto"/>
              <a:ea typeface="Roboto"/>
              <a:cs typeface="Roboto"/>
              <a:sym typeface="Roboto"/>
            </a:endParaRPr>
          </a:p>
          <a:p>
            <a:pPr marL="914400" lvl="1" indent="-298450" algn="l" rtl="0">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Which content posted on social media is resonating more with customers?</a:t>
            </a:r>
            <a:endParaRPr sz="1100">
              <a:solidFill>
                <a:srgbClr val="000000"/>
              </a:solidFill>
              <a:latin typeface="Roboto"/>
              <a:ea typeface="Roboto"/>
              <a:cs typeface="Roboto"/>
              <a:sym typeface="Roboto"/>
            </a:endParaRPr>
          </a:p>
          <a:p>
            <a:pPr marL="914400" lvl="1" indent="-298450" algn="l" rtl="0">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How can social media data be used to improve products or services?</a:t>
            </a:r>
            <a:endParaRPr sz="1100">
              <a:solidFill>
                <a:srgbClr val="000000"/>
              </a:solidFill>
              <a:latin typeface="Roboto"/>
              <a:ea typeface="Roboto"/>
              <a:cs typeface="Roboto"/>
              <a:sym typeface="Roboto"/>
            </a:endParaRPr>
          </a:p>
          <a:p>
            <a:pPr marL="914400" lvl="1" indent="-298450" algn="l" rtl="0">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Is the social media conversation about a company, product, or service positive, negative, or neutral?</a:t>
            </a:r>
            <a:endParaRPr sz="1100">
              <a:solidFill>
                <a:srgbClr val="000000"/>
              </a:solidFill>
              <a:latin typeface="Roboto"/>
              <a:ea typeface="Roboto"/>
              <a:cs typeface="Roboto"/>
              <a:sym typeface="Roboto"/>
            </a:endParaRPr>
          </a:p>
          <a:p>
            <a:pPr marL="914400" lvl="1" indent="-298450" algn="l" rtl="0">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How can social media be used to promote brand awareness?</a:t>
            </a:r>
            <a:endParaRPr sz="1100">
              <a:solidFill>
                <a:srgbClr val="000000"/>
              </a:solidFill>
              <a:latin typeface="Roboto"/>
              <a:ea typeface="Roboto"/>
              <a:cs typeface="Roboto"/>
              <a:sym typeface="Roboto"/>
            </a:endParaRPr>
          </a:p>
          <a:p>
            <a:pPr marL="914400" lvl="1" indent="-298450" algn="l" rtl="0">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Who are the influential followers, fans, and friends on social media?</a:t>
            </a:r>
            <a:endParaRPr sz="1100">
              <a:solidFill>
                <a:srgbClr val="000000"/>
              </a:solidFill>
              <a:latin typeface="Roboto"/>
              <a:ea typeface="Roboto"/>
              <a:cs typeface="Roboto"/>
              <a:sym typeface="Roboto"/>
            </a:endParaRPr>
          </a:p>
          <a:p>
            <a:pPr marL="914400" lvl="1" indent="-298450" algn="l" rtl="0">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Who are the influential nodes (people and organizations) on social media and their position in the network?</a:t>
            </a:r>
            <a:endParaRPr sz="1100">
              <a:solidFill>
                <a:srgbClr val="000000"/>
              </a:solidFill>
              <a:latin typeface="Roboto"/>
              <a:ea typeface="Roboto"/>
              <a:cs typeface="Roboto"/>
              <a:sym typeface="Roboto"/>
            </a:endParaRPr>
          </a:p>
          <a:p>
            <a:pPr marL="914400" lvl="1" indent="-298450" algn="l" rtl="0">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Which social media platforms are driving the most traffic to a corporate website?</a:t>
            </a:r>
            <a:endParaRPr sz="1100">
              <a:solidFill>
                <a:srgbClr val="000000"/>
              </a:solidFill>
              <a:latin typeface="Roboto"/>
              <a:ea typeface="Roboto"/>
              <a:cs typeface="Roboto"/>
              <a:sym typeface="Roboto"/>
            </a:endParaRPr>
          </a:p>
          <a:p>
            <a:pPr marL="914400" lvl="1" indent="-298450" algn="l" rtl="0">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Where are the social media customers located geographically?</a:t>
            </a:r>
            <a:endParaRPr sz="1100">
              <a:solidFill>
                <a:srgbClr val="000000"/>
              </a:solidFill>
              <a:latin typeface="Roboto"/>
              <a:ea typeface="Roboto"/>
              <a:cs typeface="Roboto"/>
              <a:sym typeface="Roboto"/>
            </a:endParaRPr>
          </a:p>
          <a:p>
            <a:pPr marL="914400" lvl="1" indent="-298450" algn="l" rtl="0">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Which keywords and terms are trending on social media?</a:t>
            </a:r>
            <a:endParaRPr sz="1100">
              <a:solidFill>
                <a:srgbClr val="000000"/>
              </a:solidFill>
              <a:latin typeface="Roboto"/>
              <a:ea typeface="Roboto"/>
              <a:cs typeface="Roboto"/>
              <a:sym typeface="Roboto"/>
            </a:endParaRPr>
          </a:p>
          <a:p>
            <a:pPr marL="914400" lvl="1" indent="-298450" algn="l" rtl="0">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How active is social media in a business and how many people are connected with the company?</a:t>
            </a:r>
            <a:endParaRPr sz="1100">
              <a:solidFill>
                <a:srgbClr val="000000"/>
              </a:solidFill>
              <a:latin typeface="Roboto"/>
              <a:ea typeface="Roboto"/>
              <a:cs typeface="Roboto"/>
              <a:sym typeface="Roboto"/>
            </a:endParaRPr>
          </a:p>
          <a:p>
            <a:pPr marL="914400" lvl="1" indent="-298450" algn="l" rtl="0">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Which websites are connected to a corporate website?</a:t>
            </a:r>
            <a:endParaRPr sz="1100">
              <a:solidFill>
                <a:srgbClr val="000000"/>
              </a:solidFill>
              <a:latin typeface="Roboto"/>
              <a:ea typeface="Roboto"/>
              <a:cs typeface="Roboto"/>
              <a:sym typeface="Roboto"/>
            </a:endParaRPr>
          </a:p>
          <a:p>
            <a:pPr marL="914400" lvl="1" indent="-298450" algn="l" rtl="0">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How are competitors performing on social media?</a:t>
            </a:r>
            <a:endParaRPr sz="1100">
              <a:solidFill>
                <a:srgbClr val="000000"/>
              </a:solidFill>
              <a:latin typeface="Roboto"/>
              <a:ea typeface="Roboto"/>
              <a:cs typeface="Roboto"/>
              <a:sym typeface="Roboto"/>
            </a:endParaRPr>
          </a:p>
          <a:p>
            <a:pPr marL="914400" lvl="0" indent="0" algn="l" rtl="0">
              <a:spcBef>
                <a:spcPts val="0"/>
              </a:spcBef>
              <a:spcAft>
                <a:spcPts val="1200"/>
              </a:spcAft>
              <a:buNone/>
            </a:pPr>
            <a:endParaRPr sz="1200">
              <a:solidFill>
                <a:srgbClr val="374151"/>
              </a:solidFill>
              <a:highlight>
                <a:srgbClr val="F7F7F8"/>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Social Media Vs Traditional Business Analytics</a:t>
            </a:r>
            <a:endParaRPr/>
          </a:p>
        </p:txBody>
      </p:sp>
      <p:sp>
        <p:nvSpPr>
          <p:cNvPr id="91" name="Google Shape;91;p17"/>
          <p:cNvSpPr txBox="1">
            <a:spLocks noGrp="1"/>
          </p:cNvSpPr>
          <p:nvPr>
            <p:ph type="body" idx="1"/>
          </p:nvPr>
        </p:nvSpPr>
        <p:spPr>
          <a:xfrm>
            <a:off x="311700" y="1266325"/>
            <a:ext cx="8880600" cy="3749700"/>
          </a:xfrm>
          <a:prstGeom prst="rect">
            <a:avLst/>
          </a:prstGeom>
        </p:spPr>
        <p:txBody>
          <a:bodyPr spcFirstLastPara="1" wrap="square" lIns="91425" tIns="91425" rIns="91425" bIns="91425" anchor="t" anchorCtr="0">
            <a:noAutofit/>
          </a:bodyPr>
          <a:lstStyle/>
          <a:p>
            <a:pPr marL="457200" lvl="0" indent="-323850" algn="l" rtl="0">
              <a:spcBef>
                <a:spcPts val="2900"/>
              </a:spcBef>
              <a:spcAft>
                <a:spcPts val="0"/>
              </a:spcAft>
              <a:buClr>
                <a:srgbClr val="374151"/>
              </a:buClr>
              <a:buSzPts val="1500"/>
              <a:buFont typeface="Roboto"/>
              <a:buChar char="●"/>
            </a:pPr>
            <a:r>
              <a:rPr lang="en" sz="1500">
                <a:solidFill>
                  <a:srgbClr val="374151"/>
                </a:solidFill>
                <a:highlight>
                  <a:srgbClr val="F7F7F8"/>
                </a:highlight>
                <a:latin typeface="Roboto"/>
                <a:ea typeface="Roboto"/>
                <a:cs typeface="Roboto"/>
                <a:sym typeface="Roboto"/>
              </a:rPr>
              <a:t>The main difference between social media analytics and traditional business analytics is the </a:t>
            </a:r>
            <a:r>
              <a:rPr lang="en" sz="1500" b="1">
                <a:solidFill>
                  <a:srgbClr val="374151"/>
                </a:solidFill>
                <a:highlight>
                  <a:srgbClr val="F7F7F8"/>
                </a:highlight>
                <a:latin typeface="Roboto"/>
                <a:ea typeface="Roboto"/>
                <a:cs typeface="Roboto"/>
                <a:sym typeface="Roboto"/>
              </a:rPr>
              <a:t>source, type, and nature of the data </a:t>
            </a:r>
            <a:r>
              <a:rPr lang="en" sz="1500">
                <a:solidFill>
                  <a:srgbClr val="374151"/>
                </a:solidFill>
                <a:highlight>
                  <a:srgbClr val="F7F7F8"/>
                </a:highlight>
                <a:latin typeface="Roboto"/>
                <a:ea typeface="Roboto"/>
                <a:cs typeface="Roboto"/>
                <a:sym typeface="Roboto"/>
              </a:rPr>
              <a:t>being mined.</a:t>
            </a:r>
            <a:endParaRPr sz="1500">
              <a:solidFill>
                <a:srgbClr val="374151"/>
              </a:solidFill>
              <a:highlight>
                <a:srgbClr val="F7F7F8"/>
              </a:highlight>
              <a:latin typeface="Roboto"/>
              <a:ea typeface="Roboto"/>
              <a:cs typeface="Roboto"/>
              <a:sym typeface="Roboto"/>
            </a:endParaRPr>
          </a:p>
          <a:p>
            <a:pPr marL="457200" lvl="0" indent="-323850" algn="l" rtl="0">
              <a:spcBef>
                <a:spcPts val="0"/>
              </a:spcBef>
              <a:spcAft>
                <a:spcPts val="0"/>
              </a:spcAft>
              <a:buClr>
                <a:srgbClr val="374151"/>
              </a:buClr>
              <a:buSzPts val="1500"/>
              <a:buFont typeface="Roboto"/>
              <a:buChar char="●"/>
            </a:pPr>
            <a:r>
              <a:rPr lang="en" sz="1500" b="1">
                <a:solidFill>
                  <a:srgbClr val="374151"/>
                </a:solidFill>
                <a:highlight>
                  <a:srgbClr val="F7F7F8"/>
                </a:highlight>
                <a:latin typeface="Roboto"/>
                <a:ea typeface="Roboto"/>
                <a:cs typeface="Roboto"/>
                <a:sym typeface="Roboto"/>
              </a:rPr>
              <a:t>Social media analytics </a:t>
            </a:r>
            <a:r>
              <a:rPr lang="en" sz="1500">
                <a:solidFill>
                  <a:srgbClr val="374151"/>
                </a:solidFill>
                <a:highlight>
                  <a:srgbClr val="F7F7F8"/>
                </a:highlight>
                <a:latin typeface="Roboto"/>
                <a:ea typeface="Roboto"/>
                <a:cs typeface="Roboto"/>
                <a:sym typeface="Roboto"/>
              </a:rPr>
              <a:t>involves the collection, analysis, and interpretation of </a:t>
            </a:r>
            <a:r>
              <a:rPr lang="en" sz="1500" b="1">
                <a:solidFill>
                  <a:srgbClr val="374151"/>
                </a:solidFill>
                <a:highlight>
                  <a:srgbClr val="F7F7F8"/>
                </a:highlight>
                <a:latin typeface="Roboto"/>
                <a:ea typeface="Roboto"/>
                <a:cs typeface="Roboto"/>
                <a:sym typeface="Roboto"/>
              </a:rPr>
              <a:t>semistructured and unstructured social media data</a:t>
            </a:r>
            <a:r>
              <a:rPr lang="en" sz="1500">
                <a:solidFill>
                  <a:srgbClr val="374151"/>
                </a:solidFill>
                <a:highlight>
                  <a:srgbClr val="F7F7F8"/>
                </a:highlight>
                <a:latin typeface="Roboto"/>
                <a:ea typeface="Roboto"/>
                <a:cs typeface="Roboto"/>
                <a:sym typeface="Roboto"/>
              </a:rPr>
              <a:t>, while </a:t>
            </a:r>
            <a:r>
              <a:rPr lang="en" sz="1500" b="1">
                <a:solidFill>
                  <a:srgbClr val="374151"/>
                </a:solidFill>
                <a:highlight>
                  <a:srgbClr val="F7F7F8"/>
                </a:highlight>
                <a:latin typeface="Roboto"/>
                <a:ea typeface="Roboto"/>
                <a:cs typeface="Roboto"/>
                <a:sym typeface="Roboto"/>
              </a:rPr>
              <a:t>traditional business analytics</a:t>
            </a:r>
            <a:r>
              <a:rPr lang="en" sz="1500">
                <a:solidFill>
                  <a:srgbClr val="374151"/>
                </a:solidFill>
                <a:highlight>
                  <a:srgbClr val="F7F7F8"/>
                </a:highlight>
                <a:latin typeface="Roboto"/>
                <a:ea typeface="Roboto"/>
                <a:cs typeface="Roboto"/>
                <a:sym typeface="Roboto"/>
              </a:rPr>
              <a:t> uses </a:t>
            </a:r>
            <a:r>
              <a:rPr lang="en" sz="1500" b="1">
                <a:solidFill>
                  <a:srgbClr val="374151"/>
                </a:solidFill>
                <a:highlight>
                  <a:srgbClr val="F7F7F8"/>
                </a:highlight>
                <a:latin typeface="Roboto"/>
                <a:ea typeface="Roboto"/>
                <a:cs typeface="Roboto"/>
                <a:sym typeface="Roboto"/>
              </a:rPr>
              <a:t>structured and historical data.</a:t>
            </a:r>
            <a:endParaRPr sz="1500" b="1">
              <a:solidFill>
                <a:srgbClr val="374151"/>
              </a:solidFill>
              <a:highlight>
                <a:srgbClr val="F7F7F8"/>
              </a:highlight>
              <a:latin typeface="Roboto"/>
              <a:ea typeface="Roboto"/>
              <a:cs typeface="Roboto"/>
              <a:sym typeface="Roboto"/>
            </a:endParaRPr>
          </a:p>
          <a:p>
            <a:pPr marL="457200" lvl="0" indent="-323850" algn="l" rtl="0">
              <a:spcBef>
                <a:spcPts val="0"/>
              </a:spcBef>
              <a:spcAft>
                <a:spcPts val="0"/>
              </a:spcAft>
              <a:buClr>
                <a:srgbClr val="374151"/>
              </a:buClr>
              <a:buSzPts val="1500"/>
              <a:buFont typeface="Roboto"/>
              <a:buChar char="●"/>
            </a:pPr>
            <a:r>
              <a:rPr lang="en" sz="1500">
                <a:solidFill>
                  <a:srgbClr val="374151"/>
                </a:solidFill>
                <a:highlight>
                  <a:srgbClr val="F7F7F8"/>
                </a:highlight>
                <a:latin typeface="Roboto"/>
                <a:ea typeface="Roboto"/>
                <a:cs typeface="Roboto"/>
                <a:sym typeface="Roboto"/>
              </a:rPr>
              <a:t>Social media data is </a:t>
            </a:r>
            <a:r>
              <a:rPr lang="en" sz="1500" b="1">
                <a:solidFill>
                  <a:srgbClr val="374151"/>
                </a:solidFill>
                <a:highlight>
                  <a:srgbClr val="F7F7F8"/>
                </a:highlight>
                <a:latin typeface="Roboto"/>
                <a:ea typeface="Roboto"/>
                <a:cs typeface="Roboto"/>
                <a:sym typeface="Roboto"/>
              </a:rPr>
              <a:t>diverse, high volume, real-time, and stored in third-party databases</a:t>
            </a:r>
            <a:r>
              <a:rPr lang="en" sz="1500">
                <a:solidFill>
                  <a:srgbClr val="374151"/>
                </a:solidFill>
                <a:highlight>
                  <a:srgbClr val="F7F7F8"/>
                </a:highlight>
                <a:latin typeface="Roboto"/>
                <a:ea typeface="Roboto"/>
                <a:cs typeface="Roboto"/>
                <a:sym typeface="Roboto"/>
              </a:rPr>
              <a:t> in semistructured and unstructured formats, while traditional business data is mostly stored in </a:t>
            </a:r>
            <a:r>
              <a:rPr lang="en" sz="1500" b="1">
                <a:solidFill>
                  <a:srgbClr val="374151"/>
                </a:solidFill>
                <a:highlight>
                  <a:srgbClr val="F7F7F8"/>
                </a:highlight>
                <a:latin typeface="Roboto"/>
                <a:ea typeface="Roboto"/>
                <a:cs typeface="Roboto"/>
                <a:sym typeface="Roboto"/>
              </a:rPr>
              <a:t>databases and spreadsheets in machine-readable</a:t>
            </a:r>
            <a:r>
              <a:rPr lang="en" sz="1500">
                <a:solidFill>
                  <a:srgbClr val="374151"/>
                </a:solidFill>
                <a:highlight>
                  <a:srgbClr val="F7F7F8"/>
                </a:highlight>
                <a:latin typeface="Roboto"/>
                <a:ea typeface="Roboto"/>
                <a:cs typeface="Roboto"/>
                <a:sym typeface="Roboto"/>
              </a:rPr>
              <a:t> format.</a:t>
            </a:r>
            <a:endParaRPr sz="1500">
              <a:solidFill>
                <a:srgbClr val="374151"/>
              </a:solidFill>
              <a:highlight>
                <a:srgbClr val="F7F7F8"/>
              </a:highlight>
              <a:latin typeface="Roboto"/>
              <a:ea typeface="Roboto"/>
              <a:cs typeface="Roboto"/>
              <a:sym typeface="Roboto"/>
            </a:endParaRPr>
          </a:p>
          <a:p>
            <a:pPr marL="457200" lvl="0" indent="-323850" algn="l" rtl="0">
              <a:spcBef>
                <a:spcPts val="0"/>
              </a:spcBef>
              <a:spcAft>
                <a:spcPts val="0"/>
              </a:spcAft>
              <a:buClr>
                <a:srgbClr val="374151"/>
              </a:buClr>
              <a:buSzPts val="1500"/>
              <a:buFont typeface="Roboto"/>
              <a:buChar char="●"/>
            </a:pPr>
            <a:r>
              <a:rPr lang="en" sz="1500">
                <a:solidFill>
                  <a:srgbClr val="374151"/>
                </a:solidFill>
                <a:highlight>
                  <a:srgbClr val="F7F7F8"/>
                </a:highlight>
                <a:latin typeface="Roboto"/>
                <a:ea typeface="Roboto"/>
                <a:cs typeface="Roboto"/>
                <a:sym typeface="Roboto"/>
              </a:rPr>
              <a:t>Social media data is </a:t>
            </a:r>
            <a:r>
              <a:rPr lang="en" sz="1500" b="1">
                <a:solidFill>
                  <a:srgbClr val="374151"/>
                </a:solidFill>
                <a:highlight>
                  <a:srgbClr val="F7F7F8"/>
                </a:highlight>
                <a:latin typeface="Roboto"/>
                <a:ea typeface="Roboto"/>
                <a:cs typeface="Roboto"/>
                <a:sym typeface="Roboto"/>
              </a:rPr>
              <a:t>socialized in nature and originates from the public internet</a:t>
            </a:r>
            <a:r>
              <a:rPr lang="en" sz="1500">
                <a:solidFill>
                  <a:srgbClr val="374151"/>
                </a:solidFill>
                <a:highlight>
                  <a:srgbClr val="F7F7F8"/>
                </a:highlight>
                <a:latin typeface="Roboto"/>
                <a:ea typeface="Roboto"/>
                <a:cs typeface="Roboto"/>
                <a:sym typeface="Roboto"/>
              </a:rPr>
              <a:t>, while traditional business data is </a:t>
            </a:r>
            <a:r>
              <a:rPr lang="en" sz="1500" b="1">
                <a:solidFill>
                  <a:srgbClr val="374151"/>
                </a:solidFill>
                <a:highlight>
                  <a:srgbClr val="F7F7F8"/>
                </a:highlight>
                <a:latin typeface="Roboto"/>
                <a:ea typeface="Roboto"/>
                <a:cs typeface="Roboto"/>
                <a:sym typeface="Roboto"/>
              </a:rPr>
              <a:t>bureaucratic and formal in nature and is controlled by organizations</a:t>
            </a:r>
            <a:r>
              <a:rPr lang="en" sz="1500">
                <a:solidFill>
                  <a:srgbClr val="374151"/>
                </a:solidFill>
                <a:highlight>
                  <a:srgbClr val="F7F7F8"/>
                </a:highlight>
                <a:latin typeface="Roboto"/>
                <a:ea typeface="Roboto"/>
                <a:cs typeface="Roboto"/>
                <a:sym typeface="Roboto"/>
              </a:rPr>
              <a:t>.</a:t>
            </a:r>
            <a:endParaRPr sz="1500">
              <a:solidFill>
                <a:srgbClr val="374151"/>
              </a:solidFill>
              <a:highlight>
                <a:srgbClr val="F7F7F8"/>
              </a:highlight>
              <a:latin typeface="Roboto"/>
              <a:ea typeface="Roboto"/>
              <a:cs typeface="Roboto"/>
              <a:sym typeface="Roboto"/>
            </a:endParaRPr>
          </a:p>
          <a:p>
            <a:pPr marL="457200" lvl="0" indent="-323850" algn="l" rtl="0">
              <a:spcBef>
                <a:spcPts val="0"/>
              </a:spcBef>
              <a:spcAft>
                <a:spcPts val="0"/>
              </a:spcAft>
              <a:buClr>
                <a:srgbClr val="374151"/>
              </a:buClr>
              <a:buSzPts val="1500"/>
              <a:buFont typeface="Roboto"/>
              <a:buChar char="●"/>
            </a:pPr>
            <a:r>
              <a:rPr lang="en" sz="1500" b="1">
                <a:solidFill>
                  <a:srgbClr val="374151"/>
                </a:solidFill>
                <a:highlight>
                  <a:srgbClr val="F7F7F8"/>
                </a:highlight>
                <a:latin typeface="Roboto"/>
                <a:ea typeface="Roboto"/>
                <a:cs typeface="Roboto"/>
                <a:sym typeface="Roboto"/>
              </a:rPr>
              <a:t>The value of</a:t>
            </a:r>
            <a:r>
              <a:rPr lang="en" sz="1500">
                <a:solidFill>
                  <a:srgbClr val="374151"/>
                </a:solidFill>
                <a:highlight>
                  <a:srgbClr val="F7F7F8"/>
                </a:highlight>
                <a:latin typeface="Roboto"/>
                <a:ea typeface="Roboto"/>
                <a:cs typeface="Roboto"/>
                <a:sym typeface="Roboto"/>
              </a:rPr>
              <a:t> social media data is determined by the </a:t>
            </a:r>
            <a:r>
              <a:rPr lang="en" sz="1500" b="1">
                <a:solidFill>
                  <a:srgbClr val="374151"/>
                </a:solidFill>
                <a:highlight>
                  <a:srgbClr val="F7F7F8"/>
                </a:highlight>
                <a:latin typeface="Roboto"/>
                <a:ea typeface="Roboto"/>
                <a:cs typeface="Roboto"/>
                <a:sym typeface="Roboto"/>
              </a:rPr>
              <a:t>extent to which it is shared with other social entities</a:t>
            </a:r>
            <a:r>
              <a:rPr lang="en" sz="1500">
                <a:solidFill>
                  <a:srgbClr val="374151"/>
                </a:solidFill>
                <a:highlight>
                  <a:srgbClr val="F7F7F8"/>
                </a:highlight>
                <a:latin typeface="Roboto"/>
                <a:ea typeface="Roboto"/>
                <a:cs typeface="Roboto"/>
                <a:sym typeface="Roboto"/>
              </a:rPr>
              <a:t>, while the value of traditional business data is often </a:t>
            </a:r>
            <a:r>
              <a:rPr lang="en" sz="1500" b="1">
                <a:solidFill>
                  <a:srgbClr val="374151"/>
                </a:solidFill>
                <a:highlight>
                  <a:srgbClr val="F7F7F8"/>
                </a:highlight>
                <a:latin typeface="Roboto"/>
                <a:ea typeface="Roboto"/>
                <a:cs typeface="Roboto"/>
                <a:sym typeface="Roboto"/>
              </a:rPr>
              <a:t>confined within organizational databases and serves as a source of competitive advantage.</a:t>
            </a:r>
            <a:endParaRPr sz="1500" b="1">
              <a:solidFill>
                <a:srgbClr val="374151"/>
              </a:solidFill>
              <a:highlight>
                <a:srgbClr val="F7F7F8"/>
              </a:highlight>
              <a:latin typeface="Roboto"/>
              <a:ea typeface="Roboto"/>
              <a:cs typeface="Roboto"/>
              <a:sym typeface="Roboto"/>
            </a:endParaRPr>
          </a:p>
          <a:p>
            <a:pPr marL="457200" lvl="0" indent="-361950" algn="l" rtl="0">
              <a:spcBef>
                <a:spcPts val="0"/>
              </a:spcBef>
              <a:spcAft>
                <a:spcPts val="0"/>
              </a:spcAft>
              <a:buSzPts val="2100"/>
              <a:buChar char="●"/>
            </a:pPr>
            <a:endParaRPr sz="21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Social Media Vs Traditional Business Analytics</a:t>
            </a:r>
            <a:endParaRPr/>
          </a:p>
          <a:p>
            <a:pPr marL="0" lvl="0" indent="0" algn="l" rtl="0">
              <a:spcBef>
                <a:spcPts val="0"/>
              </a:spcBef>
              <a:spcAft>
                <a:spcPts val="0"/>
              </a:spcAft>
              <a:buNone/>
            </a:pPr>
            <a:endParaRPr/>
          </a:p>
        </p:txBody>
      </p:sp>
      <p:sp>
        <p:nvSpPr>
          <p:cNvPr id="97" name="Google Shape;97;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8" name="Google Shape;98;p18"/>
          <p:cNvPicPr preferRelativeResize="0"/>
          <p:nvPr/>
        </p:nvPicPr>
        <p:blipFill>
          <a:blip r:embed="rId3">
            <a:alphaModFix/>
          </a:blip>
          <a:stretch>
            <a:fillRect/>
          </a:stretch>
        </p:blipFill>
        <p:spPr>
          <a:xfrm>
            <a:off x="709613" y="1238250"/>
            <a:ext cx="7724775" cy="2667000"/>
          </a:xfrm>
          <a:prstGeom prst="rect">
            <a:avLst/>
          </a:prstGeom>
          <a:noFill/>
          <a:ln>
            <a:noFill/>
          </a:ln>
        </p:spPr>
      </p:pic>
      <p:pic>
        <p:nvPicPr>
          <p:cNvPr id="99" name="Google Shape;99;p18"/>
          <p:cNvPicPr preferRelativeResize="0"/>
          <p:nvPr/>
        </p:nvPicPr>
        <p:blipFill>
          <a:blip r:embed="rId3">
            <a:alphaModFix/>
          </a:blip>
          <a:stretch>
            <a:fillRect/>
          </a:stretch>
        </p:blipFill>
        <p:spPr>
          <a:xfrm>
            <a:off x="862013" y="1390650"/>
            <a:ext cx="7724775" cy="2667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Social Media Vs Traditional Business Analytics</a:t>
            </a:r>
            <a:endParaRPr/>
          </a:p>
          <a:p>
            <a:pPr marL="0" lvl="0" indent="0" algn="l" rtl="0">
              <a:spcBef>
                <a:spcPts val="0"/>
              </a:spcBef>
              <a:spcAft>
                <a:spcPts val="0"/>
              </a:spcAft>
              <a:buNone/>
            </a:pPr>
            <a:endParaRPr/>
          </a:p>
        </p:txBody>
      </p:sp>
      <p:sp>
        <p:nvSpPr>
          <p:cNvPr id="105" name="Google Shape;105;p1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6" name="Google Shape;106;p19"/>
          <p:cNvPicPr preferRelativeResize="0"/>
          <p:nvPr/>
        </p:nvPicPr>
        <p:blipFill>
          <a:blip r:embed="rId3">
            <a:alphaModFix/>
          </a:blip>
          <a:stretch>
            <a:fillRect/>
          </a:stretch>
        </p:blipFill>
        <p:spPr>
          <a:xfrm>
            <a:off x="776275" y="1727838"/>
            <a:ext cx="7591425" cy="2771775"/>
          </a:xfrm>
          <a:prstGeom prst="rect">
            <a:avLst/>
          </a:prstGeom>
          <a:noFill/>
          <a:ln>
            <a:noFill/>
          </a:ln>
        </p:spPr>
      </p:pic>
      <p:pic>
        <p:nvPicPr>
          <p:cNvPr id="107" name="Google Shape;107;p19"/>
          <p:cNvPicPr preferRelativeResize="0"/>
          <p:nvPr/>
        </p:nvPicPr>
        <p:blipFill>
          <a:blip r:embed="rId4">
            <a:alphaModFix/>
          </a:blip>
          <a:stretch>
            <a:fillRect/>
          </a:stretch>
        </p:blipFill>
        <p:spPr>
          <a:xfrm>
            <a:off x="776287" y="1329350"/>
            <a:ext cx="7591426" cy="398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Seven Layers of Social Media Analytics</a:t>
            </a:r>
            <a:endParaRPr/>
          </a:p>
        </p:txBody>
      </p:sp>
      <p:sp>
        <p:nvSpPr>
          <p:cNvPr id="113" name="Google Shape;113;p2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a:bodyPr>
          <a:lstStyle/>
          <a:p>
            <a:pPr marL="457200" lvl="0" indent="-342900" algn="l" rtl="0">
              <a:spcBef>
                <a:spcPts val="0"/>
              </a:spcBef>
              <a:spcAft>
                <a:spcPts val="0"/>
              </a:spcAft>
              <a:buSzPts val="1800"/>
              <a:buFont typeface="Roboto"/>
              <a:buChar char="●"/>
            </a:pPr>
            <a:r>
              <a:rPr lang="en">
                <a:latin typeface="Roboto"/>
                <a:ea typeface="Roboto"/>
                <a:cs typeface="Roboto"/>
                <a:sym typeface="Roboto"/>
              </a:rPr>
              <a:t>Social media has a </a:t>
            </a:r>
            <a:r>
              <a:rPr lang="en" b="1">
                <a:latin typeface="Roboto"/>
                <a:ea typeface="Roboto"/>
                <a:cs typeface="Roboto"/>
                <a:sym typeface="Roboto"/>
              </a:rPr>
              <a:t>minimum has seven layers of data</a:t>
            </a:r>
            <a:r>
              <a:rPr lang="en">
                <a:latin typeface="Roboto"/>
                <a:ea typeface="Roboto"/>
                <a:cs typeface="Roboto"/>
                <a:sym typeface="Roboto"/>
              </a:rPr>
              <a:t> (Figure 2). </a:t>
            </a: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en">
                <a:latin typeface="Roboto"/>
                <a:ea typeface="Roboto"/>
                <a:cs typeface="Roboto"/>
                <a:sym typeface="Roboto"/>
              </a:rPr>
              <a:t>Each layer carries potentially valuable information and insights that can be harvested for business intelligence purposes. </a:t>
            </a: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en">
                <a:latin typeface="Roboto"/>
                <a:ea typeface="Roboto"/>
                <a:cs typeface="Roboto"/>
                <a:sym typeface="Roboto"/>
              </a:rPr>
              <a:t>Out of the seven layers, some are visible or easily identifiable (e.g., text and actions) and other are invisible (e.g., social media and hyperlink networks). </a:t>
            </a: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en">
                <a:latin typeface="Roboto"/>
                <a:ea typeface="Roboto"/>
                <a:cs typeface="Roboto"/>
                <a:sym typeface="Roboto"/>
              </a:rPr>
              <a:t>The following are seven social media layers </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1. Text </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2. Networks </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3. Actions </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4. Hyperlinks </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5. Mobile </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6. Location </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7. Search engines</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Seven Layers of Social Media Analytics</a:t>
            </a:r>
            <a:endParaRPr/>
          </a:p>
          <a:p>
            <a:pPr marL="0" lvl="0" indent="0" algn="l" rtl="0">
              <a:spcBef>
                <a:spcPts val="0"/>
              </a:spcBef>
              <a:spcAft>
                <a:spcPts val="0"/>
              </a:spcAft>
              <a:buNone/>
            </a:pPr>
            <a:endParaRPr/>
          </a:p>
        </p:txBody>
      </p:sp>
      <p:sp>
        <p:nvSpPr>
          <p:cNvPr id="119" name="Google Shape;119;p2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0" name="Google Shape;120;p21"/>
          <p:cNvPicPr preferRelativeResize="0"/>
          <p:nvPr/>
        </p:nvPicPr>
        <p:blipFill>
          <a:blip r:embed="rId3">
            <a:alphaModFix/>
          </a:blip>
          <a:stretch>
            <a:fillRect/>
          </a:stretch>
        </p:blipFill>
        <p:spPr>
          <a:xfrm>
            <a:off x="2381600" y="1211473"/>
            <a:ext cx="4295775" cy="3842725"/>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2034</Words>
  <Application>Microsoft Office PowerPoint</Application>
  <PresentationFormat>On-screen Show (16:9)</PresentationFormat>
  <Paragraphs>195</Paragraphs>
  <Slides>28</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Roboto</vt:lpstr>
      <vt:lpstr>Open Sans</vt:lpstr>
      <vt:lpstr>Wingdings</vt:lpstr>
      <vt:lpstr>Times New Roman</vt:lpstr>
      <vt:lpstr>PT Sans Narrow</vt:lpstr>
      <vt:lpstr>Open Sans Medium</vt:lpstr>
      <vt:lpstr>Tropic</vt:lpstr>
      <vt:lpstr>SOCIAL MEDIA ANALYTICS: AN OVERVIEW</vt:lpstr>
      <vt:lpstr>Contents</vt:lpstr>
      <vt:lpstr>Social Media Analytics: Overview</vt:lpstr>
      <vt:lpstr>Purpose of Social Media Analytics</vt:lpstr>
      <vt:lpstr>Social Media Vs Traditional Business Analytics</vt:lpstr>
      <vt:lpstr>Social Media Vs Traditional Business Analytics </vt:lpstr>
      <vt:lpstr>Social Media Vs Traditional Business Analytics </vt:lpstr>
      <vt:lpstr>Seven Layers of Social Media Analytics</vt:lpstr>
      <vt:lpstr>Seven Layers of Social Media Analytics </vt:lpstr>
      <vt:lpstr>Seven Layers of Social Media Analytics </vt:lpstr>
      <vt:lpstr>Seven Layers of Social Media Analytics </vt:lpstr>
      <vt:lpstr>Social Media Analytics Types</vt:lpstr>
      <vt:lpstr>Social Media Analytics Lifecycle</vt:lpstr>
      <vt:lpstr>Social Media Analytics Lifecycle</vt:lpstr>
      <vt:lpstr>Step1 - Identification</vt:lpstr>
      <vt:lpstr>Step2 - Extraction</vt:lpstr>
      <vt:lpstr>Step3 - Cleaning</vt:lpstr>
      <vt:lpstr>Step 4- Analyzing </vt:lpstr>
      <vt:lpstr>Step 5 - Visualization</vt:lpstr>
      <vt:lpstr>Step 6 : Interpretation</vt:lpstr>
      <vt:lpstr>Challenges to Social Network Analysis</vt:lpstr>
      <vt:lpstr>Social Media Analytics Tools</vt:lpstr>
      <vt:lpstr>PowerPoint Presentation</vt:lpstr>
      <vt:lpstr>Questions</vt:lpstr>
      <vt:lpstr>WORLD WIDE WEB</vt:lpstr>
      <vt:lpstr>Core Characteristics of Social Media</vt:lpstr>
      <vt:lpstr>Types of Social Media</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ANALYTICS: AN OVERVIEW</dc:title>
  <dc:creator>MAK</dc:creator>
  <cp:lastModifiedBy>Windows User</cp:lastModifiedBy>
  <cp:revision>9</cp:revision>
  <dcterms:modified xsi:type="dcterms:W3CDTF">2023-01-20T12:10:16Z</dcterms:modified>
</cp:coreProperties>
</file>