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482c3b0f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482c3b0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482c3b0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482c3b0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482c3b0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482c3b0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482c3b0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482c3b0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482c3b0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482c3b0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482c3b0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482c3b0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482c3b0f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482c3b0f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482c3b0f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482c3b0f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482c3b0f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482c3b0f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482c3b0f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c482c3b0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b02ea8fd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b02ea8fd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482c3b0f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482c3b0f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482c3b0f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482c3b0f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482c3b0f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482c3b0f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b02ea8fd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b02ea8fd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b02ea8f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b02ea8f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482c3b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482c3b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482c3b0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482c3b0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482c3b0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482c3b0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482c3b0f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482c3b0f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482c3b0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482c3b0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2. </a:t>
            </a:r>
            <a:r>
              <a:rPr lang="en"/>
              <a:t>Social Network Structure, Measures &amp; Visualization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Matrix</a:t>
            </a:r>
            <a:endParaRPr/>
          </a:p>
        </p:txBody>
      </p:sp>
      <p:sp>
        <p:nvSpPr>
          <p:cNvPr id="133" name="Google Shape;13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2"/>
          <p:cNvPicPr preferRelativeResize="0"/>
          <p:nvPr/>
        </p:nvPicPr>
        <p:blipFill>
          <a:blip r:embed="rId3">
            <a:alphaModFix/>
          </a:blip>
          <a:stretch>
            <a:fillRect/>
          </a:stretch>
        </p:blipFill>
        <p:spPr>
          <a:xfrm>
            <a:off x="5184213" y="1823050"/>
            <a:ext cx="3648075" cy="2305050"/>
          </a:xfrm>
          <a:prstGeom prst="rect">
            <a:avLst/>
          </a:prstGeom>
          <a:noFill/>
          <a:ln>
            <a:noFill/>
          </a:ln>
        </p:spPr>
      </p:pic>
      <p:pic>
        <p:nvPicPr>
          <p:cNvPr descr="Image of Figure 2.2" id="135" name="Google Shape;135;p22"/>
          <p:cNvPicPr preferRelativeResize="0"/>
          <p:nvPr/>
        </p:nvPicPr>
        <p:blipFill>
          <a:blip r:embed="rId4">
            <a:alphaModFix/>
          </a:blip>
          <a:stretch>
            <a:fillRect/>
          </a:stretch>
        </p:blipFill>
        <p:spPr>
          <a:xfrm>
            <a:off x="1133700" y="1831825"/>
            <a:ext cx="2752725" cy="217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Matrix for directed graph </a:t>
            </a:r>
            <a:endParaRPr/>
          </a:p>
          <a:p>
            <a:pPr indent="0" lvl="0" marL="0" rtl="0" algn="l">
              <a:spcBef>
                <a:spcPts val="0"/>
              </a:spcBef>
              <a:spcAft>
                <a:spcPts val="0"/>
              </a:spcAft>
              <a:buNone/>
            </a:pPr>
            <a:r>
              <a:t/>
            </a:r>
            <a:endParaRPr/>
          </a:p>
        </p:txBody>
      </p:sp>
      <p:sp>
        <p:nvSpPr>
          <p:cNvPr id="141" name="Google Shape;14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3"/>
          <p:cNvPicPr preferRelativeResize="0"/>
          <p:nvPr/>
        </p:nvPicPr>
        <p:blipFill>
          <a:blip r:embed="rId3">
            <a:alphaModFix/>
          </a:blip>
          <a:stretch>
            <a:fillRect/>
          </a:stretch>
        </p:blipFill>
        <p:spPr>
          <a:xfrm>
            <a:off x="4778988" y="1846100"/>
            <a:ext cx="2200275" cy="2143125"/>
          </a:xfrm>
          <a:prstGeom prst="rect">
            <a:avLst/>
          </a:prstGeom>
          <a:noFill/>
          <a:ln>
            <a:noFill/>
          </a:ln>
        </p:spPr>
      </p:pic>
      <p:pic>
        <p:nvPicPr>
          <p:cNvPr descr="Image of Figure 2.5" id="143" name="Google Shape;143;p23"/>
          <p:cNvPicPr preferRelativeResize="0"/>
          <p:nvPr/>
        </p:nvPicPr>
        <p:blipFill>
          <a:blip r:embed="rId4">
            <a:alphaModFix/>
          </a:blip>
          <a:stretch>
            <a:fillRect/>
          </a:stretch>
        </p:blipFill>
        <p:spPr>
          <a:xfrm>
            <a:off x="311700" y="2159025"/>
            <a:ext cx="4185800" cy="1608657"/>
          </a:xfrm>
          <a:prstGeom prst="rect">
            <a:avLst/>
          </a:prstGeom>
          <a:noFill/>
          <a:ln>
            <a:noFill/>
          </a:ln>
        </p:spPr>
      </p:pic>
      <p:sp>
        <p:nvSpPr>
          <p:cNvPr id="144" name="Google Shape;144;p23"/>
          <p:cNvSpPr txBox="1"/>
          <p:nvPr/>
        </p:nvSpPr>
        <p:spPr>
          <a:xfrm>
            <a:off x="754500" y="3910775"/>
            <a:ext cx="10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sp>
        <p:nvSpPr>
          <p:cNvPr id="145" name="Google Shape;145;p23"/>
          <p:cNvSpPr/>
          <p:nvPr/>
        </p:nvSpPr>
        <p:spPr>
          <a:xfrm>
            <a:off x="2656775" y="1997900"/>
            <a:ext cx="1840800" cy="187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Matrix for Undirected Weighted Graph </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2" name="Google Shape;152;p24"/>
          <p:cNvSpPr txBox="1"/>
          <p:nvPr/>
        </p:nvSpPr>
        <p:spPr>
          <a:xfrm>
            <a:off x="754500" y="3910775"/>
            <a:ext cx="10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pic>
        <p:nvPicPr>
          <p:cNvPr id="153" name="Google Shape;153;p24"/>
          <p:cNvPicPr preferRelativeResize="0"/>
          <p:nvPr/>
        </p:nvPicPr>
        <p:blipFill>
          <a:blip r:embed="rId3">
            <a:alphaModFix/>
          </a:blip>
          <a:stretch>
            <a:fillRect/>
          </a:stretch>
        </p:blipFill>
        <p:spPr>
          <a:xfrm>
            <a:off x="3830513" y="1688950"/>
            <a:ext cx="3990975" cy="2457450"/>
          </a:xfrm>
          <a:prstGeom prst="rect">
            <a:avLst/>
          </a:prstGeom>
          <a:noFill/>
          <a:ln>
            <a:noFill/>
          </a:ln>
        </p:spPr>
      </p:pic>
      <p:pic>
        <p:nvPicPr>
          <p:cNvPr descr="Image of Figure 2.4" id="154" name="Google Shape;154;p24"/>
          <p:cNvPicPr preferRelativeResize="0"/>
          <p:nvPr/>
        </p:nvPicPr>
        <p:blipFill>
          <a:blip r:embed="rId4">
            <a:alphaModFix/>
          </a:blip>
          <a:stretch>
            <a:fillRect/>
          </a:stretch>
        </p:blipFill>
        <p:spPr>
          <a:xfrm>
            <a:off x="457175" y="1739075"/>
            <a:ext cx="275272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XML and standard format</a:t>
            </a:r>
            <a:endParaRPr/>
          </a:p>
        </p:txBody>
      </p:sp>
      <p:sp>
        <p:nvSpPr>
          <p:cNvPr id="160" name="Google Shape;16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1020200" y="1673783"/>
            <a:ext cx="6407050" cy="205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Network Structure and Properties</a:t>
            </a:r>
            <a:endParaRPr/>
          </a:p>
        </p:txBody>
      </p:sp>
      <p:sp>
        <p:nvSpPr>
          <p:cNvPr id="167" name="Google Shape;167;p26"/>
          <p:cNvSpPr txBox="1"/>
          <p:nvPr>
            <p:ph idx="1" type="body"/>
          </p:nvPr>
        </p:nvSpPr>
        <p:spPr>
          <a:xfrm>
            <a:off x="1916400" y="1213175"/>
            <a:ext cx="2897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Subnetworks</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68" name="Google Shape;168;p26"/>
          <p:cNvPicPr preferRelativeResize="0"/>
          <p:nvPr/>
        </p:nvPicPr>
        <p:blipFill>
          <a:blip r:embed="rId3">
            <a:alphaModFix/>
          </a:blip>
          <a:stretch>
            <a:fillRect/>
          </a:stretch>
        </p:blipFill>
        <p:spPr>
          <a:xfrm>
            <a:off x="311700" y="1836175"/>
            <a:ext cx="5629800" cy="2393123"/>
          </a:xfrm>
          <a:prstGeom prst="rect">
            <a:avLst/>
          </a:prstGeom>
          <a:noFill/>
          <a:ln>
            <a:noFill/>
          </a:ln>
        </p:spPr>
      </p:pic>
      <p:sp>
        <p:nvSpPr>
          <p:cNvPr id="169" name="Google Shape;169;p26"/>
          <p:cNvSpPr txBox="1"/>
          <p:nvPr>
            <p:ph idx="1" type="body"/>
          </p:nvPr>
        </p:nvSpPr>
        <p:spPr>
          <a:xfrm>
            <a:off x="5267550" y="1213175"/>
            <a:ext cx="2897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Subnetwork Types</a:t>
            </a:r>
            <a:endParaRPr b="1"/>
          </a:p>
          <a:p>
            <a:pPr indent="-342900" lvl="0" marL="457200" rtl="0" algn="l">
              <a:spcBef>
                <a:spcPts val="1200"/>
              </a:spcBef>
              <a:spcAft>
                <a:spcPts val="0"/>
              </a:spcAft>
              <a:buSzPts val="1800"/>
              <a:buChar char="●"/>
            </a:pPr>
            <a:r>
              <a:rPr b="1" lang="en"/>
              <a:t>Singleton</a:t>
            </a:r>
            <a:endParaRPr b="1"/>
          </a:p>
          <a:p>
            <a:pPr indent="-342900" lvl="0" marL="457200" rtl="0" algn="l">
              <a:spcBef>
                <a:spcPts val="0"/>
              </a:spcBef>
              <a:spcAft>
                <a:spcPts val="0"/>
              </a:spcAft>
              <a:buSzPts val="1800"/>
              <a:buChar char="●"/>
            </a:pPr>
            <a:r>
              <a:rPr b="1" lang="en"/>
              <a:t>Dyad</a:t>
            </a:r>
            <a:endParaRPr b="1"/>
          </a:p>
          <a:p>
            <a:pPr indent="-342900" lvl="0" marL="457200" rtl="0" algn="l">
              <a:spcBef>
                <a:spcPts val="0"/>
              </a:spcBef>
              <a:spcAft>
                <a:spcPts val="0"/>
              </a:spcAft>
              <a:buSzPts val="1800"/>
              <a:buChar char="●"/>
            </a:pPr>
            <a:r>
              <a:rPr b="1" lang="en"/>
              <a:t>Triad</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Cliques</a:t>
            </a:r>
            <a:endParaRPr/>
          </a:p>
        </p:txBody>
      </p:sp>
      <p:sp>
        <p:nvSpPr>
          <p:cNvPr id="175" name="Google Shape;17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ll nodes in a group are connected to one another. When this happens, it is called a clique.</a:t>
            </a:r>
            <a:endParaRPr/>
          </a:p>
        </p:txBody>
      </p:sp>
      <p:pic>
        <p:nvPicPr>
          <p:cNvPr id="176" name="Google Shape;176;p27"/>
          <p:cNvPicPr preferRelativeResize="0"/>
          <p:nvPr/>
        </p:nvPicPr>
        <p:blipFill>
          <a:blip r:embed="rId3">
            <a:alphaModFix/>
          </a:blip>
          <a:stretch>
            <a:fillRect/>
          </a:stretch>
        </p:blipFill>
        <p:spPr>
          <a:xfrm>
            <a:off x="2526725" y="2208038"/>
            <a:ext cx="1752600"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16063" y="94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Egocentric networks</a:t>
            </a:r>
            <a:endParaRPr/>
          </a:p>
        </p:txBody>
      </p:sp>
      <p:pic>
        <p:nvPicPr>
          <p:cNvPr id="182" name="Google Shape;182;p28"/>
          <p:cNvPicPr preferRelativeResize="0"/>
          <p:nvPr/>
        </p:nvPicPr>
        <p:blipFill>
          <a:blip r:embed="rId3">
            <a:alphaModFix/>
          </a:blip>
          <a:stretch>
            <a:fillRect/>
          </a:stretch>
        </p:blipFill>
        <p:spPr>
          <a:xfrm>
            <a:off x="1204525" y="1266322"/>
            <a:ext cx="6543675" cy="3786300"/>
          </a:xfrm>
          <a:prstGeom prst="rect">
            <a:avLst/>
          </a:prstGeom>
          <a:noFill/>
          <a:ln>
            <a:noFill/>
          </a:ln>
        </p:spPr>
      </p:pic>
      <p:sp>
        <p:nvSpPr>
          <p:cNvPr id="183" name="Google Shape;183;p28"/>
          <p:cNvSpPr txBox="1"/>
          <p:nvPr/>
        </p:nvSpPr>
        <p:spPr>
          <a:xfrm>
            <a:off x="393200" y="759200"/>
            <a:ext cx="200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we are going one step away from D in the network, this is called a degree-1 egocentric network. It only shows us the nodes D is connected to.</a:t>
            </a:r>
            <a:endParaRPr/>
          </a:p>
        </p:txBody>
      </p:sp>
      <p:sp>
        <p:nvSpPr>
          <p:cNvPr id="184" name="Google Shape;184;p28"/>
          <p:cNvSpPr txBox="1"/>
          <p:nvPr/>
        </p:nvSpPr>
        <p:spPr>
          <a:xfrm>
            <a:off x="5919275" y="6053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want to see only D’s neighbors and their connections, it is called a 1.5-degree egocentric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Paths and Connecttedness</a:t>
            </a:r>
            <a:endParaRPr/>
          </a:p>
        </p:txBody>
      </p:sp>
      <p:sp>
        <p:nvSpPr>
          <p:cNvPr id="190" name="Google Shape;190;p29"/>
          <p:cNvSpPr txBox="1"/>
          <p:nvPr>
            <p:ph idx="1" type="body"/>
          </p:nvPr>
        </p:nvSpPr>
        <p:spPr>
          <a:xfrm>
            <a:off x="311700" y="10644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path is a series of nodes that can be traversed following edges between them.</a:t>
            </a:r>
            <a:endParaRPr/>
          </a:p>
          <a:p>
            <a:pPr indent="-342900" lvl="0" marL="457200" rtl="0" algn="l">
              <a:spcBef>
                <a:spcPts val="0"/>
              </a:spcBef>
              <a:spcAft>
                <a:spcPts val="0"/>
              </a:spcAft>
              <a:buSzPts val="1800"/>
              <a:buChar char="●"/>
            </a:pPr>
            <a:r>
              <a:rPr lang="en"/>
              <a:t>To determine the length of a path, we count the number of edges in it. The path from M to C has a length of 4 (MP, PF, FO, and OC)</a:t>
            </a:r>
            <a:endParaRPr/>
          </a:p>
        </p:txBody>
      </p:sp>
      <p:pic>
        <p:nvPicPr>
          <p:cNvPr id="191" name="Google Shape;191;p29"/>
          <p:cNvPicPr preferRelativeResize="0"/>
          <p:nvPr/>
        </p:nvPicPr>
        <p:blipFill>
          <a:blip r:embed="rId3">
            <a:alphaModFix/>
          </a:blip>
          <a:stretch>
            <a:fillRect/>
          </a:stretch>
        </p:blipFill>
        <p:spPr>
          <a:xfrm>
            <a:off x="1975025" y="2518625"/>
            <a:ext cx="4581850" cy="23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Path</a:t>
            </a:r>
            <a:endParaRPr/>
          </a:p>
        </p:txBody>
      </p:sp>
      <p:sp>
        <p:nvSpPr>
          <p:cNvPr id="197" name="Google Shape;197;p30"/>
          <p:cNvSpPr txBox="1"/>
          <p:nvPr>
            <p:ph idx="1" type="body"/>
          </p:nvPr>
        </p:nvSpPr>
        <p:spPr>
          <a:xfrm>
            <a:off x="311700" y="10644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a:t>
            </a:r>
            <a:r>
              <a:rPr lang="en"/>
              <a:t>ere are two shortest paths from Node F to Node E: FAE and FBE. Shortest paths will be an important measure we consider in network analysis and are sometimes called </a:t>
            </a:r>
            <a:r>
              <a:rPr lang="en">
                <a:solidFill>
                  <a:srgbClr val="980000"/>
                </a:solidFill>
              </a:rPr>
              <a:t>geodesic distances</a:t>
            </a:r>
            <a:endParaRPr>
              <a:solidFill>
                <a:srgbClr val="980000"/>
              </a:solidFill>
            </a:endParaRPr>
          </a:p>
        </p:txBody>
      </p:sp>
      <p:pic>
        <p:nvPicPr>
          <p:cNvPr id="198" name="Google Shape;198;p30"/>
          <p:cNvPicPr preferRelativeResize="0"/>
          <p:nvPr/>
        </p:nvPicPr>
        <p:blipFill>
          <a:blip r:embed="rId3">
            <a:alphaModFix/>
          </a:blip>
          <a:stretch>
            <a:fillRect/>
          </a:stretch>
        </p:blipFill>
        <p:spPr>
          <a:xfrm>
            <a:off x="1284600" y="2167925"/>
            <a:ext cx="5272274" cy="26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Connectedness</a:t>
            </a:r>
            <a:endParaRPr/>
          </a:p>
        </p:txBody>
      </p:sp>
      <p:sp>
        <p:nvSpPr>
          <p:cNvPr id="204" name="Google Shape;204;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Paths are used to determine a graph property called connectedness. Two nodes in a graph are called connected if there is a path between them in the network.</a:t>
            </a:r>
            <a:endParaRPr/>
          </a:p>
          <a:p>
            <a:pPr indent="-342900" lvl="0" marL="457200" rtl="0" algn="l">
              <a:spcBef>
                <a:spcPts val="0"/>
              </a:spcBef>
              <a:spcAft>
                <a:spcPts val="0"/>
              </a:spcAft>
              <a:buSzPts val="1800"/>
              <a:buChar char="●"/>
            </a:pPr>
            <a:r>
              <a:rPr lang="en"/>
              <a:t>An entire graph is called connected if all pairs of nodes are connected.</a:t>
            </a:r>
            <a:endParaRPr/>
          </a:p>
          <a:p>
            <a:pPr indent="-342900" lvl="0" marL="457200" rtl="0" algn="l">
              <a:spcBef>
                <a:spcPts val="0"/>
              </a:spcBef>
              <a:spcAft>
                <a:spcPts val="0"/>
              </a:spcAft>
              <a:buSzPts val="1800"/>
              <a:buChar char="●"/>
            </a:pPr>
            <a:r>
              <a:rPr b="1" lang="en"/>
              <a:t>Strongly connected graphs</a:t>
            </a:r>
            <a:r>
              <a:rPr lang="en"/>
              <a:t> - every vertex is </a:t>
            </a:r>
            <a:r>
              <a:rPr lang="en"/>
              <a:t>reachable</a:t>
            </a:r>
            <a:r>
              <a:rPr lang="en"/>
              <a:t> from every other </a:t>
            </a:r>
            <a:r>
              <a:rPr lang="en"/>
              <a:t>vertex</a:t>
            </a:r>
            <a:r>
              <a:rPr lang="en"/>
              <a:t>.</a:t>
            </a:r>
            <a:endParaRPr/>
          </a:p>
          <a:p>
            <a:pPr indent="-342900" lvl="0" marL="457200" rtl="0" algn="l">
              <a:spcBef>
                <a:spcPts val="0"/>
              </a:spcBef>
              <a:spcAft>
                <a:spcPts val="0"/>
              </a:spcAft>
              <a:buSzPts val="1800"/>
              <a:buChar char="●"/>
            </a:pPr>
            <a:r>
              <a:rPr b="1" lang="en"/>
              <a:t>Weakly</a:t>
            </a:r>
            <a:r>
              <a:rPr b="1" lang="en"/>
              <a:t> connected </a:t>
            </a:r>
            <a:r>
              <a:rPr lang="en"/>
              <a:t>-  If a path cannot be found between all pairs of nodes using the direction of the edges, but paths can be found if the directed edges are treated as undirected, then the graph is called weakly connected.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Basics of Social Network Structure - Nodes, Edges &amp; Tie</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Describing the Networks Measures - Degree Distribution, Density,</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Connectivity, Centralization, Tie Strength &amp; Trust</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Network Visualization - Graph Layout, Visualizing Network features,</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Scale Issues.</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Social Media Network Analytics - Common Network Terms, Common</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Social Media Network Types, Types of Networks, Common Network</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Terminologies, Network Analytics Tools.</a:t>
            </a:r>
            <a:endParaRPr b="1">
              <a:latin typeface="Roboto"/>
              <a:ea typeface="Roboto"/>
              <a:cs typeface="Roboto"/>
              <a:sym typeface="Roboto"/>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Bridges and hubs</a:t>
            </a:r>
            <a:endParaRPr/>
          </a:p>
        </p:txBody>
      </p:sp>
      <p:sp>
        <p:nvSpPr>
          <p:cNvPr id="210" name="Google Shape;210;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Connected Components</a:t>
            </a:r>
            <a:r>
              <a:rPr lang="en"/>
              <a:t> -If a graph is not connected, it may have subgraphs that are connected. These are called connected components. The fig shows three-node connected component, a two-node connected component, and a singleton</a:t>
            </a:r>
            <a:endParaRPr/>
          </a:p>
          <a:p>
            <a:pPr indent="-342900" lvl="0" marL="457200" rtl="0" algn="l">
              <a:spcBef>
                <a:spcPts val="0"/>
              </a:spcBef>
              <a:spcAft>
                <a:spcPts val="0"/>
              </a:spcAft>
              <a:buSzPts val="1800"/>
              <a:buChar char="●"/>
            </a:pPr>
            <a:r>
              <a:rPr b="1" lang="en"/>
              <a:t>A</a:t>
            </a:r>
            <a:r>
              <a:rPr b="1" lang="en"/>
              <a:t> bridge i</a:t>
            </a:r>
            <a:r>
              <a:rPr lang="en"/>
              <a:t>s an edge that connects two otherwise separate groups of nodes in the network. Formally, a bridge is an edge that, if removed, will increase the number of connected components in a graph.</a:t>
            </a:r>
            <a:endParaRPr/>
          </a:p>
          <a:p>
            <a:pPr indent="-342900" lvl="0" marL="457200" rtl="0" algn="l">
              <a:spcBef>
                <a:spcPts val="0"/>
              </a:spcBef>
              <a:spcAft>
                <a:spcPts val="0"/>
              </a:spcAft>
              <a:buSzPts val="1800"/>
              <a:buChar char="●"/>
            </a:pPr>
            <a:r>
              <a:rPr lang="en"/>
              <a:t> </a:t>
            </a:r>
            <a:r>
              <a:rPr b="1" lang="en"/>
              <a:t>Hub</a:t>
            </a:r>
            <a:r>
              <a:rPr lang="en"/>
              <a:t> - The term is used to refer to the most connected nodes in the network. E.g. Node P would be a hub because it has many connections to other nodes.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Bridges and hubs</a:t>
            </a:r>
            <a:endParaRPr/>
          </a:p>
          <a:p>
            <a:pPr indent="0" lvl="0" marL="0" rtl="0" algn="l">
              <a:spcBef>
                <a:spcPts val="0"/>
              </a:spcBef>
              <a:spcAft>
                <a:spcPts val="0"/>
              </a:spcAft>
              <a:buNone/>
            </a:pPr>
            <a:r>
              <a:t/>
            </a:r>
            <a:endParaRPr/>
          </a:p>
        </p:txBody>
      </p:sp>
      <p:sp>
        <p:nvSpPr>
          <p:cNvPr id="216" name="Google Shape;216;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1092988" y="1377613"/>
            <a:ext cx="5534025" cy="3514725"/>
          </a:xfrm>
          <a:prstGeom prst="rect">
            <a:avLst/>
          </a:prstGeom>
          <a:noFill/>
          <a:ln>
            <a:noFill/>
          </a:ln>
        </p:spPr>
      </p:pic>
      <p:sp>
        <p:nvSpPr>
          <p:cNvPr id="218" name="Google Shape;218;p33"/>
          <p:cNvSpPr txBox="1"/>
          <p:nvPr/>
        </p:nvSpPr>
        <p:spPr>
          <a:xfrm>
            <a:off x="4112675" y="15303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Node P would be a </a:t>
            </a:r>
            <a:r>
              <a:rPr b="1" lang="en" sz="1800">
                <a:solidFill>
                  <a:schemeClr val="dk2"/>
                </a:solidFill>
                <a:latin typeface="Open Sans"/>
                <a:ea typeface="Open Sans"/>
                <a:cs typeface="Open Sans"/>
                <a:sym typeface="Open Sans"/>
              </a:rPr>
              <a:t>hub</a:t>
            </a:r>
            <a:endParaRPr b="1"/>
          </a:p>
        </p:txBody>
      </p:sp>
      <p:sp>
        <p:nvSpPr>
          <p:cNvPr id="219" name="Google Shape;219;p33"/>
          <p:cNvSpPr txBox="1"/>
          <p:nvPr/>
        </p:nvSpPr>
        <p:spPr>
          <a:xfrm>
            <a:off x="1374500" y="3850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PF is a bridge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225" name="Google Shape;225;p34"/>
          <p:cNvSpPr txBox="1"/>
          <p:nvPr>
            <p:ph idx="1" type="body"/>
          </p:nvPr>
        </p:nvSpPr>
        <p:spPr>
          <a:xfrm>
            <a:off x="4654650" y="0"/>
            <a:ext cx="4177800" cy="4989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300"/>
              <a:t>1. </a:t>
            </a:r>
            <a:r>
              <a:rPr b="1" lang="en" sz="1417"/>
              <a:t>Answer the following questions about this graph.</a:t>
            </a:r>
            <a:endParaRPr b="1" sz="1417"/>
          </a:p>
          <a:p>
            <a:pPr indent="0" lvl="0" marL="0" rtl="0" algn="l">
              <a:spcBef>
                <a:spcPts val="1200"/>
              </a:spcBef>
              <a:spcAft>
                <a:spcPts val="0"/>
              </a:spcAft>
              <a:buNone/>
            </a:pPr>
            <a:r>
              <a:rPr b="1" lang="en" sz="1417"/>
              <a:t> a. How many nodes are in the network? </a:t>
            </a:r>
            <a:endParaRPr b="1" sz="1417"/>
          </a:p>
          <a:p>
            <a:pPr indent="0" lvl="0" marL="0" rtl="0" algn="l">
              <a:spcBef>
                <a:spcPts val="1200"/>
              </a:spcBef>
              <a:spcAft>
                <a:spcPts val="0"/>
              </a:spcAft>
              <a:buNone/>
            </a:pPr>
            <a:r>
              <a:rPr b="1" lang="en" sz="1417"/>
              <a:t>b. How many edges are in the network? </a:t>
            </a:r>
            <a:endParaRPr b="1" sz="1417"/>
          </a:p>
          <a:p>
            <a:pPr indent="0" lvl="0" marL="0" rtl="0" algn="l">
              <a:spcBef>
                <a:spcPts val="1200"/>
              </a:spcBef>
              <a:spcAft>
                <a:spcPts val="0"/>
              </a:spcAft>
              <a:buNone/>
            </a:pPr>
            <a:r>
              <a:rPr b="1" lang="en" sz="1417"/>
              <a:t>c. Is this graph directed or undirected</a:t>
            </a:r>
            <a:endParaRPr b="1" sz="1417"/>
          </a:p>
          <a:p>
            <a:pPr indent="0" lvl="0" marL="0" rtl="0" algn="l">
              <a:spcBef>
                <a:spcPts val="1200"/>
              </a:spcBef>
              <a:spcAft>
                <a:spcPts val="0"/>
              </a:spcAft>
              <a:buNone/>
            </a:pPr>
            <a:r>
              <a:rPr b="1" lang="en" sz="1417"/>
              <a:t>d. Create an adjacency list for this graph. </a:t>
            </a:r>
            <a:endParaRPr b="1" sz="1417"/>
          </a:p>
          <a:p>
            <a:pPr indent="0" lvl="0" marL="0" rtl="0" algn="l">
              <a:spcBef>
                <a:spcPts val="1200"/>
              </a:spcBef>
              <a:spcAft>
                <a:spcPts val="0"/>
              </a:spcAft>
              <a:buNone/>
            </a:pPr>
            <a:r>
              <a:rPr b="1" lang="en" sz="1417"/>
              <a:t>e. Create an adjacency matrix for this graph</a:t>
            </a:r>
            <a:endParaRPr b="1" sz="1417"/>
          </a:p>
          <a:p>
            <a:pPr indent="0" lvl="0" marL="0" rtl="0" algn="l">
              <a:spcBef>
                <a:spcPts val="1200"/>
              </a:spcBef>
              <a:spcAft>
                <a:spcPts val="0"/>
              </a:spcAft>
              <a:buNone/>
            </a:pPr>
            <a:r>
              <a:rPr b="1" lang="en" sz="1417"/>
              <a:t> f. What is the length of the shortest path from node A to node F?</a:t>
            </a:r>
            <a:endParaRPr b="1" sz="1417"/>
          </a:p>
          <a:p>
            <a:pPr indent="0" lvl="0" marL="0" rtl="0" algn="l">
              <a:spcBef>
                <a:spcPts val="1200"/>
              </a:spcBef>
              <a:spcAft>
                <a:spcPts val="0"/>
              </a:spcAft>
              <a:buNone/>
            </a:pPr>
            <a:r>
              <a:rPr b="1" lang="en" sz="1417"/>
              <a:t> g. What is the largest clique in this network? How many cliques of that size are there? </a:t>
            </a:r>
            <a:endParaRPr b="1" sz="1417"/>
          </a:p>
          <a:p>
            <a:pPr indent="0" lvl="0" marL="0" rtl="0" algn="l">
              <a:spcBef>
                <a:spcPts val="1200"/>
              </a:spcBef>
              <a:spcAft>
                <a:spcPts val="0"/>
              </a:spcAft>
              <a:buNone/>
            </a:pPr>
            <a:r>
              <a:rPr b="1" lang="en" sz="1417"/>
              <a:t>h. How many connected components are there in this network?</a:t>
            </a:r>
            <a:endParaRPr b="1" sz="1417"/>
          </a:p>
          <a:p>
            <a:pPr indent="0" lvl="0" marL="0" rtl="0" algn="l">
              <a:spcBef>
                <a:spcPts val="1200"/>
              </a:spcBef>
              <a:spcAft>
                <a:spcPts val="0"/>
              </a:spcAft>
              <a:buNone/>
            </a:pPr>
            <a:r>
              <a:rPr b="1" lang="en" sz="1417"/>
              <a:t> i. Draw the 1.5 ego network for node E (without including node E in the graph). How many singletons are in the ego network?</a:t>
            </a:r>
            <a:endParaRPr b="1" sz="1417"/>
          </a:p>
          <a:p>
            <a:pPr indent="0" lvl="0" marL="0" rtl="0" algn="l">
              <a:spcBef>
                <a:spcPts val="1200"/>
              </a:spcBef>
              <a:spcAft>
                <a:spcPts val="1200"/>
              </a:spcAft>
              <a:buNone/>
            </a:pPr>
            <a:r>
              <a:rPr b="1" lang="en" sz="1417"/>
              <a:t> j. Are there any hubs in the network? If so, which node(s) and why is it a hub?</a:t>
            </a:r>
            <a:endParaRPr b="1" sz="1417"/>
          </a:p>
        </p:txBody>
      </p:sp>
      <p:pic>
        <p:nvPicPr>
          <p:cNvPr id="226" name="Google Shape;226;p34"/>
          <p:cNvPicPr preferRelativeResize="0"/>
          <p:nvPr/>
        </p:nvPicPr>
        <p:blipFill>
          <a:blip r:embed="rId3">
            <a:alphaModFix/>
          </a:blip>
          <a:stretch>
            <a:fillRect/>
          </a:stretch>
        </p:blipFill>
        <p:spPr>
          <a:xfrm>
            <a:off x="311700" y="1651897"/>
            <a:ext cx="3784900" cy="233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Basics of social network  structure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3375" lvl="0" marL="457200" rtl="0" algn="l">
              <a:spcBef>
                <a:spcPts val="2800"/>
              </a:spcBef>
              <a:spcAft>
                <a:spcPts val="0"/>
              </a:spcAft>
              <a:buSzPts val="1650"/>
              <a:buFont typeface="Roboto"/>
              <a:buChar char="●"/>
            </a:pPr>
            <a:r>
              <a:rPr lang="en" sz="1650">
                <a:latin typeface="Roboto"/>
                <a:ea typeface="Roboto"/>
                <a:cs typeface="Roboto"/>
                <a:sym typeface="Roboto"/>
              </a:rPr>
              <a:t>Social network structure refers to the </a:t>
            </a:r>
            <a:r>
              <a:rPr b="1" lang="en" sz="1650">
                <a:latin typeface="Roboto"/>
                <a:ea typeface="Roboto"/>
                <a:cs typeface="Roboto"/>
                <a:sym typeface="Roboto"/>
              </a:rPr>
              <a:t>patterns of relationships</a:t>
            </a:r>
            <a:r>
              <a:rPr lang="en" sz="1650">
                <a:latin typeface="Roboto"/>
                <a:ea typeface="Roboto"/>
                <a:cs typeface="Roboto"/>
                <a:sym typeface="Roboto"/>
              </a:rPr>
              <a:t> and </a:t>
            </a:r>
            <a:r>
              <a:rPr b="1" lang="en" sz="1650">
                <a:latin typeface="Roboto"/>
                <a:ea typeface="Roboto"/>
                <a:cs typeface="Roboto"/>
                <a:sym typeface="Roboto"/>
              </a:rPr>
              <a:t>connections among a group of people or organizations.</a:t>
            </a:r>
            <a:endParaRPr b="1" sz="1650">
              <a:latin typeface="Roboto"/>
              <a:ea typeface="Roboto"/>
              <a:cs typeface="Roboto"/>
              <a:sym typeface="Roboto"/>
            </a:endParaRPr>
          </a:p>
          <a:p>
            <a:pPr indent="-333375" lvl="0" marL="457200" rtl="0" algn="l">
              <a:spcBef>
                <a:spcPts val="0"/>
              </a:spcBef>
              <a:spcAft>
                <a:spcPts val="0"/>
              </a:spcAft>
              <a:buSzPts val="1650"/>
              <a:buFont typeface="Roboto"/>
              <a:buChar char="●"/>
            </a:pPr>
            <a:r>
              <a:rPr lang="en" sz="1650">
                <a:latin typeface="Roboto"/>
                <a:ea typeface="Roboto"/>
                <a:cs typeface="Roboto"/>
                <a:sym typeface="Roboto"/>
              </a:rPr>
              <a:t>Studying social network structure helps us understand how information, resources, and support flow within a group, and how this flow impacts the behavior and outcomes of individuals and organizations.</a:t>
            </a:r>
            <a:endParaRPr sz="1650">
              <a:latin typeface="Roboto"/>
              <a:ea typeface="Roboto"/>
              <a:cs typeface="Roboto"/>
              <a:sym typeface="Roboto"/>
            </a:endParaRPr>
          </a:p>
          <a:p>
            <a:pPr indent="-333375" lvl="0" marL="457200" rtl="0" algn="l">
              <a:spcBef>
                <a:spcPts val="0"/>
              </a:spcBef>
              <a:spcAft>
                <a:spcPts val="0"/>
              </a:spcAft>
              <a:buSzPts val="1650"/>
              <a:buFont typeface="Roboto"/>
              <a:buChar char="●"/>
            </a:pPr>
            <a:r>
              <a:rPr lang="en" sz="1650">
                <a:latin typeface="Roboto"/>
                <a:ea typeface="Roboto"/>
                <a:cs typeface="Roboto"/>
                <a:sym typeface="Roboto"/>
              </a:rPr>
              <a:t>Social network analysis is a research methodology that uses </a:t>
            </a:r>
            <a:r>
              <a:rPr b="1" lang="en" sz="1650">
                <a:latin typeface="Roboto"/>
                <a:ea typeface="Roboto"/>
                <a:cs typeface="Roboto"/>
                <a:sym typeface="Roboto"/>
              </a:rPr>
              <a:t>mathematical and statistical techniques to analyze and visualize social network data.</a:t>
            </a:r>
            <a:endParaRPr b="1" sz="1650">
              <a:latin typeface="Roboto"/>
              <a:ea typeface="Roboto"/>
              <a:cs typeface="Roboto"/>
              <a:sym typeface="Roboto"/>
            </a:endParaRPr>
          </a:p>
          <a:p>
            <a:pPr indent="-333375" lvl="0" marL="457200" rtl="0" algn="l">
              <a:spcBef>
                <a:spcPts val="0"/>
              </a:spcBef>
              <a:spcAft>
                <a:spcPts val="0"/>
              </a:spcAft>
              <a:buSzPts val="1650"/>
              <a:buFont typeface="Roboto"/>
              <a:buChar char="●"/>
            </a:pPr>
            <a:r>
              <a:rPr lang="en" sz="1650">
                <a:latin typeface="Roboto"/>
                <a:ea typeface="Roboto"/>
                <a:cs typeface="Roboto"/>
                <a:sym typeface="Roboto"/>
              </a:rPr>
              <a:t>By studying social network structure, we can </a:t>
            </a:r>
            <a:r>
              <a:rPr b="1" lang="en" sz="1650">
                <a:latin typeface="Roboto"/>
                <a:ea typeface="Roboto"/>
                <a:cs typeface="Roboto"/>
                <a:sym typeface="Roboto"/>
              </a:rPr>
              <a:t>gain insights into the structure and dynamics of social systems, </a:t>
            </a:r>
            <a:r>
              <a:rPr lang="en" sz="1650">
                <a:latin typeface="Roboto"/>
                <a:ea typeface="Roboto"/>
                <a:cs typeface="Roboto"/>
                <a:sym typeface="Roboto"/>
              </a:rPr>
              <a:t>and how these systems influence the behavior and outcomes of individuals and organizations within them.</a:t>
            </a:r>
            <a:endParaRPr sz="1650">
              <a:latin typeface="Roboto"/>
              <a:ea typeface="Roboto"/>
              <a:cs typeface="Roboto"/>
              <a:sym typeface="Roboto"/>
            </a:endParaRPr>
          </a:p>
          <a:p>
            <a:pPr indent="0" lvl="0" marL="457200" rtl="0" algn="l">
              <a:spcBef>
                <a:spcPts val="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in Social  Media Network</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sp>
        <p:nvSpPr>
          <p:cNvPr id="86" name="Google Shape;86;p16"/>
          <p:cNvSpPr txBox="1"/>
          <p:nvPr/>
        </p:nvSpPr>
        <p:spPr>
          <a:xfrm>
            <a:off x="769025" y="1342200"/>
            <a:ext cx="75006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A</a:t>
            </a:r>
            <a:r>
              <a:rPr lang="en" sz="1700">
                <a:solidFill>
                  <a:srgbClr val="374151"/>
                </a:solidFill>
                <a:highlight>
                  <a:srgbClr val="F7F7F8"/>
                </a:highlight>
                <a:latin typeface="Roboto"/>
                <a:ea typeface="Roboto"/>
                <a:cs typeface="Roboto"/>
                <a:sym typeface="Roboto"/>
              </a:rPr>
              <a:t> node refers to an </a:t>
            </a:r>
            <a:r>
              <a:rPr lang="en" sz="1700">
                <a:solidFill>
                  <a:srgbClr val="980000"/>
                </a:solidFill>
                <a:highlight>
                  <a:srgbClr val="F7F7F8"/>
                </a:highlight>
                <a:latin typeface="Roboto"/>
                <a:ea typeface="Roboto"/>
                <a:cs typeface="Roboto"/>
                <a:sym typeface="Roboto"/>
              </a:rPr>
              <a:t>individual, organization, or group</a:t>
            </a:r>
            <a:r>
              <a:rPr lang="en" sz="1700">
                <a:solidFill>
                  <a:srgbClr val="374151"/>
                </a:solidFill>
                <a:highlight>
                  <a:srgbClr val="F7F7F8"/>
                </a:highlight>
                <a:latin typeface="Roboto"/>
                <a:ea typeface="Roboto"/>
                <a:cs typeface="Roboto"/>
                <a:sym typeface="Roboto"/>
              </a:rPr>
              <a:t> that is represented by a point in the network. </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A node is connected to other nodes by </a:t>
            </a:r>
            <a:r>
              <a:rPr lang="en" sz="1700">
                <a:solidFill>
                  <a:srgbClr val="980000"/>
                </a:solidFill>
                <a:highlight>
                  <a:srgbClr val="F7F7F8"/>
                </a:highlight>
                <a:latin typeface="Roboto"/>
                <a:ea typeface="Roboto"/>
                <a:cs typeface="Roboto"/>
                <a:sym typeface="Roboto"/>
              </a:rPr>
              <a:t>lines or edges,</a:t>
            </a:r>
            <a:r>
              <a:rPr lang="en" sz="1700">
                <a:solidFill>
                  <a:srgbClr val="374151"/>
                </a:solidFill>
                <a:highlight>
                  <a:srgbClr val="F7F7F8"/>
                </a:highlight>
                <a:latin typeface="Roboto"/>
                <a:ea typeface="Roboto"/>
                <a:cs typeface="Roboto"/>
                <a:sym typeface="Roboto"/>
              </a:rPr>
              <a:t> which represent relationships or connections between the nodes. </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980000"/>
                </a:solidFill>
                <a:highlight>
                  <a:srgbClr val="F7F7F8"/>
                </a:highlight>
                <a:latin typeface="Roboto"/>
                <a:ea typeface="Roboto"/>
                <a:cs typeface="Roboto"/>
                <a:sym typeface="Roboto"/>
              </a:rPr>
              <a:t>These connections</a:t>
            </a:r>
            <a:r>
              <a:rPr lang="en" sz="1700">
                <a:solidFill>
                  <a:srgbClr val="374151"/>
                </a:solidFill>
                <a:highlight>
                  <a:srgbClr val="F7F7F8"/>
                </a:highlight>
                <a:latin typeface="Roboto"/>
                <a:ea typeface="Roboto"/>
                <a:cs typeface="Roboto"/>
                <a:sym typeface="Roboto"/>
              </a:rPr>
              <a:t> can be based on various factors, such as </a:t>
            </a:r>
            <a:r>
              <a:rPr lang="en" sz="1700">
                <a:solidFill>
                  <a:srgbClr val="980000"/>
                </a:solidFill>
                <a:highlight>
                  <a:srgbClr val="F7F7F8"/>
                </a:highlight>
                <a:latin typeface="Roboto"/>
                <a:ea typeface="Roboto"/>
                <a:cs typeface="Roboto"/>
                <a:sym typeface="Roboto"/>
              </a:rPr>
              <a:t>friendships, familial relationships, shared interests, or professional connections.</a:t>
            </a:r>
            <a:endParaRPr sz="1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in Social Media Network</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mage of Figure 2.1" id="93" name="Google Shape;93;p17"/>
          <p:cNvPicPr preferRelativeResize="0"/>
          <p:nvPr/>
        </p:nvPicPr>
        <p:blipFill>
          <a:blip r:embed="rId3">
            <a:alphaModFix/>
          </a:blip>
          <a:stretch>
            <a:fillRect/>
          </a:stretch>
        </p:blipFill>
        <p:spPr>
          <a:xfrm>
            <a:off x="524350" y="2330950"/>
            <a:ext cx="2762250" cy="2009775"/>
          </a:xfrm>
          <a:prstGeom prst="rect">
            <a:avLst/>
          </a:prstGeom>
          <a:noFill/>
          <a:ln>
            <a:noFill/>
          </a:ln>
        </p:spPr>
      </p:pic>
      <p:pic>
        <p:nvPicPr>
          <p:cNvPr descr="Image of Figure 2.2" id="94" name="Google Shape;94;p17"/>
          <p:cNvPicPr preferRelativeResize="0"/>
          <p:nvPr/>
        </p:nvPicPr>
        <p:blipFill>
          <a:blip r:embed="rId4">
            <a:alphaModFix/>
          </a:blip>
          <a:stretch>
            <a:fillRect/>
          </a:stretch>
        </p:blipFill>
        <p:spPr>
          <a:xfrm>
            <a:off x="4119925" y="2330950"/>
            <a:ext cx="2752725" cy="2171700"/>
          </a:xfrm>
          <a:prstGeom prst="rect">
            <a:avLst/>
          </a:prstGeom>
          <a:noFill/>
          <a:ln>
            <a:noFill/>
          </a:ln>
        </p:spPr>
      </p:pic>
      <p:sp>
        <p:nvSpPr>
          <p:cNvPr id="95" name="Google Shape;95;p17"/>
          <p:cNvSpPr txBox="1"/>
          <p:nvPr/>
        </p:nvSpPr>
        <p:spPr>
          <a:xfrm>
            <a:off x="-439100" y="4502650"/>
            <a:ext cx="3871800" cy="600300"/>
          </a:xfrm>
          <a:prstGeom prst="rect">
            <a:avLst/>
          </a:prstGeom>
          <a:noFill/>
          <a:ln>
            <a:noFill/>
          </a:ln>
        </p:spPr>
        <p:txBody>
          <a:bodyPr anchorCtr="0" anchor="t" bIns="91425" lIns="91425" spcFirstLastPara="1" rIns="91425" wrap="square" tIns="91425">
            <a:spAutoFit/>
          </a:bodyPr>
          <a:lstStyle/>
          <a:p>
            <a:pPr indent="0" lvl="0" marL="1062355" rtl="0" algn="l">
              <a:spcBef>
                <a:spcPts val="65"/>
              </a:spcBef>
              <a:spcAft>
                <a:spcPts val="0"/>
              </a:spcAft>
              <a:buNone/>
            </a:pPr>
            <a:r>
              <a:rPr lang="en" sz="850">
                <a:latin typeface="Arial MT"/>
                <a:ea typeface="Arial MT"/>
                <a:cs typeface="Arial MT"/>
                <a:sym typeface="Arial MT"/>
              </a:rPr>
              <a:t>The five co-stars of </a:t>
            </a:r>
            <a:r>
              <a:rPr i="1" lang="en" sz="850"/>
              <a:t>Apollo 13</a:t>
            </a:r>
            <a:r>
              <a:rPr lang="en" sz="850">
                <a:latin typeface="Arial MT"/>
                <a:ea typeface="Arial MT"/>
                <a:cs typeface="Arial MT"/>
                <a:sym typeface="Arial MT"/>
              </a:rPr>
              <a:t>. Each is represented as a node in the network.</a:t>
            </a:r>
            <a:endParaRPr sz="850">
              <a:latin typeface="Arial MT"/>
              <a:ea typeface="Arial MT"/>
              <a:cs typeface="Arial MT"/>
              <a:sym typeface="Arial MT"/>
            </a:endParaRPr>
          </a:p>
          <a:p>
            <a:pPr indent="0" lvl="0" marL="0" rtl="0" algn="l">
              <a:spcBef>
                <a:spcPts val="0"/>
              </a:spcBef>
              <a:spcAft>
                <a:spcPts val="0"/>
              </a:spcAft>
              <a:buNone/>
            </a:pPr>
            <a:r>
              <a:t/>
            </a:r>
            <a:endParaRPr sz="1000">
              <a:latin typeface="Arial MT"/>
              <a:ea typeface="Arial MT"/>
              <a:cs typeface="Arial MT"/>
              <a:sym typeface="Arial MT"/>
            </a:endParaRPr>
          </a:p>
        </p:txBody>
      </p:sp>
      <p:sp>
        <p:nvSpPr>
          <p:cNvPr id="96" name="Google Shape;96;p17"/>
          <p:cNvSpPr txBox="1"/>
          <p:nvPr/>
        </p:nvSpPr>
        <p:spPr>
          <a:xfrm>
            <a:off x="3286600" y="4645000"/>
            <a:ext cx="4558800" cy="315600"/>
          </a:xfrm>
          <a:prstGeom prst="rect">
            <a:avLst/>
          </a:prstGeom>
          <a:noFill/>
          <a:ln>
            <a:noFill/>
          </a:ln>
        </p:spPr>
        <p:txBody>
          <a:bodyPr anchorCtr="0" anchor="t" bIns="91425" lIns="91425" spcFirstLastPara="1" rIns="91425" wrap="square" tIns="91425">
            <a:spAutoFit/>
          </a:bodyPr>
          <a:lstStyle/>
          <a:p>
            <a:pPr indent="0" lvl="0" marL="1062355" rtl="0" algn="l">
              <a:spcBef>
                <a:spcPts val="145"/>
              </a:spcBef>
              <a:spcAft>
                <a:spcPts val="0"/>
              </a:spcAft>
              <a:buNone/>
            </a:pPr>
            <a:r>
              <a:rPr lang="en" sz="850">
                <a:latin typeface="Arial MT"/>
                <a:ea typeface="Arial MT"/>
                <a:cs typeface="Arial MT"/>
                <a:sym typeface="Arial MT"/>
              </a:rPr>
              <a:t>The edges connect actors who were in movies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Undirected Graph </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mage of Figure 2.3" id="103" name="Google Shape;103;p18"/>
          <p:cNvPicPr preferRelativeResize="0"/>
          <p:nvPr/>
        </p:nvPicPr>
        <p:blipFill>
          <a:blip r:embed="rId3">
            <a:alphaModFix/>
          </a:blip>
          <a:stretch>
            <a:fillRect/>
          </a:stretch>
        </p:blipFill>
        <p:spPr>
          <a:xfrm>
            <a:off x="311700" y="1831825"/>
            <a:ext cx="2752725" cy="2171700"/>
          </a:xfrm>
          <a:prstGeom prst="rect">
            <a:avLst/>
          </a:prstGeom>
          <a:noFill/>
          <a:ln>
            <a:noFill/>
          </a:ln>
        </p:spPr>
      </p:pic>
      <p:sp>
        <p:nvSpPr>
          <p:cNvPr id="104" name="Google Shape;104;p18"/>
          <p:cNvSpPr txBox="1"/>
          <p:nvPr/>
        </p:nvSpPr>
        <p:spPr>
          <a:xfrm>
            <a:off x="-1211500" y="4327825"/>
            <a:ext cx="4750200" cy="620700"/>
          </a:xfrm>
          <a:prstGeom prst="rect">
            <a:avLst/>
          </a:prstGeom>
          <a:noFill/>
          <a:ln>
            <a:noFill/>
          </a:ln>
        </p:spPr>
        <p:txBody>
          <a:bodyPr anchorCtr="0" anchor="t" bIns="91425" lIns="91425" spcFirstLastPara="1" rIns="91425" wrap="square" tIns="91425">
            <a:spAutoFit/>
          </a:bodyPr>
          <a:lstStyle/>
          <a:p>
            <a:pPr indent="0" lvl="0" marL="1543050" marR="1125220" rtl="0" algn="l">
              <a:lnSpc>
                <a:spcPct val="116666"/>
              </a:lnSpc>
              <a:spcBef>
                <a:spcPts val="65"/>
              </a:spcBef>
              <a:spcAft>
                <a:spcPts val="0"/>
              </a:spcAft>
              <a:buNone/>
            </a:pPr>
            <a:r>
              <a:rPr b="1" lang="en" sz="850">
                <a:solidFill>
                  <a:schemeClr val="dk2"/>
                </a:solidFill>
                <a:latin typeface="Arial MT"/>
                <a:ea typeface="Arial MT"/>
                <a:cs typeface="Arial MT"/>
                <a:sym typeface="Arial MT"/>
              </a:rPr>
              <a:t>E</a:t>
            </a:r>
            <a:r>
              <a:rPr b="1" lang="en" sz="850">
                <a:solidFill>
                  <a:schemeClr val="dk2"/>
                </a:solidFill>
                <a:latin typeface="Arial MT"/>
                <a:ea typeface="Arial MT"/>
                <a:cs typeface="Arial MT"/>
                <a:sym typeface="Arial MT"/>
              </a:rPr>
              <a:t>dges indicate at least one movie that the actors have been in together, not including </a:t>
            </a:r>
            <a:r>
              <a:rPr b="1" i="1" lang="en" sz="850">
                <a:solidFill>
                  <a:schemeClr val="dk2"/>
                </a:solidFill>
              </a:rPr>
              <a:t>Apollo 13</a:t>
            </a:r>
            <a:r>
              <a:rPr b="1" lang="en" sz="850">
                <a:solidFill>
                  <a:schemeClr val="dk2"/>
                </a:solidFill>
                <a:latin typeface="Arial MT"/>
                <a:ea typeface="Arial MT"/>
                <a:cs typeface="Arial MT"/>
                <a:sym typeface="Arial MT"/>
              </a:rPr>
              <a:t>.</a:t>
            </a:r>
            <a:endParaRPr b="1" sz="850">
              <a:solidFill>
                <a:schemeClr val="dk2"/>
              </a:solidFill>
              <a:latin typeface="Arial MT"/>
              <a:ea typeface="Arial MT"/>
              <a:cs typeface="Arial MT"/>
              <a:sym typeface="Arial MT"/>
            </a:endParaRPr>
          </a:p>
        </p:txBody>
      </p:sp>
      <p:pic>
        <p:nvPicPr>
          <p:cNvPr descr="Image of Figure 2.4" id="105" name="Google Shape;105;p18"/>
          <p:cNvPicPr preferRelativeResize="0"/>
          <p:nvPr/>
        </p:nvPicPr>
        <p:blipFill>
          <a:blip r:embed="rId4">
            <a:alphaModFix/>
          </a:blip>
          <a:stretch>
            <a:fillRect/>
          </a:stretch>
        </p:blipFill>
        <p:spPr>
          <a:xfrm>
            <a:off x="4527350" y="1831825"/>
            <a:ext cx="2752725" cy="2171700"/>
          </a:xfrm>
          <a:prstGeom prst="rect">
            <a:avLst/>
          </a:prstGeom>
          <a:noFill/>
          <a:ln>
            <a:noFill/>
          </a:ln>
        </p:spPr>
      </p:pic>
      <p:sp>
        <p:nvSpPr>
          <p:cNvPr id="106" name="Google Shape;106;p18"/>
          <p:cNvSpPr txBox="1"/>
          <p:nvPr/>
        </p:nvSpPr>
        <p:spPr>
          <a:xfrm>
            <a:off x="3221400" y="4175125"/>
            <a:ext cx="5610900" cy="773400"/>
          </a:xfrm>
          <a:prstGeom prst="rect">
            <a:avLst/>
          </a:prstGeom>
          <a:noFill/>
          <a:ln>
            <a:noFill/>
          </a:ln>
        </p:spPr>
        <p:txBody>
          <a:bodyPr anchorCtr="0" anchor="t" bIns="91425" lIns="91425" spcFirstLastPara="1" rIns="91425" wrap="square" tIns="91425">
            <a:spAutoFit/>
          </a:bodyPr>
          <a:lstStyle/>
          <a:p>
            <a:pPr indent="0" lvl="0" marL="1543050" marR="1181735" rtl="0" algn="l">
              <a:lnSpc>
                <a:spcPct val="116666"/>
              </a:lnSpc>
              <a:spcBef>
                <a:spcPts val="140"/>
              </a:spcBef>
              <a:spcAft>
                <a:spcPts val="0"/>
              </a:spcAft>
              <a:buNone/>
            </a:pPr>
            <a:r>
              <a:rPr b="1" lang="en" sz="850">
                <a:solidFill>
                  <a:schemeClr val="dk2"/>
                </a:solidFill>
                <a:latin typeface="Arial MT"/>
                <a:ea typeface="Arial MT"/>
                <a:cs typeface="Arial MT"/>
                <a:sym typeface="Arial MT"/>
              </a:rPr>
              <a:t>A weighted graph where weights are indicated both as numbers and by the thickness of the edge. In this graph, weight indicates how many movies the actors have been in together.</a:t>
            </a:r>
            <a:endParaRPr b="1" sz="850">
              <a:solidFill>
                <a:schemeClr val="dk2"/>
              </a:solidFill>
              <a:latin typeface="Arial MT"/>
              <a:ea typeface="Arial MT"/>
              <a:cs typeface="Arial MT"/>
              <a:sym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Directed Graphs</a:t>
            </a:r>
            <a:endParaRPr/>
          </a:p>
        </p:txBody>
      </p:sp>
      <p:sp>
        <p:nvSpPr>
          <p:cNvPr id="112" name="Google Shape;11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mage of Figure 2.5" id="113" name="Google Shape;113;p19"/>
          <p:cNvPicPr preferRelativeResize="0"/>
          <p:nvPr/>
        </p:nvPicPr>
        <p:blipFill>
          <a:blip r:embed="rId3">
            <a:alphaModFix/>
          </a:blip>
          <a:stretch>
            <a:fillRect/>
          </a:stretch>
        </p:blipFill>
        <p:spPr>
          <a:xfrm>
            <a:off x="386200" y="1638300"/>
            <a:ext cx="5194075" cy="199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Networks : Text Based Visualizations</a:t>
            </a:r>
            <a:endParaRPr/>
          </a:p>
        </p:txBody>
      </p:sp>
      <p:sp>
        <p:nvSpPr>
          <p:cNvPr id="119" name="Google Shape;119;p20"/>
          <p:cNvSpPr txBox="1"/>
          <p:nvPr>
            <p:ph idx="1" type="body"/>
          </p:nvPr>
        </p:nvSpPr>
        <p:spPr>
          <a:xfrm>
            <a:off x="311700" y="1266325"/>
            <a:ext cx="8520600" cy="37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Adjacency Lists</a:t>
            </a:r>
            <a:endParaRPr b="1">
              <a:latin typeface="Roboto"/>
              <a:ea typeface="Roboto"/>
              <a:cs typeface="Roboto"/>
              <a:sym typeface="Roboto"/>
            </a:endParaRPr>
          </a:p>
          <a:p>
            <a:pPr indent="0" lvl="0" marL="457200" marR="1542415" rtl="0" algn="just">
              <a:lnSpc>
                <a:spcPct val="103750"/>
              </a:lnSpc>
              <a:spcBef>
                <a:spcPts val="1200"/>
              </a:spcBef>
              <a:spcAft>
                <a:spcPts val="0"/>
              </a:spcAft>
              <a:buNone/>
            </a:pPr>
            <a:r>
              <a:rPr lang="en" sz="1425">
                <a:latin typeface="Roboto"/>
                <a:ea typeface="Roboto"/>
                <a:cs typeface="Roboto"/>
                <a:sym typeface="Roboto"/>
              </a:rPr>
              <a:t>An </a:t>
            </a:r>
            <a:r>
              <a:rPr i="1" lang="en" sz="1425">
                <a:latin typeface="Roboto"/>
                <a:ea typeface="Roboto"/>
                <a:cs typeface="Roboto"/>
                <a:sym typeface="Roboto"/>
              </a:rPr>
              <a:t>adjacency list</a:t>
            </a:r>
            <a:r>
              <a:rPr lang="en" sz="1425">
                <a:latin typeface="Roboto"/>
                <a:ea typeface="Roboto"/>
                <a:cs typeface="Roboto"/>
                <a:sym typeface="Roboto"/>
              </a:rPr>
              <a:t>, also called an </a:t>
            </a:r>
            <a:r>
              <a:rPr i="1" lang="en" sz="1425">
                <a:latin typeface="Roboto"/>
                <a:ea typeface="Roboto"/>
                <a:cs typeface="Roboto"/>
                <a:sym typeface="Roboto"/>
              </a:rPr>
              <a:t>edge list</a:t>
            </a:r>
            <a:r>
              <a:rPr lang="en" sz="1425">
                <a:latin typeface="Roboto"/>
                <a:ea typeface="Roboto"/>
                <a:cs typeface="Roboto"/>
                <a:sym typeface="Roboto"/>
              </a:rPr>
              <a:t>. Each edge in the network is indicated by list- ing the pair of nodes that are connected. For example, the adjacency list for the </a:t>
            </a:r>
            <a:r>
              <a:rPr i="1" lang="en" sz="1425">
                <a:latin typeface="Roboto"/>
                <a:ea typeface="Roboto"/>
                <a:cs typeface="Roboto"/>
                <a:sym typeface="Roboto"/>
              </a:rPr>
              <a:t>Apollo 13 </a:t>
            </a:r>
            <a:r>
              <a:rPr lang="en" sz="1425">
                <a:latin typeface="Roboto"/>
                <a:ea typeface="Roboto"/>
                <a:cs typeface="Roboto"/>
                <a:sym typeface="Roboto"/>
              </a:rPr>
              <a:t>network is as follows:</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Tom Hanks, Bill Paxton </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Tom Hanks, Gary Sinise </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Tom Hanks, Kevin Bacon </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Bill Paxton, Gary Sinise</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 Gary Sinise, Kevin Bacon</a:t>
            </a:r>
            <a:endParaRPr sz="1425">
              <a:latin typeface="Roboto"/>
              <a:ea typeface="Roboto"/>
              <a:cs typeface="Roboto"/>
              <a:sym typeface="Roboto"/>
            </a:endParaRPr>
          </a:p>
          <a:p>
            <a:pPr indent="-344535" lvl="1" marL="914400" marR="4271010" rtl="0" algn="l">
              <a:lnSpc>
                <a:spcPct val="103750"/>
              </a:lnSpc>
              <a:spcBef>
                <a:spcPts val="595"/>
              </a:spcBef>
              <a:spcAft>
                <a:spcPts val="0"/>
              </a:spcAft>
              <a:buSzPts val="1826"/>
              <a:buFont typeface="Roboto"/>
              <a:buChar char="○"/>
            </a:pPr>
            <a:r>
              <a:rPr lang="en" sz="1425">
                <a:latin typeface="Roboto"/>
                <a:ea typeface="Roboto"/>
                <a:cs typeface="Roboto"/>
                <a:sym typeface="Roboto"/>
              </a:rPr>
              <a:t> Gary Sinise, Ed Harris</a:t>
            </a:r>
            <a:endParaRPr sz="1825">
              <a:latin typeface="Roboto"/>
              <a:ea typeface="Roboto"/>
              <a:cs typeface="Roboto"/>
              <a:sym typeface="Roboto"/>
            </a:endParaRPr>
          </a:p>
        </p:txBody>
      </p:sp>
      <p:pic>
        <p:nvPicPr>
          <p:cNvPr descr="Image of Figure 2.2" id="120" name="Google Shape;120;p20"/>
          <p:cNvPicPr preferRelativeResize="0"/>
          <p:nvPr/>
        </p:nvPicPr>
        <p:blipFill>
          <a:blip r:embed="rId3">
            <a:alphaModFix/>
          </a:blip>
          <a:stretch>
            <a:fillRect/>
          </a:stretch>
        </p:blipFill>
        <p:spPr>
          <a:xfrm>
            <a:off x="4289975" y="2500975"/>
            <a:ext cx="2752725"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Networks : Text Based Visualizations</a:t>
            </a:r>
            <a:endParaRPr/>
          </a:p>
        </p:txBody>
      </p:sp>
      <p:sp>
        <p:nvSpPr>
          <p:cNvPr id="126" name="Google Shape;126;p21"/>
          <p:cNvSpPr txBox="1"/>
          <p:nvPr>
            <p:ph idx="1" type="body"/>
          </p:nvPr>
        </p:nvSpPr>
        <p:spPr>
          <a:xfrm>
            <a:off x="311700" y="1266325"/>
            <a:ext cx="8520600" cy="3749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Adjacency Lists</a:t>
            </a:r>
            <a:endParaRPr b="1"/>
          </a:p>
          <a:p>
            <a:pPr indent="0" lvl="0" marL="457200" marR="1061720" rtl="0" algn="just">
              <a:lnSpc>
                <a:spcPct val="103750"/>
              </a:lnSpc>
              <a:spcBef>
                <a:spcPts val="1200"/>
              </a:spcBef>
              <a:spcAft>
                <a:spcPts val="0"/>
              </a:spcAft>
              <a:buNone/>
            </a:pPr>
            <a:r>
              <a:rPr lang="en" sz="1600">
                <a:latin typeface="Times New Roman"/>
                <a:ea typeface="Times New Roman"/>
                <a:cs typeface="Times New Roman"/>
                <a:sym typeface="Times New Roman"/>
              </a:rPr>
              <a:t>Adjacency lists can also include additional information about the edges</a:t>
            </a:r>
            <a:endParaRPr sz="2025">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Tom Hanks, Bill Paxton, 1 </a:t>
            </a:r>
            <a:endParaRPr>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Tom Hanks, Gary Sinise, 4 </a:t>
            </a:r>
            <a:endParaRPr>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Tom Hanks, Kevin Bacon, 1 </a:t>
            </a:r>
            <a:endParaRPr>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Bill Paxton, Gary Sinise, 1 </a:t>
            </a:r>
            <a:endParaRPr>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Gary Sinise, Kevin Bacon, 1</a:t>
            </a:r>
            <a:endParaRPr>
              <a:latin typeface="Times New Roman"/>
              <a:ea typeface="Times New Roman"/>
              <a:cs typeface="Times New Roman"/>
              <a:sym typeface="Times New Roman"/>
            </a:endParaRPr>
          </a:p>
          <a:p>
            <a:pPr indent="-369935" lvl="1" marL="914400" marR="3656330" rtl="0" algn="l">
              <a:lnSpc>
                <a:spcPct val="103750"/>
              </a:lnSpc>
              <a:spcBef>
                <a:spcPts val="590"/>
              </a:spcBef>
              <a:spcAft>
                <a:spcPts val="0"/>
              </a:spcAft>
              <a:buSzPts val="2226"/>
              <a:buChar char="○"/>
            </a:pPr>
            <a:r>
              <a:rPr lang="en">
                <a:latin typeface="Times New Roman"/>
                <a:ea typeface="Times New Roman"/>
                <a:cs typeface="Times New Roman"/>
                <a:sym typeface="Times New Roman"/>
              </a:rPr>
              <a:t> Gary Sinise, Ed Harris, 1</a:t>
            </a:r>
            <a:endParaRPr>
              <a:latin typeface="Times New Roman"/>
              <a:ea typeface="Times New Roman"/>
              <a:cs typeface="Times New Roman"/>
              <a:sym typeface="Times New Roman"/>
            </a:endParaRPr>
          </a:p>
          <a:p>
            <a:pPr indent="0" lvl="0" marL="914400" marR="4271010" rtl="0" algn="l">
              <a:lnSpc>
                <a:spcPct val="103750"/>
              </a:lnSpc>
              <a:spcBef>
                <a:spcPts val="595"/>
              </a:spcBef>
              <a:spcAft>
                <a:spcPts val="0"/>
              </a:spcAft>
              <a:buNone/>
            </a:pPr>
            <a:r>
              <a:t/>
            </a:r>
            <a:endParaRPr sz="1425">
              <a:solidFill>
                <a:srgbClr val="000000"/>
              </a:solidFill>
              <a:latin typeface="Times New Roman"/>
              <a:ea typeface="Times New Roman"/>
              <a:cs typeface="Times New Roman"/>
              <a:sym typeface="Times New Roman"/>
            </a:endParaRPr>
          </a:p>
        </p:txBody>
      </p:sp>
      <p:pic>
        <p:nvPicPr>
          <p:cNvPr descr="Image of Figure 2.4" id="127" name="Google Shape;127;p21"/>
          <p:cNvPicPr preferRelativeResize="0"/>
          <p:nvPr/>
        </p:nvPicPr>
        <p:blipFill>
          <a:blip r:embed="rId3">
            <a:alphaModFix/>
          </a:blip>
          <a:stretch>
            <a:fillRect/>
          </a:stretch>
        </p:blipFill>
        <p:spPr>
          <a:xfrm>
            <a:off x="4516725" y="2320675"/>
            <a:ext cx="2752725"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