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TSansNarrow-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65027591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65027591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65027591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65027591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6502759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6502759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65027591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65027591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65027591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6502759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6502759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6502759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65027591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65027591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65027591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65027591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6502759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6502759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63271d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63271d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650275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650275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6502759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6502759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6502759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6502759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65027591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65027591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6502759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6502759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6502759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6502759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65027591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65027591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cran.r-project.org/web/packages/SocialMediaMineR/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imilarweb.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747000" y="1759750"/>
            <a:ext cx="7650000" cy="1022400"/>
          </a:xfrm>
          <a:prstGeom prst="rect">
            <a:avLst/>
          </a:prstGeom>
        </p:spPr>
        <p:txBody>
          <a:bodyPr anchorCtr="0" anchor="b" bIns="91425" lIns="91425" spcFirstLastPara="1" rIns="91425" wrap="square" tIns="91425">
            <a:normAutofit fontScale="90000"/>
          </a:bodyPr>
          <a:lstStyle/>
          <a:p>
            <a:pPr indent="0" lvl="0" marL="457200" rtl="0" algn="ctr">
              <a:spcBef>
                <a:spcPts val="0"/>
              </a:spcBef>
              <a:spcAft>
                <a:spcPts val="0"/>
              </a:spcAft>
              <a:buNone/>
            </a:pPr>
            <a:r>
              <a:rPr lang="en"/>
              <a:t>3. Social Media Action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21" name="Google Shape;121;p22"/>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fontScale="85000" lnSpcReduction="20000"/>
          </a:bodyPr>
          <a:lstStyle/>
          <a:p>
            <a:pPr indent="-304165" lvl="0" marL="457200" rtl="0" algn="l">
              <a:lnSpc>
                <a:spcPct val="100000"/>
              </a:lnSpc>
              <a:spcBef>
                <a:spcPts val="0"/>
              </a:spcBef>
              <a:spcAft>
                <a:spcPts val="0"/>
              </a:spcAft>
              <a:buSzPct val="100000"/>
              <a:buFont typeface="Roboto"/>
              <a:buChar char="●"/>
            </a:pPr>
            <a:r>
              <a:rPr b="1" lang="en" sz="1400">
                <a:latin typeface="Roboto"/>
                <a:ea typeface="Roboto"/>
                <a:cs typeface="Roboto"/>
                <a:sym typeface="Roboto"/>
              </a:rPr>
              <a:t>CLICKING</a:t>
            </a:r>
            <a:endParaRPr b="1" sz="1400">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Clicks are actions performed by users when they click on hyperlinked content on a website or blog.</a:t>
            </a:r>
            <a:endParaRPr sz="1500">
              <a:highlight>
                <a:srgbClr val="F7F7F8"/>
              </a:highlight>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Click data can be used for business intelligence purposes, such as improving website traffic and reducing bounce rate.</a:t>
            </a:r>
            <a:endParaRPr sz="1500">
              <a:highlight>
                <a:srgbClr val="F7F7F8"/>
              </a:highlight>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Clickstream analysis is a technique used to analyze website activity, design, and visitor experience.</a:t>
            </a:r>
            <a:endParaRPr sz="1500">
              <a:highlight>
                <a:srgbClr val="F7F7F8"/>
              </a:highlight>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The clickstream is a semistructured data trail left by a user while visiting a website, including date and time stamps, IP address, and visited URLs.</a:t>
            </a:r>
            <a:endParaRPr sz="1500">
              <a:highlight>
                <a:srgbClr val="F7F7F8"/>
              </a:highlight>
              <a:latin typeface="Roboto"/>
              <a:ea typeface="Roboto"/>
              <a:cs typeface="Roboto"/>
              <a:sym typeface="Roboto"/>
            </a:endParaRPr>
          </a:p>
          <a:p>
            <a:pPr indent="0" lvl="0" marL="914400" rtl="0" algn="l">
              <a:spcBef>
                <a:spcPts val="0"/>
              </a:spcBef>
              <a:spcAft>
                <a:spcPts val="0"/>
              </a:spcAft>
              <a:buNone/>
            </a:pPr>
            <a:r>
              <a:t/>
            </a:r>
            <a:endParaRPr sz="1500">
              <a:highlight>
                <a:srgbClr val="F7F7F8"/>
              </a:highlight>
              <a:latin typeface="Roboto"/>
              <a:ea typeface="Roboto"/>
              <a:cs typeface="Roboto"/>
              <a:sym typeface="Roboto"/>
            </a:endParaRPr>
          </a:p>
          <a:p>
            <a:pPr indent="0" lvl="0" marL="914400" rtl="0" algn="l">
              <a:spcBef>
                <a:spcPts val="0"/>
              </a:spcBef>
              <a:spcAft>
                <a:spcPts val="0"/>
              </a:spcAft>
              <a:buNone/>
            </a:pPr>
            <a:r>
              <a:t/>
            </a:r>
            <a:endParaRPr sz="1500">
              <a:highlight>
                <a:srgbClr val="F7F7F8"/>
              </a:highlight>
              <a:latin typeface="Roboto"/>
              <a:ea typeface="Roboto"/>
              <a:cs typeface="Roboto"/>
              <a:sym typeface="Roboto"/>
            </a:endParaRPr>
          </a:p>
          <a:p>
            <a:pPr indent="0" lvl="0" marL="914400" rtl="0" algn="l">
              <a:spcBef>
                <a:spcPts val="0"/>
              </a:spcBef>
              <a:spcAft>
                <a:spcPts val="0"/>
              </a:spcAft>
              <a:buNone/>
            </a:pPr>
            <a:r>
              <a:t/>
            </a:r>
            <a:endParaRPr sz="1400">
              <a:highlight>
                <a:srgbClr val="F7F7F8"/>
              </a:highlight>
              <a:latin typeface="Roboto"/>
              <a:ea typeface="Roboto"/>
              <a:cs typeface="Roboto"/>
              <a:sym typeface="Roboto"/>
            </a:endParaRPr>
          </a:p>
          <a:p>
            <a:pPr indent="-304165" lvl="0" marL="457200" rtl="0" algn="l">
              <a:lnSpc>
                <a:spcPct val="100000"/>
              </a:lnSpc>
              <a:spcBef>
                <a:spcPts val="0"/>
              </a:spcBef>
              <a:spcAft>
                <a:spcPts val="0"/>
              </a:spcAft>
              <a:buSzPct val="100000"/>
              <a:buFont typeface="Roboto"/>
              <a:buChar char="●"/>
            </a:pPr>
            <a:r>
              <a:rPr b="1" lang="en" sz="1400">
                <a:latin typeface="Roboto"/>
                <a:ea typeface="Roboto"/>
                <a:cs typeface="Roboto"/>
                <a:sym typeface="Roboto"/>
              </a:rPr>
              <a:t>MENTIONS</a:t>
            </a:r>
            <a:endParaRPr b="1" sz="1400">
              <a:latin typeface="Roboto"/>
              <a:ea typeface="Roboto"/>
              <a:cs typeface="Roboto"/>
              <a:sym typeface="Roboto"/>
            </a:endParaRPr>
          </a:p>
          <a:p>
            <a:pPr indent="-304165" lvl="1" marL="914400" rtl="0" algn="l">
              <a:spcBef>
                <a:spcPts val="0"/>
              </a:spcBef>
              <a:spcAft>
                <a:spcPts val="0"/>
              </a:spcAft>
              <a:buSzPct val="100000"/>
              <a:buFont typeface="Roboto"/>
              <a:buChar char="○"/>
            </a:pPr>
            <a:r>
              <a:rPr lang="en">
                <a:highlight>
                  <a:srgbClr val="F7F7F8"/>
                </a:highlight>
                <a:latin typeface="Roboto"/>
                <a:ea typeface="Roboto"/>
                <a:cs typeface="Roboto"/>
                <a:sym typeface="Roboto"/>
              </a:rPr>
              <a:t>Mentions or social mentions refer to the occurrence of a person, place, or thing being mentioned by name on social media.</a:t>
            </a:r>
            <a:endParaRPr>
              <a:highlight>
                <a:srgbClr val="F7F7F8"/>
              </a:highlight>
              <a:latin typeface="Roboto"/>
              <a:ea typeface="Roboto"/>
              <a:cs typeface="Roboto"/>
              <a:sym typeface="Roboto"/>
            </a:endParaRPr>
          </a:p>
          <a:p>
            <a:pPr indent="-304165" lvl="1" marL="914400" rtl="0" algn="l">
              <a:spcBef>
                <a:spcPts val="0"/>
              </a:spcBef>
              <a:spcAft>
                <a:spcPts val="0"/>
              </a:spcAft>
              <a:buSzPct val="100000"/>
              <a:buFont typeface="Roboto"/>
              <a:buChar char="○"/>
            </a:pPr>
            <a:r>
              <a:rPr lang="en">
                <a:highlight>
                  <a:srgbClr val="F7F7F8"/>
                </a:highlight>
                <a:latin typeface="Roboto"/>
                <a:ea typeface="Roboto"/>
                <a:cs typeface="Roboto"/>
                <a:sym typeface="Roboto"/>
              </a:rPr>
              <a:t>They can indicate the popularity of a person, place, or thing and can be used to gauge the success of a product, service, or campaign.</a:t>
            </a:r>
            <a:endParaRPr>
              <a:highlight>
                <a:srgbClr val="F7F7F8"/>
              </a:highlight>
              <a:latin typeface="Roboto"/>
              <a:ea typeface="Roboto"/>
              <a:cs typeface="Roboto"/>
              <a:sym typeface="Roboto"/>
            </a:endParaRPr>
          </a:p>
          <a:p>
            <a:pPr indent="-304165" lvl="1" marL="914400" rtl="0" algn="l">
              <a:spcBef>
                <a:spcPts val="0"/>
              </a:spcBef>
              <a:spcAft>
                <a:spcPts val="0"/>
              </a:spcAft>
              <a:buSzPct val="100000"/>
              <a:buFont typeface="Roboto"/>
              <a:buChar char="○"/>
            </a:pPr>
            <a:r>
              <a:rPr lang="en">
                <a:highlight>
                  <a:srgbClr val="F7F7F8"/>
                </a:highlight>
                <a:latin typeface="Roboto"/>
                <a:ea typeface="Roboto"/>
                <a:cs typeface="Roboto"/>
                <a:sym typeface="Roboto"/>
              </a:rPr>
              <a:t>A Twitter mention is the inclusion of a "@username" in a tweet.</a:t>
            </a:r>
            <a:endParaRPr>
              <a:highlight>
                <a:srgbClr val="F7F7F8"/>
              </a:highlight>
              <a:latin typeface="Roboto"/>
              <a:ea typeface="Roboto"/>
              <a:cs typeface="Roboto"/>
              <a:sym typeface="Roboto"/>
            </a:endParaRPr>
          </a:p>
          <a:p>
            <a:pPr indent="0" lvl="0" marL="914400" marR="99695" rtl="0" algn="just">
              <a:lnSpc>
                <a:spcPct val="102916"/>
              </a:lnSpc>
              <a:spcBef>
                <a:spcPts val="65"/>
              </a:spcBef>
              <a:spcAft>
                <a:spcPts val="0"/>
              </a:spcAft>
              <a:buNone/>
            </a:pPr>
            <a:r>
              <a:t/>
            </a:r>
            <a:endParaRPr sz="1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27" name="Google Shape;127;p23"/>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fontScale="85000" lnSpcReduction="20000"/>
          </a:bodyPr>
          <a:lstStyle/>
          <a:p>
            <a:pPr indent="-304165" lvl="0" marL="457200" rtl="0" algn="l">
              <a:lnSpc>
                <a:spcPct val="100000"/>
              </a:lnSpc>
              <a:spcBef>
                <a:spcPts val="0"/>
              </a:spcBef>
              <a:spcAft>
                <a:spcPts val="0"/>
              </a:spcAft>
              <a:buSzPct val="100000"/>
              <a:buFont typeface="Roboto"/>
              <a:buChar char="●"/>
            </a:pPr>
            <a:r>
              <a:rPr b="1" lang="en" sz="1400">
                <a:latin typeface="Roboto"/>
                <a:ea typeface="Roboto"/>
                <a:cs typeface="Roboto"/>
                <a:sym typeface="Roboto"/>
              </a:rPr>
              <a:t>TAGGING</a:t>
            </a:r>
            <a:endParaRPr b="1" sz="1400">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Tagging is the act of adding extra information to social media content for identification and classification purposes.</a:t>
            </a:r>
            <a:endParaRPr sz="1500">
              <a:highlight>
                <a:srgbClr val="F7F7F8"/>
              </a:highlight>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It can take various forms, such as attaching descriptive keywords to posts or adding tags to photos and comments on Facebook.</a:t>
            </a:r>
            <a:endParaRPr sz="1500">
              <a:highlight>
                <a:srgbClr val="F7F7F8"/>
              </a:highlight>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Social bookmarking services allow users to organize their bookmarks by adding descriptive tags, a practice known as collaborative or folksonomic tagging.</a:t>
            </a:r>
            <a:endParaRPr sz="1500">
              <a:highlight>
                <a:srgbClr val="F7F7F8"/>
              </a:highlight>
              <a:latin typeface="Roboto"/>
              <a:ea typeface="Roboto"/>
              <a:cs typeface="Roboto"/>
              <a:sym typeface="Roboto"/>
            </a:endParaRPr>
          </a:p>
          <a:p>
            <a:pPr indent="-309562" lvl="1" marL="914400" rtl="0" algn="l">
              <a:spcBef>
                <a:spcPts val="0"/>
              </a:spcBef>
              <a:spcAft>
                <a:spcPts val="0"/>
              </a:spcAft>
              <a:buSzPct val="100000"/>
              <a:buFont typeface="Roboto"/>
              <a:buChar char="○"/>
            </a:pPr>
            <a:r>
              <a:rPr lang="en" sz="1500">
                <a:highlight>
                  <a:srgbClr val="F7F7F8"/>
                </a:highlight>
                <a:latin typeface="Roboto"/>
                <a:ea typeface="Roboto"/>
                <a:cs typeface="Roboto"/>
                <a:sym typeface="Roboto"/>
              </a:rPr>
              <a:t>Tagging expedites the process of searching and finding relevant content.</a:t>
            </a:r>
            <a:endParaRPr sz="1500">
              <a:highlight>
                <a:srgbClr val="F7F7F8"/>
              </a:highlight>
              <a:latin typeface="Roboto"/>
              <a:ea typeface="Roboto"/>
              <a:cs typeface="Roboto"/>
              <a:sym typeface="Roboto"/>
            </a:endParaRPr>
          </a:p>
          <a:p>
            <a:pPr indent="0" lvl="0" marL="914400" rtl="0" algn="l">
              <a:spcBef>
                <a:spcPts val="0"/>
              </a:spcBef>
              <a:spcAft>
                <a:spcPts val="0"/>
              </a:spcAft>
              <a:buNone/>
            </a:pPr>
            <a:r>
              <a:t/>
            </a:r>
            <a:endParaRPr sz="1500">
              <a:highlight>
                <a:srgbClr val="F7F7F8"/>
              </a:highlight>
              <a:latin typeface="Roboto"/>
              <a:ea typeface="Roboto"/>
              <a:cs typeface="Roboto"/>
              <a:sym typeface="Roboto"/>
            </a:endParaRPr>
          </a:p>
          <a:p>
            <a:pPr indent="0" lvl="0" marL="914400" rtl="0" algn="l">
              <a:spcBef>
                <a:spcPts val="0"/>
              </a:spcBef>
              <a:spcAft>
                <a:spcPts val="0"/>
              </a:spcAft>
              <a:buNone/>
            </a:pPr>
            <a:r>
              <a:t/>
            </a:r>
            <a:endParaRPr sz="1400">
              <a:highlight>
                <a:srgbClr val="F7F7F8"/>
              </a:highlight>
              <a:latin typeface="Roboto"/>
              <a:ea typeface="Roboto"/>
              <a:cs typeface="Roboto"/>
              <a:sym typeface="Roboto"/>
            </a:endParaRPr>
          </a:p>
          <a:p>
            <a:pPr indent="-304165" lvl="0" marL="457200" rtl="0" algn="l">
              <a:lnSpc>
                <a:spcPct val="100000"/>
              </a:lnSpc>
              <a:spcBef>
                <a:spcPts val="0"/>
              </a:spcBef>
              <a:spcAft>
                <a:spcPts val="0"/>
              </a:spcAft>
              <a:buSzPct val="100000"/>
              <a:buFont typeface="Roboto"/>
              <a:buChar char="●"/>
            </a:pPr>
            <a:r>
              <a:rPr b="1" lang="en" sz="1400">
                <a:latin typeface="Roboto"/>
                <a:ea typeface="Roboto"/>
                <a:cs typeface="Roboto"/>
                <a:sym typeface="Roboto"/>
              </a:rPr>
              <a:t>MENTIONS</a:t>
            </a:r>
            <a:endParaRPr b="1" sz="1400">
              <a:latin typeface="Roboto"/>
              <a:ea typeface="Roboto"/>
              <a:cs typeface="Roboto"/>
              <a:sym typeface="Roboto"/>
            </a:endParaRPr>
          </a:p>
          <a:p>
            <a:pPr indent="-304165" lvl="1" marL="914400" rtl="0" algn="l">
              <a:spcBef>
                <a:spcPts val="0"/>
              </a:spcBef>
              <a:spcAft>
                <a:spcPts val="0"/>
              </a:spcAft>
              <a:buSzPct val="100000"/>
              <a:buFont typeface="Roboto"/>
              <a:buChar char="○"/>
            </a:pPr>
            <a:r>
              <a:rPr lang="en">
                <a:highlight>
                  <a:srgbClr val="F7F7F8"/>
                </a:highlight>
                <a:latin typeface="Roboto"/>
                <a:ea typeface="Roboto"/>
                <a:cs typeface="Roboto"/>
                <a:sym typeface="Roboto"/>
              </a:rPr>
              <a:t>Mentions or social mentions refer to the occurrence of a person, place, or thing being mentioned by name on social media.</a:t>
            </a:r>
            <a:endParaRPr>
              <a:highlight>
                <a:srgbClr val="F7F7F8"/>
              </a:highlight>
              <a:latin typeface="Roboto"/>
              <a:ea typeface="Roboto"/>
              <a:cs typeface="Roboto"/>
              <a:sym typeface="Roboto"/>
            </a:endParaRPr>
          </a:p>
          <a:p>
            <a:pPr indent="-304165" lvl="1" marL="914400" rtl="0" algn="l">
              <a:spcBef>
                <a:spcPts val="0"/>
              </a:spcBef>
              <a:spcAft>
                <a:spcPts val="0"/>
              </a:spcAft>
              <a:buSzPct val="100000"/>
              <a:buFont typeface="Roboto"/>
              <a:buChar char="○"/>
            </a:pPr>
            <a:r>
              <a:rPr lang="en">
                <a:highlight>
                  <a:srgbClr val="F7F7F8"/>
                </a:highlight>
                <a:latin typeface="Roboto"/>
                <a:ea typeface="Roboto"/>
                <a:cs typeface="Roboto"/>
                <a:sym typeface="Roboto"/>
              </a:rPr>
              <a:t>They can indicate the popularity of a person, place, or thing and can be used to gauge the success of a product, service, or campaign.</a:t>
            </a:r>
            <a:endParaRPr>
              <a:highlight>
                <a:srgbClr val="F7F7F8"/>
              </a:highlight>
              <a:latin typeface="Roboto"/>
              <a:ea typeface="Roboto"/>
              <a:cs typeface="Roboto"/>
              <a:sym typeface="Roboto"/>
            </a:endParaRPr>
          </a:p>
          <a:p>
            <a:pPr indent="-304165" lvl="1" marL="914400" rtl="0" algn="l">
              <a:spcBef>
                <a:spcPts val="0"/>
              </a:spcBef>
              <a:spcAft>
                <a:spcPts val="0"/>
              </a:spcAft>
              <a:buSzPct val="100000"/>
              <a:buFont typeface="Roboto"/>
              <a:buChar char="○"/>
            </a:pPr>
            <a:r>
              <a:rPr lang="en">
                <a:highlight>
                  <a:srgbClr val="F7F7F8"/>
                </a:highlight>
                <a:latin typeface="Roboto"/>
                <a:ea typeface="Roboto"/>
                <a:cs typeface="Roboto"/>
                <a:sym typeface="Roboto"/>
              </a:rPr>
              <a:t>A Twitter mention is the inclusion of a "@username" in a tweet.</a:t>
            </a:r>
            <a:endParaRPr>
              <a:highlight>
                <a:srgbClr val="F7F7F8"/>
              </a:highlight>
              <a:latin typeface="Roboto"/>
              <a:ea typeface="Roboto"/>
              <a:cs typeface="Roboto"/>
              <a:sym typeface="Roboto"/>
            </a:endParaRPr>
          </a:p>
          <a:p>
            <a:pPr indent="0" lvl="0" marL="914400" marR="99695" rtl="0" algn="just">
              <a:lnSpc>
                <a:spcPct val="102916"/>
              </a:lnSpc>
              <a:spcBef>
                <a:spcPts val="65"/>
              </a:spcBef>
              <a:spcAft>
                <a:spcPts val="0"/>
              </a:spcAft>
              <a:buNone/>
            </a:pPr>
            <a:r>
              <a:t/>
            </a:r>
            <a:endParaRPr sz="1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33" name="Google Shape;133;p24"/>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Font typeface="Roboto"/>
              <a:buChar char="●"/>
            </a:pPr>
            <a:r>
              <a:rPr b="1" lang="en" sz="1400">
                <a:latin typeface="Roboto"/>
                <a:ea typeface="Roboto"/>
                <a:cs typeface="Roboto"/>
                <a:sym typeface="Roboto"/>
              </a:rPr>
              <a:t>HOVERING</a:t>
            </a:r>
            <a:endParaRPr b="1"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Hovering is the act of moving a cursor over social media content.</a:t>
            </a:r>
            <a:endParaRPr>
              <a:highlight>
                <a:srgbClr val="F7F7F8"/>
              </a:highlight>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Capturing hovering data can help understand user behavior on a social media site.</a:t>
            </a:r>
            <a:endParaRPr>
              <a:highlight>
                <a:srgbClr val="F7F7F8"/>
              </a:highlight>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Hovering over an ad can be considered as a proxy for attention, and there may be a strong correlation between hover time and purchases.</a:t>
            </a:r>
            <a:endParaRPr>
              <a:highlight>
                <a:srgbClr val="F7F7F8"/>
              </a:highlight>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Hovering data has traditionally been used in website design and user experience improvement.</a:t>
            </a:r>
            <a:endParaRPr>
              <a:highlight>
                <a:srgbClr val="F7F7F8"/>
              </a:highlight>
              <a:latin typeface="Roboto"/>
              <a:ea typeface="Roboto"/>
              <a:cs typeface="Roboto"/>
              <a:sym typeface="Roboto"/>
            </a:endParaRPr>
          </a:p>
          <a:p>
            <a:pPr indent="0" lvl="0" marL="914400" rtl="0" algn="l">
              <a:spcBef>
                <a:spcPts val="0"/>
              </a:spcBef>
              <a:spcAft>
                <a:spcPts val="0"/>
              </a:spcAft>
              <a:buNone/>
            </a:pPr>
            <a:r>
              <a:t/>
            </a:r>
            <a:endParaRPr sz="1400">
              <a:highlight>
                <a:srgbClr val="F7F7F8"/>
              </a:highlight>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b="1" lang="en" sz="1650">
                <a:latin typeface="Roboto"/>
                <a:ea typeface="Roboto"/>
                <a:cs typeface="Roboto"/>
                <a:sym typeface="Roboto"/>
              </a:rPr>
              <a:t>P</a:t>
            </a:r>
            <a:r>
              <a:rPr b="1" lang="en" sz="1400">
                <a:latin typeface="Roboto"/>
                <a:ea typeface="Roboto"/>
                <a:cs typeface="Roboto"/>
                <a:sym typeface="Roboto"/>
              </a:rPr>
              <a:t>INNING</a:t>
            </a:r>
            <a:endParaRPr b="1" sz="1400">
              <a:latin typeface="Roboto"/>
              <a:ea typeface="Roboto"/>
              <a:cs typeface="Roboto"/>
              <a:sym typeface="Roboto"/>
            </a:endParaRPr>
          </a:p>
          <a:p>
            <a:pPr indent="-317500" lvl="1" marL="914400" marR="99695" rtl="0" algn="just">
              <a:lnSpc>
                <a:spcPct val="102916"/>
              </a:lnSpc>
              <a:spcBef>
                <a:spcPts val="65"/>
              </a:spcBef>
              <a:spcAft>
                <a:spcPts val="0"/>
              </a:spcAft>
              <a:buSzPts val="1400"/>
              <a:buFont typeface="Roboto"/>
              <a:buChar char="○"/>
            </a:pPr>
            <a:r>
              <a:rPr lang="en" sz="1400">
                <a:latin typeface="Roboto"/>
                <a:ea typeface="Roboto"/>
                <a:cs typeface="Roboto"/>
                <a:sym typeface="Roboto"/>
              </a:rPr>
              <a:t>Pinning is an action performed by social media users to pin and share interesting content (such as ideas, products, services, and information) using a virtual pin- board platform.E.</a:t>
            </a:r>
            <a:r>
              <a:rPr lang="en">
                <a:latin typeface="Roboto"/>
                <a:ea typeface="Roboto"/>
                <a:cs typeface="Roboto"/>
                <a:sym typeface="Roboto"/>
              </a:rPr>
              <a:t>g. </a:t>
            </a:r>
            <a:r>
              <a:rPr lang="en">
                <a:latin typeface="Times New Roman"/>
                <a:ea typeface="Times New Roman"/>
                <a:cs typeface="Times New Roman"/>
                <a:sym typeface="Times New Roman"/>
              </a:rPr>
              <a:t>Pinterest, Tumblr, StumbleUpon, or Digg.</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39" name="Google Shape;139;p25"/>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Font typeface="Roboto"/>
              <a:buChar char="●"/>
            </a:pPr>
            <a:r>
              <a:rPr b="1" lang="en" sz="1400">
                <a:latin typeface="Roboto"/>
                <a:ea typeface="Roboto"/>
                <a:cs typeface="Roboto"/>
                <a:sym typeface="Roboto"/>
              </a:rPr>
              <a:t>CHECK INS</a:t>
            </a:r>
            <a:endParaRPr b="1"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Check-in is a feature on social media platforms that allows users to announce and share their location.</a:t>
            </a:r>
            <a:endParaRPr>
              <a:highlight>
                <a:srgbClr val="F7F7F8"/>
              </a:highlight>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It is provided by services such as Facebook and Google+.</a:t>
            </a:r>
            <a:endParaRPr>
              <a:highlight>
                <a:srgbClr val="F7F7F8"/>
              </a:highlight>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The location of the user is determined using GPS technology.</a:t>
            </a:r>
            <a:endParaRPr>
              <a:highlight>
                <a:srgbClr val="F7F7F8"/>
              </a:highlight>
              <a:latin typeface="Roboto"/>
              <a:ea typeface="Roboto"/>
              <a:cs typeface="Roboto"/>
              <a:sym typeface="Roboto"/>
            </a:endParaRPr>
          </a:p>
          <a:p>
            <a:pPr indent="-317500" lvl="1" marL="914400" rtl="0" algn="l">
              <a:spcBef>
                <a:spcPts val="0"/>
              </a:spcBef>
              <a:spcAft>
                <a:spcPts val="0"/>
              </a:spcAft>
              <a:buSzPts val="1400"/>
              <a:buFont typeface="Roboto"/>
              <a:buChar char="○"/>
            </a:pPr>
            <a:r>
              <a:rPr lang="en">
                <a:highlight>
                  <a:srgbClr val="F7F7F8"/>
                </a:highlight>
                <a:latin typeface="Roboto"/>
                <a:ea typeface="Roboto"/>
                <a:cs typeface="Roboto"/>
                <a:sym typeface="Roboto"/>
              </a:rPr>
              <a:t>Check-in data can be used to offer location-based services and products.</a:t>
            </a:r>
            <a:endParaRPr>
              <a:highlight>
                <a:srgbClr val="F7F7F8"/>
              </a:highlight>
              <a:latin typeface="Roboto"/>
              <a:ea typeface="Roboto"/>
              <a:cs typeface="Roboto"/>
              <a:sym typeface="Roboto"/>
            </a:endParaRPr>
          </a:p>
          <a:p>
            <a:pPr indent="0" lvl="0" marL="914400" rtl="0" algn="l">
              <a:lnSpc>
                <a:spcPct val="100000"/>
              </a:lnSpc>
              <a:spcBef>
                <a:spcPts val="0"/>
              </a:spcBef>
              <a:spcAft>
                <a:spcPts val="0"/>
              </a:spcAft>
              <a:buNone/>
            </a:pPr>
            <a:r>
              <a:t/>
            </a:r>
            <a:endParaRPr b="1" sz="1650">
              <a:latin typeface="Roboto"/>
              <a:ea typeface="Roboto"/>
              <a:cs typeface="Roboto"/>
              <a:sym typeface="Roboto"/>
            </a:endParaRPr>
          </a:p>
          <a:p>
            <a:pPr indent="0" lvl="0" marL="457200" rtl="0" algn="l">
              <a:lnSpc>
                <a:spcPct val="1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00000"/>
              </a:lnSpc>
              <a:spcBef>
                <a:spcPts val="5"/>
              </a:spcBef>
              <a:spcAft>
                <a:spcPts val="0"/>
              </a:spcAft>
              <a:buSzPct val="84848"/>
              <a:buFont typeface="Roboto"/>
              <a:buChar char="●"/>
            </a:pPr>
            <a:r>
              <a:rPr lang="en" sz="1650">
                <a:latin typeface="Roboto"/>
                <a:ea typeface="Roboto"/>
                <a:cs typeface="Roboto"/>
                <a:sym typeface="Roboto"/>
              </a:rPr>
              <a:t>E</a:t>
            </a:r>
            <a:r>
              <a:rPr lang="en" sz="1400">
                <a:latin typeface="Roboto"/>
                <a:ea typeface="Roboto"/>
                <a:cs typeface="Roboto"/>
                <a:sym typeface="Roboto"/>
              </a:rPr>
              <a:t>MBEDS</a:t>
            </a:r>
            <a:endParaRPr sz="1400">
              <a:latin typeface="Roboto"/>
              <a:ea typeface="Roboto"/>
              <a:cs typeface="Roboto"/>
              <a:sym typeface="Roboto"/>
            </a:endParaRPr>
          </a:p>
          <a:p>
            <a:pPr indent="-310832" lvl="1" marL="914400" marR="99695" rtl="0" algn="just">
              <a:lnSpc>
                <a:spcPct val="102916"/>
              </a:lnSpc>
              <a:spcBef>
                <a:spcPts val="60"/>
              </a:spcBef>
              <a:spcAft>
                <a:spcPts val="0"/>
              </a:spcAft>
              <a:buSzPct val="100000"/>
              <a:buChar char="○"/>
            </a:pPr>
            <a:r>
              <a:rPr lang="en" sz="1400">
                <a:latin typeface="Times New Roman"/>
                <a:ea typeface="Times New Roman"/>
                <a:cs typeface="Times New Roman"/>
                <a:sym typeface="Times New Roman"/>
              </a:rPr>
              <a:t>Embedding is the act of incorporating social media content (e.g., a link, video, or presentation) into a website or blog. An embed feature lets users embed interesting content into their personal social media outlets.</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Roboto"/>
              <a:ea typeface="Roboto"/>
              <a:cs typeface="Roboto"/>
              <a:sym typeface="Roboto"/>
            </a:endParaRPr>
          </a:p>
          <a:p>
            <a:pPr indent="-310832" lvl="0" marL="457200" rtl="0" algn="l">
              <a:spcBef>
                <a:spcPts val="1200"/>
              </a:spcBef>
              <a:spcAft>
                <a:spcPts val="0"/>
              </a:spcAft>
              <a:buSzPct val="100000"/>
              <a:buChar char="●"/>
            </a:pPr>
            <a:r>
              <a:rPr lang="en" sz="1400">
                <a:latin typeface="Roboto"/>
                <a:ea typeface="Roboto"/>
                <a:cs typeface="Roboto"/>
                <a:sym typeface="Roboto"/>
              </a:rPr>
              <a:t>ENDORSEMENT</a:t>
            </a:r>
            <a:endParaRPr sz="1400">
              <a:latin typeface="Roboto"/>
              <a:ea typeface="Roboto"/>
              <a:cs typeface="Roboto"/>
              <a:sym typeface="Roboto"/>
            </a:endParaRPr>
          </a:p>
          <a:p>
            <a:pPr indent="-310832" lvl="1" marL="914400" rtl="0" algn="l">
              <a:spcBef>
                <a:spcPts val="0"/>
              </a:spcBef>
              <a:spcAft>
                <a:spcPts val="0"/>
              </a:spcAft>
              <a:buSzPct val="100000"/>
              <a:buChar char="○"/>
            </a:pPr>
            <a:r>
              <a:rPr lang="en">
                <a:latin typeface="Roboto"/>
                <a:ea typeface="Roboto"/>
                <a:cs typeface="Roboto"/>
                <a:sym typeface="Roboto"/>
              </a:rPr>
              <a:t>Endorsement is a features of social media that lets people endorse and approve other people, products, and services. For example, LinkedIn lets user endorse the skills and qualifications of other people in their network.</a:t>
            </a:r>
            <a:endParaRPr>
              <a:latin typeface="Roboto"/>
              <a:ea typeface="Roboto"/>
              <a:cs typeface="Roboto"/>
              <a:sym typeface="Roboto"/>
            </a:endParaRPr>
          </a:p>
          <a:p>
            <a:pPr indent="0" lvl="0" marL="914400" rtl="0" algn="l">
              <a:spcBef>
                <a:spcPts val="1200"/>
              </a:spcBef>
              <a:spcAft>
                <a:spcPts val="0"/>
              </a:spcAft>
              <a:buNone/>
            </a:pPr>
            <a:r>
              <a:t/>
            </a:r>
            <a:endParaRPr>
              <a:latin typeface="Roboto"/>
              <a:ea typeface="Roboto"/>
              <a:cs typeface="Roboto"/>
              <a:sym typeface="Roboto"/>
            </a:endParaRPr>
          </a:p>
          <a:p>
            <a:pPr indent="-310832" lvl="0" marL="457200" rtl="0" algn="l">
              <a:spcBef>
                <a:spcPts val="1200"/>
              </a:spcBef>
              <a:spcAft>
                <a:spcPts val="0"/>
              </a:spcAft>
              <a:buSzPct val="100000"/>
              <a:buChar char="●"/>
            </a:pPr>
            <a:r>
              <a:rPr lang="en" sz="1400">
                <a:latin typeface="Roboto"/>
                <a:ea typeface="Roboto"/>
                <a:cs typeface="Roboto"/>
                <a:sym typeface="Roboto"/>
              </a:rPr>
              <a:t>UPLOADING AND DOWNLOADING</a:t>
            </a:r>
            <a:endParaRPr sz="1400">
              <a:latin typeface="Roboto"/>
              <a:ea typeface="Roboto"/>
              <a:cs typeface="Roboto"/>
              <a:sym typeface="Roboto"/>
            </a:endParaRPr>
          </a:p>
          <a:p>
            <a:pPr indent="-310832" lvl="1" marL="914400" rtl="0" algn="l">
              <a:spcBef>
                <a:spcPts val="0"/>
              </a:spcBef>
              <a:spcAft>
                <a:spcPts val="0"/>
              </a:spcAft>
              <a:buSzPct val="100000"/>
              <a:buChar char="○"/>
            </a:pPr>
            <a:r>
              <a:rPr lang="en" sz="1400">
                <a:latin typeface="Roboto"/>
                <a:ea typeface="Roboto"/>
                <a:cs typeface="Roboto"/>
                <a:sym typeface="Roboto"/>
              </a:rPr>
              <a:t>Uploading is the act of adding new content (e.g., texts, photos, and videos) to a social media platform. The opposite of uploading is downloading; that is, the act of receiving data from a social media platform</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 Analytics Tools</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2900"/>
              </a:spcBef>
              <a:spcAft>
                <a:spcPts val="0"/>
              </a:spcAft>
              <a:buSzPts val="1400"/>
              <a:buFont typeface="Roboto"/>
              <a:buChar char="●"/>
            </a:pPr>
            <a:r>
              <a:rPr b="1" lang="en" sz="1400">
                <a:highlight>
                  <a:srgbClr val="F7F7F8"/>
                </a:highlight>
                <a:latin typeface="Roboto"/>
                <a:ea typeface="Roboto"/>
                <a:cs typeface="Roboto"/>
                <a:sym typeface="Roboto"/>
              </a:rPr>
              <a:t>Hootsuite</a:t>
            </a:r>
            <a:r>
              <a:rPr lang="en" sz="1400">
                <a:highlight>
                  <a:srgbClr val="F7F7F8"/>
                </a:highlight>
                <a:latin typeface="Roboto"/>
                <a:ea typeface="Roboto"/>
                <a:cs typeface="Roboto"/>
                <a:sym typeface="Roboto"/>
              </a:rPr>
              <a:t>: manages social media presence across popular networks, offers various plans including free, pro, and enterprise versions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b="1" lang="en" sz="1400">
                <a:highlight>
                  <a:srgbClr val="F7F7F8"/>
                </a:highlight>
                <a:latin typeface="Roboto"/>
                <a:ea typeface="Roboto"/>
                <a:cs typeface="Roboto"/>
                <a:sym typeface="Roboto"/>
              </a:rPr>
              <a:t>SocialMediaMineR</a:t>
            </a:r>
            <a:r>
              <a:rPr lang="en" sz="1400">
                <a:highlight>
                  <a:srgbClr val="F7F7F8"/>
                </a:highlight>
                <a:latin typeface="Roboto"/>
                <a:ea typeface="Roboto"/>
                <a:cs typeface="Roboto"/>
                <a:sym typeface="Roboto"/>
              </a:rPr>
              <a:t>: retrieves information about popularity and reach of URLs on social media, including shares, likes, tweets, pins, and hits on various platforms.</a:t>
            </a:r>
            <a:r>
              <a:rPr lang="en" sz="1400">
                <a:uFill>
                  <a:noFill/>
                </a:uFill>
                <a:latin typeface="Times New Roman"/>
                <a:ea typeface="Times New Roman"/>
                <a:cs typeface="Times New Roman"/>
                <a:sym typeface="Times New Roman"/>
                <a:hlinkClick r:id="rId3"/>
              </a:rPr>
              <a:t>http://cran.r- project.org/web/packages/SocialMediaMineR/index.html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Roboto"/>
              <a:buChar char="●"/>
            </a:pPr>
            <a:r>
              <a:rPr b="1" lang="en" sz="1400">
                <a:highlight>
                  <a:srgbClr val="F7F7F8"/>
                </a:highlight>
                <a:latin typeface="Roboto"/>
                <a:ea typeface="Roboto"/>
                <a:cs typeface="Roboto"/>
                <a:sym typeface="Roboto"/>
              </a:rPr>
              <a:t>Lithium:</a:t>
            </a:r>
            <a:r>
              <a:rPr lang="en" sz="1400">
                <a:highlight>
                  <a:srgbClr val="F7F7F8"/>
                </a:highlight>
                <a:latin typeface="Roboto"/>
                <a:ea typeface="Roboto"/>
                <a:cs typeface="Roboto"/>
                <a:sym typeface="Roboto"/>
              </a:rPr>
              <a:t> provides a range of products and services for social media management, including analytics, marketing, and crowd-sourcing</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b="1" lang="en" sz="1400">
                <a:highlight>
                  <a:srgbClr val="F7F7F8"/>
                </a:highlight>
                <a:latin typeface="Roboto"/>
                <a:ea typeface="Roboto"/>
                <a:cs typeface="Roboto"/>
                <a:sym typeface="Roboto"/>
              </a:rPr>
              <a:t>Google Analytics</a:t>
            </a:r>
            <a:r>
              <a:rPr lang="en" sz="1400">
                <a:highlight>
                  <a:srgbClr val="F7F7F8"/>
                </a:highlight>
                <a:latin typeface="Roboto"/>
                <a:ea typeface="Roboto"/>
                <a:cs typeface="Roboto"/>
                <a:sym typeface="Roboto"/>
              </a:rPr>
              <a:t>: tracks and analyzes website traffic, can also be used for blog and wiki analytics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b="1" lang="en" sz="1400">
                <a:highlight>
                  <a:srgbClr val="F7F7F8"/>
                </a:highlight>
                <a:latin typeface="Roboto"/>
                <a:ea typeface="Roboto"/>
                <a:cs typeface="Roboto"/>
                <a:sym typeface="Roboto"/>
              </a:rPr>
              <a:t>Facebook Insights: </a:t>
            </a:r>
            <a:r>
              <a:rPr lang="en" sz="1400">
                <a:highlight>
                  <a:srgbClr val="F7F7F8"/>
                </a:highlight>
                <a:latin typeface="Roboto"/>
                <a:ea typeface="Roboto"/>
                <a:cs typeface="Roboto"/>
                <a:sym typeface="Roboto"/>
              </a:rPr>
              <a:t>helps Facebook page owners understand and analyze trends in user growth and demographics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b="1" lang="en" sz="1400">
                <a:highlight>
                  <a:srgbClr val="F7F7F8"/>
                </a:highlight>
                <a:latin typeface="Roboto"/>
                <a:ea typeface="Roboto"/>
                <a:cs typeface="Roboto"/>
                <a:sym typeface="Roboto"/>
              </a:rPr>
              <a:t>Klout: </a:t>
            </a:r>
            <a:r>
              <a:rPr lang="en" sz="1400">
                <a:highlight>
                  <a:srgbClr val="F7F7F8"/>
                </a:highlight>
                <a:latin typeface="Roboto"/>
                <a:ea typeface="Roboto"/>
                <a:cs typeface="Roboto"/>
                <a:sym typeface="Roboto"/>
              </a:rPr>
              <a:t>measures influence across social media channels based on interactions with posts, scores influence on scale from 1-100</a:t>
            </a:r>
            <a:endParaRPr sz="1400">
              <a:highlight>
                <a:srgbClr val="F7F7F8"/>
              </a:highlight>
              <a:latin typeface="Roboto"/>
              <a:ea typeface="Roboto"/>
              <a:cs typeface="Roboto"/>
              <a:sym typeface="Roboto"/>
            </a:endParaRPr>
          </a:p>
          <a:p>
            <a:pPr indent="0" lvl="0" marL="457200" rtl="0" algn="l">
              <a:spcBef>
                <a:spcPts val="290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 Analytics Summary</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2900"/>
              </a:spcBef>
              <a:spcAft>
                <a:spcPts val="0"/>
              </a:spcAft>
              <a:buClr>
                <a:srgbClr val="374151"/>
              </a:buClr>
              <a:buSzPts val="1400"/>
              <a:buFont typeface="Roboto"/>
              <a:buChar char="●"/>
            </a:pPr>
            <a:r>
              <a:rPr b="1" lang="en" sz="1400">
                <a:solidFill>
                  <a:srgbClr val="374151"/>
                </a:solidFill>
                <a:highlight>
                  <a:srgbClr val="F7F7F8"/>
                </a:highlight>
                <a:latin typeface="Roboto"/>
                <a:ea typeface="Roboto"/>
                <a:cs typeface="Roboto"/>
                <a:sym typeface="Roboto"/>
              </a:rPr>
              <a:t>T</a:t>
            </a:r>
            <a:r>
              <a:rPr b="1" lang="en" sz="1400">
                <a:highlight>
                  <a:srgbClr val="F7F7F8"/>
                </a:highlight>
                <a:latin typeface="Roboto"/>
                <a:ea typeface="Roboto"/>
                <a:cs typeface="Roboto"/>
                <a:sym typeface="Roboto"/>
              </a:rPr>
              <a:t>opsy: </a:t>
            </a:r>
            <a:r>
              <a:rPr lang="en" sz="1400">
                <a:highlight>
                  <a:srgbClr val="F7F7F8"/>
                </a:highlight>
                <a:latin typeface="Roboto"/>
                <a:ea typeface="Roboto"/>
                <a:cs typeface="Roboto"/>
                <a:sym typeface="Roboto"/>
              </a:rPr>
              <a:t>focuses on social media, especially multimedia sites and blogs, similar to Icerocket and Social Mention</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highlight>
                  <a:srgbClr val="F7F7F8"/>
                </a:highlight>
                <a:latin typeface="Roboto"/>
                <a:ea typeface="Roboto"/>
                <a:cs typeface="Roboto"/>
                <a:sym typeface="Roboto"/>
              </a:rPr>
              <a:t>Tweetreach</a:t>
            </a:r>
            <a:r>
              <a:rPr lang="en" sz="1400">
                <a:highlight>
                  <a:srgbClr val="F7F7F8"/>
                </a:highlight>
                <a:latin typeface="Roboto"/>
                <a:ea typeface="Roboto"/>
                <a:cs typeface="Roboto"/>
                <a:sym typeface="Roboto"/>
              </a:rPr>
              <a:t>: measures number of impressions and reach of hashtags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highlight>
                  <a:srgbClr val="F7F7F8"/>
                </a:highlight>
                <a:latin typeface="Roboto"/>
                <a:ea typeface="Roboto"/>
                <a:cs typeface="Roboto"/>
                <a:sym typeface="Roboto"/>
              </a:rPr>
              <a:t>Kred: measures influence of a Twitter account</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highlight>
                  <a:srgbClr val="F7F7F8"/>
                </a:highlight>
                <a:latin typeface="Roboto"/>
                <a:ea typeface="Roboto"/>
                <a:cs typeface="Roboto"/>
                <a:sym typeface="Roboto"/>
              </a:rPr>
              <a:t>Hashtagify: measures influence of hashtags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highlight>
                  <a:srgbClr val="F7F7F8"/>
                </a:highlight>
                <a:latin typeface="Roboto"/>
                <a:ea typeface="Roboto"/>
                <a:cs typeface="Roboto"/>
                <a:sym typeface="Roboto"/>
              </a:rPr>
              <a:t>Twtrland: social intelligence research tool for analyzing and visualizing social footprints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highlight>
                  <a:srgbClr val="F7F7F8"/>
                </a:highlight>
                <a:latin typeface="Roboto"/>
                <a:ea typeface="Roboto"/>
                <a:cs typeface="Roboto"/>
                <a:sym typeface="Roboto"/>
              </a:rPr>
              <a:t>Tweetstats: graphs Twitter stats including tweets per hour, tweets per month, tweet timelines, and reply statistics using user  name.</a:t>
            </a:r>
            <a:endParaRPr sz="1400">
              <a:highlight>
                <a:srgbClr val="F7F7F8"/>
              </a:highlight>
              <a:latin typeface="Roboto"/>
              <a:ea typeface="Roboto"/>
              <a:cs typeface="Roboto"/>
              <a:sym typeface="Roboto"/>
            </a:endParaRPr>
          </a:p>
          <a:p>
            <a:pPr indent="0" lvl="0" marL="457200" rtl="0" algn="l">
              <a:spcBef>
                <a:spcPts val="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Analyzer - Similarweb.com</a:t>
            </a:r>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2900"/>
              </a:spcBef>
              <a:spcAft>
                <a:spcPts val="0"/>
              </a:spcAft>
              <a:buSzPts val="1200"/>
              <a:buFont typeface="Roboto"/>
              <a:buChar char="●"/>
            </a:pPr>
            <a:r>
              <a:rPr lang="en" sz="1200">
                <a:highlight>
                  <a:srgbClr val="F7F7F8"/>
                </a:highlight>
                <a:latin typeface="Roboto"/>
                <a:ea typeface="Roboto"/>
                <a:cs typeface="Roboto"/>
                <a:sym typeface="Roboto"/>
              </a:rPr>
              <a:t>Go to the SimilarWeb website (</a:t>
            </a:r>
            <a:r>
              <a:rPr lang="en" sz="1200" u="sng">
                <a:highlight>
                  <a:srgbClr val="F7F7F8"/>
                </a:highlight>
                <a:latin typeface="Roboto"/>
                <a:ea typeface="Roboto"/>
                <a:cs typeface="Roboto"/>
                <a:sym typeface="Roboto"/>
                <a:hlinkClick r:id="rId3"/>
              </a:rPr>
              <a:t>https://www.similarweb.com/</a:t>
            </a:r>
            <a:r>
              <a:rPr lang="en" sz="1200">
                <a:highlight>
                  <a:srgbClr val="F7F7F8"/>
                </a:highlight>
                <a:latin typeface="Roboto"/>
                <a:ea typeface="Roboto"/>
                <a:cs typeface="Roboto"/>
                <a:sym typeface="Roboto"/>
              </a:rPr>
              <a:t>) and enter the URL of the website you want to analyze in the search bar.</a:t>
            </a:r>
            <a:endParaRPr sz="1200">
              <a:highlight>
                <a:srgbClr val="F7F7F8"/>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Select the "Overview" tab to view the website's traffic and engagement data.</a:t>
            </a:r>
            <a:endParaRPr sz="1200">
              <a:highlight>
                <a:srgbClr val="F7F7F8"/>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Scroll down to the "Top Websites" section to view the top websites in the same industry or category as the website you entered.</a:t>
            </a:r>
            <a:endParaRPr sz="1200">
              <a:highlight>
                <a:srgbClr val="F7F7F8"/>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You can also use the "Category Rank" feature to view the website's ranking among all websites in a specific category or industry.</a:t>
            </a:r>
            <a:endParaRPr sz="1200">
              <a:highlight>
                <a:srgbClr val="F7F7F8"/>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To compare the performance of multiple websites, use the "Compare Websites" feature. Simply enter the URLs of the websites you want to compare and click "Go." This will display a comparison chart showing the traffic and engagement metrics for each website.</a:t>
            </a:r>
            <a:endParaRPr sz="1200">
              <a:highlight>
                <a:srgbClr val="F7F7F8"/>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You can also use the "Traffic Sources" and "Audience Insights" tabs to view more detailed information about the website's traffic and audience demographics.</a:t>
            </a:r>
            <a:endParaRPr sz="1200">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173990" marR="210820" rtl="0" algn="ctr">
              <a:lnSpc>
                <a:spcPct val="100000"/>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52425" lvl="0" marL="429260" rtl="0" algn="l">
              <a:lnSpc>
                <a:spcPct val="100000"/>
              </a:lnSpc>
              <a:spcBef>
                <a:spcPts val="385"/>
              </a:spcBef>
              <a:spcAft>
                <a:spcPts val="0"/>
              </a:spcAft>
              <a:buSzPts val="1800"/>
              <a:buFont typeface="Times New Roman"/>
              <a:buAutoNum type="arabicPeriod"/>
            </a:pPr>
            <a:r>
              <a:rPr lang="en">
                <a:latin typeface="Times New Roman"/>
                <a:ea typeface="Times New Roman"/>
                <a:cs typeface="Times New Roman"/>
                <a:sym typeface="Times New Roman"/>
              </a:rPr>
              <a:t>Define social media actions analytics.</a:t>
            </a:r>
            <a:endParaRPr>
              <a:latin typeface="Times New Roman"/>
              <a:ea typeface="Times New Roman"/>
              <a:cs typeface="Times New Roman"/>
              <a:sym typeface="Times New Roman"/>
            </a:endParaRPr>
          </a:p>
          <a:p>
            <a:pPr indent="-352425" lvl="0" marL="429260" rtl="0" algn="l">
              <a:lnSpc>
                <a:spcPct val="100000"/>
              </a:lnSpc>
              <a:spcBef>
                <a:spcPts val="50"/>
              </a:spcBef>
              <a:spcAft>
                <a:spcPts val="0"/>
              </a:spcAft>
              <a:buSzPts val="1800"/>
              <a:buFont typeface="Times New Roman"/>
              <a:buAutoNum type="arabicPeriod"/>
            </a:pPr>
            <a:r>
              <a:rPr lang="en">
                <a:latin typeface="Times New Roman"/>
                <a:ea typeface="Times New Roman"/>
                <a:cs typeface="Times New Roman"/>
                <a:sym typeface="Times New Roman"/>
              </a:rPr>
              <a:t>Briefly list and define different actions performed by social media users.</a:t>
            </a:r>
            <a:endParaRPr>
              <a:latin typeface="Times New Roman"/>
              <a:ea typeface="Times New Roman"/>
              <a:cs typeface="Times New Roman"/>
              <a:sym typeface="Times New Roman"/>
            </a:endParaRPr>
          </a:p>
          <a:p>
            <a:pPr indent="-352425" lvl="0" marL="429260" rtl="0" algn="l">
              <a:lnSpc>
                <a:spcPct val="100000"/>
              </a:lnSpc>
              <a:spcBef>
                <a:spcPts val="45"/>
              </a:spcBef>
              <a:spcAft>
                <a:spcPts val="0"/>
              </a:spcAft>
              <a:buSzPts val="1800"/>
              <a:buFont typeface="Times New Roman"/>
              <a:buAutoNum type="arabicPeriod"/>
            </a:pPr>
            <a:r>
              <a:rPr lang="en">
                <a:latin typeface="Times New Roman"/>
                <a:ea typeface="Times New Roman"/>
                <a:cs typeface="Times New Roman"/>
                <a:sym typeface="Times New Roman"/>
              </a:rPr>
              <a:t>Why it important to measure actions performed by social media users?</a:t>
            </a:r>
            <a:endParaRPr>
              <a:latin typeface="Times New Roman"/>
              <a:ea typeface="Times New Roman"/>
              <a:cs typeface="Times New Roman"/>
              <a:sym typeface="Times New Roman"/>
            </a:endParaRPr>
          </a:p>
          <a:p>
            <a:pPr indent="0" lvl="0" marL="0" rtl="0" algn="l">
              <a:lnSpc>
                <a:spcPct val="100000"/>
              </a:lnSpc>
              <a:spcBef>
                <a:spcPts val="45"/>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00000"/>
              </a:lnSpc>
              <a:spcBef>
                <a:spcPts val="45"/>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marR="114300" rtl="0" algn="l">
              <a:lnSpc>
                <a:spcPct val="115000"/>
              </a:lnSpc>
              <a:spcBef>
                <a:spcPts val="10"/>
              </a:spcBef>
              <a:spcAft>
                <a:spcPts val="0"/>
              </a:spcAft>
              <a:buSzPts val="2400"/>
              <a:buFont typeface="Roboto"/>
              <a:buChar char="●"/>
            </a:pPr>
            <a:r>
              <a:rPr lang="en" sz="2400">
                <a:latin typeface="Roboto"/>
                <a:ea typeface="Roboto"/>
                <a:cs typeface="Roboto"/>
                <a:sym typeface="Roboto"/>
              </a:rPr>
              <a:t>Social Media Action Analytics - </a:t>
            </a:r>
            <a:endParaRPr sz="2400">
              <a:latin typeface="Roboto"/>
              <a:ea typeface="Roboto"/>
              <a:cs typeface="Roboto"/>
              <a:sym typeface="Roboto"/>
            </a:endParaRPr>
          </a:p>
          <a:p>
            <a:pPr indent="-381000" lvl="1" marL="914400" marR="114300" rtl="0" algn="l">
              <a:lnSpc>
                <a:spcPct val="115000"/>
              </a:lnSpc>
              <a:spcBef>
                <a:spcPts val="10"/>
              </a:spcBef>
              <a:spcAft>
                <a:spcPts val="0"/>
              </a:spcAft>
              <a:buSzPts val="2400"/>
              <a:buFont typeface="Roboto"/>
              <a:buChar char="○"/>
            </a:pPr>
            <a:r>
              <a:rPr lang="en" sz="2400">
                <a:latin typeface="Roboto"/>
                <a:ea typeface="Roboto"/>
                <a:cs typeface="Roboto"/>
                <a:sym typeface="Roboto"/>
              </a:rPr>
              <a:t>What Is Actions Analytics? </a:t>
            </a:r>
            <a:endParaRPr sz="2400">
              <a:latin typeface="Roboto"/>
              <a:ea typeface="Roboto"/>
              <a:cs typeface="Roboto"/>
              <a:sym typeface="Roboto"/>
            </a:endParaRPr>
          </a:p>
          <a:p>
            <a:pPr indent="-381000" lvl="1" marL="914400" marR="114300" rtl="0" algn="l">
              <a:lnSpc>
                <a:spcPct val="115000"/>
              </a:lnSpc>
              <a:spcBef>
                <a:spcPts val="10"/>
              </a:spcBef>
              <a:spcAft>
                <a:spcPts val="0"/>
              </a:spcAft>
              <a:buSzPts val="2400"/>
              <a:buFont typeface="Roboto"/>
              <a:buChar char="○"/>
            </a:pPr>
            <a:r>
              <a:rPr lang="en" sz="2400">
                <a:latin typeface="Roboto"/>
                <a:ea typeface="Roboto"/>
                <a:cs typeface="Roboto"/>
                <a:sym typeface="Roboto"/>
              </a:rPr>
              <a:t>Common Social Media Actions, </a:t>
            </a:r>
            <a:endParaRPr sz="2400">
              <a:latin typeface="Roboto"/>
              <a:ea typeface="Roboto"/>
              <a:cs typeface="Roboto"/>
              <a:sym typeface="Roboto"/>
            </a:endParaRPr>
          </a:p>
          <a:p>
            <a:pPr indent="-381000" lvl="1" marL="914400" marR="114300" rtl="0" algn="l">
              <a:lnSpc>
                <a:spcPct val="115000"/>
              </a:lnSpc>
              <a:spcBef>
                <a:spcPts val="10"/>
              </a:spcBef>
              <a:spcAft>
                <a:spcPts val="0"/>
              </a:spcAft>
              <a:buSzPts val="2400"/>
              <a:buFont typeface="Roboto"/>
              <a:buChar char="○"/>
            </a:pPr>
            <a:r>
              <a:rPr lang="en" sz="2400">
                <a:latin typeface="Roboto"/>
                <a:ea typeface="Roboto"/>
                <a:cs typeface="Roboto"/>
                <a:sym typeface="Roboto"/>
              </a:rPr>
              <a:t>Actions Analytics Tools</a:t>
            </a:r>
            <a:endParaRPr sz="2400">
              <a:latin typeface="Roboto"/>
              <a:ea typeface="Roboto"/>
              <a:cs typeface="Roboto"/>
              <a:sym typeface="Roboto"/>
            </a:endParaRPr>
          </a:p>
          <a:p>
            <a:pPr indent="0" lvl="0" marL="457200" rtl="0" algn="l">
              <a:spcBef>
                <a:spcPts val="0"/>
              </a:spcBef>
              <a:spcAft>
                <a:spcPts val="1200"/>
              </a:spcAft>
              <a:buNone/>
            </a:pPr>
            <a:r>
              <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Media Action Analytics</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en">
                <a:highlight>
                  <a:srgbClr val="F7F7F8"/>
                </a:highlight>
                <a:latin typeface="Roboto"/>
                <a:ea typeface="Roboto"/>
                <a:cs typeface="Roboto"/>
                <a:sym typeface="Roboto"/>
              </a:rPr>
              <a:t>Actions performed</a:t>
            </a:r>
            <a:r>
              <a:rPr lang="en">
                <a:highlight>
                  <a:srgbClr val="F7F7F8"/>
                </a:highlight>
                <a:latin typeface="Roboto"/>
                <a:ea typeface="Roboto"/>
                <a:cs typeface="Roboto"/>
                <a:sym typeface="Roboto"/>
              </a:rPr>
              <a:t> by social media users, such as </a:t>
            </a:r>
            <a:r>
              <a:rPr b="1" lang="en">
                <a:highlight>
                  <a:srgbClr val="F7F7F8"/>
                </a:highlight>
                <a:latin typeface="Roboto"/>
                <a:ea typeface="Roboto"/>
                <a:cs typeface="Roboto"/>
                <a:sym typeface="Roboto"/>
              </a:rPr>
              <a:t>likes, shares, and mentions</a:t>
            </a:r>
            <a:r>
              <a:rPr lang="en">
                <a:highlight>
                  <a:srgbClr val="F7F7F8"/>
                </a:highlight>
                <a:latin typeface="Roboto"/>
                <a:ea typeface="Roboto"/>
                <a:cs typeface="Roboto"/>
                <a:sym typeface="Roboto"/>
              </a:rPr>
              <a:t>, are important for social media marketers.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These actions are symbolic reactions to social media content and carry emotions and behaviors that can be harnessed.</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The shareable nature of social media actions makes them attractive to businesses.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Enabling social media logins, such as through Facebook and Twitter, can lead to increased traffic, referrals, and click-through rates.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An example of this is Moviefone, which saw a 300% increase in site traffic and a 40% increase in click-through rate after enabling social media logins.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Social Media Action Analytics</a:t>
            </a:r>
            <a:endParaRPr/>
          </a:p>
        </p:txBody>
      </p:sp>
      <p:sp>
        <p:nvSpPr>
          <p:cNvPr id="84" name="Google Shape;84;p16"/>
          <p:cNvSpPr txBox="1"/>
          <p:nvPr>
            <p:ph idx="1" type="body"/>
          </p:nvPr>
        </p:nvSpPr>
        <p:spPr>
          <a:xfrm>
            <a:off x="311700" y="1266325"/>
            <a:ext cx="8520600" cy="379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F7F7F8"/>
                </a:highlight>
                <a:latin typeface="Roboto"/>
                <a:ea typeface="Roboto"/>
                <a:cs typeface="Roboto"/>
                <a:sym typeface="Roboto"/>
              </a:rPr>
              <a:t>Social media action analytics is the </a:t>
            </a:r>
            <a:r>
              <a:rPr b="1" lang="en">
                <a:highlight>
                  <a:srgbClr val="F7F7F8"/>
                </a:highlight>
                <a:latin typeface="Roboto"/>
                <a:ea typeface="Roboto"/>
                <a:cs typeface="Roboto"/>
                <a:sym typeface="Roboto"/>
              </a:rPr>
              <a:t>process of analyzing and interpreting the actions performed by social media users</a:t>
            </a:r>
            <a:r>
              <a:rPr lang="en">
                <a:highlight>
                  <a:srgbClr val="F7F7F8"/>
                </a:highlight>
                <a:latin typeface="Roboto"/>
                <a:ea typeface="Roboto"/>
                <a:cs typeface="Roboto"/>
                <a:sym typeface="Roboto"/>
              </a:rPr>
              <a:t>, such as </a:t>
            </a:r>
            <a:r>
              <a:rPr b="1" lang="en">
                <a:highlight>
                  <a:srgbClr val="F7F7F8"/>
                </a:highlight>
                <a:latin typeface="Roboto"/>
                <a:ea typeface="Roboto"/>
                <a:cs typeface="Roboto"/>
                <a:sym typeface="Roboto"/>
              </a:rPr>
              <a:t>likes, shares, and mentions, i</a:t>
            </a:r>
            <a:r>
              <a:rPr lang="en">
                <a:highlight>
                  <a:srgbClr val="F7F7F8"/>
                </a:highlight>
                <a:latin typeface="Roboto"/>
                <a:ea typeface="Roboto"/>
                <a:cs typeface="Roboto"/>
                <a:sym typeface="Roboto"/>
              </a:rPr>
              <a:t>n order to understand and optimize the effectiveness of social media campaigns and strategies. </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en">
                <a:highlight>
                  <a:srgbClr val="F7F7F8"/>
                </a:highlight>
                <a:latin typeface="Roboto"/>
                <a:ea typeface="Roboto"/>
                <a:cs typeface="Roboto"/>
                <a:sym typeface="Roboto"/>
              </a:rPr>
              <a:t>This analysis can be used to </a:t>
            </a:r>
            <a:r>
              <a:rPr b="1" lang="en">
                <a:highlight>
                  <a:srgbClr val="F7F7F8"/>
                </a:highlight>
                <a:latin typeface="Roboto"/>
                <a:ea typeface="Roboto"/>
                <a:cs typeface="Roboto"/>
                <a:sym typeface="Roboto"/>
              </a:rPr>
              <a:t>identify trends, measure the impact of social media content, and inform decision-making</a:t>
            </a:r>
            <a:r>
              <a:rPr lang="en">
                <a:highlight>
                  <a:srgbClr val="F7F7F8"/>
                </a:highlight>
                <a:latin typeface="Roboto"/>
                <a:ea typeface="Roboto"/>
                <a:cs typeface="Roboto"/>
                <a:sym typeface="Roboto"/>
              </a:rPr>
              <a:t> about future social media efforts. </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en">
                <a:highlight>
                  <a:srgbClr val="F7F7F8"/>
                </a:highlight>
                <a:latin typeface="Roboto"/>
                <a:ea typeface="Roboto"/>
                <a:cs typeface="Roboto"/>
                <a:sym typeface="Roboto"/>
              </a:rPr>
              <a:t>Social media action analytics can </a:t>
            </a:r>
            <a:r>
              <a:rPr b="1" lang="en">
                <a:highlight>
                  <a:srgbClr val="F7F7F8"/>
                </a:highlight>
                <a:latin typeface="Roboto"/>
                <a:ea typeface="Roboto"/>
                <a:cs typeface="Roboto"/>
                <a:sym typeface="Roboto"/>
              </a:rPr>
              <a:t>help businesses and organizations understand how their social media presence is perceived </a:t>
            </a:r>
            <a:r>
              <a:rPr lang="en">
                <a:highlight>
                  <a:srgbClr val="F7F7F8"/>
                </a:highlight>
                <a:latin typeface="Roboto"/>
                <a:ea typeface="Roboto"/>
                <a:cs typeface="Roboto"/>
                <a:sym typeface="Roboto"/>
              </a:rPr>
              <a:t>and </a:t>
            </a:r>
            <a:r>
              <a:rPr b="1" lang="en">
                <a:highlight>
                  <a:srgbClr val="F7F7F8"/>
                </a:highlight>
                <a:latin typeface="Roboto"/>
                <a:ea typeface="Roboto"/>
                <a:cs typeface="Roboto"/>
                <a:sym typeface="Roboto"/>
              </a:rPr>
              <a:t>engaged with by users,</a:t>
            </a:r>
            <a:r>
              <a:rPr lang="en">
                <a:highlight>
                  <a:srgbClr val="F7F7F8"/>
                </a:highlight>
                <a:latin typeface="Roboto"/>
                <a:ea typeface="Roboto"/>
                <a:cs typeface="Roboto"/>
                <a:sym typeface="Roboto"/>
              </a:rPr>
              <a:t> and can </a:t>
            </a:r>
            <a:r>
              <a:rPr b="1" lang="en">
                <a:highlight>
                  <a:srgbClr val="F7F7F8"/>
                </a:highlight>
                <a:latin typeface="Roboto"/>
                <a:ea typeface="Roboto"/>
                <a:cs typeface="Roboto"/>
                <a:sym typeface="Roboto"/>
              </a:rPr>
              <a:t>provide insights </a:t>
            </a:r>
            <a:r>
              <a:rPr lang="en">
                <a:highlight>
                  <a:srgbClr val="F7F7F8"/>
                </a:highlight>
                <a:latin typeface="Roboto"/>
                <a:ea typeface="Roboto"/>
                <a:cs typeface="Roboto"/>
                <a:sym typeface="Roboto"/>
              </a:rPr>
              <a:t>into the effectiveness of their marketing and communication efforts on social media platforms.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Action Analytics?</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Social media action analytics involves </a:t>
            </a:r>
            <a:r>
              <a:rPr b="1" lang="en">
                <a:highlight>
                  <a:srgbClr val="F7F7F8"/>
                </a:highlight>
                <a:latin typeface="Roboto"/>
                <a:ea typeface="Roboto"/>
                <a:cs typeface="Roboto"/>
                <a:sym typeface="Roboto"/>
              </a:rPr>
              <a:t>analyzing the actions</a:t>
            </a:r>
            <a:r>
              <a:rPr lang="en">
                <a:highlight>
                  <a:srgbClr val="F7F7F8"/>
                </a:highlight>
                <a:latin typeface="Roboto"/>
                <a:ea typeface="Roboto"/>
                <a:cs typeface="Roboto"/>
                <a:sym typeface="Roboto"/>
              </a:rPr>
              <a:t> performed by social media users, such as likes and shares.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It is used to </a:t>
            </a:r>
            <a:r>
              <a:rPr b="1" lang="en">
                <a:highlight>
                  <a:srgbClr val="F7F7F8"/>
                </a:highlight>
                <a:latin typeface="Roboto"/>
                <a:ea typeface="Roboto"/>
                <a:cs typeface="Roboto"/>
                <a:sym typeface="Roboto"/>
              </a:rPr>
              <a:t>understand and optimize the effectiveness of social media campaigns and strategies.</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Social media action analytics can help businesses and organizations understand </a:t>
            </a:r>
            <a:r>
              <a:rPr b="1" lang="en">
                <a:highlight>
                  <a:srgbClr val="F7F7F8"/>
                </a:highlight>
                <a:latin typeface="Roboto"/>
                <a:ea typeface="Roboto"/>
                <a:cs typeface="Roboto"/>
                <a:sym typeface="Roboto"/>
              </a:rPr>
              <a:t>how their social media presence is perceived and engaged with by users.</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It can be </a:t>
            </a:r>
            <a:r>
              <a:rPr b="1" lang="en">
                <a:highlight>
                  <a:srgbClr val="F7F7F8"/>
                </a:highlight>
                <a:latin typeface="Roboto"/>
                <a:ea typeface="Roboto"/>
                <a:cs typeface="Roboto"/>
                <a:sym typeface="Roboto"/>
              </a:rPr>
              <a:t>used to measure the popularity and influence of a product, service, or idea on social media.</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
                <a:highlight>
                  <a:srgbClr val="F7F7F8"/>
                </a:highlight>
                <a:latin typeface="Roboto"/>
                <a:ea typeface="Roboto"/>
                <a:cs typeface="Roboto"/>
                <a:sym typeface="Roboto"/>
              </a:rPr>
              <a:t>For example, </a:t>
            </a:r>
            <a:r>
              <a:rPr b="1" lang="en">
                <a:highlight>
                  <a:srgbClr val="F7F7F8"/>
                </a:highlight>
                <a:latin typeface="Roboto"/>
                <a:ea typeface="Roboto"/>
                <a:cs typeface="Roboto"/>
                <a:sym typeface="Roboto"/>
              </a:rPr>
              <a:t>analyzing Facebook likes and Twitter mentions </a:t>
            </a:r>
            <a:r>
              <a:rPr lang="en">
                <a:highlight>
                  <a:srgbClr val="F7F7F8"/>
                </a:highlight>
                <a:latin typeface="Roboto"/>
                <a:ea typeface="Roboto"/>
                <a:cs typeface="Roboto"/>
                <a:sym typeface="Roboto"/>
              </a:rPr>
              <a:t>can provide insight into the popularity of a new product among social media users.</a:t>
            </a:r>
            <a:endParaRPr>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a:p>
            <a:pPr indent="0" lvl="0" marL="0" rtl="0" algn="l">
              <a:spcBef>
                <a:spcPts val="0"/>
              </a:spcBef>
              <a:spcAft>
                <a:spcPts val="0"/>
              </a:spcAft>
              <a:buNone/>
            </a:pPr>
            <a:r>
              <a:t/>
            </a:r>
            <a:endParaRPr/>
          </a:p>
        </p:txBody>
      </p:sp>
      <p:sp>
        <p:nvSpPr>
          <p:cNvPr id="96" name="Google Shape;96;p18"/>
          <p:cNvSpPr txBox="1"/>
          <p:nvPr>
            <p:ph idx="1" type="body"/>
          </p:nvPr>
        </p:nvSpPr>
        <p:spPr>
          <a:xfrm>
            <a:off x="311700" y="1266325"/>
            <a:ext cx="3541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LIKES</a:t>
            </a:r>
            <a:endParaRPr/>
          </a:p>
          <a:p>
            <a:pPr indent="-342900" lvl="0" marL="457200" rtl="0" algn="l">
              <a:spcBef>
                <a:spcPts val="0"/>
              </a:spcBef>
              <a:spcAft>
                <a:spcPts val="0"/>
              </a:spcAft>
              <a:buSzPts val="1800"/>
              <a:buChar char="●"/>
            </a:pPr>
            <a:r>
              <a:rPr lang="en"/>
              <a:t>DISLIKES</a:t>
            </a:r>
            <a:endParaRPr/>
          </a:p>
          <a:p>
            <a:pPr indent="-342900" lvl="0" marL="457200" rtl="0" algn="l">
              <a:spcBef>
                <a:spcPts val="0"/>
              </a:spcBef>
              <a:spcAft>
                <a:spcPts val="0"/>
              </a:spcAft>
              <a:buSzPts val="1800"/>
              <a:buChar char="●"/>
            </a:pPr>
            <a:r>
              <a:rPr lang="en"/>
              <a:t>VIEWS</a:t>
            </a:r>
            <a:endParaRPr/>
          </a:p>
          <a:p>
            <a:pPr indent="-342900" lvl="0" marL="457200" rtl="0" algn="l">
              <a:spcBef>
                <a:spcPts val="0"/>
              </a:spcBef>
              <a:spcAft>
                <a:spcPts val="0"/>
              </a:spcAft>
              <a:buSzPts val="1800"/>
              <a:buChar char="●"/>
            </a:pPr>
            <a:r>
              <a:rPr lang="en"/>
              <a:t>VISITORS,VISITS,REVISITS</a:t>
            </a:r>
            <a:endParaRPr/>
          </a:p>
          <a:p>
            <a:pPr indent="-342900" lvl="0" marL="457200" rtl="0" algn="l">
              <a:spcBef>
                <a:spcPts val="0"/>
              </a:spcBef>
              <a:spcAft>
                <a:spcPts val="0"/>
              </a:spcAft>
              <a:buSzPts val="1800"/>
              <a:buChar char="●"/>
            </a:pPr>
            <a:r>
              <a:rPr lang="en"/>
              <a:t>CLICKING</a:t>
            </a:r>
            <a:endParaRPr/>
          </a:p>
          <a:p>
            <a:pPr indent="-342900" lvl="0" marL="457200" rtl="0" algn="l">
              <a:spcBef>
                <a:spcPts val="0"/>
              </a:spcBef>
              <a:spcAft>
                <a:spcPts val="0"/>
              </a:spcAft>
              <a:buSzPts val="1800"/>
              <a:buChar char="●"/>
            </a:pPr>
            <a:r>
              <a:rPr lang="en"/>
              <a:t>MENTIONS</a:t>
            </a:r>
            <a:endParaRPr/>
          </a:p>
          <a:p>
            <a:pPr indent="-342900" lvl="0" marL="457200" rtl="0" algn="l">
              <a:spcBef>
                <a:spcPts val="0"/>
              </a:spcBef>
              <a:spcAft>
                <a:spcPts val="0"/>
              </a:spcAft>
              <a:buSzPts val="1800"/>
              <a:buChar char="●"/>
            </a:pPr>
            <a:r>
              <a:rPr lang="en"/>
              <a:t>TAGGING</a:t>
            </a:r>
            <a:endParaRPr/>
          </a:p>
          <a:p>
            <a:pPr indent="-342900" lvl="0" marL="457200" rtl="0" algn="l">
              <a:spcBef>
                <a:spcPts val="0"/>
              </a:spcBef>
              <a:spcAft>
                <a:spcPts val="0"/>
              </a:spcAft>
              <a:buSzPts val="1800"/>
              <a:buChar char="●"/>
            </a:pPr>
            <a:r>
              <a:rPr lang="en"/>
              <a:t>HOVERING</a:t>
            </a:r>
            <a:endParaRPr/>
          </a:p>
          <a:p>
            <a:pPr indent="-342900" lvl="0" marL="457200" rtl="0" algn="l">
              <a:spcBef>
                <a:spcPts val="0"/>
              </a:spcBef>
              <a:spcAft>
                <a:spcPts val="0"/>
              </a:spcAft>
              <a:buSzPts val="1800"/>
              <a:buChar char="●"/>
            </a:pPr>
            <a:r>
              <a:rPr lang="en"/>
              <a:t>PINNING</a:t>
            </a:r>
            <a:endParaRPr/>
          </a:p>
          <a:p>
            <a:pPr indent="-342900" lvl="0" marL="457200" rtl="0" algn="l">
              <a:spcBef>
                <a:spcPts val="0"/>
              </a:spcBef>
              <a:spcAft>
                <a:spcPts val="0"/>
              </a:spcAft>
              <a:buSzPts val="1800"/>
              <a:buChar char="●"/>
            </a:pPr>
            <a:r>
              <a:rPr lang="en"/>
              <a:t>CHECKING</a:t>
            </a:r>
            <a:endParaRPr/>
          </a:p>
        </p:txBody>
      </p:sp>
      <p:sp>
        <p:nvSpPr>
          <p:cNvPr id="97" name="Google Shape;97;p18"/>
          <p:cNvSpPr txBox="1"/>
          <p:nvPr>
            <p:ph idx="1" type="body"/>
          </p:nvPr>
        </p:nvSpPr>
        <p:spPr>
          <a:xfrm>
            <a:off x="4439325" y="1320100"/>
            <a:ext cx="3541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EMBDES</a:t>
            </a:r>
            <a:endParaRPr/>
          </a:p>
          <a:p>
            <a:pPr indent="-342900" lvl="0" marL="457200" rtl="0" algn="l">
              <a:spcBef>
                <a:spcPts val="0"/>
              </a:spcBef>
              <a:spcAft>
                <a:spcPts val="0"/>
              </a:spcAft>
              <a:buSzPts val="1800"/>
              <a:buChar char="●"/>
            </a:pPr>
            <a:r>
              <a:rPr lang="en"/>
              <a:t>UPLOADING AND DOWNLOADING</a:t>
            </a:r>
            <a:endParaRPr/>
          </a:p>
          <a:p>
            <a:pPr indent="-317500" lvl="0" marL="457200" rtl="0" algn="l">
              <a:lnSpc>
                <a:spcPct val="100000"/>
              </a:lnSpc>
              <a:spcBef>
                <a:spcPts val="0"/>
              </a:spcBef>
              <a:spcAft>
                <a:spcPts val="0"/>
              </a:spcAft>
              <a:buSzPts val="1400"/>
              <a:buFont typeface="Roboto"/>
              <a:buChar char="●"/>
            </a:pPr>
            <a:r>
              <a:rPr lang="en" sz="1400">
                <a:latin typeface="Roboto"/>
                <a:ea typeface="Roboto"/>
                <a:cs typeface="Roboto"/>
                <a:sym typeface="Roboto"/>
              </a:rPr>
              <a:t>ENDORSEMENT</a:t>
            </a:r>
            <a:endParaRPr sz="1400">
              <a:latin typeface="Roboto"/>
              <a:ea typeface="Roboto"/>
              <a:cs typeface="Roboto"/>
              <a:sym typeface="Roboto"/>
            </a:endParaRPr>
          </a:p>
          <a:p>
            <a:pPr indent="0" lvl="0" marL="457200" rtl="0" algn="l">
              <a:spcBef>
                <a:spcPts val="0"/>
              </a:spcBef>
              <a:spcAft>
                <a:spcPts val="1200"/>
              </a:spcAft>
              <a:buNone/>
            </a:pPr>
            <a:r>
              <a:t/>
            </a:r>
            <a:endParaRPr sz="1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03" name="Google Shape;103;p19"/>
          <p:cNvSpPr txBox="1"/>
          <p:nvPr>
            <p:ph idx="1" type="body"/>
          </p:nvPr>
        </p:nvSpPr>
        <p:spPr>
          <a:xfrm>
            <a:off x="311700" y="1152425"/>
            <a:ext cx="8520600" cy="3302700"/>
          </a:xfrm>
          <a:prstGeom prst="rect">
            <a:avLst/>
          </a:prstGeom>
          <a:solidFill>
            <a:schemeClr val="lt1"/>
          </a:solidFill>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Roboto"/>
              <a:buChar char="●"/>
            </a:pPr>
            <a:r>
              <a:rPr b="1" lang="en" sz="1200">
                <a:latin typeface="Roboto"/>
                <a:ea typeface="Roboto"/>
                <a:cs typeface="Roboto"/>
                <a:sym typeface="Roboto"/>
              </a:rPr>
              <a:t>LIKES</a:t>
            </a:r>
            <a:endParaRPr b="1" sz="1200">
              <a:latin typeface="Roboto"/>
              <a:ea typeface="Roboto"/>
              <a:cs typeface="Roboto"/>
              <a:sym typeface="Roboto"/>
            </a:endParaRPr>
          </a:p>
          <a:p>
            <a:pPr indent="0" lvl="0" marL="457200" rtl="0" algn="l">
              <a:lnSpc>
                <a:spcPct val="100000"/>
              </a:lnSpc>
              <a:spcBef>
                <a:spcPts val="0"/>
              </a:spcBef>
              <a:spcAft>
                <a:spcPts val="0"/>
              </a:spcAft>
              <a:buNone/>
            </a:pPr>
            <a:r>
              <a:t/>
            </a:r>
            <a:endParaRPr b="1"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The "Like" button is a feature on social media sites that allows users to express their positive feelings towards certain products, services, people, etc. The "Like" button is often incorporated into social media platforms and websites and the number of likes received by content is often displayed.</a:t>
            </a:r>
            <a:endParaRPr sz="1200">
              <a:highlight>
                <a:srgbClr val="F7F7F8"/>
              </a:highlight>
              <a:latin typeface="Roboto"/>
              <a:ea typeface="Roboto"/>
              <a:cs typeface="Roboto"/>
              <a:sym typeface="Roboto"/>
            </a:endParaRPr>
          </a:p>
          <a:p>
            <a:pPr indent="0" lvl="0" marL="914400" rtl="0" algn="l">
              <a:spcBef>
                <a:spcPts val="0"/>
              </a:spcBef>
              <a:spcAft>
                <a:spcPts val="0"/>
              </a:spcAft>
              <a:buNone/>
            </a:pPr>
            <a:r>
              <a:t/>
            </a:r>
            <a:endParaRPr sz="1200">
              <a:highlight>
                <a:srgbClr val="F7F7F8"/>
              </a:highlight>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b="1" lang="en" sz="1200">
                <a:latin typeface="Roboto"/>
                <a:ea typeface="Roboto"/>
                <a:cs typeface="Roboto"/>
                <a:sym typeface="Roboto"/>
              </a:rPr>
              <a:t>DISLIKES</a:t>
            </a:r>
            <a:endParaRPr b="1" sz="1200">
              <a:latin typeface="Roboto"/>
              <a:ea typeface="Roboto"/>
              <a:cs typeface="Roboto"/>
              <a:sym typeface="Roboto"/>
            </a:endParaRPr>
          </a:p>
          <a:p>
            <a:pPr indent="0" lvl="0" marL="457200" rtl="0" algn="l">
              <a:lnSpc>
                <a:spcPct val="100000"/>
              </a:lnSpc>
              <a:spcBef>
                <a:spcPts val="0"/>
              </a:spcBef>
              <a:spcAft>
                <a:spcPts val="0"/>
              </a:spcAft>
              <a:buNone/>
            </a:pPr>
            <a:r>
              <a:t/>
            </a:r>
            <a:endParaRPr b="1"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The "Dislike" button on social media platforms such as YouTube allows users to express their negative feelings towards certain content. This feature is visible to others and the number of dislikes is accumulated over time. </a:t>
            </a:r>
            <a:endParaRPr sz="1200">
              <a:highlight>
                <a:srgbClr val="F7F7F8"/>
              </a:highlight>
              <a:latin typeface="Roboto"/>
              <a:ea typeface="Roboto"/>
              <a:cs typeface="Roboto"/>
              <a:sym typeface="Roboto"/>
            </a:endParaRPr>
          </a:p>
          <a:p>
            <a:pPr indent="0" lvl="0" marL="914400" rtl="0" algn="l">
              <a:spcBef>
                <a:spcPts val="0"/>
              </a:spcBef>
              <a:spcAft>
                <a:spcPts val="0"/>
              </a:spcAft>
              <a:buNone/>
            </a:pPr>
            <a:r>
              <a:t/>
            </a:r>
            <a:endParaRPr sz="1200">
              <a:highlight>
                <a:srgbClr val="F7F7F8"/>
              </a:highlight>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b="1" lang="en" sz="1200">
                <a:latin typeface="Roboto"/>
                <a:ea typeface="Roboto"/>
                <a:cs typeface="Roboto"/>
                <a:sym typeface="Roboto"/>
              </a:rPr>
              <a:t>VIEWS</a:t>
            </a:r>
            <a:endParaRPr b="1"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Social media "share" or "share" buttons allow users to distribute content on social media platforms to other users. This can be used by businesses to increase website traffic by directing visitors from social media sites.</a:t>
            </a:r>
            <a:endParaRPr sz="1200">
              <a:highlight>
                <a:srgbClr val="F7F7F8"/>
              </a:highlight>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highlight>
                  <a:srgbClr val="F7F7F8"/>
                </a:highlight>
                <a:latin typeface="Roboto"/>
                <a:ea typeface="Roboto"/>
                <a:cs typeface="Roboto"/>
                <a:sym typeface="Roboto"/>
              </a:rPr>
              <a:t>WORDPRESS share button </a:t>
            </a:r>
            <a:r>
              <a:rPr lang="en" sz="1200">
                <a:latin typeface="Roboto"/>
                <a:ea typeface="Roboto"/>
                <a:cs typeface="Roboto"/>
                <a:sym typeface="Roboto"/>
              </a:rPr>
              <a:t>allows users to share their blog content across a range of social media platforms. </a:t>
            </a:r>
            <a:endParaRPr sz="1200">
              <a:highlight>
                <a:srgbClr val="F7F7F8"/>
              </a:highlight>
              <a:latin typeface="Roboto"/>
              <a:ea typeface="Roboto"/>
              <a:cs typeface="Roboto"/>
              <a:sym typeface="Roboto"/>
            </a:endParaRPr>
          </a:p>
          <a:p>
            <a:pPr indent="0" lvl="0" marL="914400" rtl="0" algn="l">
              <a:spcBef>
                <a:spcPts val="0"/>
              </a:spcBef>
              <a:spcAft>
                <a:spcPts val="0"/>
              </a:spcAft>
              <a:buNone/>
            </a:pPr>
            <a:r>
              <a:t/>
            </a:r>
            <a:endParaRPr sz="1200">
              <a:highlight>
                <a:srgbClr val="F7F7F8"/>
              </a:highlight>
              <a:latin typeface="Roboto"/>
              <a:ea typeface="Roboto"/>
              <a:cs typeface="Roboto"/>
              <a:sym typeface="Roboto"/>
            </a:endParaRPr>
          </a:p>
          <a:p>
            <a:pPr indent="0" lvl="0" marL="914400" rtl="0" algn="l">
              <a:spcBef>
                <a:spcPts val="0"/>
              </a:spcBef>
              <a:spcAft>
                <a:spcPts val="0"/>
              </a:spcAft>
              <a:buNone/>
            </a:pPr>
            <a:r>
              <a:rPr lang="en" sz="1200">
                <a:highlight>
                  <a:srgbClr val="F7F7F8"/>
                </a:highlight>
                <a:latin typeface="Roboto"/>
                <a:ea typeface="Roboto"/>
                <a:cs typeface="Roboto"/>
                <a:sym typeface="Roboto"/>
              </a:rPr>
              <a:t>  </a:t>
            </a:r>
            <a:endParaRPr sz="1200">
              <a:highlight>
                <a:srgbClr val="F7F7F8"/>
              </a:highlight>
              <a:latin typeface="Roboto"/>
              <a:ea typeface="Roboto"/>
              <a:cs typeface="Roboto"/>
              <a:sym typeface="Roboto"/>
            </a:endParaRPr>
          </a:p>
          <a:p>
            <a:pPr indent="0" lvl="0" marL="914400" marR="99695" rtl="0" algn="just">
              <a:lnSpc>
                <a:spcPct val="102916"/>
              </a:lnSpc>
              <a:spcBef>
                <a:spcPts val="65"/>
              </a:spcBef>
              <a:spcAft>
                <a:spcPts val="0"/>
              </a:spcAft>
              <a:buNone/>
            </a:pPr>
            <a:r>
              <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09" name="Google Shape;109;p20"/>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fontScale="85000" lnSpcReduction="20000"/>
          </a:bodyPr>
          <a:lstStyle/>
          <a:p>
            <a:pPr indent="-301466" lvl="0" marL="457200" rtl="0" algn="l">
              <a:lnSpc>
                <a:spcPct val="100000"/>
              </a:lnSpc>
              <a:spcBef>
                <a:spcPts val="0"/>
              </a:spcBef>
              <a:spcAft>
                <a:spcPts val="0"/>
              </a:spcAft>
              <a:buSzPct val="100000"/>
              <a:buFont typeface="Roboto"/>
              <a:buChar char="●"/>
            </a:pPr>
            <a:r>
              <a:rPr b="1" lang="en" sz="1350">
                <a:latin typeface="Roboto"/>
                <a:ea typeface="Roboto"/>
                <a:cs typeface="Roboto"/>
                <a:sym typeface="Roboto"/>
              </a:rPr>
              <a:t>VISITORS, VISITS, REVISITS</a:t>
            </a:r>
            <a:endParaRPr b="1" sz="1350">
              <a:latin typeface="Roboto"/>
              <a:ea typeface="Roboto"/>
              <a:cs typeface="Roboto"/>
              <a:sym typeface="Roboto"/>
            </a:endParaRPr>
          </a:p>
          <a:p>
            <a:pPr indent="0" lvl="0" marL="457200" rtl="0" algn="l">
              <a:lnSpc>
                <a:spcPct val="100000"/>
              </a:lnSpc>
              <a:spcBef>
                <a:spcPts val="0"/>
              </a:spcBef>
              <a:spcAft>
                <a:spcPts val="0"/>
              </a:spcAft>
              <a:buNone/>
            </a:pPr>
            <a:r>
              <a:t/>
            </a:r>
            <a:endParaRPr b="1" sz="1400">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latin typeface="Roboto"/>
                <a:ea typeface="Roboto"/>
                <a:cs typeface="Roboto"/>
                <a:sym typeface="Roboto"/>
              </a:rPr>
              <a:t>A visitor is a person who visits your website or blog. A single visitor may visit a page or content one or more times (revisits). Visits are also known as sessions. Other related concepts are:</a:t>
            </a:r>
            <a:endParaRPr sz="1600">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latin typeface="Roboto"/>
                <a:ea typeface="Roboto"/>
                <a:cs typeface="Roboto"/>
                <a:sym typeface="Roboto"/>
              </a:rPr>
              <a:t>Unique visitor—A person who arrives at your page first time.</a:t>
            </a:r>
            <a:endParaRPr sz="1600">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latin typeface="Roboto"/>
                <a:ea typeface="Roboto"/>
                <a:cs typeface="Roboto"/>
                <a:sym typeface="Roboto"/>
              </a:rPr>
              <a:t>Average bounce rate—the percentage of visitors who visit a website and leave the site quickly without viewing other pages.</a:t>
            </a:r>
            <a:endParaRPr sz="1600">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latin typeface="Roboto"/>
                <a:ea typeface="Roboto"/>
                <a:cs typeface="Roboto"/>
                <a:sym typeface="Roboto"/>
              </a:rPr>
              <a:t>Session duration—The average duration of a visit or session.</a:t>
            </a:r>
            <a:endParaRPr sz="1600">
              <a:highlight>
                <a:srgbClr val="F7F7F8"/>
              </a:highlight>
              <a:latin typeface="Roboto"/>
              <a:ea typeface="Roboto"/>
              <a:cs typeface="Roboto"/>
              <a:sym typeface="Roboto"/>
            </a:endParaRPr>
          </a:p>
          <a:p>
            <a:pPr indent="0" lvl="0" marL="914400" rtl="0" algn="l">
              <a:spcBef>
                <a:spcPts val="0"/>
              </a:spcBef>
              <a:spcAft>
                <a:spcPts val="0"/>
              </a:spcAft>
              <a:buNone/>
            </a:pPr>
            <a:r>
              <a:t/>
            </a:r>
            <a:endParaRPr sz="1600">
              <a:highlight>
                <a:srgbClr val="F7F7F8"/>
              </a:highlight>
              <a:latin typeface="Roboto"/>
              <a:ea typeface="Roboto"/>
              <a:cs typeface="Roboto"/>
              <a:sym typeface="Roboto"/>
            </a:endParaRPr>
          </a:p>
          <a:p>
            <a:pPr indent="0" lvl="0" marL="914400" rtl="0" algn="l">
              <a:spcBef>
                <a:spcPts val="0"/>
              </a:spcBef>
              <a:spcAft>
                <a:spcPts val="0"/>
              </a:spcAft>
              <a:buNone/>
            </a:pPr>
            <a:r>
              <a:t/>
            </a:r>
            <a:endParaRPr sz="1500">
              <a:highlight>
                <a:srgbClr val="F7F7F8"/>
              </a:highlight>
              <a:latin typeface="Roboto"/>
              <a:ea typeface="Roboto"/>
              <a:cs typeface="Roboto"/>
              <a:sym typeface="Roboto"/>
            </a:endParaRPr>
          </a:p>
          <a:p>
            <a:pPr indent="0" lvl="0" marL="914400" rtl="0" algn="l">
              <a:spcBef>
                <a:spcPts val="0"/>
              </a:spcBef>
              <a:spcAft>
                <a:spcPts val="0"/>
              </a:spcAft>
              <a:buNone/>
            </a:pPr>
            <a:r>
              <a:t/>
            </a:r>
            <a:endParaRPr sz="1400">
              <a:highlight>
                <a:srgbClr val="F7F7F8"/>
              </a:highlight>
              <a:latin typeface="Roboto"/>
              <a:ea typeface="Roboto"/>
              <a:cs typeface="Roboto"/>
              <a:sym typeface="Roboto"/>
            </a:endParaRPr>
          </a:p>
          <a:p>
            <a:pPr indent="-304165" lvl="0" marL="457200" rtl="0" algn="l">
              <a:lnSpc>
                <a:spcPct val="100000"/>
              </a:lnSpc>
              <a:spcBef>
                <a:spcPts val="0"/>
              </a:spcBef>
              <a:spcAft>
                <a:spcPts val="0"/>
              </a:spcAft>
              <a:buSzPct val="100000"/>
              <a:buFont typeface="Roboto"/>
              <a:buChar char="●"/>
            </a:pPr>
            <a:r>
              <a:rPr b="1" lang="en" sz="1400">
                <a:latin typeface="Roboto"/>
                <a:ea typeface="Roboto"/>
                <a:cs typeface="Roboto"/>
                <a:sym typeface="Roboto"/>
              </a:rPr>
              <a:t>VIEWS</a:t>
            </a:r>
            <a:endParaRPr b="1" sz="1400">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highlight>
                  <a:srgbClr val="F7F7F8"/>
                </a:highlight>
                <a:latin typeface="Roboto"/>
                <a:ea typeface="Roboto"/>
                <a:cs typeface="Roboto"/>
                <a:sym typeface="Roboto"/>
              </a:rPr>
              <a:t>Views are the number of times social media content is viewed by users.</a:t>
            </a:r>
            <a:endParaRPr sz="1600">
              <a:highlight>
                <a:srgbClr val="F7F7F8"/>
              </a:highlight>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highlight>
                  <a:srgbClr val="F7F7F8"/>
                </a:highlight>
                <a:latin typeface="Roboto"/>
                <a:ea typeface="Roboto"/>
                <a:cs typeface="Roboto"/>
                <a:sym typeface="Roboto"/>
              </a:rPr>
              <a:t>Page views are the number of times a page on a company website or blog is viewed by a visitor.</a:t>
            </a:r>
            <a:endParaRPr sz="1600">
              <a:highlight>
                <a:srgbClr val="F7F7F8"/>
              </a:highlight>
              <a:latin typeface="Roboto"/>
              <a:ea typeface="Roboto"/>
              <a:cs typeface="Roboto"/>
              <a:sym typeface="Roboto"/>
            </a:endParaRPr>
          </a:p>
          <a:p>
            <a:pPr indent="-314960" lvl="1" marL="914400" rtl="0" algn="l">
              <a:spcBef>
                <a:spcPts val="0"/>
              </a:spcBef>
              <a:spcAft>
                <a:spcPts val="0"/>
              </a:spcAft>
              <a:buSzPct val="100000"/>
              <a:buFont typeface="Roboto"/>
              <a:buChar char="○"/>
            </a:pPr>
            <a:r>
              <a:rPr lang="en" sz="1600">
                <a:highlight>
                  <a:srgbClr val="F7F7F8"/>
                </a:highlight>
                <a:latin typeface="Roboto"/>
                <a:ea typeface="Roboto"/>
                <a:cs typeface="Roboto"/>
                <a:sym typeface="Roboto"/>
              </a:rPr>
              <a:t>View data can be used to understand user engagement and popularity of content.</a:t>
            </a:r>
            <a:endParaRPr sz="1600">
              <a:highlight>
                <a:srgbClr val="F7F7F8"/>
              </a:highlight>
              <a:latin typeface="Roboto"/>
              <a:ea typeface="Roboto"/>
              <a:cs typeface="Roboto"/>
              <a:sym typeface="Roboto"/>
            </a:endParaRPr>
          </a:p>
          <a:p>
            <a:pPr indent="0" lvl="0" marL="914400" rtl="0" algn="l">
              <a:spcBef>
                <a:spcPts val="0"/>
              </a:spcBef>
              <a:spcAft>
                <a:spcPts val="0"/>
              </a:spcAft>
              <a:buNone/>
            </a:pPr>
            <a:r>
              <a:t/>
            </a:r>
            <a:endParaRPr sz="1600">
              <a:highlight>
                <a:srgbClr val="F7F7F8"/>
              </a:highlight>
              <a:latin typeface="Roboto"/>
              <a:ea typeface="Roboto"/>
              <a:cs typeface="Roboto"/>
              <a:sym typeface="Roboto"/>
            </a:endParaRPr>
          </a:p>
          <a:p>
            <a:pPr indent="0" lvl="0" marL="914400" marR="99695" rtl="0" algn="just">
              <a:lnSpc>
                <a:spcPct val="102916"/>
              </a:lnSpc>
              <a:spcBef>
                <a:spcPts val="65"/>
              </a:spcBef>
              <a:spcAft>
                <a:spcPts val="0"/>
              </a:spcAft>
              <a:buNone/>
            </a:pPr>
            <a:r>
              <a:t/>
            </a:r>
            <a:endParaRPr sz="1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Social Media Actions</a:t>
            </a:r>
            <a:endParaRPr/>
          </a:p>
        </p:txBody>
      </p:sp>
      <p:sp>
        <p:nvSpPr>
          <p:cNvPr id="115" name="Google Shape;115;p21"/>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fontScale="85000" lnSpcReduction="20000"/>
          </a:bodyPr>
          <a:lstStyle/>
          <a:p>
            <a:pPr indent="-301466" lvl="0" marL="457200" rtl="0" algn="l">
              <a:lnSpc>
                <a:spcPct val="100000"/>
              </a:lnSpc>
              <a:spcBef>
                <a:spcPts val="0"/>
              </a:spcBef>
              <a:spcAft>
                <a:spcPts val="0"/>
              </a:spcAft>
              <a:buSzPct val="100000"/>
              <a:buFont typeface="Roboto"/>
              <a:buChar char="●"/>
            </a:pPr>
            <a:r>
              <a:rPr b="1" lang="en" sz="1350">
                <a:solidFill>
                  <a:srgbClr val="343541"/>
                </a:solidFill>
                <a:latin typeface="Roboto"/>
                <a:ea typeface="Roboto"/>
                <a:cs typeface="Roboto"/>
                <a:sym typeface="Roboto"/>
              </a:rPr>
              <a:t>VISITORS, VISITS, REVISITS</a:t>
            </a:r>
            <a:endParaRPr b="1" sz="1350">
              <a:solidFill>
                <a:srgbClr val="343541"/>
              </a:solidFill>
              <a:latin typeface="Roboto"/>
              <a:ea typeface="Roboto"/>
              <a:cs typeface="Roboto"/>
              <a:sym typeface="Roboto"/>
            </a:endParaRPr>
          </a:p>
          <a:p>
            <a:pPr indent="0" lvl="0" marL="457200" rtl="0" algn="l">
              <a:lnSpc>
                <a:spcPct val="100000"/>
              </a:lnSpc>
              <a:spcBef>
                <a:spcPts val="0"/>
              </a:spcBef>
              <a:spcAft>
                <a:spcPts val="0"/>
              </a:spcAft>
              <a:buNone/>
            </a:pPr>
            <a:r>
              <a:t/>
            </a:r>
            <a:endParaRPr b="1" sz="1400">
              <a:solidFill>
                <a:srgbClr val="000000"/>
              </a:solidFill>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A visitor is a person who visits your website or blog. A single visitor may visit a page or content one or more times (revisits). Visits are also known as sessions. Other related concepts are:</a:t>
            </a:r>
            <a:endParaRPr sz="1600">
              <a:solidFill>
                <a:srgbClr val="343541"/>
              </a:solidFill>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Unique visitor—A person who arrives at your page first time.</a:t>
            </a:r>
            <a:endParaRPr sz="1600">
              <a:solidFill>
                <a:srgbClr val="343541"/>
              </a:solidFill>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Average bounce rate—the percentage of visitors who visit a website and leave the site quickly without viewing other pages.</a:t>
            </a:r>
            <a:endParaRPr sz="1600">
              <a:solidFill>
                <a:srgbClr val="343541"/>
              </a:solidFill>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Session duration—The average duration of a visit or session.</a:t>
            </a:r>
            <a:endParaRPr sz="1600">
              <a:solidFill>
                <a:srgbClr val="374151"/>
              </a:solidFill>
              <a:highlight>
                <a:srgbClr val="F7F7F8"/>
              </a:highlight>
              <a:latin typeface="Roboto"/>
              <a:ea typeface="Roboto"/>
              <a:cs typeface="Roboto"/>
              <a:sym typeface="Roboto"/>
            </a:endParaRPr>
          </a:p>
          <a:p>
            <a:pPr indent="0" lvl="0" marL="914400" rtl="0" algn="l">
              <a:spcBef>
                <a:spcPts val="0"/>
              </a:spcBef>
              <a:spcAft>
                <a:spcPts val="0"/>
              </a:spcAft>
              <a:buNone/>
            </a:pPr>
            <a:r>
              <a:t/>
            </a:r>
            <a:endParaRPr sz="1600">
              <a:solidFill>
                <a:srgbClr val="374151"/>
              </a:solidFill>
              <a:highlight>
                <a:srgbClr val="F7F7F8"/>
              </a:highlight>
              <a:latin typeface="Roboto"/>
              <a:ea typeface="Roboto"/>
              <a:cs typeface="Roboto"/>
              <a:sym typeface="Roboto"/>
            </a:endParaRPr>
          </a:p>
          <a:p>
            <a:pPr indent="0" lvl="0" marL="914400" rtl="0" algn="l">
              <a:spcBef>
                <a:spcPts val="0"/>
              </a:spcBef>
              <a:spcAft>
                <a:spcPts val="0"/>
              </a:spcAft>
              <a:buNone/>
            </a:pPr>
            <a:r>
              <a:t/>
            </a:r>
            <a:endParaRPr sz="1500">
              <a:solidFill>
                <a:srgbClr val="374151"/>
              </a:solidFill>
              <a:highlight>
                <a:srgbClr val="F7F7F8"/>
              </a:highlight>
              <a:latin typeface="Roboto"/>
              <a:ea typeface="Roboto"/>
              <a:cs typeface="Roboto"/>
              <a:sym typeface="Roboto"/>
            </a:endParaRPr>
          </a:p>
          <a:p>
            <a:pPr indent="0" lvl="0" marL="914400" rtl="0" algn="l">
              <a:spcBef>
                <a:spcPts val="0"/>
              </a:spcBef>
              <a:spcAft>
                <a:spcPts val="0"/>
              </a:spcAft>
              <a:buNone/>
            </a:pPr>
            <a:r>
              <a:t/>
            </a:r>
            <a:endParaRPr sz="1400">
              <a:solidFill>
                <a:srgbClr val="374151"/>
              </a:solidFill>
              <a:highlight>
                <a:srgbClr val="F7F7F8"/>
              </a:highlight>
              <a:latin typeface="Roboto"/>
              <a:ea typeface="Roboto"/>
              <a:cs typeface="Roboto"/>
              <a:sym typeface="Roboto"/>
            </a:endParaRPr>
          </a:p>
          <a:p>
            <a:pPr indent="-304165" lvl="0" marL="457200" rtl="0" algn="l">
              <a:lnSpc>
                <a:spcPct val="100000"/>
              </a:lnSpc>
              <a:spcBef>
                <a:spcPts val="0"/>
              </a:spcBef>
              <a:spcAft>
                <a:spcPts val="0"/>
              </a:spcAft>
              <a:buSzPct val="100000"/>
              <a:buFont typeface="Roboto"/>
              <a:buChar char="●"/>
            </a:pPr>
            <a:r>
              <a:rPr b="1" lang="en" sz="1400">
                <a:solidFill>
                  <a:srgbClr val="000000"/>
                </a:solidFill>
                <a:latin typeface="Roboto"/>
                <a:ea typeface="Roboto"/>
                <a:cs typeface="Roboto"/>
                <a:sym typeface="Roboto"/>
              </a:rPr>
              <a:t>VIEWS</a:t>
            </a:r>
            <a:endParaRPr b="1" sz="1400">
              <a:solidFill>
                <a:srgbClr val="000000"/>
              </a:solidFill>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74151"/>
                </a:solidFill>
                <a:highlight>
                  <a:srgbClr val="F7F7F8"/>
                </a:highlight>
                <a:latin typeface="Roboto"/>
                <a:ea typeface="Roboto"/>
                <a:cs typeface="Roboto"/>
                <a:sym typeface="Roboto"/>
              </a:rPr>
              <a:t>Views are the number of times social media content is viewed by users.</a:t>
            </a:r>
            <a:endParaRPr sz="1600">
              <a:solidFill>
                <a:srgbClr val="374151"/>
              </a:solidFill>
              <a:highlight>
                <a:srgbClr val="F7F7F8"/>
              </a:highlight>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74151"/>
                </a:solidFill>
                <a:highlight>
                  <a:srgbClr val="F7F7F8"/>
                </a:highlight>
                <a:latin typeface="Roboto"/>
                <a:ea typeface="Roboto"/>
                <a:cs typeface="Roboto"/>
                <a:sym typeface="Roboto"/>
              </a:rPr>
              <a:t>Page views are the number of times a page on a company website or blog is viewed by a visitor.</a:t>
            </a:r>
            <a:endParaRPr sz="1600">
              <a:solidFill>
                <a:srgbClr val="374151"/>
              </a:solidFill>
              <a:highlight>
                <a:srgbClr val="F7F7F8"/>
              </a:highlight>
              <a:latin typeface="Roboto"/>
              <a:ea typeface="Roboto"/>
              <a:cs typeface="Roboto"/>
              <a:sym typeface="Roboto"/>
            </a:endParaRPr>
          </a:p>
          <a:p>
            <a:pPr indent="-314960" lvl="1" marL="914400" rtl="0" algn="l">
              <a:spcBef>
                <a:spcPts val="0"/>
              </a:spcBef>
              <a:spcAft>
                <a:spcPts val="0"/>
              </a:spcAft>
              <a:buClr>
                <a:srgbClr val="374151"/>
              </a:buClr>
              <a:buSzPct val="100000"/>
              <a:buFont typeface="Roboto"/>
              <a:buChar char="○"/>
            </a:pPr>
            <a:r>
              <a:rPr lang="en" sz="1600">
                <a:solidFill>
                  <a:srgbClr val="374151"/>
                </a:solidFill>
                <a:highlight>
                  <a:srgbClr val="F7F7F8"/>
                </a:highlight>
                <a:latin typeface="Roboto"/>
                <a:ea typeface="Roboto"/>
                <a:cs typeface="Roboto"/>
                <a:sym typeface="Roboto"/>
              </a:rPr>
              <a:t>View data can be used to understand user engagement and popularity of content.</a:t>
            </a:r>
            <a:endParaRPr sz="1600">
              <a:solidFill>
                <a:srgbClr val="374151"/>
              </a:solidFill>
              <a:highlight>
                <a:srgbClr val="F7F7F8"/>
              </a:highlight>
              <a:latin typeface="Roboto"/>
              <a:ea typeface="Roboto"/>
              <a:cs typeface="Roboto"/>
              <a:sym typeface="Roboto"/>
            </a:endParaRPr>
          </a:p>
          <a:p>
            <a:pPr indent="0" lvl="0" marL="914400" rtl="0" algn="l">
              <a:spcBef>
                <a:spcPts val="0"/>
              </a:spcBef>
              <a:spcAft>
                <a:spcPts val="0"/>
              </a:spcAft>
              <a:buNone/>
            </a:pPr>
            <a:r>
              <a:t/>
            </a:r>
            <a:endParaRPr sz="1600">
              <a:solidFill>
                <a:srgbClr val="374151"/>
              </a:solidFill>
              <a:highlight>
                <a:srgbClr val="F7F7F8"/>
              </a:highlight>
              <a:latin typeface="Roboto"/>
              <a:ea typeface="Roboto"/>
              <a:cs typeface="Roboto"/>
              <a:sym typeface="Roboto"/>
            </a:endParaRPr>
          </a:p>
          <a:p>
            <a:pPr indent="0" lvl="0" marL="914400" marR="99695" rtl="0" algn="just">
              <a:lnSpc>
                <a:spcPct val="102916"/>
              </a:lnSpc>
              <a:spcBef>
                <a:spcPts val="65"/>
              </a:spcBef>
              <a:spcAft>
                <a:spcPts val="0"/>
              </a:spcAft>
              <a:buNone/>
            </a:pPr>
            <a:r>
              <a:t/>
            </a:r>
            <a:endParaRPr sz="14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