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PT Sans Narrow"/>
      <p:regular r:id="rId43"/>
      <p:bold r:id="rId44"/>
    </p:embeddedFont>
    <p:embeddedFont>
      <p:font typeface="Tahoma"/>
      <p:regular r:id="rId45"/>
      <p:bold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41B6FB-30C8-4F12-84DD-692277FB7DB3}">
  <a:tblStyle styleId="{9441B6FB-30C8-4F12-84DD-692277FB7DB3}"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PTSansNarrow-bold.fntdata"/><Relationship Id="rId43" Type="http://schemas.openxmlformats.org/officeDocument/2006/relationships/font" Target="fonts/PTSansNarrow-regular.fntdata"/><Relationship Id="rId46" Type="http://schemas.openxmlformats.org/officeDocument/2006/relationships/font" Target="fonts/Tahoma-bold.fntdata"/><Relationship Id="rId45"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e47d773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e47d773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e47d773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e47d773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e47d7732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e47d773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e47d7732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e47d7732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e47d7732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e47d7732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e47d7732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e47d7732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e47d7732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e47d7732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e47d7732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e47d773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e47d7732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e47d7732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e47d7732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e47d7732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63271d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63271da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e47d7732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e47d773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e47d7732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e47d7732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ce47d7732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ce47d7732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e47d7732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e47d7732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e47d7732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e47d7732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e47d7732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e47d7732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e47d7732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e47d7732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e47d7732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ce47d7732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e47d7732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e47d7732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e47d7732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ce47d7732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e47d773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e47d773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ce47d7732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ce47d7732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ce47d7732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ce47d7732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ce47d7732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ce47d7732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e47d77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e47d77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e47d773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e47d773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e47d773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e47d773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e47d773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e47d773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e47d773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e47d773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e47d773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e47d773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747000" y="1759750"/>
            <a:ext cx="7650000" cy="1022400"/>
          </a:xfrm>
          <a:prstGeom prst="rect">
            <a:avLst/>
          </a:prstGeom>
        </p:spPr>
        <p:txBody>
          <a:bodyPr anchorCtr="0" anchor="b" bIns="91425" lIns="91425" spcFirstLastPara="1" rIns="91425" wrap="square" tIns="91425">
            <a:normAutofit fontScale="90000"/>
          </a:bodyPr>
          <a:lstStyle/>
          <a:p>
            <a:pPr indent="0" lvl="0" marL="457200" rtl="0" algn="ctr">
              <a:spcBef>
                <a:spcPts val="0"/>
              </a:spcBef>
              <a:spcAft>
                <a:spcPts val="0"/>
              </a:spcAft>
              <a:buNone/>
            </a:pPr>
            <a:r>
              <a:rPr lang="da"/>
              <a:t>6. Social Media Analytics Applications and 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1- </a:t>
            </a:r>
            <a:r>
              <a:rPr lang="da" sz="2000">
                <a:solidFill>
                  <a:schemeClr val="dk2"/>
                </a:solidFill>
                <a:latin typeface="Arial MT"/>
                <a:ea typeface="Arial MT"/>
                <a:cs typeface="Arial MT"/>
                <a:sym typeface="Arial MT"/>
              </a:rPr>
              <a:t>Social media to solve an attempted child abduction</a:t>
            </a:r>
            <a:endParaRPr sz="2000"/>
          </a:p>
        </p:txBody>
      </p:sp>
      <p:sp>
        <p:nvSpPr>
          <p:cNvPr id="122" name="Google Shape;122;p22"/>
          <p:cNvSpPr txBox="1"/>
          <p:nvPr>
            <p:ph idx="1" type="body"/>
          </p:nvPr>
        </p:nvSpPr>
        <p:spPr>
          <a:xfrm>
            <a:off x="311700" y="1266325"/>
            <a:ext cx="8520600" cy="36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a" sz="1200">
                <a:solidFill>
                  <a:srgbClr val="374151"/>
                </a:solidFill>
                <a:highlight>
                  <a:srgbClr val="F7F7F8"/>
                </a:highlight>
                <a:latin typeface="Roboto"/>
                <a:ea typeface="Roboto"/>
                <a:cs typeface="Roboto"/>
                <a:sym typeface="Roboto"/>
              </a:rPr>
              <a:t>T</a:t>
            </a:r>
            <a:r>
              <a:rPr b="1" lang="da" sz="1200">
                <a:highlight>
                  <a:srgbClr val="F7F7F8"/>
                </a:highlight>
                <a:latin typeface="Roboto"/>
                <a:ea typeface="Roboto"/>
                <a:cs typeface="Roboto"/>
                <a:sym typeface="Roboto"/>
              </a:rPr>
              <a:t>he Philadelphia Police Department</a:t>
            </a:r>
            <a:r>
              <a:rPr lang="da" sz="1200">
                <a:highlight>
                  <a:srgbClr val="F7F7F8"/>
                </a:highlight>
                <a:latin typeface="Roboto"/>
                <a:ea typeface="Roboto"/>
                <a:cs typeface="Roboto"/>
                <a:sym typeface="Roboto"/>
              </a:rPr>
              <a:t> has effectively utilized social media platforms such as YouTube, Facebook, and Twitter to gather information about crimes and alert the public about emergencies.</a:t>
            </a:r>
            <a:endParaRPr sz="1200">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highlight>
                  <a:srgbClr val="F7F7F8"/>
                </a:highlight>
                <a:latin typeface="Roboto"/>
                <a:ea typeface="Roboto"/>
                <a:cs typeface="Roboto"/>
                <a:sym typeface="Roboto"/>
              </a:rPr>
              <a:t> They have also used </a:t>
            </a:r>
            <a:r>
              <a:rPr lang="da" sz="1200">
                <a:highlight>
                  <a:srgbClr val="F7F7F8"/>
                </a:highlight>
                <a:latin typeface="Roboto"/>
                <a:ea typeface="Roboto"/>
                <a:cs typeface="Roboto"/>
                <a:sym typeface="Roboto"/>
              </a:rPr>
              <a:t>smartphone</a:t>
            </a:r>
            <a:r>
              <a:rPr lang="da" sz="1200">
                <a:highlight>
                  <a:srgbClr val="F7F7F8"/>
                </a:highlight>
                <a:latin typeface="Roboto"/>
                <a:ea typeface="Roboto"/>
                <a:cs typeface="Roboto"/>
                <a:sym typeface="Roboto"/>
              </a:rPr>
              <a:t> apps to allow people to report incidents and locate local police stations. The department has reported successfully catching 87 suspects through their use of social media. </a:t>
            </a:r>
            <a:endParaRPr sz="1200">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highlight>
                  <a:srgbClr val="F7F7F8"/>
                </a:highlight>
                <a:latin typeface="Roboto"/>
                <a:ea typeface="Roboto"/>
                <a:cs typeface="Roboto"/>
                <a:sym typeface="Roboto"/>
              </a:rPr>
              <a:t>In addition, the department has found that social media can be an effective way to receive information from people, as demonstrated by </a:t>
            </a:r>
            <a:r>
              <a:rPr b="1" lang="da" sz="1200">
                <a:highlight>
                  <a:srgbClr val="F7F7F8"/>
                </a:highlight>
                <a:latin typeface="Roboto"/>
                <a:ea typeface="Roboto"/>
                <a:cs typeface="Roboto"/>
                <a:sym typeface="Roboto"/>
              </a:rPr>
              <a:t>several witnesses identifying a suspect in an attack after the department posted a video of the incident online. </a:t>
            </a:r>
            <a:endParaRPr b="1" sz="1200">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highlight>
                  <a:srgbClr val="F7F7F8"/>
                </a:highlight>
                <a:latin typeface="Roboto"/>
                <a:ea typeface="Roboto"/>
                <a:cs typeface="Roboto"/>
                <a:sym typeface="Roboto"/>
              </a:rPr>
              <a:t>The department has found success in not overwhelming their audience with too much content, posting to Twitter less than 10 times a day, and targeting relevant information to their audience. </a:t>
            </a:r>
            <a:endParaRPr sz="1200">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highlight>
                  <a:srgbClr val="F7F7F8"/>
                </a:highlight>
                <a:latin typeface="Roboto"/>
                <a:ea typeface="Roboto"/>
                <a:cs typeface="Roboto"/>
                <a:sym typeface="Roboto"/>
              </a:rPr>
              <a:t>To further optimize their social media strategy, the department can analyze the demographics of their followers and survey them about their reasons for following the department. </a:t>
            </a:r>
            <a:endParaRPr sz="1200">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highlight>
                  <a:srgbClr val="F7F7F8"/>
                </a:highlight>
                <a:latin typeface="Roboto"/>
                <a:ea typeface="Roboto"/>
                <a:cs typeface="Roboto"/>
                <a:sym typeface="Roboto"/>
              </a:rPr>
              <a:t>They can also engage in conversations with their audience and interact with other departments to share best practices.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1- </a:t>
            </a:r>
            <a:r>
              <a:rPr lang="da" sz="2000">
                <a:solidFill>
                  <a:schemeClr val="dk2"/>
                </a:solidFill>
                <a:latin typeface="Arial MT"/>
                <a:ea typeface="Arial MT"/>
                <a:cs typeface="Arial MT"/>
                <a:sym typeface="Arial MT"/>
              </a:rPr>
              <a:t>Social media to solve an attempted child abduction</a:t>
            </a:r>
            <a:endParaRPr sz="2000"/>
          </a:p>
        </p:txBody>
      </p:sp>
      <p:sp>
        <p:nvSpPr>
          <p:cNvPr id="128" name="Google Shape;128;p23"/>
          <p:cNvSpPr txBox="1"/>
          <p:nvPr>
            <p:ph idx="1" type="body"/>
          </p:nvPr>
        </p:nvSpPr>
        <p:spPr>
          <a:xfrm>
            <a:off x="311700" y="1266325"/>
            <a:ext cx="8520600" cy="36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The Philadelphia Police Department has effectively utilized social media platforms such as YouTube, Facebook, and Twitter to gather information about crimes and alert the public about emergencies.</a:t>
            </a:r>
            <a:endParaRPr sz="12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 They have also used smart phone apps to allow people to report incidents and locate local police stations. The department has reported successfully catching 87 suspects through their use of social media. </a:t>
            </a:r>
            <a:endParaRPr sz="12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In addition, the department has found that social media can be an effective way to receive information from people, as demonstrated by several witnesses identifying a suspect in an attack after the department posted a video of the incident online. </a:t>
            </a:r>
            <a:endParaRPr sz="12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The department has found success in not overwhelming their audience with too much content, posting to Twitter less than 10 times a day, and targeting relevant information to their audience. </a:t>
            </a:r>
            <a:endParaRPr sz="12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To further optimize their social media strategy, the department can analyze the demographics of their followers and survey them about their reasons for following the department. </a:t>
            </a:r>
            <a:endParaRPr sz="1200">
              <a:solidFill>
                <a:srgbClr val="374151"/>
              </a:solidFill>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sz="1200">
                <a:solidFill>
                  <a:srgbClr val="374151"/>
                </a:solidFill>
                <a:highlight>
                  <a:srgbClr val="F7F7F8"/>
                </a:highlight>
                <a:latin typeface="Roboto"/>
                <a:ea typeface="Roboto"/>
                <a:cs typeface="Roboto"/>
                <a:sym typeface="Roboto"/>
              </a:rPr>
              <a:t>They can also engage in conversations with their audience and interact with other departments to share best practices.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2 : </a:t>
            </a:r>
            <a:r>
              <a:rPr b="0" lang="da" sz="2000">
                <a:solidFill>
                  <a:srgbClr val="000000"/>
                </a:solidFill>
                <a:latin typeface="Arial MT"/>
                <a:ea typeface="Arial MT"/>
                <a:cs typeface="Arial MT"/>
                <a:sym typeface="Arial MT"/>
              </a:rPr>
              <a:t>Predicting elections and astroturfing</a:t>
            </a:r>
            <a:endParaRPr b="0" sz="2000">
              <a:solidFill>
                <a:srgbClr val="000000"/>
              </a:solidFill>
              <a:latin typeface="Arial MT"/>
              <a:ea typeface="Arial MT"/>
              <a:cs typeface="Arial MT"/>
              <a:sym typeface="Arial MT"/>
            </a:endParaRPr>
          </a:p>
          <a:p>
            <a:pPr indent="0" lvl="0" marL="0" rtl="0" algn="l">
              <a:spcBef>
                <a:spcPts val="0"/>
              </a:spcBef>
              <a:spcAft>
                <a:spcPts val="0"/>
              </a:spcAft>
              <a:buNone/>
            </a:pPr>
            <a:r>
              <a:t/>
            </a:r>
            <a:endParaRPr b="0" sz="2650">
              <a:solidFill>
                <a:srgbClr val="000000"/>
              </a:solidFill>
              <a:latin typeface="Arial MT"/>
              <a:ea typeface="Arial MT"/>
              <a:cs typeface="Arial MT"/>
              <a:sym typeface="Arial MT"/>
            </a:endParaRPr>
          </a:p>
          <a:p>
            <a:pPr indent="0" lvl="0" marL="0" rtl="0" algn="l">
              <a:spcBef>
                <a:spcPts val="0"/>
              </a:spcBef>
              <a:spcAft>
                <a:spcPts val="0"/>
              </a:spcAft>
              <a:buNone/>
            </a:pPr>
            <a:r>
              <a:t/>
            </a:r>
            <a:endParaRPr sz="2650"/>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Social media has become important for political campaigns to reach voters.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Attempts have been made to use social media trends to predict election outcomes, with initial success but limited overall accuracy.</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 volume of social media posts about a candidate may not accurately reflect public opinion.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Social media can be effective in generating interest and support for issues and causes.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Exercise: Case Study</a:t>
            </a:r>
            <a:endParaRPr/>
          </a:p>
        </p:txBody>
      </p:sp>
      <p:sp>
        <p:nvSpPr>
          <p:cNvPr id="140" name="Google Shape;14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1565275" rtl="0" algn="l">
              <a:lnSpc>
                <a:spcPct val="103750"/>
              </a:lnSpc>
              <a:spcBef>
                <a:spcPts val="0"/>
              </a:spcBef>
              <a:spcAft>
                <a:spcPts val="0"/>
              </a:spcAft>
              <a:buSzPts val="1800"/>
              <a:buFont typeface="Times New Roman"/>
              <a:buChar char="●"/>
            </a:pPr>
            <a:r>
              <a:rPr lang="da">
                <a:latin typeface="Times New Roman"/>
                <a:ea typeface="Times New Roman"/>
                <a:cs typeface="Times New Roman"/>
                <a:sym typeface="Times New Roman"/>
              </a:rPr>
              <a:t>Choose a popular current issue of public debate (a bill under consideration, an election, or a political issue). Search Twitter for posts about that issue.</a:t>
            </a:r>
            <a:endParaRPr>
              <a:latin typeface="Times New Roman"/>
              <a:ea typeface="Times New Roman"/>
              <a:cs typeface="Times New Roman"/>
              <a:sym typeface="Times New Roman"/>
            </a:endParaRPr>
          </a:p>
          <a:p>
            <a:pPr indent="-342900" lvl="1" marL="914400" rtl="0" algn="l">
              <a:lnSpc>
                <a:spcPct val="95833"/>
              </a:lnSpc>
              <a:spcBef>
                <a:spcPts val="0"/>
              </a:spcBef>
              <a:spcAft>
                <a:spcPts val="0"/>
              </a:spcAft>
              <a:buSzPts val="1800"/>
              <a:buFont typeface="Times New Roman"/>
              <a:buChar char="○"/>
            </a:pPr>
            <a:r>
              <a:rPr lang="da" sz="1800">
                <a:latin typeface="Times New Roman"/>
                <a:ea typeface="Times New Roman"/>
                <a:cs typeface="Times New Roman"/>
                <a:sym typeface="Times New Roman"/>
              </a:rPr>
              <a:t>What opinions are you able to find? Summarize them.</a:t>
            </a:r>
            <a:endParaRPr sz="1800">
              <a:latin typeface="Times New Roman"/>
              <a:ea typeface="Times New Roman"/>
              <a:cs typeface="Times New Roman"/>
              <a:sym typeface="Times New Roman"/>
            </a:endParaRPr>
          </a:p>
          <a:p>
            <a:pPr indent="-342900" lvl="1" marL="914400" rtl="0" algn="l">
              <a:lnSpc>
                <a:spcPct val="100000"/>
              </a:lnSpc>
              <a:spcBef>
                <a:spcPts val="40"/>
              </a:spcBef>
              <a:spcAft>
                <a:spcPts val="0"/>
              </a:spcAft>
              <a:buSzPts val="1800"/>
              <a:buFont typeface="Times New Roman"/>
              <a:buChar char="○"/>
            </a:pPr>
            <a:r>
              <a:rPr lang="da" sz="1800">
                <a:latin typeface="Times New Roman"/>
                <a:ea typeface="Times New Roman"/>
                <a:cs typeface="Times New Roman"/>
                <a:sym typeface="Times New Roman"/>
              </a:rPr>
              <a:t>Is one opinion dominating the others?</a:t>
            </a:r>
            <a:endParaRPr sz="1800">
              <a:latin typeface="Times New Roman"/>
              <a:ea typeface="Times New Roman"/>
              <a:cs typeface="Times New Roman"/>
              <a:sym typeface="Times New Roman"/>
            </a:endParaRPr>
          </a:p>
          <a:p>
            <a:pPr indent="-342900" lvl="1" marL="914400" marR="1642745" rtl="0" algn="l">
              <a:lnSpc>
                <a:spcPct val="103750"/>
              </a:lnSpc>
              <a:spcBef>
                <a:spcPts val="45"/>
              </a:spcBef>
              <a:spcAft>
                <a:spcPts val="0"/>
              </a:spcAft>
              <a:buSzPts val="1800"/>
              <a:buFont typeface="Times New Roman"/>
              <a:buChar char="○"/>
            </a:pPr>
            <a:r>
              <a:rPr lang="da" sz="1800">
                <a:latin typeface="Times New Roman"/>
                <a:ea typeface="Times New Roman"/>
                <a:cs typeface="Times New Roman"/>
                <a:sym typeface="Times New Roman"/>
              </a:rPr>
              <a:t>Do you find a lot of content repeated? Perhaps one or two tweets that are repeated by many accounts? Does this appear suspicious, or is there a reason for it?</a:t>
            </a:r>
            <a:endParaRPr sz="1800">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Business Use of Social Media</a:t>
            </a:r>
            <a:endParaRPr/>
          </a:p>
        </p:txBody>
      </p:sp>
      <p:sp>
        <p:nvSpPr>
          <p:cNvPr id="146" name="Google Shape;146;p26"/>
          <p:cNvSpPr txBox="1"/>
          <p:nvPr>
            <p:ph idx="1" type="body"/>
          </p:nvPr>
        </p:nvSpPr>
        <p:spPr>
          <a:xfrm>
            <a:off x="394650" y="13802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a"/>
              <a:t>Case Study : </a:t>
            </a:r>
            <a:r>
              <a:rPr b="1" lang="da">
                <a:highlight>
                  <a:srgbClr val="F7F7F8"/>
                </a:highlight>
                <a:latin typeface="Roboto"/>
                <a:ea typeface="Roboto"/>
                <a:cs typeface="Roboto"/>
                <a:sym typeface="Roboto"/>
              </a:rPr>
              <a:t>Blendtec, a manufacturer of high-end blenders</a:t>
            </a:r>
            <a:endParaRPr/>
          </a:p>
          <a:p>
            <a:pPr indent="0" lvl="0" marL="0" rtl="0" algn="l">
              <a:spcBef>
                <a:spcPts val="1200"/>
              </a:spcBef>
              <a:spcAft>
                <a:spcPts val="1200"/>
              </a:spcAft>
              <a:buNone/>
            </a:pPr>
            <a:r>
              <a:rPr lang="da">
                <a:latin typeface="Arial MT"/>
                <a:ea typeface="Arial MT"/>
                <a:cs typeface="Arial MT"/>
                <a:sym typeface="Arial MT"/>
              </a:rPr>
              <a:t>Broadcast example: Will it Blend? Marketing campaign</a:t>
            </a:r>
            <a:endParaRPr/>
          </a:p>
        </p:txBody>
      </p:sp>
      <p:pic>
        <p:nvPicPr>
          <p:cNvPr descr="Image of Figure 15.2" id="147" name="Google Shape;147;p26"/>
          <p:cNvPicPr preferRelativeResize="0"/>
          <p:nvPr/>
        </p:nvPicPr>
        <p:blipFill>
          <a:blip r:embed="rId3">
            <a:alphaModFix/>
          </a:blip>
          <a:stretch>
            <a:fillRect/>
          </a:stretch>
        </p:blipFill>
        <p:spPr>
          <a:xfrm>
            <a:off x="2060475" y="2321125"/>
            <a:ext cx="3600450" cy="2247900"/>
          </a:xfrm>
          <a:prstGeom prst="rect">
            <a:avLst/>
          </a:prstGeom>
          <a:noFill/>
          <a:ln>
            <a:noFill/>
          </a:ln>
        </p:spPr>
      </p:pic>
      <p:sp>
        <p:nvSpPr>
          <p:cNvPr id="148" name="Google Shape;148;p26"/>
          <p:cNvSpPr txBox="1"/>
          <p:nvPr/>
        </p:nvSpPr>
        <p:spPr>
          <a:xfrm>
            <a:off x="225175" y="4569025"/>
            <a:ext cx="10727100" cy="377100"/>
          </a:xfrm>
          <a:prstGeom prst="rect">
            <a:avLst/>
          </a:prstGeom>
          <a:noFill/>
          <a:ln>
            <a:noFill/>
          </a:ln>
        </p:spPr>
        <p:txBody>
          <a:bodyPr anchorCtr="0" anchor="t" bIns="91425" lIns="91425" spcFirstLastPara="1" rIns="91425" wrap="square" tIns="91425">
            <a:spAutoFit/>
          </a:bodyPr>
          <a:lstStyle/>
          <a:p>
            <a:pPr indent="0" lvl="0" marL="1062355" marR="1701165" rtl="0" algn="l">
              <a:lnSpc>
                <a:spcPct val="116666"/>
              </a:lnSpc>
              <a:spcBef>
                <a:spcPts val="60"/>
              </a:spcBef>
              <a:spcAft>
                <a:spcPts val="0"/>
              </a:spcAft>
              <a:buNone/>
            </a:pPr>
            <a:r>
              <a:rPr lang="da" sz="1250">
                <a:latin typeface="Arial MT"/>
                <a:ea typeface="Arial MT"/>
                <a:cs typeface="Arial MT"/>
                <a:sym typeface="Arial MT"/>
              </a:rPr>
              <a:t>An example of a “Will It Blend?” YouTube video, showing the blender being used on an iPhone.</a:t>
            </a:r>
            <a:endParaRPr sz="1250">
              <a:latin typeface="Arial MT"/>
              <a:ea typeface="Arial MT"/>
              <a:cs typeface="Arial MT"/>
              <a:sym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Business Use of Social Media</a:t>
            </a:r>
            <a:endParaRPr/>
          </a:p>
        </p:txBody>
      </p:sp>
      <p:sp>
        <p:nvSpPr>
          <p:cNvPr id="154" name="Google Shape;154;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da">
                <a:highlight>
                  <a:srgbClr val="F7F7F8"/>
                </a:highlight>
                <a:latin typeface="Roboto"/>
                <a:ea typeface="Roboto"/>
                <a:cs typeface="Roboto"/>
                <a:sym typeface="Roboto"/>
              </a:rPr>
              <a:t>Blendtec, a manufacturer of high-end blenders, </a:t>
            </a:r>
            <a:r>
              <a:rPr lang="da">
                <a:highlight>
                  <a:srgbClr val="F7F7F8"/>
                </a:highlight>
                <a:latin typeface="Roboto"/>
                <a:ea typeface="Roboto"/>
                <a:cs typeface="Roboto"/>
                <a:sym typeface="Roboto"/>
              </a:rPr>
              <a:t>has had a highly successful social media campaign through their </a:t>
            </a:r>
            <a:r>
              <a:rPr b="1" lang="da">
                <a:highlight>
                  <a:srgbClr val="F7F7F8"/>
                </a:highlight>
                <a:latin typeface="Roboto"/>
                <a:ea typeface="Roboto"/>
                <a:cs typeface="Roboto"/>
                <a:sym typeface="Roboto"/>
              </a:rPr>
              <a:t>"Will It Blend?" series on YouTube</a:t>
            </a:r>
            <a:r>
              <a:rPr lang="da">
                <a:highlight>
                  <a:srgbClr val="F7F7F8"/>
                </a:highlight>
                <a:latin typeface="Roboto"/>
                <a:ea typeface="Roboto"/>
                <a:cs typeface="Roboto"/>
                <a:sym typeface="Roboto"/>
              </a:rPr>
              <a:t>, in which the company's founder demonstrates the power of their blenders by blending unusual and sometimes absurd objects. </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This humorous approach has gained the company a significant following and helped to increase sales.</a:t>
            </a:r>
            <a:endParaRPr>
              <a:highlight>
                <a:srgbClr val="F7F7F8"/>
              </a:highlight>
              <a:latin typeface="Roboto"/>
              <a:ea typeface="Roboto"/>
              <a:cs typeface="Roboto"/>
              <a:sym typeface="Roboto"/>
            </a:endParaRPr>
          </a:p>
          <a:p>
            <a:pPr indent="-342900" lvl="0" marL="457200" marR="1543050" rtl="0" algn="l">
              <a:lnSpc>
                <a:spcPct val="103750"/>
              </a:lnSpc>
              <a:spcBef>
                <a:spcPts val="0"/>
              </a:spcBef>
              <a:spcAft>
                <a:spcPts val="0"/>
              </a:spcAft>
              <a:buSzPts val="1800"/>
              <a:buFont typeface="Roboto"/>
              <a:buChar char="●"/>
            </a:pPr>
            <a:r>
              <a:rPr lang="da">
                <a:latin typeface="Roboto"/>
                <a:ea typeface="Roboto"/>
                <a:cs typeface="Roboto"/>
                <a:sym typeface="Roboto"/>
              </a:rPr>
              <a:t>Their t</a:t>
            </a:r>
            <a:r>
              <a:rPr b="1" lang="da">
                <a:latin typeface="Roboto"/>
                <a:ea typeface="Roboto"/>
                <a:cs typeface="Roboto"/>
                <a:sym typeface="Roboto"/>
              </a:rPr>
              <a:t>op-viewed videos</a:t>
            </a:r>
            <a:r>
              <a:rPr lang="da">
                <a:latin typeface="Roboto"/>
                <a:ea typeface="Roboto"/>
                <a:cs typeface="Roboto"/>
                <a:sym typeface="Roboto"/>
              </a:rPr>
              <a:t> have well over </a:t>
            </a:r>
            <a:r>
              <a:rPr b="1" lang="da">
                <a:latin typeface="Roboto"/>
                <a:ea typeface="Roboto"/>
                <a:cs typeface="Roboto"/>
                <a:sym typeface="Roboto"/>
              </a:rPr>
              <a:t>10 million views </a:t>
            </a:r>
            <a:r>
              <a:rPr lang="da">
                <a:latin typeface="Roboto"/>
                <a:ea typeface="Roboto"/>
                <a:cs typeface="Roboto"/>
                <a:sym typeface="Roboto"/>
              </a:rPr>
              <a:t>each, and their collection of videos all together have </a:t>
            </a:r>
            <a:r>
              <a:rPr b="1" lang="da">
                <a:latin typeface="Roboto"/>
                <a:ea typeface="Roboto"/>
                <a:cs typeface="Roboto"/>
                <a:sym typeface="Roboto"/>
              </a:rPr>
              <a:t>200 million views. </a:t>
            </a:r>
            <a:r>
              <a:rPr lang="da">
                <a:latin typeface="Roboto"/>
                <a:ea typeface="Roboto"/>
                <a:cs typeface="Roboto"/>
                <a:sym typeface="Roboto"/>
              </a:rPr>
              <a:t>The company’s YouTube channel has over</a:t>
            </a:r>
            <a:endParaRPr>
              <a:latin typeface="Roboto"/>
              <a:ea typeface="Roboto"/>
              <a:cs typeface="Roboto"/>
              <a:sym typeface="Roboto"/>
            </a:endParaRPr>
          </a:p>
          <a:p>
            <a:pPr indent="0" lvl="0" marL="457200" rtl="0" algn="just">
              <a:lnSpc>
                <a:spcPct val="95416"/>
              </a:lnSpc>
              <a:spcBef>
                <a:spcPts val="0"/>
              </a:spcBef>
              <a:spcAft>
                <a:spcPts val="0"/>
              </a:spcAft>
              <a:buNone/>
            </a:pPr>
            <a:r>
              <a:rPr lang="da">
                <a:latin typeface="Roboto"/>
                <a:ea typeface="Roboto"/>
                <a:cs typeface="Roboto"/>
                <a:sym typeface="Roboto"/>
              </a:rPr>
              <a:t>400,000 subscribers.</a:t>
            </a:r>
            <a:endParaRPr>
              <a:latin typeface="Roboto"/>
              <a:ea typeface="Roboto"/>
              <a:cs typeface="Roboto"/>
              <a:sym typeface="Roboto"/>
            </a:endParaRPr>
          </a:p>
          <a:p>
            <a:pPr indent="0" lvl="0" marL="457200" rtl="0" algn="l">
              <a:spcBef>
                <a:spcPts val="0"/>
              </a:spcBef>
              <a:spcAft>
                <a:spcPts val="1200"/>
              </a:spcAft>
              <a:buNone/>
            </a:pPr>
            <a:r>
              <a:t/>
            </a:r>
            <a:endParaRPr>
              <a:highlight>
                <a:srgbClr val="F7F7F8"/>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84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2- Interaction and monitoring example: Zappos customer service</a:t>
            </a:r>
            <a:endParaRPr/>
          </a:p>
        </p:txBody>
      </p:sp>
      <p:sp>
        <p:nvSpPr>
          <p:cNvPr id="160" name="Google Shape;160;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Zappos is an </a:t>
            </a:r>
            <a:r>
              <a:rPr b="1" lang="da">
                <a:highlight>
                  <a:srgbClr val="F7F7F8"/>
                </a:highlight>
                <a:latin typeface="Roboto"/>
                <a:ea typeface="Roboto"/>
                <a:cs typeface="Roboto"/>
                <a:sym typeface="Roboto"/>
              </a:rPr>
              <a:t>online retailer known for its excellent customer service </a:t>
            </a:r>
            <a:r>
              <a:rPr lang="da">
                <a:highlight>
                  <a:srgbClr val="F7F7F8"/>
                </a:highlight>
                <a:latin typeface="Roboto"/>
                <a:ea typeface="Roboto"/>
                <a:cs typeface="Roboto"/>
                <a:sym typeface="Roboto"/>
              </a:rPr>
              <a:t>and successful use of social media.</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 company</a:t>
            </a:r>
            <a:r>
              <a:rPr b="1" lang="da">
                <a:highlight>
                  <a:srgbClr val="F7F7F8"/>
                </a:highlight>
                <a:latin typeface="Roboto"/>
                <a:ea typeface="Roboto"/>
                <a:cs typeface="Roboto"/>
                <a:sym typeface="Roboto"/>
              </a:rPr>
              <a:t> interacts with customers on Twitter and Facebook, </a:t>
            </a:r>
            <a:r>
              <a:rPr lang="da">
                <a:highlight>
                  <a:srgbClr val="F7F7F8"/>
                </a:highlight>
                <a:latin typeface="Roboto"/>
                <a:ea typeface="Roboto"/>
                <a:cs typeface="Roboto"/>
                <a:sym typeface="Roboto"/>
              </a:rPr>
              <a:t>and has a dedicated Twitter account for customer service inquiries.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A small </a:t>
            </a:r>
            <a:r>
              <a:rPr b="1" lang="da">
                <a:highlight>
                  <a:srgbClr val="F7F7F8"/>
                </a:highlight>
                <a:latin typeface="Roboto"/>
                <a:ea typeface="Roboto"/>
                <a:cs typeface="Roboto"/>
                <a:sym typeface="Roboto"/>
              </a:rPr>
              <a:t>team of customer service representatives handle these inquiries,</a:t>
            </a:r>
            <a:r>
              <a:rPr lang="da">
                <a:highlight>
                  <a:srgbClr val="F7F7F8"/>
                </a:highlight>
                <a:latin typeface="Roboto"/>
                <a:ea typeface="Roboto"/>
                <a:cs typeface="Roboto"/>
                <a:sym typeface="Roboto"/>
              </a:rPr>
              <a:t> with an </a:t>
            </a:r>
            <a:r>
              <a:rPr lang="da">
                <a:solidFill>
                  <a:srgbClr val="0000FF"/>
                </a:solidFill>
                <a:highlight>
                  <a:srgbClr val="F7F7F8"/>
                </a:highlight>
                <a:latin typeface="Roboto"/>
                <a:ea typeface="Roboto"/>
                <a:cs typeface="Roboto"/>
                <a:sym typeface="Roboto"/>
              </a:rPr>
              <a:t>average response time of under an hour.</a:t>
            </a:r>
            <a:endParaRPr>
              <a:solidFill>
                <a:srgbClr val="0000FF"/>
              </a:solidFill>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Zappos' online customer service interactions can also be seen by other social media users, helping to improve the company's reputation.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Zappos </a:t>
            </a:r>
            <a:r>
              <a:rPr b="1" lang="da">
                <a:highlight>
                  <a:srgbClr val="F7F7F8"/>
                </a:highlight>
                <a:latin typeface="Roboto"/>
                <a:ea typeface="Roboto"/>
                <a:cs typeface="Roboto"/>
                <a:sym typeface="Roboto"/>
              </a:rPr>
              <a:t>proactively reaches out to customers</a:t>
            </a:r>
            <a:r>
              <a:rPr lang="da">
                <a:highlight>
                  <a:srgbClr val="F7F7F8"/>
                </a:highlight>
                <a:latin typeface="Roboto"/>
                <a:ea typeface="Roboto"/>
                <a:cs typeface="Roboto"/>
                <a:sym typeface="Roboto"/>
              </a:rPr>
              <a:t> with problems, even if they have not contacted customer support directly.</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3 : Social Media Failure</a:t>
            </a:r>
            <a:endParaRPr/>
          </a:p>
        </p:txBody>
      </p:sp>
      <p:sp>
        <p:nvSpPr>
          <p:cNvPr id="166" name="Google Shape;16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just">
              <a:lnSpc>
                <a:spcPct val="100000"/>
              </a:lnSpc>
              <a:spcBef>
                <a:spcPts val="275"/>
              </a:spcBef>
              <a:spcAft>
                <a:spcPts val="0"/>
              </a:spcAft>
              <a:buSzPts val="1800"/>
              <a:buChar char="●"/>
            </a:pPr>
            <a:r>
              <a:rPr b="1" lang="da">
                <a:latin typeface="Arial MT"/>
                <a:ea typeface="Arial MT"/>
                <a:cs typeface="Arial MT"/>
                <a:sym typeface="Arial MT"/>
              </a:rPr>
              <a:t>Social media failure example: Celeb boutique and the NRA</a:t>
            </a:r>
            <a:endParaRPr b="1">
              <a:latin typeface="Arial MT"/>
              <a:ea typeface="Arial MT"/>
              <a:cs typeface="Arial MT"/>
              <a:sym typeface="Arial MT"/>
            </a:endParaRPr>
          </a:p>
          <a:p>
            <a:pPr indent="0" lvl="0" marL="457200" rtl="0" algn="just">
              <a:lnSpc>
                <a:spcPct val="100000"/>
              </a:lnSpc>
              <a:spcBef>
                <a:spcPts val="275"/>
              </a:spcBef>
              <a:spcAft>
                <a:spcPts val="0"/>
              </a:spcAft>
              <a:buNone/>
            </a:pPr>
            <a:r>
              <a:t/>
            </a:r>
            <a:endParaRPr b="1">
              <a:latin typeface="Arial MT"/>
              <a:ea typeface="Arial MT"/>
              <a:cs typeface="Arial MT"/>
              <a:sym typeface="Arial MT"/>
            </a:endParaRPr>
          </a:p>
          <a:p>
            <a:pPr indent="-317500" lvl="0" marL="457200" rtl="0" algn="l">
              <a:spcBef>
                <a:spcPts val="0"/>
              </a:spcBef>
              <a:spcAft>
                <a:spcPts val="0"/>
              </a:spcAft>
              <a:buSzPts val="1400"/>
              <a:buFont typeface="Roboto"/>
              <a:buChar char="●"/>
            </a:pPr>
            <a:r>
              <a:rPr lang="da" sz="1400">
                <a:highlight>
                  <a:srgbClr val="F7F7F8"/>
                </a:highlight>
                <a:latin typeface="Roboto"/>
                <a:ea typeface="Roboto"/>
                <a:cs typeface="Roboto"/>
                <a:sym typeface="Roboto"/>
              </a:rPr>
              <a:t>Social media mistakes can have significant impacts on a business' reputation and can spread quickly.</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da" sz="1400">
                <a:highlight>
                  <a:srgbClr val="F7F7F8"/>
                </a:highlight>
                <a:latin typeface="Roboto"/>
                <a:ea typeface="Roboto"/>
                <a:cs typeface="Roboto"/>
                <a:sym typeface="Roboto"/>
              </a:rPr>
              <a:t>The National Rifle Association (NRA) made a mistake by posting a tweet that was inappropriate given the news of a mass shooting, and quickly deleted the tweet and the account.</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da" sz="1400">
                <a:highlight>
                  <a:srgbClr val="F7F7F8"/>
                </a:highlight>
                <a:latin typeface="Roboto"/>
                <a:ea typeface="Roboto"/>
                <a:cs typeface="Roboto"/>
                <a:sym typeface="Roboto"/>
              </a:rPr>
              <a:t>Celeb Boutique made a similar mistake by trying to capitalize on a trending topic related to a mass shooting, and faced skepticism and backlash despite issuing an apology.</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da" sz="1400">
                <a:highlight>
                  <a:srgbClr val="F7F7F8"/>
                </a:highlight>
                <a:latin typeface="Roboto"/>
                <a:ea typeface="Roboto"/>
                <a:cs typeface="Roboto"/>
                <a:sym typeface="Roboto"/>
              </a:rPr>
              <a:t>Businesses should be careful about what they post on social media and consider how their content may be perceived by others.</a:t>
            </a:r>
            <a:endParaRPr sz="1400">
              <a:highlight>
                <a:srgbClr val="F7F7F8"/>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da" sz="1400">
                <a:highlight>
                  <a:srgbClr val="F7F7F8"/>
                </a:highlight>
                <a:latin typeface="Roboto"/>
                <a:ea typeface="Roboto"/>
                <a:cs typeface="Roboto"/>
                <a:sym typeface="Roboto"/>
              </a:rPr>
              <a:t>Connecting a product to a negative idea on social media can generate negative feelings about a brand.</a:t>
            </a:r>
            <a:endParaRPr sz="1400">
              <a:highlight>
                <a:srgbClr val="F7F7F8"/>
              </a:highlight>
              <a:latin typeface="Roboto"/>
              <a:ea typeface="Roboto"/>
              <a:cs typeface="Roboto"/>
              <a:sym typeface="Roboto"/>
            </a:endParaRPr>
          </a:p>
          <a:p>
            <a:pPr indent="0" lvl="0" marL="457200" rtl="0" algn="just">
              <a:lnSpc>
                <a:spcPct val="100000"/>
              </a:lnSpc>
              <a:spcBef>
                <a:spcPts val="275"/>
              </a:spcBef>
              <a:spcAft>
                <a:spcPts val="0"/>
              </a:spcAft>
              <a:buNone/>
            </a:pPr>
            <a:r>
              <a:t/>
            </a:r>
            <a:endParaRPr b="1" sz="1400">
              <a:latin typeface="Arial MT"/>
              <a:ea typeface="Arial MT"/>
              <a:cs typeface="Arial MT"/>
              <a:sym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Exercises/Case Study</a:t>
            </a:r>
            <a:endParaRPr/>
          </a:p>
        </p:txBody>
      </p:sp>
      <p:sp>
        <p:nvSpPr>
          <p:cNvPr id="172" name="Google Shape;172;p30"/>
          <p:cNvSpPr txBox="1"/>
          <p:nvPr>
            <p:ph idx="1" type="body"/>
          </p:nvPr>
        </p:nvSpPr>
        <p:spPr>
          <a:xfrm>
            <a:off x="311700" y="1053000"/>
            <a:ext cx="8520600" cy="3817800"/>
          </a:xfrm>
          <a:prstGeom prst="rect">
            <a:avLst/>
          </a:prstGeom>
        </p:spPr>
        <p:txBody>
          <a:bodyPr anchorCtr="0" anchor="t" bIns="91425" lIns="91425" spcFirstLastPara="1" rIns="91425" wrap="square" tIns="91425">
            <a:noAutofit/>
          </a:bodyPr>
          <a:lstStyle/>
          <a:p>
            <a:pPr indent="-317500" lvl="0" marL="457200" marR="1072515" rtl="0" algn="l">
              <a:lnSpc>
                <a:spcPct val="103750"/>
              </a:lnSpc>
              <a:spcBef>
                <a:spcPts val="265"/>
              </a:spcBef>
              <a:spcAft>
                <a:spcPts val="0"/>
              </a:spcAft>
              <a:buClr>
                <a:srgbClr val="000000"/>
              </a:buClr>
              <a:buSzPts val="1400"/>
              <a:buFont typeface="Times New Roman"/>
              <a:buChar char="●"/>
            </a:pPr>
            <a:r>
              <a:rPr lang="da" sz="1400">
                <a:solidFill>
                  <a:srgbClr val="000000"/>
                </a:solidFill>
                <a:latin typeface="Times New Roman"/>
                <a:ea typeface="Times New Roman"/>
                <a:cs typeface="Times New Roman"/>
                <a:sym typeface="Times New Roman"/>
              </a:rPr>
              <a:t>Come up with five companies or brands you interact with regularly. For example, the </a:t>
            </a:r>
            <a:r>
              <a:rPr b="1" lang="da" sz="1400">
                <a:solidFill>
                  <a:srgbClr val="000000"/>
                </a:solidFill>
                <a:latin typeface="Times New Roman"/>
                <a:ea typeface="Times New Roman"/>
                <a:cs typeface="Times New Roman"/>
                <a:sym typeface="Times New Roman"/>
              </a:rPr>
              <a:t>companies could be a beverage bottler, restaurant, clothing brand, or technology company</a:t>
            </a:r>
            <a:r>
              <a:rPr lang="da" sz="1400">
                <a:solidFill>
                  <a:srgbClr val="000000"/>
                </a:solidFill>
                <a:latin typeface="Times New Roman"/>
                <a:ea typeface="Times New Roman"/>
                <a:cs typeface="Times New Roman"/>
                <a:sym typeface="Times New Roman"/>
              </a:rPr>
              <a:t>. For each of the five, find all the social media accounts you can. These will usually include a Facebook page, often a Twitter or YouTube account, and they may be present in many other types of social media.</a:t>
            </a:r>
            <a:endParaRPr sz="1400">
              <a:solidFill>
                <a:srgbClr val="000000"/>
              </a:solidFill>
              <a:latin typeface="Times New Roman"/>
              <a:ea typeface="Times New Roman"/>
              <a:cs typeface="Times New Roman"/>
              <a:sym typeface="Times New Roman"/>
            </a:endParaRPr>
          </a:p>
          <a:p>
            <a:pPr indent="-317500" lvl="1" marL="914400" rtl="0" algn="l">
              <a:lnSpc>
                <a:spcPct val="10000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List each company and their social media accounts.</a:t>
            </a:r>
            <a:endParaRPr>
              <a:solidFill>
                <a:srgbClr val="000000"/>
              </a:solidFill>
              <a:latin typeface="Times New Roman"/>
              <a:ea typeface="Times New Roman"/>
              <a:cs typeface="Times New Roman"/>
              <a:sym typeface="Times New Roman"/>
            </a:endParaRPr>
          </a:p>
          <a:p>
            <a:pPr indent="-317500" lvl="1" marL="914400" marR="1314450" rtl="0" algn="l">
              <a:lnSpc>
                <a:spcPct val="103750"/>
              </a:lnSpc>
              <a:spcBef>
                <a:spcPts val="4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Find as many counts for each social media account as described in the section on measuring success.</a:t>
            </a:r>
            <a:endParaRPr>
              <a:solidFill>
                <a:srgbClr val="000000"/>
              </a:solidFill>
              <a:latin typeface="Times New Roman"/>
              <a:ea typeface="Times New Roman"/>
              <a:cs typeface="Times New Roman"/>
              <a:sym typeface="Times New Roman"/>
            </a:endParaRPr>
          </a:p>
          <a:p>
            <a:pPr indent="-317500" lvl="1" marL="914400" marR="1285875" rtl="0" algn="l">
              <a:lnSpc>
                <a:spcPct val="10375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How often does the company interact on their social network site? Is it many times a day, a few times a week, or never?</a:t>
            </a:r>
            <a:endParaRPr>
              <a:solidFill>
                <a:srgbClr val="000000"/>
              </a:solidFill>
              <a:latin typeface="Times New Roman"/>
              <a:ea typeface="Times New Roman"/>
              <a:cs typeface="Times New Roman"/>
              <a:sym typeface="Times New Roman"/>
            </a:endParaRPr>
          </a:p>
          <a:p>
            <a:pPr indent="-317500" lvl="1" marL="914400" marR="1242695" rtl="0" algn="l">
              <a:lnSpc>
                <a:spcPct val="10375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What kind of interaction is the company doing? Broadcast, request for input, direct interaction, or a combination? Provide an example of each.</a:t>
            </a:r>
            <a:endParaRPr>
              <a:solidFill>
                <a:srgbClr val="000000"/>
              </a:solidFill>
              <a:latin typeface="Times New Roman"/>
              <a:ea typeface="Times New Roman"/>
              <a:cs typeface="Times New Roman"/>
              <a:sym typeface="Times New Roman"/>
            </a:endParaRPr>
          </a:p>
          <a:p>
            <a:pPr indent="-317500" lvl="1" marL="914400" marR="1096645" rtl="0" algn="l">
              <a:lnSpc>
                <a:spcPct val="103750"/>
              </a:lnSpc>
              <a:spcBef>
                <a:spcPts val="0"/>
              </a:spcBef>
              <a:spcAft>
                <a:spcPts val="0"/>
              </a:spcAft>
              <a:buClr>
                <a:srgbClr val="000000"/>
              </a:buClr>
              <a:buSzPts val="1400"/>
              <a:buFont typeface="Times New Roman"/>
              <a:buChar char="○"/>
            </a:pPr>
            <a:r>
              <a:rPr lang="da">
                <a:solidFill>
                  <a:srgbClr val="000000"/>
                </a:solidFill>
                <a:latin typeface="Times New Roman"/>
                <a:ea typeface="Times New Roman"/>
                <a:cs typeface="Times New Roman"/>
                <a:sym typeface="Times New Roman"/>
              </a:rPr>
              <a:t>Assess the company’s social media strategy. What are they doing well and why? What could they do better, why would that be better, and how should they do it?</a:t>
            </a:r>
            <a:endParaRPr>
              <a:solidFill>
                <a:srgbClr val="000000"/>
              </a:solidFill>
              <a:latin typeface="Times New Roman"/>
              <a:ea typeface="Times New Roman"/>
              <a:cs typeface="Times New Roman"/>
              <a:sym typeface="Times New Roman"/>
            </a:endParaRPr>
          </a:p>
          <a:p>
            <a:pPr indent="-317500" lvl="0" marL="457200" marR="1071880" rtl="0" algn="l">
              <a:lnSpc>
                <a:spcPct val="103750"/>
              </a:lnSpc>
              <a:spcBef>
                <a:spcPts val="0"/>
              </a:spcBef>
              <a:spcAft>
                <a:spcPts val="0"/>
              </a:spcAft>
              <a:buClr>
                <a:srgbClr val="000000"/>
              </a:buClr>
              <a:buSzPts val="1400"/>
              <a:buFont typeface="Times New Roman"/>
              <a:buChar char="●"/>
            </a:pPr>
            <a:r>
              <a:rPr lang="da" sz="1400">
                <a:solidFill>
                  <a:srgbClr val="000000"/>
                </a:solidFill>
                <a:latin typeface="Times New Roman"/>
                <a:ea typeface="Times New Roman"/>
                <a:cs typeface="Times New Roman"/>
                <a:sym typeface="Times New Roman"/>
              </a:rPr>
              <a:t>Find a major company offering customer service on Twitter. Search Twitter to find the 10 most recent customer service interactions they have had.</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Exercises/Case Study</a:t>
            </a:r>
            <a:endParaRPr/>
          </a:p>
        </p:txBody>
      </p:sp>
      <p:sp>
        <p:nvSpPr>
          <p:cNvPr id="178" name="Google Shape;178;p31"/>
          <p:cNvSpPr txBox="1"/>
          <p:nvPr>
            <p:ph idx="1" type="body"/>
          </p:nvPr>
        </p:nvSpPr>
        <p:spPr>
          <a:xfrm>
            <a:off x="311700" y="1053000"/>
            <a:ext cx="8520600" cy="3817800"/>
          </a:xfrm>
          <a:prstGeom prst="rect">
            <a:avLst/>
          </a:prstGeom>
        </p:spPr>
        <p:txBody>
          <a:bodyPr anchorCtr="0" anchor="t" bIns="91425" lIns="91425" spcFirstLastPara="1" rIns="91425" wrap="square" tIns="91425">
            <a:noAutofit/>
          </a:bodyPr>
          <a:lstStyle/>
          <a:p>
            <a:pPr indent="-342900" lvl="0" marL="457200" marR="1689735" rtl="0" algn="just">
              <a:lnSpc>
                <a:spcPct val="103750"/>
              </a:lnSpc>
              <a:spcBef>
                <a:spcPts val="0"/>
              </a:spcBef>
              <a:spcAft>
                <a:spcPts val="0"/>
              </a:spcAft>
              <a:buClr>
                <a:srgbClr val="000000"/>
              </a:buClr>
              <a:buSzPts val="1800"/>
              <a:buFont typeface="Times New Roman"/>
              <a:buChar char="●"/>
            </a:pPr>
            <a:r>
              <a:rPr lang="da">
                <a:solidFill>
                  <a:srgbClr val="000000"/>
                </a:solidFill>
                <a:latin typeface="Times New Roman"/>
                <a:ea typeface="Times New Roman"/>
                <a:cs typeface="Times New Roman"/>
                <a:sym typeface="Times New Roman"/>
              </a:rPr>
              <a:t>Find a company that has undertaken a viral marketing campaign over social media.</a:t>
            </a:r>
            <a:endParaRPr>
              <a:solidFill>
                <a:srgbClr val="000000"/>
              </a:solidFill>
              <a:latin typeface="Times New Roman"/>
              <a:ea typeface="Times New Roman"/>
              <a:cs typeface="Times New Roman"/>
              <a:sym typeface="Times New Roman"/>
            </a:endParaRPr>
          </a:p>
          <a:p>
            <a:pPr indent="-342900" lvl="1" marL="914400" rtl="0" algn="l">
              <a:lnSpc>
                <a:spcPct val="95833"/>
              </a:lnSpc>
              <a:spcBef>
                <a:spcPts val="0"/>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What is the essence of the campaign?</a:t>
            </a:r>
            <a:endParaRPr sz="1800">
              <a:solidFill>
                <a:srgbClr val="000000"/>
              </a:solidFill>
              <a:latin typeface="Times New Roman"/>
              <a:ea typeface="Times New Roman"/>
              <a:cs typeface="Times New Roman"/>
              <a:sym typeface="Times New Roman"/>
            </a:endParaRPr>
          </a:p>
          <a:p>
            <a:pPr indent="-342900" lvl="1" marL="914400" marR="1822450" rtl="0" algn="l">
              <a:lnSpc>
                <a:spcPct val="103750"/>
              </a:lnSpc>
              <a:spcBef>
                <a:spcPts val="15"/>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What metrics can you use to measure it (number of views, fans, likes, etc.)?</a:t>
            </a:r>
            <a:endParaRPr sz="1800">
              <a:solidFill>
                <a:srgbClr val="000000"/>
              </a:solidFill>
              <a:latin typeface="Times New Roman"/>
              <a:ea typeface="Times New Roman"/>
              <a:cs typeface="Times New Roman"/>
              <a:sym typeface="Times New Roman"/>
            </a:endParaRPr>
          </a:p>
          <a:p>
            <a:pPr indent="-342900" lvl="1" marL="914400" rtl="0" algn="l">
              <a:lnSpc>
                <a:spcPct val="95833"/>
              </a:lnSpc>
              <a:spcBef>
                <a:spcPts val="0"/>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Is the campaign ongoing, or did it run for a fixed amount of time?</a:t>
            </a:r>
            <a:endParaRPr sz="1800">
              <a:solidFill>
                <a:srgbClr val="000000"/>
              </a:solidFill>
              <a:latin typeface="Times New Roman"/>
              <a:ea typeface="Times New Roman"/>
              <a:cs typeface="Times New Roman"/>
              <a:sym typeface="Times New Roman"/>
            </a:endParaRPr>
          </a:p>
          <a:p>
            <a:pPr indent="-342900" lvl="1" marL="914400" marR="1627504" rtl="0" algn="l">
              <a:lnSpc>
                <a:spcPct val="103750"/>
              </a:lnSpc>
              <a:spcBef>
                <a:spcPts val="40"/>
              </a:spcBef>
              <a:spcAft>
                <a:spcPts val="0"/>
              </a:spcAft>
              <a:buClr>
                <a:srgbClr val="000000"/>
              </a:buClr>
              <a:buSzPts val="1800"/>
              <a:buFont typeface="Times New Roman"/>
              <a:buChar char="○"/>
            </a:pPr>
            <a:r>
              <a:rPr lang="da" sz="1800">
                <a:solidFill>
                  <a:srgbClr val="000000"/>
                </a:solidFill>
                <a:latin typeface="Times New Roman"/>
                <a:ea typeface="Times New Roman"/>
                <a:cs typeface="Times New Roman"/>
                <a:sym typeface="Times New Roman"/>
              </a:rPr>
              <a:t>Are any statistics available to indicate the success of the campaign? If so, what are they?</a:t>
            </a:r>
            <a:endParaRPr sz="1800">
              <a:solidFill>
                <a:srgbClr val="000000"/>
              </a:solidFill>
              <a:latin typeface="Times New Roman"/>
              <a:ea typeface="Times New Roman"/>
              <a:cs typeface="Times New Roman"/>
              <a:sym typeface="Times New Roman"/>
            </a:endParaRPr>
          </a:p>
          <a:p>
            <a:pPr indent="0" lvl="0" marL="457200" marR="1071880" rtl="0" algn="l">
              <a:lnSpc>
                <a:spcPct val="10375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7926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Contents</a:t>
            </a:r>
            <a:endParaRPr/>
          </a:p>
        </p:txBody>
      </p:sp>
      <p:sp>
        <p:nvSpPr>
          <p:cNvPr id="72" name="Google Shape;72;p14"/>
          <p:cNvSpPr txBox="1"/>
          <p:nvPr>
            <p:ph idx="1" type="body"/>
          </p:nvPr>
        </p:nvSpPr>
        <p:spPr>
          <a:xfrm>
            <a:off x="-104550" y="1433625"/>
            <a:ext cx="8069100" cy="3302700"/>
          </a:xfrm>
          <a:prstGeom prst="rect">
            <a:avLst/>
          </a:prstGeom>
        </p:spPr>
        <p:txBody>
          <a:bodyPr anchorCtr="0" anchor="t" bIns="91425" lIns="91425" spcFirstLastPara="1" rIns="91425" wrap="square" tIns="91425">
            <a:noAutofit/>
          </a:bodyPr>
          <a:lstStyle/>
          <a:p>
            <a:pPr indent="-342900" lvl="0" marL="914400" marR="114300" rtl="0" algn="l">
              <a:lnSpc>
                <a:spcPct val="100000"/>
              </a:lnSpc>
              <a:spcBef>
                <a:spcPts val="5"/>
              </a:spcBef>
              <a:spcAft>
                <a:spcPts val="0"/>
              </a:spcAft>
              <a:buSzPts val="1800"/>
              <a:buFont typeface="Roboto"/>
              <a:buChar char="●"/>
            </a:pPr>
            <a:r>
              <a:rPr lang="da">
                <a:latin typeface="Roboto"/>
                <a:ea typeface="Roboto"/>
                <a:cs typeface="Roboto"/>
                <a:sym typeface="Roboto"/>
              </a:rPr>
              <a:t>Social media in public sector - Analyzing public sector social media,analyzing individual users, case study.</a:t>
            </a:r>
            <a:endParaRPr>
              <a:latin typeface="Roboto"/>
              <a:ea typeface="Roboto"/>
              <a:cs typeface="Roboto"/>
              <a:sym typeface="Roboto"/>
            </a:endParaRPr>
          </a:p>
          <a:p>
            <a:pPr indent="0" lvl="0" marL="914400" marR="114300" rtl="0" algn="l">
              <a:lnSpc>
                <a:spcPct val="100000"/>
              </a:lnSpc>
              <a:spcBef>
                <a:spcPts val="5"/>
              </a:spcBef>
              <a:spcAft>
                <a:spcPts val="0"/>
              </a:spcAft>
              <a:buNone/>
            </a:pPr>
            <a:r>
              <a:t/>
            </a:r>
            <a:endParaRPr>
              <a:latin typeface="Roboto"/>
              <a:ea typeface="Roboto"/>
              <a:cs typeface="Roboto"/>
              <a:sym typeface="Roboto"/>
            </a:endParaRPr>
          </a:p>
          <a:p>
            <a:pPr indent="-342900" lvl="0" marL="914400" marR="114300" rtl="0" algn="l">
              <a:lnSpc>
                <a:spcPct val="100000"/>
              </a:lnSpc>
              <a:spcBef>
                <a:spcPts val="5"/>
              </a:spcBef>
              <a:spcAft>
                <a:spcPts val="0"/>
              </a:spcAft>
              <a:buSzPts val="1800"/>
              <a:buFont typeface="Roboto"/>
              <a:buChar char="●"/>
            </a:pPr>
            <a:r>
              <a:rPr lang="da">
                <a:latin typeface="Roboto"/>
                <a:ea typeface="Roboto"/>
                <a:cs typeface="Roboto"/>
                <a:sym typeface="Roboto"/>
              </a:rPr>
              <a:t>Business use of Social Media  - Measuring success, Interaction and monitoring, case study.</a:t>
            </a:r>
            <a:endParaRPr>
              <a:latin typeface="Roboto"/>
              <a:ea typeface="Roboto"/>
              <a:cs typeface="Roboto"/>
              <a:sym typeface="Roboto"/>
            </a:endParaRPr>
          </a:p>
          <a:p>
            <a:pPr indent="0" lvl="0" marL="914400" marR="114300" rtl="0" algn="l">
              <a:lnSpc>
                <a:spcPct val="100000"/>
              </a:lnSpc>
              <a:spcBef>
                <a:spcPts val="5"/>
              </a:spcBef>
              <a:spcAft>
                <a:spcPts val="0"/>
              </a:spcAft>
              <a:buNone/>
            </a:pPr>
            <a:r>
              <a:t/>
            </a:r>
            <a:endParaRPr>
              <a:latin typeface="Roboto"/>
              <a:ea typeface="Roboto"/>
              <a:cs typeface="Roboto"/>
              <a:sym typeface="Roboto"/>
            </a:endParaRPr>
          </a:p>
          <a:p>
            <a:pPr indent="-342900" lvl="0" marL="914400" marR="114300" rtl="0" algn="l">
              <a:lnSpc>
                <a:spcPct val="100000"/>
              </a:lnSpc>
              <a:spcBef>
                <a:spcPts val="5"/>
              </a:spcBef>
              <a:spcAft>
                <a:spcPts val="0"/>
              </a:spcAft>
              <a:buSzPts val="1800"/>
              <a:buFont typeface="Roboto"/>
              <a:buChar char="●"/>
            </a:pPr>
            <a:r>
              <a:rPr lang="da">
                <a:latin typeface="Roboto"/>
                <a:ea typeface="Roboto"/>
                <a:cs typeface="Roboto"/>
                <a:sym typeface="Roboto"/>
              </a:rPr>
              <a:t>Privacy - Privacy policies,data ownership and maintaining privacy online.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Privacy</a:t>
            </a:r>
            <a:endParaRPr/>
          </a:p>
          <a:p>
            <a:pPr indent="0" lvl="0" marL="0" marR="114300" rtl="0" algn="l">
              <a:spcBef>
                <a:spcPts val="5"/>
              </a:spcBef>
              <a:spcAft>
                <a:spcPts val="0"/>
              </a:spcAft>
              <a:buNone/>
            </a:pPr>
            <a:r>
              <a:t/>
            </a:r>
            <a:endParaRPr b="0" sz="1800">
              <a:solidFill>
                <a:schemeClr val="dk2"/>
              </a:solidFill>
              <a:latin typeface="Roboto"/>
              <a:ea typeface="Roboto"/>
              <a:cs typeface="Roboto"/>
              <a:sym typeface="Roboto"/>
            </a:endParaRPr>
          </a:p>
        </p:txBody>
      </p:sp>
      <p:sp>
        <p:nvSpPr>
          <p:cNvPr id="184" name="Google Shape;184;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114300" rtl="0" algn="l">
              <a:lnSpc>
                <a:spcPct val="100000"/>
              </a:lnSpc>
              <a:spcBef>
                <a:spcPts val="5"/>
              </a:spcBef>
              <a:spcAft>
                <a:spcPts val="0"/>
              </a:spcAft>
              <a:buSzPts val="1800"/>
              <a:buChar char="●"/>
            </a:pPr>
            <a:r>
              <a:rPr lang="da">
                <a:latin typeface="Roboto"/>
                <a:ea typeface="Roboto"/>
                <a:cs typeface="Roboto"/>
                <a:sym typeface="Roboto"/>
              </a:rPr>
              <a:t>Privacy - </a:t>
            </a:r>
            <a:endParaRPr>
              <a:latin typeface="Roboto"/>
              <a:ea typeface="Roboto"/>
              <a:cs typeface="Roboto"/>
              <a:sym typeface="Roboto"/>
            </a:endParaRPr>
          </a:p>
          <a:p>
            <a:pPr indent="-342900" lvl="0" marL="457200" marR="114300" rtl="0" algn="l">
              <a:lnSpc>
                <a:spcPct val="100000"/>
              </a:lnSpc>
              <a:spcBef>
                <a:spcPts val="5"/>
              </a:spcBef>
              <a:spcAft>
                <a:spcPts val="0"/>
              </a:spcAft>
              <a:buSzPts val="1800"/>
              <a:buChar char="●"/>
            </a:pPr>
            <a:r>
              <a:rPr lang="da">
                <a:latin typeface="Roboto"/>
                <a:ea typeface="Roboto"/>
                <a:cs typeface="Roboto"/>
                <a:sym typeface="Roboto"/>
              </a:rPr>
              <a:t>Privacy policies,</a:t>
            </a:r>
            <a:endParaRPr>
              <a:latin typeface="Roboto"/>
              <a:ea typeface="Roboto"/>
              <a:cs typeface="Roboto"/>
              <a:sym typeface="Roboto"/>
            </a:endParaRPr>
          </a:p>
          <a:p>
            <a:pPr indent="-342900" lvl="0" marL="457200" marR="114300" rtl="0" algn="l">
              <a:lnSpc>
                <a:spcPct val="100000"/>
              </a:lnSpc>
              <a:spcBef>
                <a:spcPts val="5"/>
              </a:spcBef>
              <a:spcAft>
                <a:spcPts val="0"/>
              </a:spcAft>
              <a:buSzPts val="1800"/>
              <a:buChar char="●"/>
            </a:pPr>
            <a:r>
              <a:rPr lang="da">
                <a:latin typeface="Roboto"/>
                <a:ea typeface="Roboto"/>
                <a:cs typeface="Roboto"/>
                <a:sym typeface="Roboto"/>
              </a:rPr>
              <a:t>data ownership and maintaining privacy online.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Privacy</a:t>
            </a:r>
            <a:endParaRPr/>
          </a:p>
          <a:p>
            <a:pPr indent="0" lvl="0" marL="0" rtl="0" algn="l">
              <a:spcBef>
                <a:spcPts val="0"/>
              </a:spcBef>
              <a:spcAft>
                <a:spcPts val="0"/>
              </a:spcAft>
              <a:buNone/>
            </a:pPr>
            <a:r>
              <a:t/>
            </a:r>
            <a:endParaRPr/>
          </a:p>
        </p:txBody>
      </p:sp>
      <p:sp>
        <p:nvSpPr>
          <p:cNvPr id="190" name="Google Shape;190;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a">
                <a:highlight>
                  <a:srgbClr val="F7F7F8"/>
                </a:highlight>
                <a:latin typeface="Roboto"/>
                <a:ea typeface="Roboto"/>
                <a:cs typeface="Roboto"/>
                <a:sym typeface="Roboto"/>
              </a:rPr>
              <a:t>Social media privacy refers to the </a:t>
            </a:r>
            <a:r>
              <a:rPr b="1" lang="da">
                <a:highlight>
                  <a:srgbClr val="F7F7F8"/>
                </a:highlight>
                <a:latin typeface="Roboto"/>
                <a:ea typeface="Roboto"/>
                <a:cs typeface="Roboto"/>
                <a:sym typeface="Roboto"/>
              </a:rPr>
              <a:t>protection of personal information and communication on social media platforms.</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rPr lang="da">
                <a:highlight>
                  <a:srgbClr val="F7F7F8"/>
                </a:highlight>
                <a:latin typeface="Roboto"/>
                <a:ea typeface="Roboto"/>
                <a:cs typeface="Roboto"/>
                <a:sym typeface="Roboto"/>
              </a:rPr>
              <a:t>It is important to be </a:t>
            </a:r>
            <a:r>
              <a:rPr b="1" lang="da">
                <a:highlight>
                  <a:srgbClr val="F7F7F8"/>
                </a:highlight>
                <a:latin typeface="Roboto"/>
                <a:ea typeface="Roboto"/>
                <a:cs typeface="Roboto"/>
                <a:sym typeface="Roboto"/>
              </a:rPr>
              <a:t>aware of privacy settings</a:t>
            </a:r>
            <a:r>
              <a:rPr lang="da">
                <a:highlight>
                  <a:srgbClr val="F7F7F8"/>
                </a:highlight>
                <a:latin typeface="Roboto"/>
                <a:ea typeface="Roboto"/>
                <a:cs typeface="Roboto"/>
                <a:sym typeface="Roboto"/>
              </a:rPr>
              <a:t> and to carefully consider what personal information is shared online</a:t>
            </a:r>
            <a:r>
              <a:rPr lang="da">
                <a:solidFill>
                  <a:srgbClr val="374151"/>
                </a:solidFill>
                <a:highlight>
                  <a:srgbClr val="F7F7F8"/>
                </a:highlight>
                <a:latin typeface="Roboto"/>
                <a:ea typeface="Roboto"/>
                <a:cs typeface="Roboto"/>
                <a:sym typeface="Roboto"/>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Privacy</a:t>
            </a:r>
            <a:endParaRPr/>
          </a:p>
        </p:txBody>
      </p:sp>
      <p:sp>
        <p:nvSpPr>
          <p:cNvPr id="196" name="Google Shape;196;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da">
                <a:latin typeface="Arial"/>
                <a:ea typeface="Arial"/>
                <a:cs typeface="Arial"/>
                <a:sym typeface="Arial"/>
              </a:rPr>
              <a:t>Protect personal information and communication on social media.</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Be aware of privacy settings.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Carefully consider what personal information is shared online.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Be cautious about accepting friend requests or connecting with strangers.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Be aware of potential scams or phishing attempts.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Use strong, unique passwords and enable two-factor authentication if available.</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Review the privacy policies of social media platforms.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da">
                <a:latin typeface="Arial"/>
                <a:ea typeface="Arial"/>
                <a:cs typeface="Arial"/>
                <a:sym typeface="Arial"/>
              </a:rPr>
              <a:t>Limit the amount of personal information provided.</a:t>
            </a:r>
            <a:endParaRPr>
              <a:latin typeface="Arial"/>
              <a:ea typeface="Arial"/>
              <a:cs typeface="Arial"/>
              <a:sym typeface="Arial"/>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Privacy Policies and Settings</a:t>
            </a:r>
            <a:endParaRPr/>
          </a:p>
        </p:txBody>
      </p:sp>
      <p:sp>
        <p:nvSpPr>
          <p:cNvPr id="202" name="Google Shape;202;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Social media has made it easier for people to share information online.</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The default privacy settings on social media platforms have become more public over time.</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Many people </a:t>
            </a:r>
            <a:r>
              <a:rPr b="1" lang="da">
                <a:highlight>
                  <a:srgbClr val="F7F7F8"/>
                </a:highlight>
                <a:latin typeface="Roboto"/>
                <a:ea typeface="Roboto"/>
                <a:cs typeface="Roboto"/>
                <a:sym typeface="Roboto"/>
              </a:rPr>
              <a:t>use privacy settings </a:t>
            </a:r>
            <a:r>
              <a:rPr lang="da">
                <a:highlight>
                  <a:srgbClr val="F7F7F8"/>
                </a:highlight>
                <a:latin typeface="Roboto"/>
                <a:ea typeface="Roboto"/>
                <a:cs typeface="Roboto"/>
                <a:sym typeface="Roboto"/>
              </a:rPr>
              <a:t>to restrict who can see their information, but some have difficulty understanding and using these settings.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Privacy policies</a:t>
            </a:r>
            <a:r>
              <a:rPr lang="da">
                <a:highlight>
                  <a:srgbClr val="F7F7F8"/>
                </a:highlight>
                <a:latin typeface="Roboto"/>
                <a:ea typeface="Roboto"/>
                <a:cs typeface="Roboto"/>
                <a:sym typeface="Roboto"/>
              </a:rPr>
              <a:t> detail </a:t>
            </a:r>
            <a:r>
              <a:rPr b="1" lang="da">
                <a:highlight>
                  <a:srgbClr val="F7F7F8"/>
                </a:highlight>
                <a:latin typeface="Roboto"/>
                <a:ea typeface="Roboto"/>
                <a:cs typeface="Roboto"/>
                <a:sym typeface="Roboto"/>
              </a:rPr>
              <a:t>how a social media site collects, uses, and shares user data, which may include personal information, location, and posts.</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is important to carefully review privacy policies and understand what information is being shared.</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Some social media sites have more robust privacy controls and policies than others.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6"/>
          <p:cNvPicPr preferRelativeResize="0"/>
          <p:nvPr/>
        </p:nvPicPr>
        <p:blipFill>
          <a:blip r:embed="rId3">
            <a:alphaModFix/>
          </a:blip>
          <a:stretch>
            <a:fillRect/>
          </a:stretch>
        </p:blipFill>
        <p:spPr>
          <a:xfrm>
            <a:off x="436825" y="128675"/>
            <a:ext cx="8395475" cy="4581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6" name="Google Shape;216;p37"/>
          <p:cNvGraphicFramePr/>
          <p:nvPr/>
        </p:nvGraphicFramePr>
        <p:xfrm>
          <a:off x="152400" y="152400"/>
          <a:ext cx="3000000" cy="3000000"/>
        </p:xfrm>
        <a:graphic>
          <a:graphicData uri="http://schemas.openxmlformats.org/drawingml/2006/table">
            <a:tbl>
              <a:tblPr bandCol="1" bandRow="1">
                <a:noFill/>
                <a:tableStyleId>{9441B6FB-30C8-4F12-84DD-692277FB7DB3}</a:tableStyleId>
              </a:tblPr>
              <a:tblGrid>
                <a:gridCol w="1839000"/>
                <a:gridCol w="669500"/>
                <a:gridCol w="1098300"/>
                <a:gridCol w="1161025"/>
                <a:gridCol w="934750"/>
                <a:gridCol w="722875"/>
                <a:gridCol w="859350"/>
                <a:gridCol w="1531375"/>
              </a:tblGrid>
              <a:tr h="581350">
                <a:tc gridSpan="8">
                  <a:txBody>
                    <a:bodyPr/>
                    <a:lstStyle/>
                    <a:p>
                      <a:pPr indent="0" lvl="0" marL="0" rtl="0" algn="l">
                        <a:spcBef>
                          <a:spcPts val="20"/>
                        </a:spcBef>
                        <a:spcAft>
                          <a:spcPts val="0"/>
                        </a:spcAft>
                        <a:buNone/>
                      </a:pPr>
                      <a:r>
                        <a:t/>
                      </a:r>
                      <a:endParaRPr sz="1150">
                        <a:latin typeface="Times New Roman"/>
                        <a:ea typeface="Times New Roman"/>
                        <a:cs typeface="Times New Roman"/>
                        <a:sym typeface="Times New Roman"/>
                      </a:endParaRPr>
                    </a:p>
                    <a:p>
                      <a:pPr indent="0" lvl="0" marL="52070" marR="2014220" rtl="0" algn="l">
                        <a:lnSpc>
                          <a:spcPct val="116666"/>
                        </a:lnSpc>
                        <a:spcBef>
                          <a:spcPts val="0"/>
                        </a:spcBef>
                        <a:spcAft>
                          <a:spcPts val="0"/>
                        </a:spcAft>
                        <a:buNone/>
                      </a:pPr>
                      <a:r>
                        <a:rPr lang="da" sz="850">
                          <a:latin typeface="Tahoma"/>
                          <a:ea typeface="Tahoma"/>
                          <a:cs typeface="Tahoma"/>
                          <a:sym typeface="Tahoma"/>
                        </a:rPr>
                        <a:t>personalization	X	X</a:t>
                      </a:r>
                      <a:r>
                        <a:rPr lang="da" sz="850">
                          <a:latin typeface="Times New Roman"/>
                          <a:ea typeface="Times New Roman"/>
                          <a:cs typeface="Times New Roman"/>
                          <a:sym typeface="Times New Roman"/>
                        </a:rPr>
                        <a:t>	</a:t>
                      </a:r>
                      <a:r>
                        <a:rPr lang="da" sz="850">
                          <a:latin typeface="Tahoma"/>
                          <a:ea typeface="Tahoma"/>
                          <a:cs typeface="Tahoma"/>
                          <a:sym typeface="Tahoma"/>
                        </a:rPr>
                        <a:t>X sold</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hMerge="1"/>
                <a:tc hMerge="1"/>
                <a:tc hMerge="1"/>
                <a:tc hMerge="1"/>
                <a:tc hMerge="1"/>
                <a:tc hMerge="1"/>
                <a:tc hMerge="1"/>
              </a:tr>
              <a:tr h="207425">
                <a:tc gridSpan="8">
                  <a:txBody>
                    <a:bodyPr/>
                    <a:lstStyle/>
                    <a:p>
                      <a:pPr indent="0" lvl="0" marL="52070" rtl="0" algn="l">
                        <a:spcBef>
                          <a:spcPts val="135"/>
                        </a:spcBef>
                        <a:spcAft>
                          <a:spcPts val="0"/>
                        </a:spcAft>
                        <a:buNone/>
                      </a:pPr>
                      <a:r>
                        <a:rPr lang="da" sz="850">
                          <a:latin typeface="Tahoma"/>
                          <a:ea typeface="Tahoma"/>
                          <a:cs typeface="Tahoma"/>
                          <a:sym typeface="Tahoma"/>
                        </a:rPr>
                        <a:t>Who is data shared with</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170725">
                <a:tc>
                  <a:txBody>
                    <a:bodyPr/>
                    <a:lstStyle/>
                    <a:p>
                      <a:pPr indent="0" lvl="0" marL="52070" rtl="0" algn="l">
                        <a:lnSpc>
                          <a:spcPct val="77500"/>
                        </a:lnSpc>
                        <a:spcBef>
                          <a:spcPts val="180"/>
                        </a:spcBef>
                        <a:spcAft>
                          <a:spcPts val="0"/>
                        </a:spcAft>
                        <a:buNone/>
                      </a:pPr>
                      <a:r>
                        <a:rPr lang="da" sz="850">
                          <a:latin typeface="Tahoma"/>
                          <a:ea typeface="Tahoma"/>
                          <a:cs typeface="Tahoma"/>
                          <a:sym typeface="Tahoma"/>
                        </a:rPr>
                        <a:t>Other users on</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31115" rtl="0" algn="ctr">
                        <a:lnSpc>
                          <a:spcPct val="77500"/>
                        </a:lnSpc>
                        <a:spcBef>
                          <a:spcPts val="18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a:txBody>
                    <a:bodyPr/>
                    <a:lstStyle/>
                    <a:p>
                      <a:pPr indent="0" lvl="0" marL="352425" rtl="0" algn="l">
                        <a:lnSpc>
                          <a:spcPct val="77500"/>
                        </a:lnSpc>
                        <a:spcBef>
                          <a:spcPts val="18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154525">
                <a:tc>
                  <a:txBody>
                    <a:bodyPr/>
                    <a:lstStyle/>
                    <a:p>
                      <a:pPr indent="0" lvl="0" marL="52070" rtl="0" algn="l">
                        <a:lnSpc>
                          <a:spcPct val="82500"/>
                        </a:lnSpc>
                        <a:spcBef>
                          <a:spcPts val="0"/>
                        </a:spcBef>
                        <a:spcAft>
                          <a:spcPts val="0"/>
                        </a:spcAft>
                        <a:buNone/>
                      </a:pPr>
                      <a:r>
                        <a:rPr lang="da" sz="850">
                          <a:latin typeface="Tahoma"/>
                          <a:ea typeface="Tahoma"/>
                          <a:cs typeface="Tahoma"/>
                          <a:sym typeface="Tahoma"/>
                        </a:rPr>
                        <a:t>website - all</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3800">
                <a:tc>
                  <a:txBody>
                    <a:bodyPr/>
                    <a:lstStyle/>
                    <a:p>
                      <a:pPr indent="0" lvl="0" marL="52070" rtl="0" algn="l">
                        <a:lnSpc>
                          <a:spcPct val="77500"/>
                        </a:lnSpc>
                        <a:spcBef>
                          <a:spcPts val="65"/>
                        </a:spcBef>
                        <a:spcAft>
                          <a:spcPts val="0"/>
                        </a:spcAft>
                        <a:buNone/>
                      </a:pPr>
                      <a:r>
                        <a:rPr lang="da" sz="850">
                          <a:latin typeface="Tahoma"/>
                          <a:ea typeface="Tahoma"/>
                          <a:cs typeface="Tahoma"/>
                          <a:sym typeface="Tahoma"/>
                        </a:rPr>
                        <a:t>Other users on the</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4925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095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38125"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3800">
                <a:tc>
                  <a:txBody>
                    <a:bodyPr/>
                    <a:lstStyle/>
                    <a:p>
                      <a:pPr indent="0" lvl="0" marL="52070" rtl="0" algn="l">
                        <a:lnSpc>
                          <a:spcPct val="82500"/>
                        </a:lnSpc>
                        <a:spcBef>
                          <a:spcPts val="0"/>
                        </a:spcBef>
                        <a:spcAft>
                          <a:spcPts val="0"/>
                        </a:spcAft>
                        <a:buNone/>
                      </a:pPr>
                      <a:r>
                        <a:rPr lang="da" sz="850">
                          <a:latin typeface="Tahoma"/>
                          <a:ea typeface="Tahoma"/>
                          <a:cs typeface="Tahoma"/>
                          <a:sym typeface="Tahoma"/>
                        </a:rPr>
                        <a:t>website - user controlled</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2070" rtl="0" algn="l">
                        <a:lnSpc>
                          <a:spcPct val="77500"/>
                        </a:lnSpc>
                        <a:spcBef>
                          <a:spcPts val="65"/>
                        </a:spcBef>
                        <a:spcAft>
                          <a:spcPts val="0"/>
                        </a:spcAft>
                        <a:buNone/>
                      </a:pPr>
                      <a:r>
                        <a:rPr lang="da" sz="850">
                          <a:latin typeface="Tahoma"/>
                          <a:ea typeface="Tahoma"/>
                          <a:cs typeface="Tahoma"/>
                          <a:sym typeface="Tahoma"/>
                        </a:rPr>
                        <a:t>Other internet users (not</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4925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111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352425"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2070" rtl="0" algn="l">
                        <a:lnSpc>
                          <a:spcPct val="82500"/>
                        </a:lnSpc>
                        <a:spcBef>
                          <a:spcPts val="0"/>
                        </a:spcBef>
                        <a:spcAft>
                          <a:spcPts val="0"/>
                        </a:spcAft>
                        <a:buNone/>
                      </a:pPr>
                      <a:r>
                        <a:rPr lang="da" sz="850">
                          <a:latin typeface="Tahoma"/>
                          <a:ea typeface="Tahoma"/>
                          <a:cs typeface="Tahoma"/>
                          <a:sym typeface="Tahoma"/>
                        </a:rPr>
                        <a:t>registered with site)</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77500"/>
                        </a:lnSpc>
                        <a:spcBef>
                          <a:spcPts val="65"/>
                        </a:spcBef>
                        <a:spcAft>
                          <a:spcPts val="0"/>
                        </a:spcAft>
                        <a:buNone/>
                      </a:pPr>
                      <a:r>
                        <a:rPr lang="da" sz="850">
                          <a:latin typeface="Tahoma"/>
                          <a:ea typeface="Tahoma"/>
                          <a:cs typeface="Tahoma"/>
                          <a:sym typeface="Tahoma"/>
                        </a:rPr>
                        <a:t>Third parties (other</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4925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111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095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374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82500"/>
                        </a:lnSpc>
                        <a:spcBef>
                          <a:spcPts val="0"/>
                        </a:spcBef>
                        <a:spcAft>
                          <a:spcPts val="0"/>
                        </a:spcAft>
                        <a:buNone/>
                      </a:pPr>
                      <a:r>
                        <a:rPr lang="da" sz="850">
                          <a:latin typeface="Tahoma"/>
                          <a:ea typeface="Tahoma"/>
                          <a:cs typeface="Tahoma"/>
                          <a:sym typeface="Tahoma"/>
                        </a:rPr>
                        <a:t>companies)</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3800">
                <a:tc>
                  <a:txBody>
                    <a:bodyPr/>
                    <a:lstStyle/>
                    <a:p>
                      <a:pPr indent="0" lvl="0" marL="51435" rtl="0" algn="l">
                        <a:lnSpc>
                          <a:spcPct val="77500"/>
                        </a:lnSpc>
                        <a:spcBef>
                          <a:spcPts val="65"/>
                        </a:spcBef>
                        <a:spcAft>
                          <a:spcPts val="0"/>
                        </a:spcAft>
                        <a:buNone/>
                      </a:pPr>
                      <a:r>
                        <a:rPr lang="da" sz="850">
                          <a:latin typeface="Tahoma"/>
                          <a:ea typeface="Tahoma"/>
                          <a:cs typeface="Tahoma"/>
                          <a:sym typeface="Tahoma"/>
                        </a:rPr>
                        <a:t>For analysis provided back</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4925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111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095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374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3800">
                <a:tc>
                  <a:txBody>
                    <a:bodyPr/>
                    <a:lstStyle/>
                    <a:p>
                      <a:pPr indent="0" lvl="0" marL="51435" rtl="0" algn="l">
                        <a:lnSpc>
                          <a:spcPct val="82500"/>
                        </a:lnSpc>
                        <a:spcBef>
                          <a:spcPts val="0"/>
                        </a:spcBef>
                        <a:spcAft>
                          <a:spcPts val="0"/>
                        </a:spcAft>
                        <a:buNone/>
                      </a:pPr>
                      <a:r>
                        <a:rPr lang="da" sz="850">
                          <a:latin typeface="Tahoma"/>
                          <a:ea typeface="Tahoma"/>
                          <a:cs typeface="Tahoma"/>
                          <a:sym typeface="Tahoma"/>
                        </a:rPr>
                        <a:t>to registering site</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77500"/>
                        </a:lnSpc>
                        <a:spcBef>
                          <a:spcPts val="65"/>
                        </a:spcBef>
                        <a:spcAft>
                          <a:spcPts val="0"/>
                        </a:spcAft>
                        <a:buNone/>
                      </a:pPr>
                      <a:r>
                        <a:rPr lang="da" sz="850">
                          <a:latin typeface="Tahoma"/>
                          <a:ea typeface="Tahoma"/>
                          <a:cs typeface="Tahoma"/>
                          <a:sym typeface="Tahoma"/>
                        </a:rPr>
                        <a:t>For marketing products to</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238125"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82500"/>
                        </a:lnSpc>
                        <a:spcBef>
                          <a:spcPts val="0"/>
                        </a:spcBef>
                        <a:spcAft>
                          <a:spcPts val="0"/>
                        </a:spcAft>
                        <a:buNone/>
                      </a:pPr>
                      <a:r>
                        <a:rPr lang="da" sz="850">
                          <a:latin typeface="Tahoma"/>
                          <a:ea typeface="Tahoma"/>
                          <a:cs typeface="Tahoma"/>
                          <a:sym typeface="Tahoma"/>
                        </a:rPr>
                        <a:t>you</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3800">
                <a:tc>
                  <a:txBody>
                    <a:bodyPr/>
                    <a:lstStyle/>
                    <a:p>
                      <a:pPr indent="0" lvl="0" marL="51435" rtl="0" algn="l">
                        <a:lnSpc>
                          <a:spcPct val="77500"/>
                        </a:lnSpc>
                        <a:spcBef>
                          <a:spcPts val="65"/>
                        </a:spcBef>
                        <a:spcAft>
                          <a:spcPts val="0"/>
                        </a:spcAft>
                        <a:buNone/>
                      </a:pPr>
                      <a:r>
                        <a:rPr lang="da" sz="850">
                          <a:latin typeface="Tahoma"/>
                          <a:ea typeface="Tahoma"/>
                          <a:cs typeface="Tahoma"/>
                          <a:sym typeface="Tahoma"/>
                        </a:rPr>
                        <a:t>For any purpose they</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238125"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3800">
                <a:tc>
                  <a:txBody>
                    <a:bodyPr/>
                    <a:lstStyle/>
                    <a:p>
                      <a:pPr indent="0" lvl="0" marL="51435" rtl="0" algn="l">
                        <a:lnSpc>
                          <a:spcPct val="82500"/>
                        </a:lnSpc>
                        <a:spcBef>
                          <a:spcPts val="0"/>
                        </a:spcBef>
                        <a:spcAft>
                          <a:spcPts val="0"/>
                        </a:spcAft>
                        <a:buNone/>
                      </a:pPr>
                      <a:r>
                        <a:rPr lang="da" sz="850">
                          <a:latin typeface="Tahoma"/>
                          <a:ea typeface="Tahoma"/>
                          <a:cs typeface="Tahoma"/>
                          <a:sym typeface="Tahoma"/>
                        </a:rPr>
                        <a:t>choose</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77500"/>
                        </a:lnSpc>
                        <a:spcBef>
                          <a:spcPts val="65"/>
                        </a:spcBef>
                        <a:spcAft>
                          <a:spcPts val="0"/>
                        </a:spcAft>
                        <a:buNone/>
                      </a:pPr>
                      <a:r>
                        <a:rPr lang="da" sz="850">
                          <a:latin typeface="Tahoma"/>
                          <a:ea typeface="Tahoma"/>
                          <a:cs typeface="Tahoma"/>
                          <a:sym typeface="Tahoma"/>
                        </a:rPr>
                        <a:t>Law enforcement if</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34925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111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095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38125"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52425"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82500"/>
                        </a:lnSpc>
                        <a:spcBef>
                          <a:spcPts val="0"/>
                        </a:spcBef>
                        <a:spcAft>
                          <a:spcPts val="0"/>
                        </a:spcAft>
                        <a:buNone/>
                      </a:pPr>
                      <a:r>
                        <a:rPr lang="da" sz="850">
                          <a:latin typeface="Tahoma"/>
                          <a:ea typeface="Tahoma"/>
                          <a:cs typeface="Tahoma"/>
                          <a:sym typeface="Tahoma"/>
                        </a:rPr>
                        <a:t>requested</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68625">
                <a:tc>
                  <a:txBody>
                    <a:bodyPr/>
                    <a:lstStyle/>
                    <a:p>
                      <a:pPr indent="0" lvl="0" marL="51435" rtl="0" algn="l">
                        <a:spcBef>
                          <a:spcPts val="65"/>
                        </a:spcBef>
                        <a:spcAft>
                          <a:spcPts val="0"/>
                        </a:spcAft>
                        <a:buNone/>
                      </a:pPr>
                      <a:r>
                        <a:rPr lang="da" sz="850">
                          <a:latin typeface="Tahoma"/>
                          <a:ea typeface="Tahoma"/>
                          <a:cs typeface="Tahoma"/>
                          <a:sym typeface="Tahoma"/>
                        </a:rPr>
                        <a:t>aggregated NPII data</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tc>
                <a:tc>
                  <a:txBody>
                    <a:bodyPr/>
                    <a:lstStyle/>
                    <a:p>
                      <a:pPr indent="0" lvl="0" marL="349250" rtl="0" algn="l">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tc>
                <a:tc>
                  <a:txBody>
                    <a:bodyPr/>
                    <a:lstStyle/>
                    <a:p>
                      <a:pPr indent="0" lvl="0" marL="20955" rtl="0" algn="ctr">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54525">
                <a:tc>
                  <a:txBody>
                    <a:bodyPr/>
                    <a:lstStyle/>
                    <a:p>
                      <a:pPr indent="0" lvl="0" marL="51435" rtl="0" algn="l">
                        <a:lnSpc>
                          <a:spcPct val="77500"/>
                        </a:lnSpc>
                        <a:spcBef>
                          <a:spcPts val="65"/>
                        </a:spcBef>
                        <a:spcAft>
                          <a:spcPts val="0"/>
                        </a:spcAft>
                        <a:buNone/>
                      </a:pPr>
                      <a:r>
                        <a:rPr lang="da" sz="850">
                          <a:latin typeface="Tahoma"/>
                          <a:ea typeface="Tahoma"/>
                          <a:cs typeface="Tahoma"/>
                          <a:sym typeface="Tahoma"/>
                        </a:rPr>
                        <a:t>Companies that have an</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977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4925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3111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marR="240665" rtl="0" algn="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0955" rtl="0" algn="ctr">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237490" rtl="0" algn="l">
                        <a:lnSpc>
                          <a:spcPct val="77500"/>
                        </a:lnSpc>
                        <a:spcBef>
                          <a:spcPts val="6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140400">
                <a:tc>
                  <a:txBody>
                    <a:bodyPr/>
                    <a:lstStyle/>
                    <a:p>
                      <a:pPr indent="0" lvl="0" marL="51435" rtl="0" algn="l">
                        <a:lnSpc>
                          <a:spcPct val="74583"/>
                        </a:lnSpc>
                        <a:spcBef>
                          <a:spcPts val="0"/>
                        </a:spcBef>
                        <a:spcAft>
                          <a:spcPts val="0"/>
                        </a:spcAft>
                        <a:buNone/>
                      </a:pPr>
                      <a:r>
                        <a:rPr lang="da" sz="850">
                          <a:latin typeface="Tahoma"/>
                          <a:ea typeface="Tahoma"/>
                          <a:cs typeface="Tahoma"/>
                          <a:sym typeface="Tahoma"/>
                        </a:rPr>
                        <a:t>interest in the registering</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tc>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tcPr>
                </a:tc>
              </a:tr>
              <a:tr h="218000">
                <a:tc>
                  <a:txBody>
                    <a:bodyPr/>
                    <a:lstStyle/>
                    <a:p>
                      <a:pPr indent="0" lvl="0" marL="51435" rtl="0" algn="l">
                        <a:lnSpc>
                          <a:spcPct val="82500"/>
                        </a:lnSpc>
                        <a:spcBef>
                          <a:spcPts val="0"/>
                        </a:spcBef>
                        <a:spcAft>
                          <a:spcPts val="0"/>
                        </a:spcAft>
                        <a:buNone/>
                      </a:pPr>
                      <a:r>
                        <a:rPr lang="da" sz="850">
                          <a:latin typeface="Tahoma"/>
                          <a:ea typeface="Tahoma"/>
                          <a:cs typeface="Tahoma"/>
                          <a:sym typeface="Tahoma"/>
                        </a:rPr>
                        <a:t>company</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r h="206700">
                <a:tc gridSpan="8">
                  <a:txBody>
                    <a:bodyPr/>
                    <a:lstStyle/>
                    <a:p>
                      <a:pPr indent="0" lvl="0" marL="51435" rtl="0" algn="l">
                        <a:spcBef>
                          <a:spcPts val="135"/>
                        </a:spcBef>
                        <a:spcAft>
                          <a:spcPts val="0"/>
                        </a:spcAft>
                        <a:buNone/>
                      </a:pPr>
                      <a:r>
                        <a:rPr lang="da" sz="850">
                          <a:latin typeface="Tahoma"/>
                          <a:ea typeface="Tahoma"/>
                          <a:cs typeface="Tahoma"/>
                          <a:sym typeface="Tahoma"/>
                        </a:rPr>
                        <a:t>User control issues</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523500">
                <a:tc>
                  <a:txBody>
                    <a:bodyPr/>
                    <a:lstStyle/>
                    <a:p>
                      <a:pPr indent="0" lvl="0" marL="51435" marR="299085" rtl="0" algn="l">
                        <a:lnSpc>
                          <a:spcPct val="106666"/>
                        </a:lnSpc>
                        <a:spcBef>
                          <a:spcPts val="185"/>
                        </a:spcBef>
                        <a:spcAft>
                          <a:spcPts val="0"/>
                        </a:spcAft>
                        <a:buNone/>
                      </a:pPr>
                      <a:r>
                        <a:rPr lang="da" sz="850">
                          <a:latin typeface="Tahoma"/>
                          <a:ea typeface="Tahoma"/>
                          <a:cs typeface="Tahoma"/>
                          <a:sym typeface="Tahoma"/>
                        </a:rPr>
                        <a:t>Accounts/data can be totally deleted Archived copies kept</a:t>
                      </a:r>
                      <a:endParaRPr sz="850">
                        <a:latin typeface="Tahoma"/>
                        <a:ea typeface="Tahoma"/>
                        <a:cs typeface="Tahoma"/>
                        <a:sym typeface="Tahoma"/>
                      </a:endParaRPr>
                    </a:p>
                  </a:txBody>
                  <a:tcPr marT="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7790" rtl="0" algn="l">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49250" rtl="0" algn="l">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115" rtl="0" algn="ctr">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p>
                      <a:pPr indent="0" lvl="0" marL="0" rtl="0" algn="l">
                        <a:spcBef>
                          <a:spcPts val="10"/>
                        </a:spcBef>
                        <a:spcAft>
                          <a:spcPts val="0"/>
                        </a:spcAft>
                        <a:buNone/>
                      </a:pPr>
                      <a:r>
                        <a:t/>
                      </a:r>
                      <a:endParaRPr sz="1000">
                        <a:latin typeface="Times New Roman"/>
                        <a:ea typeface="Times New Roman"/>
                        <a:cs typeface="Times New Roman"/>
                        <a:sym typeface="Times New Roman"/>
                      </a:endParaRPr>
                    </a:p>
                    <a:p>
                      <a:pPr indent="0" lvl="0" marL="31115" rtl="0" algn="ctr">
                        <a:spcBef>
                          <a:spcPts val="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240665" rtl="0" algn="r">
                        <a:spcBef>
                          <a:spcPts val="185"/>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15"/>
                        </a:spcBef>
                        <a:spcAft>
                          <a:spcPts val="0"/>
                        </a:spcAft>
                        <a:buNone/>
                      </a:pPr>
                      <a:r>
                        <a:t/>
                      </a:r>
                      <a:endParaRPr sz="1050">
                        <a:latin typeface="Times New Roman"/>
                        <a:ea typeface="Times New Roman"/>
                        <a:cs typeface="Times New Roman"/>
                        <a:sym typeface="Times New Roman"/>
                      </a:endParaRPr>
                    </a:p>
                    <a:p>
                      <a:pPr indent="0" lvl="0" marL="20955" rtl="0" algn="ctr">
                        <a:spcBef>
                          <a:spcPts val="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15"/>
                        </a:spcBef>
                        <a:spcAft>
                          <a:spcPts val="0"/>
                        </a:spcAft>
                        <a:buNone/>
                      </a:pPr>
                      <a:r>
                        <a:t/>
                      </a:r>
                      <a:endParaRPr sz="1050">
                        <a:latin typeface="Times New Roman"/>
                        <a:ea typeface="Times New Roman"/>
                        <a:cs typeface="Times New Roman"/>
                        <a:sym typeface="Times New Roman"/>
                      </a:endParaRPr>
                    </a:p>
                    <a:p>
                      <a:pPr indent="0" lvl="0" marL="352425" rtl="0" algn="l">
                        <a:spcBef>
                          <a:spcPts val="0"/>
                        </a:spcBef>
                        <a:spcAft>
                          <a:spcPts val="0"/>
                        </a:spcAft>
                        <a:buNone/>
                      </a:pPr>
                      <a:r>
                        <a:rPr lang="da" sz="850">
                          <a:latin typeface="Tahoma"/>
                          <a:ea typeface="Tahoma"/>
                          <a:cs typeface="Tahoma"/>
                          <a:sym typeface="Tahoma"/>
                        </a:rPr>
                        <a:t>X</a:t>
                      </a:r>
                      <a:endParaRPr sz="850">
                        <a:latin typeface="Tahoma"/>
                        <a:ea typeface="Tahoma"/>
                        <a:cs typeface="Tahoma"/>
                        <a:sym typeface="Tahoma"/>
                      </a:endParaRPr>
                    </a:p>
                  </a:txBody>
                  <a:tcPr marT="0"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Aggregation</a:t>
            </a:r>
            <a:r>
              <a:rPr lang="da"/>
              <a:t> and Data Mining</a:t>
            </a:r>
            <a:endParaRPr/>
          </a:p>
        </p:txBody>
      </p:sp>
      <p:sp>
        <p:nvSpPr>
          <p:cNvPr id="222" name="Google Shape;222;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is </a:t>
            </a:r>
            <a:r>
              <a:rPr b="1" lang="da">
                <a:highlight>
                  <a:srgbClr val="F7F7F8"/>
                </a:highlight>
                <a:latin typeface="Roboto"/>
                <a:ea typeface="Roboto"/>
                <a:cs typeface="Roboto"/>
                <a:sym typeface="Roboto"/>
              </a:rPr>
              <a:t>challenging to remain anonymous</a:t>
            </a:r>
            <a:r>
              <a:rPr lang="da">
                <a:highlight>
                  <a:srgbClr val="F7F7F8"/>
                </a:highlight>
                <a:latin typeface="Roboto"/>
                <a:ea typeface="Roboto"/>
                <a:cs typeface="Roboto"/>
                <a:sym typeface="Roboto"/>
              </a:rPr>
              <a:t> on social media.</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Personally identifiable information includes data that reveals a user's identity, such as name and photo.</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Combining certain data that is not personally identifiable on its own can lead to the identification of a user.</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Users may choose to share some information but not others, and techniques are being developed to infer attributes that users have chosen not to share.</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Research</a:t>
            </a:r>
            <a:r>
              <a:rPr lang="da">
                <a:highlight>
                  <a:srgbClr val="F7F7F8"/>
                </a:highlight>
                <a:latin typeface="Roboto"/>
                <a:ea typeface="Roboto"/>
                <a:cs typeface="Roboto"/>
                <a:sym typeface="Roboto"/>
              </a:rPr>
              <a:t> is being conducted on </a:t>
            </a:r>
            <a:r>
              <a:rPr b="1" lang="da">
                <a:highlight>
                  <a:srgbClr val="F7F7F8"/>
                </a:highlight>
                <a:latin typeface="Roboto"/>
                <a:ea typeface="Roboto"/>
                <a:cs typeface="Roboto"/>
                <a:sym typeface="Roboto"/>
              </a:rPr>
              <a:t>aggregation and data mining in the context of social media privacy.</a:t>
            </a:r>
            <a:endParaRPr b="1">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Deanonymization</a:t>
            </a:r>
            <a:endParaRPr/>
          </a:p>
        </p:txBody>
      </p:sp>
      <p:sp>
        <p:nvSpPr>
          <p:cNvPr id="228" name="Google Shape;228;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Deanonymization research showed that </a:t>
            </a:r>
            <a:r>
              <a:rPr b="1" lang="da">
                <a:highlight>
                  <a:srgbClr val="F7F7F8"/>
                </a:highlight>
                <a:latin typeface="Roboto"/>
                <a:ea typeface="Roboto"/>
                <a:cs typeface="Roboto"/>
                <a:sym typeface="Roboto"/>
              </a:rPr>
              <a:t>anonymous bloggers' identities can be discovered through marketing databases </a:t>
            </a:r>
            <a:r>
              <a:rPr lang="da">
                <a:highlight>
                  <a:srgbClr val="F7F7F8"/>
                </a:highlight>
                <a:latin typeface="Roboto"/>
                <a:ea typeface="Roboto"/>
                <a:cs typeface="Roboto"/>
                <a:sym typeface="Roboto"/>
              </a:rPr>
              <a:t>by matching demographic information like location, age, gender, marital status, and type of housing</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Maintaining online anonymity i</a:t>
            </a:r>
            <a:r>
              <a:rPr lang="da">
                <a:highlight>
                  <a:srgbClr val="F7F7F8"/>
                </a:highlight>
                <a:latin typeface="Roboto"/>
                <a:ea typeface="Roboto"/>
                <a:cs typeface="Roboto"/>
                <a:sym typeface="Roboto"/>
              </a:rPr>
              <a:t>s </a:t>
            </a:r>
            <a:r>
              <a:rPr b="1" lang="da">
                <a:highlight>
                  <a:srgbClr val="F7F7F8"/>
                </a:highlight>
                <a:latin typeface="Roboto"/>
                <a:ea typeface="Roboto"/>
                <a:cs typeface="Roboto"/>
                <a:sym typeface="Roboto"/>
              </a:rPr>
              <a:t>difficult</a:t>
            </a:r>
            <a:r>
              <a:rPr lang="da">
                <a:highlight>
                  <a:srgbClr val="F7F7F8"/>
                </a:highlight>
                <a:latin typeface="Roboto"/>
                <a:ea typeface="Roboto"/>
                <a:cs typeface="Roboto"/>
                <a:sym typeface="Roboto"/>
              </a:rPr>
              <a:t> because even seemingly meaningless pieces of information can be combined to reveal a person's identity</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Advanced computer algorithms can detect and merge multiple accounts belonging to the same person through attributes like addresses and birthdates, structural network data, and other features</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Inferring Data</a:t>
            </a:r>
            <a:endParaRPr/>
          </a:p>
        </p:txBody>
      </p:sp>
      <p:sp>
        <p:nvSpPr>
          <p:cNvPr id="234" name="Google Shape;234;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2900"/>
              </a:spcBef>
              <a:spcAft>
                <a:spcPts val="0"/>
              </a:spcAft>
              <a:buSzPts val="1800"/>
              <a:buFont typeface="Roboto"/>
              <a:buChar char="●"/>
            </a:pPr>
            <a:r>
              <a:rPr lang="da">
                <a:highlight>
                  <a:srgbClr val="F7F7F8"/>
                </a:highlight>
                <a:latin typeface="Roboto"/>
                <a:ea typeface="Roboto"/>
                <a:cs typeface="Roboto"/>
                <a:sym typeface="Roboto"/>
              </a:rPr>
              <a:t>Anonymous use of social media can be difficult to maintain due to the ability to combine seemingly insignificant pieces of information to identify a person's identity.</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"Entity resolution"</a:t>
            </a:r>
            <a:r>
              <a:rPr lang="da">
                <a:highlight>
                  <a:srgbClr val="F7F7F8"/>
                </a:highlight>
                <a:latin typeface="Roboto"/>
                <a:ea typeface="Roboto"/>
                <a:cs typeface="Roboto"/>
                <a:sym typeface="Roboto"/>
              </a:rPr>
              <a:t> algorithms can merge anonymous and non-anonymous accounts belonging to the same person.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Data shared on social media can be used to infer more information about a person, such as sexual orientation, political leanings, and personality traits.</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Data ownership and </a:t>
            </a:r>
            <a:r>
              <a:rPr lang="da"/>
              <a:t>Maintaining</a:t>
            </a:r>
            <a:r>
              <a:rPr lang="da"/>
              <a:t> Privacy Online</a:t>
            </a:r>
            <a:endParaRPr/>
          </a:p>
        </p:txBody>
      </p:sp>
      <p:sp>
        <p:nvSpPr>
          <p:cNvPr id="240" name="Google Shape;240;p41"/>
          <p:cNvSpPr txBox="1"/>
          <p:nvPr>
            <p:ph idx="1" type="body"/>
          </p:nvPr>
        </p:nvSpPr>
        <p:spPr>
          <a:xfrm>
            <a:off x="216875" y="1053000"/>
            <a:ext cx="85206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da" sz="1400">
                <a:latin typeface="Roboto"/>
                <a:ea typeface="Roboto"/>
                <a:cs typeface="Roboto"/>
                <a:sym typeface="Roboto"/>
              </a:rPr>
              <a:t>Social media sites often have complex privacy policies that can be difficult for users to understand and manage.</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b="1" lang="da" sz="1400">
                <a:latin typeface="Roboto"/>
                <a:ea typeface="Roboto"/>
                <a:cs typeface="Roboto"/>
                <a:sym typeface="Roboto"/>
              </a:rPr>
              <a:t>Data shared on social media is rarely truly private and can be accessed or shared by others </a:t>
            </a:r>
            <a:r>
              <a:rPr lang="da" sz="1400">
                <a:latin typeface="Roboto"/>
                <a:ea typeface="Roboto"/>
                <a:cs typeface="Roboto"/>
                <a:sym typeface="Roboto"/>
              </a:rPr>
              <a:t>with or without users' consent.</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da" sz="1400">
                <a:latin typeface="Roboto"/>
                <a:ea typeface="Roboto"/>
                <a:cs typeface="Roboto"/>
                <a:sym typeface="Roboto"/>
              </a:rPr>
              <a:t>Many social media sites have </a:t>
            </a:r>
            <a:r>
              <a:rPr b="1" lang="da" sz="1400">
                <a:latin typeface="Roboto"/>
                <a:ea typeface="Roboto"/>
                <a:cs typeface="Roboto"/>
                <a:sym typeface="Roboto"/>
              </a:rPr>
              <a:t>business models </a:t>
            </a:r>
            <a:r>
              <a:rPr lang="da" sz="1400">
                <a:latin typeface="Roboto"/>
                <a:ea typeface="Roboto"/>
                <a:cs typeface="Roboto"/>
                <a:sym typeface="Roboto"/>
              </a:rPr>
              <a:t>that involve </a:t>
            </a:r>
            <a:r>
              <a:rPr b="1" lang="da" sz="1400">
                <a:latin typeface="Roboto"/>
                <a:ea typeface="Roboto"/>
                <a:cs typeface="Roboto"/>
                <a:sym typeface="Roboto"/>
              </a:rPr>
              <a:t>using users' data for advertising and other purposes, </a:t>
            </a:r>
            <a:r>
              <a:rPr lang="da" sz="1400">
                <a:latin typeface="Roboto"/>
                <a:ea typeface="Roboto"/>
                <a:cs typeface="Roboto"/>
                <a:sym typeface="Roboto"/>
              </a:rPr>
              <a:t>often without paying users or seeking their consent.</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b="1" lang="da" sz="1400">
                <a:latin typeface="Roboto"/>
                <a:ea typeface="Roboto"/>
                <a:cs typeface="Roboto"/>
                <a:sym typeface="Roboto"/>
              </a:rPr>
              <a:t>Users can protect their privacy on social media by being aware of and understanding the privacy policies of the sites they use</a:t>
            </a:r>
            <a:r>
              <a:rPr lang="da" sz="1400">
                <a:latin typeface="Roboto"/>
                <a:ea typeface="Roboto"/>
                <a:cs typeface="Roboto"/>
                <a:sym typeface="Roboto"/>
              </a:rPr>
              <a:t>, making careful choices about what they share, and assuming that any information they post could potentially be seen by a wide audience.</a:t>
            </a:r>
            <a:endParaRPr sz="1400">
              <a:latin typeface="Roboto"/>
              <a:ea typeface="Roboto"/>
              <a:cs typeface="Roboto"/>
              <a:sym typeface="Roboto"/>
            </a:endParaRPr>
          </a:p>
          <a:p>
            <a:pPr indent="-317500" lvl="0" marL="457200" rtl="0" algn="l">
              <a:lnSpc>
                <a:spcPct val="175000"/>
              </a:lnSpc>
              <a:spcBef>
                <a:spcPts val="0"/>
              </a:spcBef>
              <a:spcAft>
                <a:spcPts val="0"/>
              </a:spcAft>
              <a:buSzPts val="1400"/>
              <a:buFont typeface="Roboto"/>
              <a:buChar char="●"/>
            </a:pPr>
            <a:r>
              <a:rPr lang="da" sz="1400">
                <a:latin typeface="Roboto"/>
                <a:ea typeface="Roboto"/>
                <a:cs typeface="Roboto"/>
                <a:sym typeface="Roboto"/>
              </a:rPr>
              <a:t>It is important for users to remember that </a:t>
            </a:r>
            <a:r>
              <a:rPr b="1" lang="da" sz="1400">
                <a:latin typeface="Roboto"/>
                <a:ea typeface="Roboto"/>
                <a:cs typeface="Roboto"/>
                <a:sym typeface="Roboto"/>
              </a:rPr>
              <a:t>once content is shared on social media, it can be difficult or impossible to fully retract it.</a:t>
            </a:r>
            <a:endParaRPr b="1" sz="1400">
              <a:latin typeface="Roboto"/>
              <a:ea typeface="Roboto"/>
              <a:cs typeface="Roboto"/>
              <a:sym typeface="Roboto"/>
            </a:endParaRPr>
          </a:p>
          <a:p>
            <a:pPr indent="0" lvl="0" marL="45720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Traditional Media Vs Social Media</a:t>
            </a:r>
            <a:endParaRPr/>
          </a:p>
        </p:txBody>
      </p:sp>
      <p:sp>
        <p:nvSpPr>
          <p:cNvPr id="78" name="Google Shape;78;p15"/>
          <p:cNvSpPr txBox="1"/>
          <p:nvPr/>
        </p:nvSpPr>
        <p:spPr>
          <a:xfrm>
            <a:off x="376325" y="1266325"/>
            <a:ext cx="70356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2900"/>
              </a:spcBef>
              <a:spcAft>
                <a:spcPts val="0"/>
              </a:spcAft>
              <a:buClr>
                <a:schemeClr val="dk2"/>
              </a:buClr>
              <a:buSzPts val="1400"/>
              <a:buFont typeface="Roboto"/>
              <a:buAutoNum type="arabicPeriod"/>
            </a:pPr>
            <a:r>
              <a:rPr b="1" lang="da">
                <a:solidFill>
                  <a:schemeClr val="dk2"/>
                </a:solidFill>
                <a:latin typeface="Roboto"/>
                <a:ea typeface="Roboto"/>
                <a:cs typeface="Roboto"/>
                <a:sym typeface="Roboto"/>
              </a:rPr>
              <a:t>Reach: </a:t>
            </a:r>
            <a:r>
              <a:rPr lang="da">
                <a:solidFill>
                  <a:schemeClr val="dk2"/>
                </a:solidFill>
                <a:latin typeface="Roboto"/>
                <a:ea typeface="Roboto"/>
                <a:cs typeface="Roboto"/>
                <a:sym typeface="Roboto"/>
              </a:rPr>
              <a:t>Traditional media (such as television, radio, and print) often have a wider reach compared to social media, as they can be accessed by people without internet access. Social media, on the other hand, is limited to those who are connected to the internet.</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AutoNum type="arabicPeriod"/>
            </a:pPr>
            <a:r>
              <a:rPr b="1" lang="da">
                <a:solidFill>
                  <a:schemeClr val="dk2"/>
                </a:solidFill>
                <a:latin typeface="Roboto"/>
                <a:ea typeface="Roboto"/>
                <a:cs typeface="Roboto"/>
                <a:sym typeface="Roboto"/>
              </a:rPr>
              <a:t>Target audience:</a:t>
            </a:r>
            <a:r>
              <a:rPr lang="da">
                <a:solidFill>
                  <a:schemeClr val="dk2"/>
                </a:solidFill>
                <a:latin typeface="Roboto"/>
                <a:ea typeface="Roboto"/>
                <a:cs typeface="Roboto"/>
                <a:sym typeface="Roboto"/>
              </a:rPr>
              <a:t> Traditional media allows for targeting specific demographics through programming or content. Social media allows for targeting based on interests, behaviors, and demographics.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AutoNum type="arabicPeriod"/>
            </a:pPr>
            <a:r>
              <a:rPr b="1" lang="da">
                <a:solidFill>
                  <a:schemeClr val="dk2"/>
                </a:solidFill>
                <a:latin typeface="Roboto"/>
                <a:ea typeface="Roboto"/>
                <a:cs typeface="Roboto"/>
                <a:sym typeface="Roboto"/>
              </a:rPr>
              <a:t>Cost: </a:t>
            </a:r>
            <a:r>
              <a:rPr lang="da">
                <a:solidFill>
                  <a:schemeClr val="dk2"/>
                </a:solidFill>
                <a:latin typeface="Roboto"/>
                <a:ea typeface="Roboto"/>
                <a:cs typeface="Roboto"/>
                <a:sym typeface="Roboto"/>
              </a:rPr>
              <a:t>Traditional media can be expensive to advertise on, as it requires purchasing airtime or ad space. Social media advertising can be more cost-effective, as it allows for targeting specific groups and allows for adjusting campaigns based on performance.</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213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Respecting Privacy in Social Media Analysis</a:t>
            </a:r>
            <a:endParaRPr/>
          </a:p>
        </p:txBody>
      </p:sp>
      <p:sp>
        <p:nvSpPr>
          <p:cNvPr id="246" name="Google Shape;246;p42"/>
          <p:cNvSpPr txBox="1"/>
          <p:nvPr>
            <p:ph idx="1" type="body"/>
          </p:nvPr>
        </p:nvSpPr>
        <p:spPr>
          <a:xfrm>
            <a:off x="193200" y="7900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Privacy in social media can be difficult to maintain</a:t>
            </a:r>
            <a:r>
              <a:rPr lang="da">
                <a:highlight>
                  <a:srgbClr val="F7F7F8"/>
                </a:highlight>
                <a:latin typeface="Roboto"/>
                <a:ea typeface="Roboto"/>
                <a:cs typeface="Roboto"/>
                <a:sym typeface="Roboto"/>
              </a:rPr>
              <a:t> due to data sharing practices of companies and the existence of tools that allow others to discover personal information.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lang="da">
                <a:highlight>
                  <a:srgbClr val="F7F7F8"/>
                </a:highlight>
                <a:latin typeface="Roboto"/>
                <a:ea typeface="Roboto"/>
                <a:cs typeface="Roboto"/>
                <a:sym typeface="Roboto"/>
              </a:rPr>
              <a:t>It is important for users to understand who owns their data and how it can be used, as well as to consider the potential consequences of sharing certain information.</a:t>
            </a:r>
            <a:endParaRPr>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Researchers should respect the privacy expectations of social media users by collecting data in compliance with website terms of service and policies, anonymizing data when possible, and obtaining informed consent for more sensitive data.</a:t>
            </a:r>
            <a:endParaRPr b="1">
              <a:highlight>
                <a:srgbClr val="F7F7F8"/>
              </a:highlight>
              <a:latin typeface="Roboto"/>
              <a:ea typeface="Roboto"/>
              <a:cs typeface="Roboto"/>
              <a:sym typeface="Roboto"/>
            </a:endParaRPr>
          </a:p>
          <a:p>
            <a:pPr indent="-342900" lvl="0" marL="457200" rtl="0" algn="l">
              <a:spcBef>
                <a:spcPts val="0"/>
              </a:spcBef>
              <a:spcAft>
                <a:spcPts val="0"/>
              </a:spcAft>
              <a:buSzPts val="1800"/>
              <a:buFont typeface="Roboto"/>
              <a:buChar char="●"/>
            </a:pPr>
            <a:r>
              <a:rPr b="1" lang="da">
                <a:highlight>
                  <a:srgbClr val="F7F7F8"/>
                </a:highlight>
                <a:latin typeface="Roboto"/>
                <a:ea typeface="Roboto"/>
                <a:cs typeface="Roboto"/>
                <a:sym typeface="Roboto"/>
              </a:rPr>
              <a:t>Institutions such as Institutional Review Boards (IRB) </a:t>
            </a:r>
            <a:r>
              <a:rPr lang="da">
                <a:highlight>
                  <a:srgbClr val="F7F7F8"/>
                </a:highlight>
                <a:latin typeface="Roboto"/>
                <a:ea typeface="Roboto"/>
                <a:cs typeface="Roboto"/>
                <a:sym typeface="Roboto"/>
              </a:rPr>
              <a:t>can help ensure that research protocols involving human subjects, including those involving social media analysis, follow ethical guidelines for protecting privacy.</a:t>
            </a:r>
            <a:endParaRPr>
              <a:highlight>
                <a:srgbClr val="F7F7F8"/>
              </a:highlight>
              <a:latin typeface="Roboto"/>
              <a:ea typeface="Roboto"/>
              <a:cs typeface="Roboto"/>
              <a:sym typeface="Roboto"/>
            </a:endParaRPr>
          </a:p>
          <a:p>
            <a:pPr indent="0" lvl="0" marL="45720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Exercise / Case Study</a:t>
            </a:r>
            <a:endParaRPr/>
          </a:p>
        </p:txBody>
      </p:sp>
      <p:sp>
        <p:nvSpPr>
          <p:cNvPr id="252" name="Google Shape;252;p43"/>
          <p:cNvSpPr txBox="1"/>
          <p:nvPr>
            <p:ph idx="1" type="body"/>
          </p:nvPr>
        </p:nvSpPr>
        <p:spPr>
          <a:xfrm>
            <a:off x="311700" y="1017475"/>
            <a:ext cx="8520600" cy="3817800"/>
          </a:xfrm>
          <a:prstGeom prst="rect">
            <a:avLst/>
          </a:prstGeom>
        </p:spPr>
        <p:txBody>
          <a:bodyPr anchorCtr="0" anchor="t" bIns="91425" lIns="91425" spcFirstLastPara="1" rIns="91425" wrap="square" tIns="91425">
            <a:noAutofit/>
          </a:bodyPr>
          <a:lstStyle/>
          <a:p>
            <a:pPr indent="-342900" lvl="0" marL="457200" marR="1180465" rtl="0" algn="l">
              <a:lnSpc>
                <a:spcPct val="103750"/>
              </a:lnSpc>
              <a:spcBef>
                <a:spcPts val="270"/>
              </a:spcBef>
              <a:spcAft>
                <a:spcPts val="0"/>
              </a:spcAft>
              <a:buSzPts val="1800"/>
              <a:buFont typeface="Roboto"/>
              <a:buAutoNum type="arabicPeriod"/>
            </a:pPr>
            <a:r>
              <a:rPr lang="da">
                <a:latin typeface="Roboto"/>
                <a:ea typeface="Roboto"/>
                <a:cs typeface="Roboto"/>
                <a:sym typeface="Roboto"/>
              </a:rPr>
              <a:t>Choose </a:t>
            </a:r>
            <a:r>
              <a:rPr b="1" lang="da">
                <a:latin typeface="Roboto"/>
                <a:ea typeface="Roboto"/>
                <a:cs typeface="Roboto"/>
                <a:sym typeface="Roboto"/>
              </a:rPr>
              <a:t>two social media websites.</a:t>
            </a:r>
            <a:r>
              <a:rPr lang="da">
                <a:latin typeface="Roboto"/>
                <a:ea typeface="Roboto"/>
                <a:cs typeface="Roboto"/>
                <a:sym typeface="Roboto"/>
              </a:rPr>
              <a:t> </a:t>
            </a:r>
            <a:r>
              <a:rPr b="1" lang="da">
                <a:latin typeface="Roboto"/>
                <a:ea typeface="Roboto"/>
                <a:cs typeface="Roboto"/>
                <a:sym typeface="Roboto"/>
              </a:rPr>
              <a:t>Pull up their privacy policies </a:t>
            </a:r>
            <a:r>
              <a:rPr lang="da">
                <a:latin typeface="Roboto"/>
                <a:ea typeface="Roboto"/>
                <a:cs typeface="Roboto"/>
                <a:sym typeface="Roboto"/>
              </a:rPr>
              <a:t>and answer the following questions for each.</a:t>
            </a:r>
            <a:endParaRPr>
              <a:latin typeface="Roboto"/>
              <a:ea typeface="Roboto"/>
              <a:cs typeface="Roboto"/>
              <a:sym typeface="Roboto"/>
            </a:endParaRPr>
          </a:p>
          <a:p>
            <a:pPr indent="-290194" lvl="1" marL="1900554" rtl="0" algn="l">
              <a:lnSpc>
                <a:spcPct val="95833"/>
              </a:lnSpc>
              <a:spcBef>
                <a:spcPts val="0"/>
              </a:spcBef>
              <a:spcAft>
                <a:spcPts val="0"/>
              </a:spcAft>
              <a:buSzPts val="1800"/>
              <a:buFont typeface="Roboto"/>
              <a:buAutoNum type="alphaLcPeriod"/>
            </a:pPr>
            <a:r>
              <a:rPr lang="da" sz="1800">
                <a:latin typeface="Roboto"/>
                <a:ea typeface="Roboto"/>
                <a:cs typeface="Roboto"/>
                <a:sym typeface="Roboto"/>
              </a:rPr>
              <a:t>What information will be collected about you?</a:t>
            </a:r>
            <a:endParaRPr sz="1800">
              <a:latin typeface="Roboto"/>
              <a:ea typeface="Roboto"/>
              <a:cs typeface="Roboto"/>
              <a:sym typeface="Roboto"/>
            </a:endParaRPr>
          </a:p>
          <a:p>
            <a:pPr indent="-289559" lvl="1" marL="1900554" marR="1172210" rtl="0" algn="l">
              <a:lnSpc>
                <a:spcPct val="103750"/>
              </a:lnSpc>
              <a:spcBef>
                <a:spcPts val="40"/>
              </a:spcBef>
              <a:spcAft>
                <a:spcPts val="0"/>
              </a:spcAft>
              <a:buSzPts val="1800"/>
              <a:buFont typeface="Roboto"/>
              <a:buAutoNum type="alphaLcPeriod"/>
            </a:pPr>
            <a:r>
              <a:rPr lang="da" sz="1800">
                <a:latin typeface="Roboto"/>
                <a:ea typeface="Roboto"/>
                <a:cs typeface="Roboto"/>
                <a:sym typeface="Roboto"/>
              </a:rPr>
              <a:t>How much of that information is really necessary for you to use the site? Are they asking for more than they need?</a:t>
            </a:r>
            <a:endParaRPr sz="1800">
              <a:latin typeface="Roboto"/>
              <a:ea typeface="Roboto"/>
              <a:cs typeface="Roboto"/>
              <a:sym typeface="Roboto"/>
            </a:endParaRPr>
          </a:p>
          <a:p>
            <a:pPr indent="-290194" lvl="1" marL="1900554" rtl="0" algn="l">
              <a:lnSpc>
                <a:spcPct val="95833"/>
              </a:lnSpc>
              <a:spcBef>
                <a:spcPts val="0"/>
              </a:spcBef>
              <a:spcAft>
                <a:spcPts val="0"/>
              </a:spcAft>
              <a:buSzPts val="1800"/>
              <a:buFont typeface="Roboto"/>
              <a:buAutoNum type="alphaLcPeriod"/>
            </a:pPr>
            <a:r>
              <a:rPr lang="da" sz="1800">
                <a:latin typeface="Roboto"/>
                <a:ea typeface="Roboto"/>
                <a:cs typeface="Roboto"/>
                <a:sym typeface="Roboto"/>
              </a:rPr>
              <a:t>Do you have access to all the information stored about you?</a:t>
            </a:r>
            <a:endParaRPr sz="1800">
              <a:latin typeface="Roboto"/>
              <a:ea typeface="Roboto"/>
              <a:cs typeface="Roboto"/>
              <a:sym typeface="Roboto"/>
            </a:endParaRPr>
          </a:p>
          <a:p>
            <a:pPr indent="-290194" lvl="1" marL="1900554" rtl="0" algn="l">
              <a:lnSpc>
                <a:spcPct val="100000"/>
              </a:lnSpc>
              <a:spcBef>
                <a:spcPts val="40"/>
              </a:spcBef>
              <a:spcAft>
                <a:spcPts val="0"/>
              </a:spcAft>
              <a:buSzPts val="1800"/>
              <a:buFont typeface="Roboto"/>
              <a:buAutoNum type="alphaLcPeriod"/>
            </a:pPr>
            <a:r>
              <a:rPr lang="da" sz="1800">
                <a:latin typeface="Roboto"/>
                <a:ea typeface="Roboto"/>
                <a:cs typeface="Roboto"/>
                <a:sym typeface="Roboto"/>
              </a:rPr>
              <a:t>How will your information be shared with third parties?</a:t>
            </a:r>
            <a:endParaRPr sz="1800">
              <a:latin typeface="Roboto"/>
              <a:ea typeface="Roboto"/>
              <a:cs typeface="Roboto"/>
              <a:sym typeface="Roboto"/>
            </a:endParaRPr>
          </a:p>
          <a:p>
            <a:pPr indent="-290194" lvl="1" marL="1900554" rtl="0" algn="l">
              <a:lnSpc>
                <a:spcPct val="100000"/>
              </a:lnSpc>
              <a:spcBef>
                <a:spcPts val="45"/>
              </a:spcBef>
              <a:spcAft>
                <a:spcPts val="0"/>
              </a:spcAft>
              <a:buSzPts val="1800"/>
              <a:buFont typeface="Roboto"/>
              <a:buAutoNum type="alphaLcPeriod"/>
            </a:pPr>
            <a:r>
              <a:rPr lang="da" sz="1800">
                <a:latin typeface="Roboto"/>
                <a:ea typeface="Roboto"/>
                <a:cs typeface="Roboto"/>
                <a:sym typeface="Roboto"/>
              </a:rPr>
              <a:t>Can your data be sold?</a:t>
            </a:r>
            <a:endParaRPr sz="1800">
              <a:latin typeface="Roboto"/>
              <a:ea typeface="Roboto"/>
              <a:cs typeface="Roboto"/>
              <a:sym typeface="Roboto"/>
            </a:endParaRPr>
          </a:p>
          <a:p>
            <a:pPr indent="-262889" lvl="1" marL="1900554" rtl="0" algn="l">
              <a:lnSpc>
                <a:spcPct val="100000"/>
              </a:lnSpc>
              <a:spcBef>
                <a:spcPts val="35"/>
              </a:spcBef>
              <a:spcAft>
                <a:spcPts val="0"/>
              </a:spcAft>
              <a:buSzPts val="1800"/>
              <a:buFont typeface="Roboto"/>
              <a:buAutoNum type="alphaLcPeriod"/>
            </a:pPr>
            <a:r>
              <a:rPr lang="da" sz="1800">
                <a:latin typeface="Roboto"/>
                <a:ea typeface="Roboto"/>
                <a:cs typeface="Roboto"/>
                <a:sym typeface="Roboto"/>
              </a:rPr>
              <a:t>Are you allowed to permanently delete your data from the system?</a:t>
            </a:r>
            <a:endParaRPr sz="1800">
              <a:latin typeface="Roboto"/>
              <a:ea typeface="Roboto"/>
              <a:cs typeface="Roboto"/>
              <a:sym typeface="Roboto"/>
            </a:endParaRPr>
          </a:p>
          <a:p>
            <a:pPr indent="0" lvl="0" marL="1900554" rtl="0" algn="l">
              <a:lnSpc>
                <a:spcPct val="100000"/>
              </a:lnSpc>
              <a:spcBef>
                <a:spcPts val="35"/>
              </a:spcBef>
              <a:spcAft>
                <a:spcPts val="0"/>
              </a:spcAft>
              <a:buNone/>
            </a:pPr>
            <a:r>
              <a:t/>
            </a:r>
            <a:endParaRPr sz="1800">
              <a:latin typeface="Roboto"/>
              <a:ea typeface="Roboto"/>
              <a:cs typeface="Roboto"/>
              <a:sym typeface="Roboto"/>
            </a:endParaRPr>
          </a:p>
          <a:p>
            <a:pPr indent="0" lvl="0" marL="0" marR="1180465" rtl="0" algn="l">
              <a:lnSpc>
                <a:spcPct val="103750"/>
              </a:lnSpc>
              <a:spcBef>
                <a:spcPts val="27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1970875" y="2495325"/>
            <a:ext cx="4132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Thank You !!</a:t>
            </a:r>
            <a:endParaRPr/>
          </a:p>
        </p:txBody>
      </p:sp>
      <p:sp>
        <p:nvSpPr>
          <p:cNvPr id="258" name="Google Shape;258;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Traditional Media Vs Social Media</a:t>
            </a:r>
            <a:endParaRPr/>
          </a:p>
        </p:txBody>
      </p:sp>
      <p:sp>
        <p:nvSpPr>
          <p:cNvPr id="84" name="Google Shape;84;p16"/>
          <p:cNvSpPr txBox="1"/>
          <p:nvPr/>
        </p:nvSpPr>
        <p:spPr>
          <a:xfrm>
            <a:off x="94100" y="1152425"/>
            <a:ext cx="7903500" cy="3622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2900"/>
              </a:spcBef>
              <a:spcAft>
                <a:spcPts val="0"/>
              </a:spcAft>
              <a:buNone/>
            </a:pPr>
            <a:r>
              <a:rPr b="1" lang="da">
                <a:solidFill>
                  <a:schemeClr val="dk2"/>
                </a:solidFill>
                <a:latin typeface="Roboto"/>
                <a:ea typeface="Roboto"/>
                <a:cs typeface="Roboto"/>
                <a:sym typeface="Roboto"/>
              </a:rPr>
              <a:t>4. </a:t>
            </a:r>
            <a:r>
              <a:rPr b="1" lang="da">
                <a:solidFill>
                  <a:schemeClr val="dk2"/>
                </a:solidFill>
                <a:latin typeface="Roboto"/>
                <a:ea typeface="Roboto"/>
                <a:cs typeface="Roboto"/>
                <a:sym typeface="Roboto"/>
              </a:rPr>
              <a:t>Control: </a:t>
            </a:r>
            <a:r>
              <a:rPr lang="da">
                <a:solidFill>
                  <a:schemeClr val="dk2"/>
                </a:solidFill>
                <a:latin typeface="Roboto"/>
                <a:ea typeface="Roboto"/>
                <a:cs typeface="Roboto"/>
                <a:sym typeface="Roboto"/>
              </a:rPr>
              <a:t>Traditional media allows for more control over the message being delivered, as it is a one-way communication. Social media allows for less control, as it is a two-way communication and allows for audience interaction and the spread of information beyond the intended audience.</a:t>
            </a:r>
            <a:endParaRPr>
              <a:solidFill>
                <a:schemeClr val="dk2"/>
              </a:solidFill>
              <a:latin typeface="Roboto"/>
              <a:ea typeface="Roboto"/>
              <a:cs typeface="Roboto"/>
              <a:sym typeface="Roboto"/>
            </a:endParaRPr>
          </a:p>
          <a:p>
            <a:pPr indent="0" lvl="0" marL="457200" rtl="0" algn="l">
              <a:lnSpc>
                <a:spcPct val="115000"/>
              </a:lnSpc>
              <a:spcBef>
                <a:spcPts val="2900"/>
              </a:spcBef>
              <a:spcAft>
                <a:spcPts val="0"/>
              </a:spcAft>
              <a:buNone/>
            </a:pPr>
            <a:r>
              <a:rPr b="1" lang="da">
                <a:solidFill>
                  <a:schemeClr val="dk2"/>
                </a:solidFill>
                <a:latin typeface="Roboto"/>
                <a:ea typeface="Roboto"/>
                <a:cs typeface="Roboto"/>
                <a:sym typeface="Roboto"/>
              </a:rPr>
              <a:t>5. Speed: </a:t>
            </a:r>
            <a:r>
              <a:rPr lang="da">
                <a:solidFill>
                  <a:schemeClr val="dk2"/>
                </a:solidFill>
                <a:latin typeface="Roboto"/>
                <a:ea typeface="Roboto"/>
                <a:cs typeface="Roboto"/>
                <a:sym typeface="Roboto"/>
              </a:rPr>
              <a:t>Traditional media often has a slower turnaround time for creating and distributing content, as it requires production and distribution processes. Social media allows for faster dissemination of information, as it can be shared instantly.</a:t>
            </a:r>
            <a:endParaRPr>
              <a:solidFill>
                <a:schemeClr val="dk2"/>
              </a:solidFill>
              <a:latin typeface="Roboto"/>
              <a:ea typeface="Roboto"/>
              <a:cs typeface="Roboto"/>
              <a:sym typeface="Roboto"/>
            </a:endParaRPr>
          </a:p>
          <a:p>
            <a:pPr indent="0" lvl="0" marL="457200" rtl="0" algn="l">
              <a:lnSpc>
                <a:spcPct val="115000"/>
              </a:lnSpc>
              <a:spcBef>
                <a:spcPts val="2900"/>
              </a:spcBef>
              <a:spcAft>
                <a:spcPts val="0"/>
              </a:spcAft>
              <a:buNone/>
            </a:pPr>
            <a:r>
              <a:rPr b="1" lang="da">
                <a:solidFill>
                  <a:schemeClr val="dk2"/>
                </a:solidFill>
                <a:latin typeface="Roboto"/>
                <a:ea typeface="Roboto"/>
                <a:cs typeface="Roboto"/>
                <a:sym typeface="Roboto"/>
              </a:rPr>
              <a:t>6. Engagement:</a:t>
            </a:r>
            <a:r>
              <a:rPr lang="da">
                <a:solidFill>
                  <a:schemeClr val="dk2"/>
                </a:solidFill>
                <a:latin typeface="Roboto"/>
                <a:ea typeface="Roboto"/>
                <a:cs typeface="Roboto"/>
                <a:sym typeface="Roboto"/>
              </a:rPr>
              <a:t> Social media allows for more engagement with the audience, as it allows for two-way communication and the ability to respond to comments and feedback. Traditional media has a lower level of engagement, as it is a one-way communication.</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in Public Sector</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da">
                <a:latin typeface="Roboto"/>
                <a:ea typeface="Roboto"/>
                <a:cs typeface="Roboto"/>
                <a:sym typeface="Roboto"/>
              </a:rPr>
              <a:t>Improved communication with the public</a:t>
            </a:r>
            <a:r>
              <a:rPr lang="da">
                <a:latin typeface="Roboto"/>
                <a:ea typeface="Roboto"/>
                <a:cs typeface="Roboto"/>
                <a:sym typeface="Roboto"/>
              </a:rPr>
              <a:t>: Social media platforms allow public sector organizations to directly communicate with the public, providing real-time updates and information about services and initiatives.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da">
                <a:latin typeface="Roboto"/>
                <a:ea typeface="Roboto"/>
                <a:cs typeface="Roboto"/>
                <a:sym typeface="Roboto"/>
              </a:rPr>
              <a:t>Increased transparency</a:t>
            </a:r>
            <a:r>
              <a:rPr lang="da">
                <a:latin typeface="Roboto"/>
                <a:ea typeface="Roboto"/>
                <a:cs typeface="Roboto"/>
                <a:sym typeface="Roboto"/>
              </a:rPr>
              <a:t>: Social media can help increase transparency in government operations by providing a platform for open communication and allowing the public to directly engage with and ask questions of government officials.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da">
                <a:latin typeface="Roboto"/>
                <a:ea typeface="Roboto"/>
                <a:cs typeface="Roboto"/>
                <a:sym typeface="Roboto"/>
              </a:rPr>
              <a:t>Improved customer service</a:t>
            </a:r>
            <a:r>
              <a:rPr lang="da">
                <a:latin typeface="Roboto"/>
                <a:ea typeface="Roboto"/>
                <a:cs typeface="Roboto"/>
                <a:sym typeface="Roboto"/>
              </a:rPr>
              <a:t>: Social media can be used as a customer service tool, allowing public sector organizations to quickly and effectively address issues and concerns raised by the public.</a:t>
            </a:r>
            <a:endParaRPr>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in Public Sector</a:t>
            </a:r>
            <a:endParaRPr/>
          </a:p>
        </p:txBody>
      </p:sp>
      <p:sp>
        <p:nvSpPr>
          <p:cNvPr id="96" name="Google Shape;96;p18"/>
          <p:cNvSpPr txBox="1"/>
          <p:nvPr>
            <p:ph idx="1" type="body"/>
          </p:nvPr>
        </p:nvSpPr>
        <p:spPr>
          <a:xfrm>
            <a:off x="175800" y="11095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da">
                <a:latin typeface="Roboto"/>
                <a:ea typeface="Roboto"/>
                <a:cs typeface="Roboto"/>
                <a:sym typeface="Roboto"/>
              </a:rPr>
              <a:t>Greater reach and engagement:</a:t>
            </a:r>
            <a:r>
              <a:rPr lang="da">
                <a:latin typeface="Roboto"/>
                <a:ea typeface="Roboto"/>
                <a:cs typeface="Roboto"/>
                <a:sym typeface="Roboto"/>
              </a:rPr>
              <a:t> Social media allows public sector organizations to reach and engage with a wider audience, including those who may not traditionally interact with government.</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da">
                <a:latin typeface="Roboto"/>
                <a:ea typeface="Roboto"/>
                <a:cs typeface="Roboto"/>
                <a:sym typeface="Roboto"/>
              </a:rPr>
              <a:t>Enhanced community involvement:</a:t>
            </a:r>
            <a:r>
              <a:rPr lang="da">
                <a:latin typeface="Roboto"/>
                <a:ea typeface="Roboto"/>
                <a:cs typeface="Roboto"/>
                <a:sym typeface="Roboto"/>
              </a:rPr>
              <a:t> Social media can be used to facilitate community involvement in government decision-making and facilitate collaboration between government and community organizations.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da">
                <a:latin typeface="Roboto"/>
                <a:ea typeface="Roboto"/>
                <a:cs typeface="Roboto"/>
                <a:sym typeface="Roboto"/>
              </a:rPr>
              <a:t>Increased efficiency and cost savings</a:t>
            </a:r>
            <a:r>
              <a:rPr lang="da">
                <a:latin typeface="Roboto"/>
                <a:ea typeface="Roboto"/>
                <a:cs typeface="Roboto"/>
                <a:sym typeface="Roboto"/>
              </a:rPr>
              <a:t>: By using social media for tasks such as answering frequently asked questions, public sector organizations can save time and resources that would otherwise be spent on more traditional forms of communication.</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lang="da">
                <a:latin typeface="Roboto"/>
                <a:ea typeface="Roboto"/>
                <a:cs typeface="Roboto"/>
                <a:sym typeface="Roboto"/>
              </a:rPr>
              <a:t>Enhanced crisis management: </a:t>
            </a:r>
            <a:r>
              <a:rPr lang="da">
                <a:latin typeface="Roboto"/>
                <a:ea typeface="Roboto"/>
                <a:cs typeface="Roboto"/>
                <a:sym typeface="Roboto"/>
              </a:rPr>
              <a:t>Social media can be used to quickly disseminate important information during a crisis and coordinate responses.</a:t>
            </a:r>
            <a:endParaRPr>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Social Media Uses by Individual / Organization</a:t>
            </a:r>
            <a:endParaRPr/>
          </a:p>
        </p:txBody>
      </p:sp>
      <p:sp>
        <p:nvSpPr>
          <p:cNvPr id="102" name="Google Shape;10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a"/>
              <a:t>Broadcast /Sending Information</a:t>
            </a:r>
            <a:endParaRPr b="1"/>
          </a:p>
          <a:p>
            <a:pPr indent="-342900" lvl="0" marL="457200" rtl="0" algn="l">
              <a:spcBef>
                <a:spcPts val="0"/>
              </a:spcBef>
              <a:spcAft>
                <a:spcPts val="0"/>
              </a:spcAft>
              <a:buSzPts val="1800"/>
              <a:buChar char="●"/>
            </a:pPr>
            <a:r>
              <a:rPr b="1" lang="da"/>
              <a:t>Request/ Feedback Input</a:t>
            </a:r>
            <a:endParaRPr b="1"/>
          </a:p>
          <a:p>
            <a:pPr indent="-342900" lvl="0" marL="457200" rtl="0" algn="l">
              <a:spcBef>
                <a:spcPts val="0"/>
              </a:spcBef>
              <a:spcAft>
                <a:spcPts val="0"/>
              </a:spcAft>
              <a:buSzPts val="1800"/>
              <a:buChar char="●"/>
            </a:pPr>
            <a:r>
              <a:rPr b="1" lang="da"/>
              <a:t>Conversation Interaction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17625" y="110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Analyze How Individual / Organization is using Social Media?</a:t>
            </a:r>
            <a:endParaRPr/>
          </a:p>
        </p:txBody>
      </p:sp>
      <p:sp>
        <p:nvSpPr>
          <p:cNvPr id="108" name="Google Shape;108;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600"/>
              </a:spcBef>
              <a:spcAft>
                <a:spcPts val="0"/>
              </a:spcAft>
              <a:buSzPts val="1800"/>
              <a:buFont typeface="Times New Roman"/>
              <a:buChar char="●"/>
            </a:pPr>
            <a:r>
              <a:rPr lang="da">
                <a:latin typeface="Times New Roman"/>
                <a:ea typeface="Times New Roman"/>
                <a:cs typeface="Times New Roman"/>
                <a:sym typeface="Times New Roman"/>
              </a:rPr>
              <a:t>W</a:t>
            </a:r>
            <a:r>
              <a:rPr lang="da">
                <a:latin typeface="Roboto"/>
                <a:ea typeface="Roboto"/>
                <a:cs typeface="Roboto"/>
                <a:sym typeface="Roboto"/>
              </a:rPr>
              <a:t>ho is </a:t>
            </a:r>
            <a:r>
              <a:rPr b="1" lang="da">
                <a:latin typeface="Roboto"/>
                <a:ea typeface="Roboto"/>
                <a:cs typeface="Roboto"/>
                <a:sym typeface="Roboto"/>
              </a:rPr>
              <a:t>doing the posting</a:t>
            </a:r>
            <a:r>
              <a:rPr lang="da">
                <a:latin typeface="Roboto"/>
                <a:ea typeface="Roboto"/>
                <a:cs typeface="Roboto"/>
                <a:sym typeface="Roboto"/>
              </a:rPr>
              <a:t>?</a:t>
            </a:r>
            <a:endParaRPr>
              <a:latin typeface="Roboto"/>
              <a:ea typeface="Roboto"/>
              <a:cs typeface="Roboto"/>
              <a:sym typeface="Roboto"/>
            </a:endParaRPr>
          </a:p>
          <a:p>
            <a:pPr indent="-342900" lvl="0" marL="457200" rtl="0" algn="just">
              <a:lnSpc>
                <a:spcPct val="100000"/>
              </a:lnSpc>
              <a:spcBef>
                <a:spcPts val="45"/>
              </a:spcBef>
              <a:spcAft>
                <a:spcPts val="0"/>
              </a:spcAft>
              <a:buSzPts val="1800"/>
              <a:buFont typeface="Roboto"/>
              <a:buChar char="●"/>
            </a:pPr>
            <a:r>
              <a:rPr lang="da">
                <a:latin typeface="Roboto"/>
                <a:ea typeface="Roboto"/>
                <a:cs typeface="Roboto"/>
                <a:sym typeface="Roboto"/>
              </a:rPr>
              <a:t>Who are the </a:t>
            </a:r>
            <a:r>
              <a:rPr b="1" lang="da">
                <a:latin typeface="Roboto"/>
                <a:ea typeface="Roboto"/>
                <a:cs typeface="Roboto"/>
                <a:sym typeface="Roboto"/>
              </a:rPr>
              <a:t>target audience</a:t>
            </a:r>
            <a:r>
              <a:rPr lang="da">
                <a:latin typeface="Roboto"/>
                <a:ea typeface="Roboto"/>
                <a:cs typeface="Roboto"/>
                <a:sym typeface="Roboto"/>
              </a:rPr>
              <a:t> members?</a:t>
            </a:r>
            <a:endParaRPr>
              <a:latin typeface="Roboto"/>
              <a:ea typeface="Roboto"/>
              <a:cs typeface="Roboto"/>
              <a:sym typeface="Roboto"/>
            </a:endParaRPr>
          </a:p>
          <a:p>
            <a:pPr indent="-342900" lvl="0" marL="457200" marR="1301115" rtl="0" algn="l">
              <a:lnSpc>
                <a:spcPct val="103750"/>
              </a:lnSpc>
              <a:spcBef>
                <a:spcPts val="45"/>
              </a:spcBef>
              <a:spcAft>
                <a:spcPts val="0"/>
              </a:spcAft>
              <a:buSzPts val="1800"/>
              <a:buFont typeface="Roboto"/>
              <a:buChar char="●"/>
            </a:pPr>
            <a:r>
              <a:rPr lang="da">
                <a:latin typeface="Roboto"/>
                <a:ea typeface="Roboto"/>
                <a:cs typeface="Roboto"/>
                <a:sym typeface="Roboto"/>
              </a:rPr>
              <a:t>Why is the </a:t>
            </a:r>
            <a:r>
              <a:rPr b="1" lang="da">
                <a:latin typeface="Roboto"/>
                <a:ea typeface="Roboto"/>
                <a:cs typeface="Roboto"/>
                <a:sym typeface="Roboto"/>
              </a:rPr>
              <a:t>audience engaged</a:t>
            </a:r>
            <a:r>
              <a:rPr lang="da">
                <a:latin typeface="Roboto"/>
                <a:ea typeface="Roboto"/>
                <a:cs typeface="Roboto"/>
                <a:sym typeface="Roboto"/>
              </a:rPr>
              <a:t> in social media with the organization? </a:t>
            </a:r>
            <a:endParaRPr>
              <a:latin typeface="Roboto"/>
              <a:ea typeface="Roboto"/>
              <a:cs typeface="Roboto"/>
              <a:sym typeface="Roboto"/>
            </a:endParaRPr>
          </a:p>
          <a:p>
            <a:pPr indent="-342900" lvl="0" marL="457200" marR="1301115" rtl="0" algn="l">
              <a:lnSpc>
                <a:spcPct val="103750"/>
              </a:lnSpc>
              <a:spcBef>
                <a:spcPts val="45"/>
              </a:spcBef>
              <a:spcAft>
                <a:spcPts val="0"/>
              </a:spcAft>
              <a:buSzPts val="1800"/>
              <a:buFont typeface="Roboto"/>
              <a:buChar char="●"/>
            </a:pPr>
            <a:r>
              <a:rPr lang="da">
                <a:latin typeface="Roboto"/>
                <a:ea typeface="Roboto"/>
                <a:cs typeface="Roboto"/>
                <a:sym typeface="Roboto"/>
              </a:rPr>
              <a:t>What </a:t>
            </a:r>
            <a:r>
              <a:rPr b="1" lang="da">
                <a:latin typeface="Roboto"/>
                <a:ea typeface="Roboto"/>
                <a:cs typeface="Roboto"/>
                <a:sym typeface="Roboto"/>
              </a:rPr>
              <a:t>type of content</a:t>
            </a:r>
            <a:r>
              <a:rPr lang="da">
                <a:latin typeface="Roboto"/>
                <a:ea typeface="Roboto"/>
                <a:cs typeface="Roboto"/>
                <a:sym typeface="Roboto"/>
              </a:rPr>
              <a:t> or interaction is the audience interested in?</a:t>
            </a:r>
            <a:endParaRPr>
              <a:latin typeface="Roboto"/>
              <a:ea typeface="Roboto"/>
              <a:cs typeface="Roboto"/>
              <a:sym typeface="Roboto"/>
            </a:endParaRPr>
          </a:p>
          <a:p>
            <a:pPr indent="-342900" lvl="0" marL="457200" marR="1127760" rtl="0" algn="l">
              <a:lnSpc>
                <a:spcPct val="103750"/>
              </a:lnSpc>
              <a:spcBef>
                <a:spcPts val="5"/>
              </a:spcBef>
              <a:spcAft>
                <a:spcPts val="0"/>
              </a:spcAft>
              <a:buSzPts val="1800"/>
              <a:buFont typeface="Roboto"/>
              <a:buChar char="●"/>
            </a:pPr>
            <a:r>
              <a:rPr lang="da">
                <a:latin typeface="Roboto"/>
                <a:ea typeface="Roboto"/>
                <a:cs typeface="Roboto"/>
                <a:sym typeface="Roboto"/>
              </a:rPr>
              <a:t>What are the </a:t>
            </a:r>
            <a:r>
              <a:rPr b="1" lang="da">
                <a:latin typeface="Roboto"/>
                <a:ea typeface="Roboto"/>
                <a:cs typeface="Roboto"/>
                <a:sym typeface="Roboto"/>
              </a:rPr>
              <a:t>goals of the user</a:t>
            </a:r>
            <a:r>
              <a:rPr lang="da">
                <a:latin typeface="Roboto"/>
                <a:ea typeface="Roboto"/>
                <a:cs typeface="Roboto"/>
                <a:sym typeface="Roboto"/>
              </a:rPr>
              <a:t>? Which of the three interaction methods above are they using?</a:t>
            </a:r>
            <a:endParaRPr>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da">
                <a:latin typeface="Roboto"/>
                <a:ea typeface="Roboto"/>
                <a:cs typeface="Roboto"/>
                <a:sym typeface="Roboto"/>
              </a:rPr>
              <a:t>How is the </a:t>
            </a:r>
            <a:r>
              <a:rPr b="1" lang="da">
                <a:latin typeface="Roboto"/>
                <a:ea typeface="Roboto"/>
                <a:cs typeface="Roboto"/>
                <a:sym typeface="Roboto"/>
              </a:rPr>
              <a:t>user using social media</a:t>
            </a:r>
            <a:r>
              <a:rPr lang="da">
                <a:latin typeface="Roboto"/>
                <a:ea typeface="Roboto"/>
                <a:cs typeface="Roboto"/>
                <a:sym typeface="Roboto"/>
              </a:rPr>
              <a:t>?</a:t>
            </a:r>
            <a:endParaRPr>
              <a:latin typeface="Roboto"/>
              <a:ea typeface="Roboto"/>
              <a:cs typeface="Roboto"/>
              <a:sym typeface="Roboto"/>
            </a:endParaRPr>
          </a:p>
          <a:p>
            <a:pPr indent="-342900" lvl="0" marL="457200" rtl="0" algn="l">
              <a:lnSpc>
                <a:spcPct val="100000"/>
              </a:lnSpc>
              <a:spcBef>
                <a:spcPts val="45"/>
              </a:spcBef>
              <a:spcAft>
                <a:spcPts val="0"/>
              </a:spcAft>
              <a:buSzPts val="1800"/>
              <a:buFont typeface="Roboto"/>
              <a:buChar char="●"/>
            </a:pPr>
            <a:r>
              <a:rPr lang="da">
                <a:latin typeface="Roboto"/>
                <a:ea typeface="Roboto"/>
                <a:cs typeface="Roboto"/>
                <a:sym typeface="Roboto"/>
              </a:rPr>
              <a:t>Do the </a:t>
            </a:r>
            <a:r>
              <a:rPr b="1" lang="da">
                <a:latin typeface="Roboto"/>
                <a:ea typeface="Roboto"/>
                <a:cs typeface="Roboto"/>
                <a:sym typeface="Roboto"/>
              </a:rPr>
              <a:t>user’s actions support the goals</a:t>
            </a:r>
            <a:r>
              <a:rPr lang="da">
                <a:latin typeface="Roboto"/>
                <a:ea typeface="Roboto"/>
                <a:cs typeface="Roboto"/>
                <a:sym typeface="Roboto"/>
              </a:rPr>
              <a:t>?</a:t>
            </a:r>
            <a:endParaRPr>
              <a:latin typeface="Roboto"/>
              <a:ea typeface="Roboto"/>
              <a:cs typeface="Roboto"/>
              <a:sym typeface="Roboto"/>
            </a:endParaRPr>
          </a:p>
          <a:p>
            <a:pPr indent="0" lvl="0" marL="457200" marR="1061085" rtl="0" algn="just">
              <a:lnSpc>
                <a:spcPct val="103750"/>
              </a:lnSpc>
              <a:spcBef>
                <a:spcPts val="59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a"/>
              <a:t>Case Study 1</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marR="1542415" rtl="0" algn="l">
              <a:lnSpc>
                <a:spcPct val="90000"/>
              </a:lnSpc>
              <a:spcBef>
                <a:spcPts val="305"/>
              </a:spcBef>
              <a:spcAft>
                <a:spcPts val="0"/>
              </a:spcAft>
              <a:buSzPts val="1800"/>
              <a:buChar char="●"/>
            </a:pPr>
            <a:r>
              <a:rPr b="1" lang="da">
                <a:latin typeface="Arial MT"/>
                <a:ea typeface="Arial MT"/>
                <a:cs typeface="Arial MT"/>
                <a:sym typeface="Arial MT"/>
              </a:rPr>
              <a:t>Social media to solve an attempted child abduction</a:t>
            </a:r>
            <a:endParaRPr b="1">
              <a:latin typeface="Arial MT"/>
              <a:ea typeface="Arial MT"/>
              <a:cs typeface="Arial MT"/>
              <a:sym typeface="Arial MT"/>
            </a:endParaRPr>
          </a:p>
          <a:p>
            <a:pPr indent="0" lvl="0" marL="457200" rtl="0" algn="l">
              <a:spcBef>
                <a:spcPts val="0"/>
              </a:spcBef>
              <a:spcAft>
                <a:spcPts val="1200"/>
              </a:spcAft>
              <a:buNone/>
            </a:pPr>
            <a:r>
              <a:t/>
            </a:r>
            <a:endParaRPr b="1"/>
          </a:p>
        </p:txBody>
      </p:sp>
      <p:pic>
        <p:nvPicPr>
          <p:cNvPr descr="Image of Figure 14.1" id="115" name="Google Shape;115;p21"/>
          <p:cNvPicPr preferRelativeResize="0"/>
          <p:nvPr/>
        </p:nvPicPr>
        <p:blipFill>
          <a:blip r:embed="rId3">
            <a:alphaModFix/>
          </a:blip>
          <a:stretch>
            <a:fillRect/>
          </a:stretch>
        </p:blipFill>
        <p:spPr>
          <a:xfrm>
            <a:off x="1929625" y="1981900"/>
            <a:ext cx="2886075" cy="1609725"/>
          </a:xfrm>
          <a:prstGeom prst="rect">
            <a:avLst/>
          </a:prstGeom>
          <a:noFill/>
          <a:ln>
            <a:noFill/>
          </a:ln>
        </p:spPr>
      </p:pic>
      <p:sp>
        <p:nvSpPr>
          <p:cNvPr id="116" name="Google Shape;116;p21"/>
          <p:cNvSpPr txBox="1"/>
          <p:nvPr/>
        </p:nvSpPr>
        <p:spPr>
          <a:xfrm>
            <a:off x="585425" y="3884575"/>
            <a:ext cx="7129800" cy="723300"/>
          </a:xfrm>
          <a:prstGeom prst="rect">
            <a:avLst/>
          </a:prstGeom>
          <a:noFill/>
          <a:ln>
            <a:noFill/>
          </a:ln>
        </p:spPr>
        <p:txBody>
          <a:bodyPr anchorCtr="0" anchor="t" bIns="91425" lIns="91425" spcFirstLastPara="1" rIns="91425" wrap="square" tIns="91425">
            <a:spAutoFit/>
          </a:bodyPr>
          <a:lstStyle/>
          <a:p>
            <a:pPr indent="0" lvl="0" marL="1062355" marR="1705610" rtl="0" algn="l">
              <a:lnSpc>
                <a:spcPct val="116666"/>
              </a:lnSpc>
              <a:spcBef>
                <a:spcPts val="60"/>
              </a:spcBef>
              <a:spcAft>
                <a:spcPts val="0"/>
              </a:spcAft>
              <a:buNone/>
            </a:pPr>
            <a:r>
              <a:rPr lang="da" sz="1050">
                <a:latin typeface="Arial MT"/>
                <a:ea typeface="Arial MT"/>
                <a:cs typeface="Arial MT"/>
                <a:sym typeface="Arial MT"/>
              </a:rPr>
              <a:t>A scene from the surveillance video released by the Philadelphia Police Department on YouTube and through other social media to help capture the man who attempted to abduct a 10-year-old girl.</a:t>
            </a:r>
            <a:endParaRPr sz="1050">
              <a:latin typeface="Arial MT"/>
              <a:ea typeface="Arial MT"/>
              <a:cs typeface="Arial MT"/>
              <a:sym typeface="Arial MT"/>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