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10DC41-BBA1-4963-BD77-E6A828F326E4}">
  <a:tblStyle styleId="{7410DC41-BBA1-4963-BD77-E6A828F326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2B2B2B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97463a3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97463a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697463a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697463a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697463a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697463a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97463a3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97463a3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97463a3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97463a3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97463a3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97463a3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97463a3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97463a3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697463a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697463a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97463a3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97463a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697463a3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697463a3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97463a3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97463a3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97463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97463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97463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97463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97463a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97463a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697463a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697463a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697463a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697463a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97463a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97463a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97463a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97463a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google.com/trend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Search Engine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59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67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75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84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92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6720" y="995375"/>
            <a:ext cx="754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9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people search for your brand?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1557020" rtl="0" algn="l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does interest spike in your products or services?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1557020" rtl="0" algn="l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keywords drive more traffic?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2463800" rtl="0" algn="l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regions are interested in your brand?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2463800" rtl="0" algn="l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trending topics over the Internet?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2463800" rtl="0" algn="l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How are your competitors performing?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trend analytics involves </a:t>
            </a: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analyzing and understanding the keywords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used in search engines.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comprehensive tool for analyzing search engine trends and predicting future trends.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understand </a:t>
            </a: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 people search for a particular brand,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when interest in products or services spikes, which keywords drive the most traffic, and</a:t>
            </a: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how a brand's competitors are performing.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data has also been used in various industries to </a:t>
            </a: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detect early warning signs and track flu epidemics.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a business perspective, Google Trends can help</a:t>
            </a: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answer questions about search trends and patterns related to a brand.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99695" rtl="0" algn="just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http://www.google.com/trends/</a:t>
            </a:r>
            <a:endParaRPr b="1"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 Tools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search engine analytics tool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Canopy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multimedia analytics tool for deep investigation of large multimedia collections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Alerts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content detection and notification service that alerts users when new content matching their search terms is found on the internet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Icerocket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that specializes in blog searches and also captures activity on social media platforms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Mention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similar to Google Alerts but focused on social media sites and allows users to focus on particular areas such as blogs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TweetBeep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that allows users to receive daily search results via email for specific keywords on Twitter.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87"/>
            <a:ext cx="9143999" cy="4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0" y="1369550"/>
            <a:ext cx="58959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Analytics Provided by Google Trends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Year in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Searches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on YouTube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 Charts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Interest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5" y="1152413"/>
            <a:ext cx="7629574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Research Function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024050" y="1542325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{7410DC41-BBA1-4963-BD77-E6A828F326E4}</a:tableStyleId>
              </a:tblPr>
              <a:tblGrid>
                <a:gridCol w="2971800"/>
                <a:gridCol w="2962900"/>
              </a:tblGrid>
              <a:tr h="227975">
                <a:tc>
                  <a:txBody>
                    <a:bodyPr/>
                    <a:lstStyle/>
                    <a:p>
                      <a:pPr indent="0" lvl="0" marL="13334" rtl="0" algn="l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Terms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" rtl="0" algn="l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Results Displayed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13334" rtl="0" algn="l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media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" rtl="0" algn="l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terms “social,” “media,” and “analytics” in any order.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325">
                <a:tc>
                  <a:txBody>
                    <a:bodyPr/>
                    <a:lstStyle/>
                    <a:p>
                      <a:pPr indent="0" lvl="0" marL="13334" rtl="0" algn="l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“Social media analytics”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" marR="399415" rtl="0" algn="just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only include the exact search terms included inside of the quotation marks.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13334" rtl="0" algn="l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+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" rtl="0" algn="l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words “social” OR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9150">
                <a:tc>
                  <a:txBody>
                    <a:bodyPr/>
                    <a:lstStyle/>
                    <a:p>
                      <a:pPr indent="0" lvl="0" marL="13334" rtl="0" algn="l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–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8890" rtl="0" algn="l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include searches containing the word “social,” but will exclude searches containing the word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Search Term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350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i="1" lang="en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Search Terms</a:t>
            </a:r>
            <a:endParaRPr b="1" i="1" sz="1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3500" marR="99695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you can search up to five groupings at one time, with up to twenty-five search terms in each grouping. Consider the following example.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0" marL="677545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2 + Galaxy S2 + LG G (Grouping 1)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0" marL="677545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3 + Galaxy S3 + LG Optimus F3 (Grouping 2)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0" marL="677545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4 + Galaxy S4 (Grouping 3)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0" marL="677545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5 + Galaxy S5 + LG Optimus F6 (Grouping 4)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4" lvl="0" marL="677545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6+ Galaxy S6 (Grouping 5)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the Search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allows users to customize search results by country, year, category, and type of web resource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Users can also select custom data ranges from the date dropdown menu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 data is only available from 2004 onwards.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Search Engines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114300" rtl="0" algn="l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114300" rtl="0" algn="l"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function of a search engine?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different types of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 between local and global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search engine analytics?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search engine analytics.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optimization?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trend analysis?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r>
              <a:rPr lang="en"/>
              <a:t> Engines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engines are tools that help users find information on the internet. They do this by searching for information that corresponds to a user's request (e.g., keywords).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billions of websites on the internet, so search engines are crucial for helping users find the right information quickly.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different types of search engines.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Search Engine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99695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Crawler-based,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Directories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99695" rtl="0" algn="just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 Metasearch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based Search Engine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Crawler-based search engines create their databases or lists automatically, without any human intervention.</a:t>
            </a:r>
            <a:endParaRPr>
              <a:solidFill>
                <a:srgbClr val="000000"/>
              </a:solidFill>
            </a:endParaRPr>
          </a:p>
          <a:p>
            <a:pPr indent="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E.g. google, bing</a:t>
            </a:r>
            <a:endParaRPr>
              <a:solidFill>
                <a:srgbClr val="000000"/>
              </a:solidFill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</a:rPr>
              <a:t>Web crawling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collecting and storing information about web pages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</a:rPr>
              <a:t>Indexing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categorizing and storing this data in a database for quick access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</a:rPr>
              <a:t>Searching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using keywords to query the index and provide a list of relevant web pages ranked according to various factors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13716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Directory listings are compiled and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created by human editors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Website owners can submit their website for inclusion in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submission is reviewed by the editor before being added to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Some examples of human-created directories include </a:t>
            </a:r>
            <a:r>
              <a:rPr b="1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Yahoo Directory, Open Directory, and LookSmart.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Search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Metasearch engines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compile and display results from multiple individual search engines . e.g. Metacrawler,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Mamma, and Dogpile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embedded within a specific website and only search the content of that website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Global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search the entire web and can be localized to specific websites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global search engines include Google and Bing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involves analyzing and interpreting data from search engines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helps website owners understand and improve their website's performance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involve analyzing various data points such as the number of visitors, keywords used, pages visited, and website position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can be used to track the effectiveness of SEO efforts and guide future SEO strategies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two types of Search Engine Analytics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 Search engine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99695" rtl="0" algn="just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2) Search engine trend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Optimization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optimization (SEO)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the process of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improving a website's ranking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on a search engine results page (SERP)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SERPs have both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organic and nonorganic results,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with organic results being based on relevance to the user's query and nonorganic results being paid advertisements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important for websites, especially commercial ones, to have a high ranking on SERPs because it can lead to more traffic and potential customers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main factor that determines a website's ranking on a SERP is its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PageRank,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which is determined by the quality and number of incoming links to the website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b="1"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 SEO Stats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used to check a website's PageRank and other relevant information such as traffic, hyperlink status, and page speed.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