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zYP3Uysx1c4VcXE/zI3xCaSf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DF1B96-3DCD-48F3-AF52-9C4CF0AE84F1}">
  <a:tblStyle styleId="{89DF1B96-3DCD-48F3-AF52-9C4CF0AE84F1}" styleName="Table_0">
    <a:wholeTbl>
      <a:tcTxStyle b="off" i="off">
        <a:font>
          <a:latin typeface="Arial Nova"/>
          <a:ea typeface="Arial Nova"/>
          <a:cs typeface="Arial Nov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Arial Nova"/>
          <a:ea typeface="Arial Nova"/>
          <a:cs typeface="Arial Nov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 Nova"/>
          <a:ea typeface="Arial Nova"/>
          <a:cs typeface="Arial Nov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 Nova"/>
          <a:ea typeface="Arial Nova"/>
          <a:cs typeface="Arial Nov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 Nova"/>
          <a:ea typeface="Arial Nova"/>
          <a:cs typeface="Arial Nov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lang="en-US" sz="8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lang="en-US" sz="8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0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arge, sitting, white, numbers" id="132" name="Google Shape;1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3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/>
              <a:t>Detect Money Laundering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>
                <a:solidFill>
                  <a:srgbClr val="5792BA"/>
                </a:solidFill>
              </a:rPr>
              <a:t>By Machine Learning Methods</a:t>
            </a:r>
            <a:endParaRPr sz="2300">
              <a:solidFill>
                <a:srgbClr val="5792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/>
        </p:nvSpPr>
        <p:spPr>
          <a:xfrm>
            <a:off x="3761117" y="1058173"/>
            <a:ext cx="56618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6046219" y="4090898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BY:</a:t>
            </a:r>
            <a:endParaRPr/>
          </a:p>
        </p:txBody>
      </p:sp>
      <p:graphicFrame>
        <p:nvGraphicFramePr>
          <p:cNvPr id="230" name="Google Shape;230;p10"/>
          <p:cNvGraphicFramePr/>
          <p:nvPr/>
        </p:nvGraphicFramePr>
        <p:xfrm>
          <a:off x="8050171" y="4201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{89DF1B96-3DCD-48F3-AF52-9C4CF0AE84F1}</a:tableStyleId>
              </a:tblPr>
              <a:tblGrid>
                <a:gridCol w="3696025"/>
              </a:tblGrid>
              <a:tr h="57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00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JYOTISH RANJAN MALLIK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SWARUPA DAS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SUBHASHREE DUTTA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2060"/>
                          </a:solidFill>
                        </a:rPr>
                        <a:t>SOMESH KANT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1" name="Google Shape;231;p10"/>
          <p:cNvSpPr/>
          <p:nvPr/>
        </p:nvSpPr>
        <p:spPr>
          <a:xfrm>
            <a:off x="4961267" y="2251135"/>
            <a:ext cx="1509621" cy="1308338"/>
          </a:xfrm>
          <a:prstGeom prst="smileyFace">
            <a:avLst>
              <a:gd fmla="val 4653" name="adj"/>
            </a:avLst>
          </a:prstGeom>
          <a:solidFill>
            <a:srgbClr val="ED7D3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ain in head with solid fill"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6423" y="383875"/>
            <a:ext cx="1345720" cy="1345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ers with solid fill" id="233" name="Google Shape;2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7064" y="47114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with solid fill" id="234" name="Google Shape;23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291" y="57897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rdroom with solid fill" id="235" name="Google Shape;23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706" y="383875"/>
            <a:ext cx="102941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"/>
          <p:cNvGraphicFramePr/>
          <p:nvPr/>
        </p:nvGraphicFramePr>
        <p:xfrm>
          <a:off x="1250830" y="718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{89DF1B96-3DCD-48F3-AF52-9C4CF0AE84F1}</a:tableStyleId>
              </a:tblPr>
              <a:tblGrid>
                <a:gridCol w="1801100"/>
                <a:gridCol w="7983900"/>
              </a:tblGrid>
              <a:tr h="71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2060"/>
                          </a:solidFill>
                        </a:rPr>
                        <a:t>S.NO.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2060"/>
                          </a:solidFill>
                        </a:rPr>
                        <a:t>TOPICS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5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Defin</a:t>
                      </a:r>
                      <a:r>
                        <a:rPr lang="en-US" sz="1800"/>
                        <a:t>i</a:t>
                      </a:r>
                      <a:r>
                        <a:rPr lang="en-US" sz="1800" u="none" cap="none" strike="noStrike"/>
                        <a:t>tion of Money Laundering.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Overview of Money Laundering.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Why combat money laundering?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Detection of Unusual Transaction.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Money Laundering Indicators.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Solution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913795" y="2220223"/>
            <a:ext cx="10353762" cy="42754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543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b="1" lang="en-US" u="sng"/>
              <a:t>DEFINATION:</a:t>
            </a:r>
            <a:endParaRPr/>
          </a:p>
          <a:p>
            <a:pPr indent="-269875" lvl="1" marL="719455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FATF</a:t>
            </a:r>
            <a:r>
              <a:rPr lang="en-US"/>
              <a:t> has defined “money laundering” as the processing of criminal proceeds to disguise their illegal origin in order to legitimise the ill-gotten gains of crime.</a:t>
            </a:r>
            <a:endParaRPr/>
          </a:p>
          <a:p>
            <a:pPr indent="-269875" lvl="1" marL="719455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 u="sng">
                <a:solidFill>
                  <a:srgbClr val="FF0000"/>
                </a:solidFill>
              </a:rPr>
              <a:t>NOTE:</a:t>
            </a:r>
            <a:r>
              <a:rPr lang="en-US">
                <a:solidFill>
                  <a:srgbClr val="FF0000"/>
                </a:solidFill>
              </a:rPr>
              <a:t> </a:t>
            </a:r>
            <a:r>
              <a:rPr lang="en-US"/>
              <a:t>The Financial Action Task Force (FATF) is an inter-governmental body whose purpose is the development and promotion of policies to combat money laundering and terrorist financing.</a:t>
            </a:r>
            <a:endParaRPr>
              <a:solidFill>
                <a:schemeClr val="lt1"/>
              </a:solidFill>
            </a:endParaRPr>
          </a:p>
          <a:p>
            <a:pPr indent="0" lvl="0" marL="3683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-2032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-2032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3052717" y="240739"/>
            <a:ext cx="6070400" cy="95627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Money Laundering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518734" y="123825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&#10;&#10;Description automatically generated" id="152" name="Google Shape;152;p4"/>
          <p:cNvPicPr preferRelativeResize="0"/>
          <p:nvPr/>
        </p:nvPicPr>
        <p:blipFill rotWithShape="1">
          <a:blip r:embed="rId3">
            <a:alphaModFix/>
          </a:blip>
          <a:srcRect b="18774" l="22944" r="22511" t="14175"/>
          <a:stretch/>
        </p:blipFill>
        <p:spPr>
          <a:xfrm>
            <a:off x="310552" y="716909"/>
            <a:ext cx="11557831" cy="580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2218831" y="298248"/>
            <a:ext cx="7738173" cy="95627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combat money laundering? 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158816" y="1920816"/>
            <a:ext cx="1000376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Criminals accumulate significant sums of money by committing crimes such as drug trafficking, human trafficking, theft, investment fraud, extortion, corruption, embezzlement and tax fraud.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Money laundering is a serious threat to the legal economy and affects the integrity of financial institutions. It also changes the economic power in certain sectors. If left unchecked, it will corrupt society as a whole.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Fighting money laundering serves several purposes as follows: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The social importance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ii. To identify tax crimes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Iii. To identify other crimes and criminals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Iv. To locate and confiscate criminal assets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750498" y="1994140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793629" y="2784894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793630" y="3877574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2218831" y="298248"/>
            <a:ext cx="7738173" cy="95627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Detection of unusual Transaction 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130061" y="2021457"/>
            <a:ext cx="1043508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general, unusual transactions have certain characteristics like:</a:t>
            </a:r>
            <a:endParaRPr sz="24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fact that the origin of the funds is not clear.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The fact that the identities of the parties are not clear.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transaction does not fit the person’s background or legal income.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fact that there is no economical or logical explanation for the transaction. 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631332" y="2107483"/>
            <a:ext cx="416944" cy="3881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764875" y="2655499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64875" y="3288102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764875" y="3805687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764875" y="4337649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2218831" y="298248"/>
            <a:ext cx="7738173" cy="95627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Money laundering Indicators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475117" y="1662023"/>
            <a:ext cx="9428671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Indicators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Money laundering indicators for individuals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Tax return examination and pre-audit indicators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Audit indicators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 indicators on real estate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 indicators on cash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 indicators on international trade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 indicators on loans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Specific indicators on professional service providers. 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976389" y="1661784"/>
            <a:ext cx="416944" cy="3881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1038045" y="2425461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1009290" y="2928669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038045" y="3431877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1038045" y="4093235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038045" y="4625197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038045" y="5185914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038045" y="5775386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009290" y="6278594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/>
          <p:nvPr/>
        </p:nvSpPr>
        <p:spPr>
          <a:xfrm>
            <a:off x="3771586" y="283871"/>
            <a:ext cx="5524060" cy="68310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290422" y="2986178"/>
            <a:ext cx="1998451" cy="16246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Transaction 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3321351" y="3314159"/>
            <a:ext cx="1998452" cy="9632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Data Set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3320451" y="1559224"/>
            <a:ext cx="2170980" cy="9632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Data set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5849069" y="2520710"/>
            <a:ext cx="3579960" cy="2674187"/>
          </a:xfrm>
          <a:prstGeom prst="rect">
            <a:avLst/>
          </a:prstGeom>
          <a:solidFill>
            <a:srgbClr val="F2F2F2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098877" y="2971801"/>
            <a:ext cx="1222073" cy="1236451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024542" y="2985278"/>
            <a:ext cx="1250829" cy="1236451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10223378" y="2854984"/>
            <a:ext cx="1466489" cy="175403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9791161" y="5413256"/>
            <a:ext cx="2214110" cy="102079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Transactional Data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9660865" y="1242923"/>
            <a:ext cx="2444149" cy="120769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Suspicious Transaction or not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2294613" y="3598235"/>
            <a:ext cx="1078301" cy="3881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5312960" y="3539827"/>
            <a:ext cx="790755" cy="445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209645" y="1793252"/>
            <a:ext cx="2113471" cy="117894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 rot="5400000">
            <a:off x="6735939" y="662831"/>
            <a:ext cx="1063927" cy="356558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325790" y="3367298"/>
            <a:ext cx="704491" cy="3881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9434767" y="3319675"/>
            <a:ext cx="790756" cy="4169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 rot="-5400000">
            <a:off x="10721539" y="2449844"/>
            <a:ext cx="373814" cy="359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 rot="-5280000">
            <a:off x="10469937" y="4800543"/>
            <a:ext cx="790756" cy="4169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 rot="-5400000">
            <a:off x="7287726" y="3458934"/>
            <a:ext cx="819509" cy="230037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8645465" y="4224427"/>
            <a:ext cx="258791" cy="79075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943155" y="641230"/>
            <a:ext cx="655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 Notes On Solution of detecting Money laundering: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473181" y="612237"/>
            <a:ext cx="416944" cy="3881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94271" y="1505310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417608" y="1503872"/>
            <a:ext cx="9040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Take out All Money Transaction Data takes place Online Mode from banks to other financial institutions.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these Past Data we label them which are case of Fraud like money laundering and some which are fair transactions.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create a Machine Learning Model based on these Data and make them Capable to identify themselves when any new Transaction is happened.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model can classify each transaction into Two category: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(i). Suspicious Transaction.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(ii). Non-Suspicious Transaction.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Evaluation: High Precision will be our priority in creating this kind of model.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37402" y="2339196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937403" y="3201838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937402" y="4078856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937403" y="5128404"/>
            <a:ext cx="359434" cy="28754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rnd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2021-04-05T04:54:52Z</dcterms:created>
  <dc:creator>SWARUPA DAS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