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9" r:id="rId2"/>
    <p:sldId id="268" r:id="rId3"/>
    <p:sldId id="257" r:id="rId4"/>
    <p:sldId id="298" r:id="rId5"/>
    <p:sldId id="299" r:id="rId6"/>
    <p:sldId id="269" r:id="rId7"/>
    <p:sldId id="300" r:id="rId8"/>
    <p:sldId id="301" r:id="rId9"/>
    <p:sldId id="302" r:id="rId10"/>
    <p:sldId id="303" r:id="rId11"/>
    <p:sldId id="296" r:id="rId12"/>
    <p:sldId id="304" r:id="rId13"/>
    <p:sldId id="305" r:id="rId14"/>
    <p:sldId id="306" r:id="rId15"/>
    <p:sldId id="286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A56"/>
    <a:srgbClr val="1A1A1A"/>
    <a:srgbClr val="050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82B6-D797-466B-A81B-581E603C8D9C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2577A-EA62-41BA-8CA6-8EE5205806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66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640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695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348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00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565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67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0464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0620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963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17*26,87 Csatolás mérete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82577A-EA62-41BA-8CA6-8EE520580636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306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206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6921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363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223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29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6930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7687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6875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53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7671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243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DF90D-6125-4E07-BE97-B3DF1ECB3C29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91DD1-32FA-4E99-A24F-BF7431A5FC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094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oleObject" Target="file:///C:\!\Verseny%20pontoz&#243;\20250822\Gyorspont-fekv&#337;%20m&#225;solata.xlsm!nkpu!S1O1:S35O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file:///C:\!\Verseny%20pontoz&#243;\20250822\Gyorspont-fekv&#337;%20m&#225;solata.xlsm!nkpu%20o!S1O1:S35O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file:///C:\!\Verseny%20pontoz&#243;\20250822\Gyorspont-fekv&#337;%20m&#225;solata.xlsm!srts!S1O1:S35O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file:///C:\!\Verseny%20pontoz&#243;\20250822\Gyorspont-fekv&#337;%20m&#225;solata.xlsm!srts%20o!S1O1:S35O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file:///C:\!\Verseny%20pontoz&#243;\20250822\Gyorspont-fekv&#337;%20m&#225;solata.xlsm!kkpi!S1O1:S35O7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file:///C:\!\Verseny%20pontoz&#243;\20250822\Gyorspont-fekv&#337;%20m&#225;solata.xlsm!kkpi%20o!S1O1:S35O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file:///C:\!\Verseny%20pontoz&#243;\20250822\Gyorspont-fekv&#337;%20m&#225;solata.xlsm!nkpi!S1O1:S36O7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file:///C:\!\Verseny%20pontoz&#243;\20250822\Gyorspont-fekv&#337;%20m&#225;solata.xlsm!nkpi%20o!S1O1:S35O7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file:///C:\!\Verseny%20pontoz&#243;\20250822\Gyorspont-fekv&#337;%20m&#225;solata.xlsm!kkpu!S1O1:S35O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file:///C:\!\Verseny%20pontoz&#243;\20250822\Gyorspont-fekv&#337;%20m&#225;solata.xlsm!kkpu%20o!S1O1:S35O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2115828-D1C4-4300-87A0-55D4E15B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3" y="6038022"/>
            <a:ext cx="1285875" cy="72330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8F4F32F-DDA2-415D-B787-3C23B7EE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36" y="160587"/>
            <a:ext cx="382618" cy="44935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CB0045-19D7-44E8-9DF4-55B7F8DB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250" y="5194710"/>
            <a:ext cx="2504224" cy="327473"/>
          </a:xfrm>
        </p:spPr>
        <p:txBody>
          <a:bodyPr>
            <a:noAutofit/>
          </a:bodyPr>
          <a:lstStyle/>
          <a:p>
            <a:pPr algn="ctr"/>
            <a:r>
              <a:rPr lang="hu-HU" sz="1013" b="1" dirty="0">
                <a:solidFill>
                  <a:srgbClr val="104A56"/>
                </a:solidFill>
              </a:rPr>
              <a:t>Kövess minket a Facebookon vagy látogass el weboldalunkra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297604-101B-497A-9E48-48F078DA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222" y="383496"/>
            <a:ext cx="8093555" cy="28103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sz="3600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r>
              <a:rPr lang="hu-HU" sz="4800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Üdvözlünk az Üllői Lövész Klub lőterén</a:t>
            </a:r>
          </a:p>
          <a:p>
            <a:pPr marL="0" indent="0" algn="ctr">
              <a:buNone/>
            </a:pPr>
            <a:endParaRPr lang="hu-HU" sz="3600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endParaRPr lang="hu-HU" sz="3600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21C369-CE4C-46F6-9138-86CE76E4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359" y="5691315"/>
            <a:ext cx="683476" cy="69067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F559BD0-C49E-4912-A840-1B8E15019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7372" y="5691315"/>
            <a:ext cx="689664" cy="69341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A671830-082E-4D0A-BC13-84CB6FE9A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372" y="6395519"/>
            <a:ext cx="360759" cy="7898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E8AABC6-505D-45A4-840F-A2F667F36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5494" y="6394970"/>
            <a:ext cx="352529" cy="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9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A4DD5A0D-A9F8-2CD4-77A1-8FEF12048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665695"/>
              </p:ext>
            </p:extLst>
          </p:nvPr>
        </p:nvGraphicFramePr>
        <p:xfrm>
          <a:off x="194056" y="153797"/>
          <a:ext cx="11480232" cy="6356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056" y="153797"/>
                        <a:ext cx="11480232" cy="63567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4197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3" y="6026725"/>
            <a:ext cx="1285875" cy="723305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6D6C373D-FC9F-4FAF-9D82-6AE7D1E61D69}"/>
              </a:ext>
            </a:extLst>
          </p:cNvPr>
          <p:cNvCxnSpPr>
            <a:cxnSpLocks/>
          </p:cNvCxnSpPr>
          <p:nvPr/>
        </p:nvCxnSpPr>
        <p:spPr>
          <a:xfrm>
            <a:off x="4167188" y="334736"/>
            <a:ext cx="3857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7BBD1C54-2989-420C-84D1-1444835C5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13" y="2361538"/>
            <a:ext cx="2387372" cy="2387372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B0811135-49E6-441C-8D1E-29080EB87971}"/>
              </a:ext>
            </a:extLst>
          </p:cNvPr>
          <p:cNvSpPr/>
          <p:nvPr/>
        </p:nvSpPr>
        <p:spPr>
          <a:xfrm>
            <a:off x="2322745" y="485580"/>
            <a:ext cx="7546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Eredmények aktualizálása folyamatban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005781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4" name="Objektum 3">
            <a:extLst>
              <a:ext uri="{FF2B5EF4-FFF2-40B4-BE49-F238E27FC236}">
                <a16:creationId xmlns:a16="http://schemas.microsoft.com/office/drawing/2014/main" id="{FB92BEC6-0BD3-4A05-EFC6-95F06E8E26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88652"/>
              </p:ext>
            </p:extLst>
          </p:nvPr>
        </p:nvGraphicFramePr>
        <p:xfrm>
          <a:off x="184912" y="172085"/>
          <a:ext cx="11583416" cy="641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912" y="172085"/>
                        <a:ext cx="11583416" cy="641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554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411D2A29-180E-93E0-4A5B-80A9931B5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326036"/>
              </p:ext>
            </p:extLst>
          </p:nvPr>
        </p:nvGraphicFramePr>
        <p:xfrm>
          <a:off x="230632" y="190373"/>
          <a:ext cx="11535686" cy="6387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32" y="190373"/>
                        <a:ext cx="11535686" cy="6387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131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9C591542-7A05-FF13-BE08-305060B69D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758252"/>
              </p:ext>
            </p:extLst>
          </p:nvPr>
        </p:nvGraphicFramePr>
        <p:xfrm>
          <a:off x="184912" y="143692"/>
          <a:ext cx="11619992" cy="6434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912" y="143692"/>
                        <a:ext cx="11619992" cy="6434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9690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2115828-D1C4-4300-87A0-55D4E15B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3" y="6038022"/>
            <a:ext cx="1285875" cy="72330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8F4F32F-DDA2-415D-B787-3C23B7EE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24" y="112880"/>
            <a:ext cx="382618" cy="44935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CB0045-19D7-44E8-9DF4-55B7F8DB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962" y="0"/>
            <a:ext cx="5250075" cy="1325563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Fontos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297604-101B-497A-9E48-48F078DA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33" y="1332473"/>
            <a:ext cx="10543430" cy="486269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hu-HU" sz="1575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r>
              <a:rPr lang="hu-HU" sz="2400" b="1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Verseny kezdete</a:t>
            </a:r>
            <a:endParaRPr lang="de-DE" sz="2400" b="1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</a:t>
            </a: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Péntek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:00 </a:t>
            </a:r>
            <a:r>
              <a:rPr lang="de-DE" sz="2400" dirty="0" err="1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</a:t>
            </a:r>
            <a:endParaRPr lang="de-DE" sz="2400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hu-HU" sz="2400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hu-HU" sz="2400" b="1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Lőállások elfoglalása</a:t>
            </a:r>
            <a:endParaRPr lang="de-DE" sz="2400" b="1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de-DE" sz="2400" dirty="0" err="1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lőállások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elfoglalása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érkezési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sorrenben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kell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hogy</a:t>
            </a:r>
            <a:r>
              <a:rPr lang="de-DE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400" dirty="0" err="1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történjen</a:t>
            </a: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miután végeztél az adott versenyszámmal igyekezz minél hamarabb elhagyni a lőállást.</a:t>
            </a:r>
          </a:p>
          <a:p>
            <a:pPr marL="0" indent="0" algn="ctr">
              <a:buNone/>
            </a:pPr>
            <a:endParaRPr lang="hu-HU" sz="2400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hu-HU" sz="2400" b="1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Parkolás</a:t>
            </a:r>
            <a:endParaRPr lang="de-DE" sz="2400" b="1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hu-HU" sz="2400" dirty="0">
                <a:solidFill>
                  <a:srgbClr val="104A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útbaigazító táblák szerint történjen a parkolás, lehetőség van a domb autópálya felöli oldalán is a gépjárművet leparkolni.</a:t>
            </a:r>
          </a:p>
          <a:p>
            <a:pPr marL="0" indent="0" algn="ctr">
              <a:buNone/>
            </a:pPr>
            <a:endParaRPr lang="hu-HU" sz="2400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de-DE" sz="2400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hu-HU" sz="1575" b="1" dirty="0">
              <a:solidFill>
                <a:srgbClr val="104A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hu-HU" sz="1463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endParaRPr lang="hu-HU" sz="1575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endParaRPr lang="hu-HU" sz="1575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358631C-07E1-4B02-8AEE-0C0DE21D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834" y="6258323"/>
            <a:ext cx="402767" cy="40700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5E33BCA-F914-4EE8-B64E-90FD0CD7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975" y="6258323"/>
            <a:ext cx="407535" cy="40975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5579B59-D77B-41AD-A550-86CDF053E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975" y="6674983"/>
            <a:ext cx="407762" cy="8927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2B7DF01-6E97-457D-8D5C-1F5B3E329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968" y="6674982"/>
            <a:ext cx="392633" cy="88582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3284B4BA-93C0-42B4-8374-118CADBD1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6833" y="6678315"/>
            <a:ext cx="83251" cy="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92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3" y="6026725"/>
            <a:ext cx="1285875" cy="723305"/>
          </a:xfrm>
          <a:prstGeom prst="rect">
            <a:avLst/>
          </a:prstGeom>
        </p:spPr>
      </p:pic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6D6C373D-FC9F-4FAF-9D82-6AE7D1E61D69}"/>
              </a:ext>
            </a:extLst>
          </p:cNvPr>
          <p:cNvCxnSpPr>
            <a:cxnSpLocks/>
          </p:cNvCxnSpPr>
          <p:nvPr/>
        </p:nvCxnSpPr>
        <p:spPr>
          <a:xfrm>
            <a:off x="4167188" y="334736"/>
            <a:ext cx="3857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>
            <a:extLst>
              <a:ext uri="{FF2B5EF4-FFF2-40B4-BE49-F238E27FC236}">
                <a16:creationId xmlns:a16="http://schemas.microsoft.com/office/drawing/2014/main" id="{7BBD1C54-2989-420C-84D1-1444835C5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313" y="2361538"/>
            <a:ext cx="2387372" cy="2387372"/>
          </a:xfrm>
          <a:prstGeom prst="rect">
            <a:avLst/>
          </a:prstGeom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B0811135-49E6-441C-8D1E-29080EB87971}"/>
              </a:ext>
            </a:extLst>
          </p:cNvPr>
          <p:cNvSpPr/>
          <p:nvPr/>
        </p:nvSpPr>
        <p:spPr>
          <a:xfrm>
            <a:off x="2322745" y="485580"/>
            <a:ext cx="75465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sz="3600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Eredményhirdetés következik, az eredmények már nem frissülnek!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098093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2115828-D1C4-4300-87A0-55D4E15B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3" y="6038022"/>
            <a:ext cx="1285875" cy="72330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8F4F32F-DDA2-415D-B787-3C23B7EE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779" y="216246"/>
            <a:ext cx="382618" cy="44935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CB0045-19D7-44E8-9DF4-55B7F8DB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966" y="42057"/>
            <a:ext cx="7248067" cy="1325563"/>
          </a:xfrm>
        </p:spPr>
        <p:txBody>
          <a:bodyPr>
            <a:noAutofit/>
          </a:bodyPr>
          <a:lstStyle/>
          <a:p>
            <a:pPr algn="ctr"/>
            <a:r>
              <a:rPr lang="hu-HU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Fontos Információk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297604-101B-497A-9E48-48F078DA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397" y="1003478"/>
            <a:ext cx="9722452" cy="48510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hu-HU" sz="1200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r>
              <a:rPr lang="hu-HU" sz="1600" b="1" dirty="0" err="1">
                <a:solidFill>
                  <a:srgbClr val="104A56"/>
                </a:solidFill>
                <a:latin typeface="Bahnschrift SemiBold" panose="020B0502040204020203" pitchFamily="34" charset="0"/>
              </a:rPr>
              <a:t>Alaps</a:t>
            </a:r>
            <a:r>
              <a:rPr lang="de-DE" sz="1600" b="1" dirty="0" err="1">
                <a:solidFill>
                  <a:srgbClr val="104A56"/>
                </a:solidFill>
                <a:latin typeface="Bahnschrift SemiBold" panose="020B0502040204020203" pitchFamily="34" charset="0"/>
              </a:rPr>
              <a:t>zabályok</a:t>
            </a:r>
            <a:endParaRPr lang="de-DE" sz="1600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hu-HU" sz="1600" dirty="0">
                <a:solidFill>
                  <a:srgbClr val="104A56"/>
                </a:solidFill>
                <a:latin typeface="Bahnschrift SemiBold" panose="020B0502040204020203" pitchFamily="34" charset="0"/>
              </a:rPr>
              <a:t>Nincs töltetlen fegyver, kérünk hogy fegyvered mozgatását megelőzően ellenőrizd annak töltetlenségét.</a:t>
            </a:r>
          </a:p>
          <a:p>
            <a:pPr algn="ctr"/>
            <a:r>
              <a:rPr lang="hu-HU" sz="1600" dirty="0">
                <a:solidFill>
                  <a:srgbClr val="104A56"/>
                </a:solidFill>
                <a:latin typeface="Bahnschrift SemiBold" panose="020B0502040204020203" pitchFamily="34" charset="0"/>
              </a:rPr>
              <a:t>A lőállásokon kívül fegyveredet csak az arra kijelölt helyen „</a:t>
            </a:r>
            <a:r>
              <a:rPr lang="hu-HU" sz="1600" dirty="0" err="1">
                <a:solidFill>
                  <a:srgbClr val="104A56"/>
                </a:solidFill>
                <a:latin typeface="Bahnschrift SemiBold" panose="020B0502040204020203" pitchFamily="34" charset="0"/>
              </a:rPr>
              <a:t>Safety</a:t>
            </a:r>
            <a:r>
              <a:rPr lang="hu-HU" sz="1600" dirty="0">
                <a:solidFill>
                  <a:srgbClr val="104A56"/>
                </a:solidFill>
                <a:latin typeface="Bahnschrift SemiBold" panose="020B0502040204020203" pitchFamily="34" charset="0"/>
              </a:rPr>
              <a:t>”, veheted elő töltetlen állapotban.</a:t>
            </a:r>
          </a:p>
          <a:p>
            <a:pPr marL="0" indent="0" algn="ctr">
              <a:buNone/>
            </a:pPr>
            <a:r>
              <a:rPr lang="hu-HU" sz="1600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 </a:t>
            </a:r>
            <a:endParaRPr lang="de-DE" sz="1600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r>
              <a:rPr lang="hu-HU" sz="1600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A </a:t>
            </a:r>
            <a:r>
              <a:rPr lang="de-DE" sz="1600" b="1" dirty="0" err="1">
                <a:solidFill>
                  <a:srgbClr val="104A56"/>
                </a:solidFill>
                <a:latin typeface="Bahnschrift SemiBold" panose="020B0502040204020203" pitchFamily="34" charset="0"/>
              </a:rPr>
              <a:t>Lőállásban</a:t>
            </a:r>
            <a:endParaRPr lang="hu-HU" sz="1600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algn="ctr"/>
            <a:r>
              <a:rPr lang="hu-HU" sz="1600" dirty="0">
                <a:solidFill>
                  <a:srgbClr val="104A56"/>
                </a:solidFill>
                <a:latin typeface="Bahnschrift SemiBold" panose="020B0502040204020203" pitchFamily="34" charset="0"/>
              </a:rPr>
              <a:t> Fegyveredet csak versenybírói vezényszóra veheted elő és mozgathatod.</a:t>
            </a:r>
          </a:p>
          <a:p>
            <a:pPr algn="ctr"/>
            <a:r>
              <a:rPr lang="hu-HU" sz="1600" dirty="0">
                <a:solidFill>
                  <a:srgbClr val="104A56"/>
                </a:solidFill>
                <a:latin typeface="Bahnschrift SemiBold" panose="020B0502040204020203" pitchFamily="34" charset="0"/>
              </a:rPr>
              <a:t>Fegyveredet tokjában kell tartanod, elkülönítve a lőszertől.</a:t>
            </a:r>
          </a:p>
          <a:p>
            <a:pPr algn="ctr"/>
            <a:r>
              <a:rPr lang="hu-HU" sz="1600" dirty="0">
                <a:solidFill>
                  <a:srgbClr val="104A56"/>
                </a:solidFill>
                <a:latin typeface="Bahnschrift SemiBold" panose="020B0502040204020203" pitchFamily="34" charset="0"/>
              </a:rPr>
              <a:t>Fegyvered csöve minden esetben lő irányba kell hogy nézzen.</a:t>
            </a:r>
            <a:endParaRPr lang="de-DE" sz="1600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endParaRPr lang="hu-HU" sz="1600" u="sng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r>
              <a:rPr lang="hu-HU" sz="1600" u="sng" dirty="0">
                <a:solidFill>
                  <a:srgbClr val="104A56"/>
                </a:solidFill>
                <a:latin typeface="Bahnschrift SemiBold" panose="020B0502040204020203" pitchFamily="34" charset="0"/>
              </a:rPr>
              <a:t>A lőállásoknál fedett területén, csak a bírók és segítőik tartózkodhatnak az éppen versenyben résztvevőkön kívül!</a:t>
            </a:r>
          </a:p>
          <a:p>
            <a:pPr marL="0" indent="0" algn="ctr">
              <a:buNone/>
            </a:pPr>
            <a:endParaRPr lang="hu-HU" sz="1200" b="1" dirty="0">
              <a:solidFill>
                <a:srgbClr val="104A56"/>
              </a:solidFill>
              <a:latin typeface="Bahnschrift SemiBold" panose="020B0502040204020203" pitchFamily="34" charset="0"/>
            </a:endParaRPr>
          </a:p>
          <a:p>
            <a:pPr marL="0" indent="0" algn="ctr">
              <a:buNone/>
            </a:pPr>
            <a:r>
              <a:rPr lang="hu-HU" sz="2400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Sok sikert kíván minden résztvevőnek az Üllői Lövész Klub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358631C-07E1-4B02-8AEE-0C0DE21D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834" y="6258323"/>
            <a:ext cx="402767" cy="407007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85E33BCA-F914-4EE8-B64E-90FD0CD7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975" y="6258323"/>
            <a:ext cx="407535" cy="40975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5579B59-D77B-41AD-A550-86CDF053E2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975" y="6674983"/>
            <a:ext cx="407762" cy="89276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62B7DF01-6E97-457D-8D5C-1F5B3E329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968" y="6674982"/>
            <a:ext cx="392633" cy="88582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3284B4BA-93C0-42B4-8374-118CADBD1C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6833" y="6678315"/>
            <a:ext cx="83251" cy="7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93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6" name="Objektum 5">
            <a:extLst>
              <a:ext uri="{FF2B5EF4-FFF2-40B4-BE49-F238E27FC236}">
                <a16:creationId xmlns:a16="http://schemas.microsoft.com/office/drawing/2014/main" id="{C89D2F22-D0B9-CF0F-E2EF-69FE43102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834623"/>
              </p:ext>
            </p:extLst>
          </p:nvPr>
        </p:nvGraphicFramePr>
        <p:xfrm>
          <a:off x="312927" y="345821"/>
          <a:ext cx="10720587" cy="593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927" y="345821"/>
                        <a:ext cx="10720587" cy="59361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8022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5860B712-7E96-D542-6271-896EDE81F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54811"/>
              </p:ext>
            </p:extLst>
          </p:nvPr>
        </p:nvGraphicFramePr>
        <p:xfrm>
          <a:off x="267207" y="236093"/>
          <a:ext cx="10588475" cy="586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207" y="236093"/>
                        <a:ext cx="10588475" cy="586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337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CA25E396-7C64-5404-5AFC-F069A74510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550624"/>
              </p:ext>
            </p:extLst>
          </p:nvPr>
        </p:nvGraphicFramePr>
        <p:xfrm>
          <a:off x="230632" y="207581"/>
          <a:ext cx="10696448" cy="6091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1278799" progId="Excel.SheetMacroEnabled.12">
                  <p:link updateAutomatic="1"/>
                </p:oleObj>
              </mc:Choice>
              <mc:Fallback>
                <p:oleObj name="Macro-Enabled Worksheet" r:id="rId4" imgW="37366514" imgH="2127879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632" y="207581"/>
                        <a:ext cx="10696448" cy="6091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8147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0"/>
                <a:lumOff val="100000"/>
              </a:schemeClr>
            </a:gs>
            <a:gs pos="76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2115828-D1C4-4300-87A0-55D4E15B1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063" y="6038022"/>
            <a:ext cx="1285875" cy="72330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B8F4F32F-DDA2-415D-B787-3C23B7EE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74" y="168539"/>
            <a:ext cx="382618" cy="449353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8CB0045-19D7-44E8-9DF4-55B7F8DB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81" y="278177"/>
            <a:ext cx="6142835" cy="1325563"/>
          </a:xfrm>
        </p:spPr>
        <p:txBody>
          <a:bodyPr>
            <a:normAutofit/>
          </a:bodyPr>
          <a:lstStyle/>
          <a:p>
            <a:pPr algn="ctr"/>
            <a:r>
              <a:rPr lang="hu-HU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Eredmények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297604-101B-497A-9E48-48F078DAD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80" y="2362109"/>
            <a:ext cx="6794842" cy="40375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b="1" dirty="0">
                <a:solidFill>
                  <a:srgbClr val="104A56"/>
                </a:solidFill>
                <a:latin typeface="Bahnschrift SemiBold" panose="020B0502040204020203" pitchFamily="34" charset="0"/>
              </a:rPr>
              <a:t>A megjelenő táblázatokban lévő eredmények, a lőlapok kiértékelését követően, folyamatosan frissítve vannak, kérlek várj türelemmel.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21C369-CE4C-46F6-9138-86CE76E4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834" y="6258323"/>
            <a:ext cx="402767" cy="40700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F559BD0-C49E-4912-A840-1B8E150191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975" y="6257926"/>
            <a:ext cx="407931" cy="410148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6A671830-082E-4D0A-BC13-84CB6FE9AC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0975" y="6678314"/>
            <a:ext cx="407931" cy="8301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E8AABC6-505D-45A4-840F-A2F667F36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968" y="6674983"/>
            <a:ext cx="392633" cy="86198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C8FEF09-E2A6-4637-BEC6-3CE1A079D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56833" y="6678315"/>
            <a:ext cx="83251" cy="79534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5A223C0B-D2C1-4D07-BFA8-002A3D311B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145" y="4467945"/>
            <a:ext cx="811708" cy="81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1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904D0792-A8AA-871A-9FE6-6BE32181DD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951534"/>
              </p:ext>
            </p:extLst>
          </p:nvPr>
        </p:nvGraphicFramePr>
        <p:xfrm>
          <a:off x="258064" y="217805"/>
          <a:ext cx="11107928" cy="615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064" y="217805"/>
                        <a:ext cx="11107928" cy="61505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44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58C8AA96-C6F1-6778-F85F-41D1FB8141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90400"/>
              </p:ext>
            </p:extLst>
          </p:nvPr>
        </p:nvGraphicFramePr>
        <p:xfrm>
          <a:off x="139192" y="162941"/>
          <a:ext cx="11322666" cy="626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192" y="162941"/>
                        <a:ext cx="11322666" cy="626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248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4532846D-9F2F-46A6-83DC-8E951C0C2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83" y="5854504"/>
            <a:ext cx="1285875" cy="723305"/>
          </a:xfrm>
          <a:prstGeom prst="rect">
            <a:avLst/>
          </a:prstGeom>
        </p:spPr>
      </p:pic>
      <p:graphicFrame>
        <p:nvGraphicFramePr>
          <p:cNvPr id="2" name="Objektum 1">
            <a:extLst>
              <a:ext uri="{FF2B5EF4-FFF2-40B4-BE49-F238E27FC236}">
                <a16:creationId xmlns:a16="http://schemas.microsoft.com/office/drawing/2014/main" id="{3144545E-01A4-538C-F510-86D953D1B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57389"/>
              </p:ext>
            </p:extLst>
          </p:nvPr>
        </p:nvGraphicFramePr>
        <p:xfrm>
          <a:off x="148336" y="144653"/>
          <a:ext cx="11491976" cy="6363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4" imgW="37366514" imgH="20688339" progId="Excel.SheetMacroEnabled.12">
                  <p:link updateAutomatic="1"/>
                </p:oleObj>
              </mc:Choice>
              <mc:Fallback>
                <p:oleObj name="Macro-Enabled Worksheet" r:id="rId4" imgW="37366514" imgH="20688339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336" y="144653"/>
                        <a:ext cx="11491976" cy="6363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668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0000">
        <p159:morph option="byObject"/>
      </p:transition>
    </mc:Choice>
    <mc:Fallback xmlns="">
      <p:transition spd="slow" advTm="10000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241</Words>
  <Application>Microsoft Office PowerPoint</Application>
  <PresentationFormat>Szélesvásznú</PresentationFormat>
  <Paragraphs>55</Paragraphs>
  <Slides>16</Slides>
  <Notes>10</Notes>
  <HiddenSlides>2</HiddenSlides>
  <MMClips>0</MMClips>
  <ScaleCrop>false</ScaleCrop>
  <HeadingPairs>
    <vt:vector size="8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Csatolások</vt:lpstr>
      </vt:variant>
      <vt:variant>
        <vt:i4>10</vt:i4>
      </vt:variant>
      <vt:variant>
        <vt:lpstr>Diacímek</vt:lpstr>
      </vt:variant>
      <vt:variant>
        <vt:i4>16</vt:i4>
      </vt:variant>
    </vt:vector>
  </HeadingPairs>
  <TitlesOfParts>
    <vt:vector size="31" baseType="lpstr">
      <vt:lpstr>Arial</vt:lpstr>
      <vt:lpstr>Bahnschrift SemiBold</vt:lpstr>
      <vt:lpstr>Calibri</vt:lpstr>
      <vt:lpstr>Calibri Light</vt:lpstr>
      <vt:lpstr>Office-téma</vt:lpstr>
      <vt:lpstr>file:///C:\!\Verseny%20pontozó\20250822\Gyorspont-fekvő%20másolata.xlsm!kkpi!S1O1:S35O7</vt:lpstr>
      <vt:lpstr>file:///C:\!\Verseny%20pontozó\20250822\Gyorspont-fekvő%20másolata.xlsm!kkpi%20o!S1O1:S35O7</vt:lpstr>
      <vt:lpstr>file:///C:\!\Verseny%20pontozó\20250822\Gyorspont-fekvő%20másolata.xlsm!nkpi!S1O1:S36O7</vt:lpstr>
      <vt:lpstr>file:///C:\!\Verseny%20pontozó\20250822\Gyorspont-fekvő%20másolata.xlsm!nkpi%20o!S1O1:S35O7</vt:lpstr>
      <vt:lpstr>file:///C:\!\Verseny%20pontozó\20250822\Gyorspont-fekvő%20másolata.xlsm!kkpu!S1O1:S35O7</vt:lpstr>
      <vt:lpstr>file:///C:\!\Verseny%20pontozó\20250822\Gyorspont-fekvő%20másolata.xlsm!kkpu%20o!S1O1:S35O7</vt:lpstr>
      <vt:lpstr>file:///C:\!\Verseny%20pontozó\20250822\Gyorspont-fekvő%20másolata.xlsm!nkpu!S1O1:S35O7</vt:lpstr>
      <vt:lpstr>file:///C:\!\Verseny%20pontozó\20250822\Gyorspont-fekvő%20másolata.xlsm!nkpu%20o!S1O1:S35O7</vt:lpstr>
      <vt:lpstr>file:///C:\!\Verseny%20pontozó\20250822\Gyorspont-fekvő%20másolata.xlsm!srts!S1O1:S35O7</vt:lpstr>
      <vt:lpstr>file:///C:\!\Verseny%20pontozó\20250822\Gyorspont-fekvő%20másolata.xlsm!srts%20o!S1O1:S35O7</vt:lpstr>
      <vt:lpstr>Kövess minket a Facebookon vagy látogass el weboldalunkra</vt:lpstr>
      <vt:lpstr>Fontos Információk</vt:lpstr>
      <vt:lpstr>PowerPoint-bemutató</vt:lpstr>
      <vt:lpstr>PowerPoint-bemutató</vt:lpstr>
      <vt:lpstr>PowerPoint-bemutató</vt:lpstr>
      <vt:lpstr>Eredmények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Fontos Információk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Péter Székely</dc:creator>
  <cp:lastModifiedBy>József Zemen</cp:lastModifiedBy>
  <cp:revision>100</cp:revision>
  <dcterms:created xsi:type="dcterms:W3CDTF">2020-07-12T17:31:07Z</dcterms:created>
  <dcterms:modified xsi:type="dcterms:W3CDTF">2025-09-10T15:29:12Z</dcterms:modified>
</cp:coreProperties>
</file>