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sldIdLst>
    <p:sldId id="268" r:id="rId5"/>
    <p:sldId id="269" r:id="rId6"/>
    <p:sldId id="270" r:id="rId7"/>
    <p:sldId id="271" r:id="rId8"/>
    <p:sldId id="272" r:id="rId9"/>
    <p:sldId id="273" r:id="rId10"/>
    <p:sldId id="274" r:id="rId11"/>
    <p:sldId id="275" r:id="rId12"/>
    <p:sldId id="278" r:id="rId13"/>
    <p:sldId id="279" r:id="rId14"/>
    <p:sldId id="280" r:id="rId15"/>
    <p:sldId id="281" r:id="rId16"/>
    <p:sldId id="282" r:id="rId17"/>
    <p:sldId id="283" r:id="rId18"/>
    <p:sldId id="284" r:id="rId19"/>
    <p:sldId id="285" r:id="rId20"/>
    <p:sldId id="286" r:id="rId21"/>
    <p:sldId id="28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12" autoAdjust="0"/>
    <p:restoredTop sz="94619" autoAdjust="0"/>
  </p:normalViewPr>
  <p:slideViewPr>
    <p:cSldViewPr snapToGrid="0">
      <p:cViewPr varScale="1">
        <p:scale>
          <a:sx n="96" d="100"/>
          <a:sy n="96" d="100"/>
        </p:scale>
        <p:origin x="2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stik Airee" userId="a721ebb3bca8a80c" providerId="LiveId" clId="{31D3D205-28E1-4502-BDFD-3E8B7519EC22}"/>
    <pc:docChg chg="modSld">
      <pc:chgData name="Swastik Airee" userId="a721ebb3bca8a80c" providerId="LiveId" clId="{31D3D205-28E1-4502-BDFD-3E8B7519EC22}" dt="2025-07-17T07:19:32.337" v="24" actId="20577"/>
      <pc:docMkLst>
        <pc:docMk/>
      </pc:docMkLst>
      <pc:sldChg chg="modSp mod">
        <pc:chgData name="Swastik Airee" userId="a721ebb3bca8a80c" providerId="LiveId" clId="{31D3D205-28E1-4502-BDFD-3E8B7519EC22}" dt="2025-07-17T07:19:32.337" v="24" actId="20577"/>
        <pc:sldMkLst>
          <pc:docMk/>
          <pc:sldMk cId="3912747309" sldId="268"/>
        </pc:sldMkLst>
        <pc:spChg chg="mod">
          <ac:chgData name="Swastik Airee" userId="a721ebb3bca8a80c" providerId="LiveId" clId="{31D3D205-28E1-4502-BDFD-3E8B7519EC22}" dt="2025-07-17T07:19:15.166" v="9" actId="6549"/>
          <ac:spMkLst>
            <pc:docMk/>
            <pc:sldMk cId="3912747309" sldId="268"/>
            <ac:spMk id="2" creationId="{4010AF38-26DF-48B3-952C-4A9091D6863C}"/>
          </ac:spMkLst>
        </pc:spChg>
        <pc:spChg chg="mod">
          <ac:chgData name="Swastik Airee" userId="a721ebb3bca8a80c" providerId="LiveId" clId="{31D3D205-28E1-4502-BDFD-3E8B7519EC22}" dt="2025-07-17T07:19:32.337" v="24" actId="20577"/>
          <ac:spMkLst>
            <pc:docMk/>
            <pc:sldMk cId="3912747309" sldId="268"/>
            <ac:spMk id="3" creationId="{37FC2D8F-56D2-4ADF-B439-0E09E7C3789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DDD755-E0B6-4DCC-B58F-E62F28C594A0}"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16E7273C-8E4F-4C9F-B84B-774F54227CF6}">
      <dgm:prSet/>
      <dgm:spPr/>
      <dgm:t>
        <a:bodyPr/>
        <a:lstStyle/>
        <a:p>
          <a:r>
            <a:rPr lang="en-AU" b="1"/>
            <a:t>Business Context</a:t>
          </a:r>
          <a:br>
            <a:rPr lang="en-AU"/>
          </a:br>
          <a:r>
            <a:rPr lang="en-AU"/>
            <a:t>Coastal Nest Motel is a boutique, Airbnb-style stay located on a busy beachside tourist route, preparing for peak season demand.</a:t>
          </a:r>
          <a:endParaRPr lang="en-US"/>
        </a:p>
      </dgm:t>
    </dgm:pt>
    <dgm:pt modelId="{DCAA71EE-5D8E-413F-9202-4A50C095D884}" type="parTrans" cxnId="{3EFC4457-75AD-4341-B8D8-6280AC06E1C9}">
      <dgm:prSet/>
      <dgm:spPr/>
      <dgm:t>
        <a:bodyPr/>
        <a:lstStyle/>
        <a:p>
          <a:endParaRPr lang="en-US"/>
        </a:p>
      </dgm:t>
    </dgm:pt>
    <dgm:pt modelId="{B87F25D6-4DE1-47D1-A085-5C8A25C57CBC}" type="sibTrans" cxnId="{3EFC4457-75AD-4341-B8D8-6280AC06E1C9}">
      <dgm:prSet/>
      <dgm:spPr/>
      <dgm:t>
        <a:bodyPr/>
        <a:lstStyle/>
        <a:p>
          <a:endParaRPr lang="en-US"/>
        </a:p>
      </dgm:t>
    </dgm:pt>
    <dgm:pt modelId="{D8FA3A5C-522A-4F1A-AA30-075C258C0DB7}">
      <dgm:prSet/>
      <dgm:spPr/>
      <dgm:t>
        <a:bodyPr/>
        <a:lstStyle/>
        <a:p>
          <a:r>
            <a:rPr lang="en-AU" b="1"/>
            <a:t>Problem</a:t>
          </a:r>
          <a:br>
            <a:rPr lang="en-AU"/>
          </a:br>
          <a:r>
            <a:rPr lang="en-AU"/>
            <a:t>Unpredictable bookings, walk-ins, and cancellations create uncertainty in managing room availability and revenue.</a:t>
          </a:r>
          <a:endParaRPr lang="en-US"/>
        </a:p>
      </dgm:t>
    </dgm:pt>
    <dgm:pt modelId="{B996EE41-746B-4B1E-BBD0-D6E429454CDC}" type="parTrans" cxnId="{3B7393DE-5229-48C8-96C8-65BFE1E037AB}">
      <dgm:prSet/>
      <dgm:spPr/>
      <dgm:t>
        <a:bodyPr/>
        <a:lstStyle/>
        <a:p>
          <a:endParaRPr lang="en-US"/>
        </a:p>
      </dgm:t>
    </dgm:pt>
    <dgm:pt modelId="{9AD25301-377A-4E61-8C78-6973D5B260DE}" type="sibTrans" cxnId="{3B7393DE-5229-48C8-96C8-65BFE1E037AB}">
      <dgm:prSet/>
      <dgm:spPr/>
      <dgm:t>
        <a:bodyPr/>
        <a:lstStyle/>
        <a:p>
          <a:endParaRPr lang="en-US"/>
        </a:p>
      </dgm:t>
    </dgm:pt>
    <dgm:pt modelId="{B491C601-2016-496B-92C1-342C97E3B9FC}">
      <dgm:prSet/>
      <dgm:spPr/>
      <dgm:t>
        <a:bodyPr/>
        <a:lstStyle/>
        <a:p>
          <a:r>
            <a:rPr lang="en-AU" b="1"/>
            <a:t>Solution</a:t>
          </a:r>
          <a:br>
            <a:rPr lang="en-AU"/>
          </a:br>
          <a:r>
            <a:rPr lang="en-AU"/>
            <a:t>A spreadsheet-based decision model using Excel enables pricing and overbooking decisions through scenario and risk analysis.</a:t>
          </a:r>
          <a:endParaRPr lang="en-US"/>
        </a:p>
      </dgm:t>
    </dgm:pt>
    <dgm:pt modelId="{58153923-B680-49CD-B991-79AE24D4A732}" type="parTrans" cxnId="{869CC785-DDD8-40FA-A39B-8B59F55E492D}">
      <dgm:prSet/>
      <dgm:spPr/>
      <dgm:t>
        <a:bodyPr/>
        <a:lstStyle/>
        <a:p>
          <a:endParaRPr lang="en-US"/>
        </a:p>
      </dgm:t>
    </dgm:pt>
    <dgm:pt modelId="{0EA7F3FA-B94B-4F43-A102-57908E308A2F}" type="sibTrans" cxnId="{869CC785-DDD8-40FA-A39B-8B59F55E492D}">
      <dgm:prSet/>
      <dgm:spPr/>
      <dgm:t>
        <a:bodyPr/>
        <a:lstStyle/>
        <a:p>
          <a:endParaRPr lang="en-US"/>
        </a:p>
      </dgm:t>
    </dgm:pt>
    <dgm:pt modelId="{A8FD5435-2515-4B61-9911-5A0BA5AFE970}">
      <dgm:prSet/>
      <dgm:spPr/>
      <dgm:t>
        <a:bodyPr/>
        <a:lstStyle/>
        <a:p>
          <a:r>
            <a:rPr lang="en-AU" b="1"/>
            <a:t>Goal</a:t>
          </a:r>
          <a:br>
            <a:rPr lang="en-AU"/>
          </a:br>
          <a:r>
            <a:rPr lang="en-AU"/>
            <a:t>To maximise daily profit and occupancy while maintaining customer satisfaction and operational efficiency.</a:t>
          </a:r>
          <a:endParaRPr lang="en-US"/>
        </a:p>
      </dgm:t>
    </dgm:pt>
    <dgm:pt modelId="{7DC1FC8B-176C-477D-BAB4-4FA38987856F}" type="parTrans" cxnId="{041A1B5A-2126-4B61-943C-D99354E00A24}">
      <dgm:prSet/>
      <dgm:spPr/>
      <dgm:t>
        <a:bodyPr/>
        <a:lstStyle/>
        <a:p>
          <a:endParaRPr lang="en-US"/>
        </a:p>
      </dgm:t>
    </dgm:pt>
    <dgm:pt modelId="{EE65C53C-FB1C-4F35-A0C0-3931CA238361}" type="sibTrans" cxnId="{041A1B5A-2126-4B61-943C-D99354E00A24}">
      <dgm:prSet/>
      <dgm:spPr/>
      <dgm:t>
        <a:bodyPr/>
        <a:lstStyle/>
        <a:p>
          <a:endParaRPr lang="en-US"/>
        </a:p>
      </dgm:t>
    </dgm:pt>
    <dgm:pt modelId="{DA502C07-1171-4F8C-92DF-9E637847A6C5}" type="pres">
      <dgm:prSet presAssocID="{A5DDD755-E0B6-4DCC-B58F-E62F28C594A0}" presName="vert0" presStyleCnt="0">
        <dgm:presLayoutVars>
          <dgm:dir/>
          <dgm:animOne val="branch"/>
          <dgm:animLvl val="lvl"/>
        </dgm:presLayoutVars>
      </dgm:prSet>
      <dgm:spPr/>
    </dgm:pt>
    <dgm:pt modelId="{950063AB-D02F-4FAB-8642-4E2718EFDF9A}" type="pres">
      <dgm:prSet presAssocID="{16E7273C-8E4F-4C9F-B84B-774F54227CF6}" presName="thickLine" presStyleLbl="alignNode1" presStyleIdx="0" presStyleCnt="4"/>
      <dgm:spPr/>
    </dgm:pt>
    <dgm:pt modelId="{7E28C262-57B7-45F9-8944-F37279DC733A}" type="pres">
      <dgm:prSet presAssocID="{16E7273C-8E4F-4C9F-B84B-774F54227CF6}" presName="horz1" presStyleCnt="0"/>
      <dgm:spPr/>
    </dgm:pt>
    <dgm:pt modelId="{90ABEE6D-75B3-4FA3-A2DB-62C258E53E1A}" type="pres">
      <dgm:prSet presAssocID="{16E7273C-8E4F-4C9F-B84B-774F54227CF6}" presName="tx1" presStyleLbl="revTx" presStyleIdx="0" presStyleCnt="4"/>
      <dgm:spPr/>
    </dgm:pt>
    <dgm:pt modelId="{2DEEA4F0-E37B-4DD4-B8E6-DEC22D106229}" type="pres">
      <dgm:prSet presAssocID="{16E7273C-8E4F-4C9F-B84B-774F54227CF6}" presName="vert1" presStyleCnt="0"/>
      <dgm:spPr/>
    </dgm:pt>
    <dgm:pt modelId="{504208B5-044B-4C0F-AC47-87DC4FBA3ADA}" type="pres">
      <dgm:prSet presAssocID="{D8FA3A5C-522A-4F1A-AA30-075C258C0DB7}" presName="thickLine" presStyleLbl="alignNode1" presStyleIdx="1" presStyleCnt="4"/>
      <dgm:spPr/>
    </dgm:pt>
    <dgm:pt modelId="{D816DDF2-B3A5-405D-AA99-28C734FEE618}" type="pres">
      <dgm:prSet presAssocID="{D8FA3A5C-522A-4F1A-AA30-075C258C0DB7}" presName="horz1" presStyleCnt="0"/>
      <dgm:spPr/>
    </dgm:pt>
    <dgm:pt modelId="{B27DE431-48CB-4093-AC8E-E65BCE9FC70B}" type="pres">
      <dgm:prSet presAssocID="{D8FA3A5C-522A-4F1A-AA30-075C258C0DB7}" presName="tx1" presStyleLbl="revTx" presStyleIdx="1" presStyleCnt="4"/>
      <dgm:spPr/>
    </dgm:pt>
    <dgm:pt modelId="{EAE1239D-33A7-4DB3-B9EE-AEED04A2258A}" type="pres">
      <dgm:prSet presAssocID="{D8FA3A5C-522A-4F1A-AA30-075C258C0DB7}" presName="vert1" presStyleCnt="0"/>
      <dgm:spPr/>
    </dgm:pt>
    <dgm:pt modelId="{55D85770-5651-47D3-ACFE-18336FE6220B}" type="pres">
      <dgm:prSet presAssocID="{B491C601-2016-496B-92C1-342C97E3B9FC}" presName="thickLine" presStyleLbl="alignNode1" presStyleIdx="2" presStyleCnt="4"/>
      <dgm:spPr/>
    </dgm:pt>
    <dgm:pt modelId="{34F6B42F-07FC-4022-B981-FB497DED76BE}" type="pres">
      <dgm:prSet presAssocID="{B491C601-2016-496B-92C1-342C97E3B9FC}" presName="horz1" presStyleCnt="0"/>
      <dgm:spPr/>
    </dgm:pt>
    <dgm:pt modelId="{0392D88C-4D51-4169-9814-8AD9458B6A13}" type="pres">
      <dgm:prSet presAssocID="{B491C601-2016-496B-92C1-342C97E3B9FC}" presName="tx1" presStyleLbl="revTx" presStyleIdx="2" presStyleCnt="4"/>
      <dgm:spPr/>
    </dgm:pt>
    <dgm:pt modelId="{1AAFD901-AE52-4C04-9CF8-8F058C304E19}" type="pres">
      <dgm:prSet presAssocID="{B491C601-2016-496B-92C1-342C97E3B9FC}" presName="vert1" presStyleCnt="0"/>
      <dgm:spPr/>
    </dgm:pt>
    <dgm:pt modelId="{BC710387-CB50-47EA-A4EA-A3282852B3D6}" type="pres">
      <dgm:prSet presAssocID="{A8FD5435-2515-4B61-9911-5A0BA5AFE970}" presName="thickLine" presStyleLbl="alignNode1" presStyleIdx="3" presStyleCnt="4"/>
      <dgm:spPr/>
    </dgm:pt>
    <dgm:pt modelId="{C89AF050-A645-4F5E-9F08-7DA04FB3727C}" type="pres">
      <dgm:prSet presAssocID="{A8FD5435-2515-4B61-9911-5A0BA5AFE970}" presName="horz1" presStyleCnt="0"/>
      <dgm:spPr/>
    </dgm:pt>
    <dgm:pt modelId="{6D96F4F7-6EB6-4AF4-86F0-E92D8451A93F}" type="pres">
      <dgm:prSet presAssocID="{A8FD5435-2515-4B61-9911-5A0BA5AFE970}" presName="tx1" presStyleLbl="revTx" presStyleIdx="3" presStyleCnt="4"/>
      <dgm:spPr/>
    </dgm:pt>
    <dgm:pt modelId="{594FD0A9-D395-4F58-AF57-E11D36BE7251}" type="pres">
      <dgm:prSet presAssocID="{A8FD5435-2515-4B61-9911-5A0BA5AFE970}" presName="vert1" presStyleCnt="0"/>
      <dgm:spPr/>
    </dgm:pt>
  </dgm:ptLst>
  <dgm:cxnLst>
    <dgm:cxn modelId="{34AA6522-39CF-40AF-A0F2-308414633155}" type="presOf" srcId="{D8FA3A5C-522A-4F1A-AA30-075C258C0DB7}" destId="{B27DE431-48CB-4093-AC8E-E65BCE9FC70B}" srcOrd="0" destOrd="0" presId="urn:microsoft.com/office/officeart/2008/layout/LinedList"/>
    <dgm:cxn modelId="{A1E9105C-3F81-4E59-A7C0-1CF14A316F0D}" type="presOf" srcId="{A8FD5435-2515-4B61-9911-5A0BA5AFE970}" destId="{6D96F4F7-6EB6-4AF4-86F0-E92D8451A93F}" srcOrd="0" destOrd="0" presId="urn:microsoft.com/office/officeart/2008/layout/LinedList"/>
    <dgm:cxn modelId="{92BE8148-7140-4C4D-9C30-E5E49841E992}" type="presOf" srcId="{A5DDD755-E0B6-4DCC-B58F-E62F28C594A0}" destId="{DA502C07-1171-4F8C-92DF-9E637847A6C5}" srcOrd="0" destOrd="0" presId="urn:microsoft.com/office/officeart/2008/layout/LinedList"/>
    <dgm:cxn modelId="{3EFC4457-75AD-4341-B8D8-6280AC06E1C9}" srcId="{A5DDD755-E0B6-4DCC-B58F-E62F28C594A0}" destId="{16E7273C-8E4F-4C9F-B84B-774F54227CF6}" srcOrd="0" destOrd="0" parTransId="{DCAA71EE-5D8E-413F-9202-4A50C095D884}" sibTransId="{B87F25D6-4DE1-47D1-A085-5C8A25C57CBC}"/>
    <dgm:cxn modelId="{041A1B5A-2126-4B61-943C-D99354E00A24}" srcId="{A5DDD755-E0B6-4DCC-B58F-E62F28C594A0}" destId="{A8FD5435-2515-4B61-9911-5A0BA5AFE970}" srcOrd="3" destOrd="0" parTransId="{7DC1FC8B-176C-477D-BAB4-4FA38987856F}" sibTransId="{EE65C53C-FB1C-4F35-A0C0-3931CA238361}"/>
    <dgm:cxn modelId="{869CC785-DDD8-40FA-A39B-8B59F55E492D}" srcId="{A5DDD755-E0B6-4DCC-B58F-E62F28C594A0}" destId="{B491C601-2016-496B-92C1-342C97E3B9FC}" srcOrd="2" destOrd="0" parTransId="{58153923-B680-49CD-B991-79AE24D4A732}" sibTransId="{0EA7F3FA-B94B-4F43-A102-57908E308A2F}"/>
    <dgm:cxn modelId="{6CFA0CA7-8919-44C5-BD71-98F7FF51B09F}" type="presOf" srcId="{B491C601-2016-496B-92C1-342C97E3B9FC}" destId="{0392D88C-4D51-4169-9814-8AD9458B6A13}" srcOrd="0" destOrd="0" presId="urn:microsoft.com/office/officeart/2008/layout/LinedList"/>
    <dgm:cxn modelId="{B38CE4BF-AEEB-46AD-AB41-17EF2067044A}" type="presOf" srcId="{16E7273C-8E4F-4C9F-B84B-774F54227CF6}" destId="{90ABEE6D-75B3-4FA3-A2DB-62C258E53E1A}" srcOrd="0" destOrd="0" presId="urn:microsoft.com/office/officeart/2008/layout/LinedList"/>
    <dgm:cxn modelId="{3B7393DE-5229-48C8-96C8-65BFE1E037AB}" srcId="{A5DDD755-E0B6-4DCC-B58F-E62F28C594A0}" destId="{D8FA3A5C-522A-4F1A-AA30-075C258C0DB7}" srcOrd="1" destOrd="0" parTransId="{B996EE41-746B-4B1E-BBD0-D6E429454CDC}" sibTransId="{9AD25301-377A-4E61-8C78-6973D5B260DE}"/>
    <dgm:cxn modelId="{0B01376B-B037-4656-805B-6F56B56AFF58}" type="presParOf" srcId="{DA502C07-1171-4F8C-92DF-9E637847A6C5}" destId="{950063AB-D02F-4FAB-8642-4E2718EFDF9A}" srcOrd="0" destOrd="0" presId="urn:microsoft.com/office/officeart/2008/layout/LinedList"/>
    <dgm:cxn modelId="{3E076758-1253-4606-99FE-9F491453221E}" type="presParOf" srcId="{DA502C07-1171-4F8C-92DF-9E637847A6C5}" destId="{7E28C262-57B7-45F9-8944-F37279DC733A}" srcOrd="1" destOrd="0" presId="urn:microsoft.com/office/officeart/2008/layout/LinedList"/>
    <dgm:cxn modelId="{47BB4D80-60FB-4E30-B320-07DCCC41604E}" type="presParOf" srcId="{7E28C262-57B7-45F9-8944-F37279DC733A}" destId="{90ABEE6D-75B3-4FA3-A2DB-62C258E53E1A}" srcOrd="0" destOrd="0" presId="urn:microsoft.com/office/officeart/2008/layout/LinedList"/>
    <dgm:cxn modelId="{660816B3-965B-4D02-9013-1ABB87C98C26}" type="presParOf" srcId="{7E28C262-57B7-45F9-8944-F37279DC733A}" destId="{2DEEA4F0-E37B-4DD4-B8E6-DEC22D106229}" srcOrd="1" destOrd="0" presId="urn:microsoft.com/office/officeart/2008/layout/LinedList"/>
    <dgm:cxn modelId="{932A3CD8-F6F6-4442-A6E3-9A3B71CCDBD7}" type="presParOf" srcId="{DA502C07-1171-4F8C-92DF-9E637847A6C5}" destId="{504208B5-044B-4C0F-AC47-87DC4FBA3ADA}" srcOrd="2" destOrd="0" presId="urn:microsoft.com/office/officeart/2008/layout/LinedList"/>
    <dgm:cxn modelId="{4CDD2DF4-93FF-420C-9386-5B9072DD0D28}" type="presParOf" srcId="{DA502C07-1171-4F8C-92DF-9E637847A6C5}" destId="{D816DDF2-B3A5-405D-AA99-28C734FEE618}" srcOrd="3" destOrd="0" presId="urn:microsoft.com/office/officeart/2008/layout/LinedList"/>
    <dgm:cxn modelId="{9925082C-2342-4DED-9E4A-FA71DEA91C0D}" type="presParOf" srcId="{D816DDF2-B3A5-405D-AA99-28C734FEE618}" destId="{B27DE431-48CB-4093-AC8E-E65BCE9FC70B}" srcOrd="0" destOrd="0" presId="urn:microsoft.com/office/officeart/2008/layout/LinedList"/>
    <dgm:cxn modelId="{0F523D42-F220-4F0C-9152-2FB0DA215511}" type="presParOf" srcId="{D816DDF2-B3A5-405D-AA99-28C734FEE618}" destId="{EAE1239D-33A7-4DB3-B9EE-AEED04A2258A}" srcOrd="1" destOrd="0" presId="urn:microsoft.com/office/officeart/2008/layout/LinedList"/>
    <dgm:cxn modelId="{F19E691F-6354-44BA-B732-B5CC6BE9F4ED}" type="presParOf" srcId="{DA502C07-1171-4F8C-92DF-9E637847A6C5}" destId="{55D85770-5651-47D3-ACFE-18336FE6220B}" srcOrd="4" destOrd="0" presId="urn:microsoft.com/office/officeart/2008/layout/LinedList"/>
    <dgm:cxn modelId="{420BD7B3-4273-4E94-9880-B7013F238EEF}" type="presParOf" srcId="{DA502C07-1171-4F8C-92DF-9E637847A6C5}" destId="{34F6B42F-07FC-4022-B981-FB497DED76BE}" srcOrd="5" destOrd="0" presId="urn:microsoft.com/office/officeart/2008/layout/LinedList"/>
    <dgm:cxn modelId="{1A68A234-21EC-468C-833C-93B47725BF4E}" type="presParOf" srcId="{34F6B42F-07FC-4022-B981-FB497DED76BE}" destId="{0392D88C-4D51-4169-9814-8AD9458B6A13}" srcOrd="0" destOrd="0" presId="urn:microsoft.com/office/officeart/2008/layout/LinedList"/>
    <dgm:cxn modelId="{48E430E1-E323-429E-8549-6F94A508DE2A}" type="presParOf" srcId="{34F6B42F-07FC-4022-B981-FB497DED76BE}" destId="{1AAFD901-AE52-4C04-9CF8-8F058C304E19}" srcOrd="1" destOrd="0" presId="urn:microsoft.com/office/officeart/2008/layout/LinedList"/>
    <dgm:cxn modelId="{C1CEAB83-4391-4E68-837A-6DC44DA09D82}" type="presParOf" srcId="{DA502C07-1171-4F8C-92DF-9E637847A6C5}" destId="{BC710387-CB50-47EA-A4EA-A3282852B3D6}" srcOrd="6" destOrd="0" presId="urn:microsoft.com/office/officeart/2008/layout/LinedList"/>
    <dgm:cxn modelId="{13237D7A-0D16-4F52-8CE9-2D9CC093EB10}" type="presParOf" srcId="{DA502C07-1171-4F8C-92DF-9E637847A6C5}" destId="{C89AF050-A645-4F5E-9F08-7DA04FB3727C}" srcOrd="7" destOrd="0" presId="urn:microsoft.com/office/officeart/2008/layout/LinedList"/>
    <dgm:cxn modelId="{AFFB5B4D-28C0-49AA-AD53-B101BEBDB9EC}" type="presParOf" srcId="{C89AF050-A645-4F5E-9F08-7DA04FB3727C}" destId="{6D96F4F7-6EB6-4AF4-86F0-E92D8451A93F}" srcOrd="0" destOrd="0" presId="urn:microsoft.com/office/officeart/2008/layout/LinedList"/>
    <dgm:cxn modelId="{880C475D-66C2-4531-B7BC-2EB7A902570B}" type="presParOf" srcId="{C89AF050-A645-4F5E-9F08-7DA04FB3727C}" destId="{594FD0A9-D395-4F58-AF57-E11D36BE725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0063AB-D02F-4FAB-8642-4E2718EFDF9A}">
      <dsp:nvSpPr>
        <dsp:cNvPr id="0" name=""/>
        <dsp:cNvSpPr/>
      </dsp:nvSpPr>
      <dsp:spPr>
        <a:xfrm>
          <a:off x="0" y="0"/>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ABEE6D-75B3-4FA3-A2DB-62C258E53E1A}">
      <dsp:nvSpPr>
        <dsp:cNvPr id="0" name=""/>
        <dsp:cNvSpPr/>
      </dsp:nvSpPr>
      <dsp:spPr>
        <a:xfrm>
          <a:off x="0" y="0"/>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AU" sz="2300" b="1" kern="1200"/>
            <a:t>Business Context</a:t>
          </a:r>
          <a:br>
            <a:rPr lang="en-AU" sz="2300" kern="1200"/>
          </a:br>
          <a:r>
            <a:rPr lang="en-AU" sz="2300" kern="1200"/>
            <a:t>Coastal Nest Motel is a boutique, Airbnb-style stay located on a busy beachside tourist route, preparing for peak season demand.</a:t>
          </a:r>
          <a:endParaRPr lang="en-US" sz="2300" kern="1200"/>
        </a:p>
      </dsp:txBody>
      <dsp:txXfrm>
        <a:off x="0" y="0"/>
        <a:ext cx="6797675" cy="1412477"/>
      </dsp:txXfrm>
    </dsp:sp>
    <dsp:sp modelId="{504208B5-044B-4C0F-AC47-87DC4FBA3ADA}">
      <dsp:nvSpPr>
        <dsp:cNvPr id="0" name=""/>
        <dsp:cNvSpPr/>
      </dsp:nvSpPr>
      <dsp:spPr>
        <a:xfrm>
          <a:off x="0" y="1412478"/>
          <a:ext cx="6797675"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7DE431-48CB-4093-AC8E-E65BCE9FC70B}">
      <dsp:nvSpPr>
        <dsp:cNvPr id="0" name=""/>
        <dsp:cNvSpPr/>
      </dsp:nvSpPr>
      <dsp:spPr>
        <a:xfrm>
          <a:off x="0" y="1412477"/>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AU" sz="2300" b="1" kern="1200"/>
            <a:t>Problem</a:t>
          </a:r>
          <a:br>
            <a:rPr lang="en-AU" sz="2300" kern="1200"/>
          </a:br>
          <a:r>
            <a:rPr lang="en-AU" sz="2300" kern="1200"/>
            <a:t>Unpredictable bookings, walk-ins, and cancellations create uncertainty in managing room availability and revenue.</a:t>
          </a:r>
          <a:endParaRPr lang="en-US" sz="2300" kern="1200"/>
        </a:p>
      </dsp:txBody>
      <dsp:txXfrm>
        <a:off x="0" y="1412477"/>
        <a:ext cx="6797675" cy="1412477"/>
      </dsp:txXfrm>
    </dsp:sp>
    <dsp:sp modelId="{55D85770-5651-47D3-ACFE-18336FE6220B}">
      <dsp:nvSpPr>
        <dsp:cNvPr id="0" name=""/>
        <dsp:cNvSpPr/>
      </dsp:nvSpPr>
      <dsp:spPr>
        <a:xfrm>
          <a:off x="0" y="2824956"/>
          <a:ext cx="6797675"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92D88C-4D51-4169-9814-8AD9458B6A13}">
      <dsp:nvSpPr>
        <dsp:cNvPr id="0" name=""/>
        <dsp:cNvSpPr/>
      </dsp:nvSpPr>
      <dsp:spPr>
        <a:xfrm>
          <a:off x="0" y="2824955"/>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AU" sz="2300" b="1" kern="1200"/>
            <a:t>Solution</a:t>
          </a:r>
          <a:br>
            <a:rPr lang="en-AU" sz="2300" kern="1200"/>
          </a:br>
          <a:r>
            <a:rPr lang="en-AU" sz="2300" kern="1200"/>
            <a:t>A spreadsheet-based decision model using Excel enables pricing and overbooking decisions through scenario and risk analysis.</a:t>
          </a:r>
          <a:endParaRPr lang="en-US" sz="2300" kern="1200"/>
        </a:p>
      </dsp:txBody>
      <dsp:txXfrm>
        <a:off x="0" y="2824955"/>
        <a:ext cx="6797675" cy="1412477"/>
      </dsp:txXfrm>
    </dsp:sp>
    <dsp:sp modelId="{BC710387-CB50-47EA-A4EA-A3282852B3D6}">
      <dsp:nvSpPr>
        <dsp:cNvPr id="0" name=""/>
        <dsp:cNvSpPr/>
      </dsp:nvSpPr>
      <dsp:spPr>
        <a:xfrm>
          <a:off x="0" y="4237434"/>
          <a:ext cx="6797675"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96F4F7-6EB6-4AF4-86F0-E92D8451A93F}">
      <dsp:nvSpPr>
        <dsp:cNvPr id="0" name=""/>
        <dsp:cNvSpPr/>
      </dsp:nvSpPr>
      <dsp:spPr>
        <a:xfrm>
          <a:off x="0" y="4237433"/>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AU" sz="2300" b="1" kern="1200"/>
            <a:t>Goal</a:t>
          </a:r>
          <a:br>
            <a:rPr lang="en-AU" sz="2300" kern="1200"/>
          </a:br>
          <a:r>
            <a:rPr lang="en-AU" sz="2300" kern="1200"/>
            <a:t>To maximise daily profit and occupancy while maintaining customer satisfaction and operational efficiency.</a:t>
          </a:r>
          <a:endParaRPr lang="en-US" sz="2300" kern="1200"/>
        </a:p>
      </dsp:txBody>
      <dsp:txXfrm>
        <a:off x="0" y="4237433"/>
        <a:ext cx="6797675" cy="141247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EE3BE0-E0B7-4099-B518-CB1CDCB1E8C1}" type="datetimeFigureOut">
              <a:rPr lang="en-AU" smtClean="0"/>
              <a:t>17/07/2025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AFC75D-7223-4698-8AEE-D31846EA6486}" type="slidenum">
              <a:rPr lang="en-AU" smtClean="0"/>
              <a:t>‹#›</a:t>
            </a:fld>
            <a:endParaRPr lang="en-AU"/>
          </a:p>
        </p:txBody>
      </p:sp>
    </p:spTree>
    <p:extLst>
      <p:ext uri="{BB962C8B-B14F-4D97-AF65-F5344CB8AC3E}">
        <p14:creationId xmlns:p14="http://schemas.microsoft.com/office/powerpoint/2010/main" val="532628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7AFC75D-7223-4698-8AEE-D31846EA6486}" type="slidenum">
              <a:rPr lang="en-AU" smtClean="0"/>
              <a:t>1</a:t>
            </a:fld>
            <a:endParaRPr lang="en-AU"/>
          </a:p>
        </p:txBody>
      </p:sp>
    </p:spTree>
    <p:extLst>
      <p:ext uri="{BB962C8B-B14F-4D97-AF65-F5344CB8AC3E}">
        <p14:creationId xmlns:p14="http://schemas.microsoft.com/office/powerpoint/2010/main" val="3738004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7/17/2025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7/17/2025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7/17/2025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7/17/2025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7/17/2025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7/17/2025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7/17/2025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7/17/2025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7/17/2025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7/17/2025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8141110" y="639098"/>
            <a:ext cx="3401961" cy="3494790"/>
          </a:xfrm>
        </p:spPr>
        <p:txBody>
          <a:bodyPr>
            <a:normAutofit/>
          </a:bodyPr>
          <a:lstStyle/>
          <a:p>
            <a:r>
              <a:rPr lang="en-US" sz="3000" b="1" cap="none" spc="50" dirty="0">
                <a:ln w="0"/>
                <a:effectLst>
                  <a:innerShdw blurRad="63500" dist="50800" dir="13500000">
                    <a:srgbClr val="000000">
                      <a:alpha val="50000"/>
                    </a:srgbClr>
                  </a:innerShdw>
                </a:effectLst>
              </a:rPr>
              <a:t>Decision Modelling Report</a:t>
            </a:r>
            <a:endParaRPr lang="en-US" sz="30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8141110" y="4455621"/>
            <a:ext cx="3417990" cy="1238616"/>
          </a:xfrm>
        </p:spPr>
        <p:txBody>
          <a:bodyPr>
            <a:normAutofit/>
          </a:bodyPr>
          <a:lstStyle/>
          <a:p>
            <a:pPr>
              <a:lnSpc>
                <a:spcPct val="100000"/>
              </a:lnSpc>
            </a:pPr>
            <a:r>
              <a:rPr lang="en-US" sz="2000" b="1" dirty="0">
                <a:solidFill>
                  <a:schemeClr val="tx1">
                    <a:lumMod val="85000"/>
                    <a:lumOff val="15000"/>
                  </a:schemeClr>
                </a:solidFill>
              </a:rPr>
              <a:t>Author - </a:t>
            </a:r>
            <a:r>
              <a:rPr lang="en-US" sz="2000" b="1" dirty="0" err="1">
                <a:solidFill>
                  <a:schemeClr val="tx1">
                    <a:lumMod val="85000"/>
                    <a:lumOff val="15000"/>
                  </a:schemeClr>
                </a:solidFill>
              </a:rPr>
              <a:t>Swas</a:t>
            </a:r>
            <a:r>
              <a:rPr lang="en-US" sz="2000" b="1" dirty="0">
                <a:solidFill>
                  <a:schemeClr val="tx1">
                    <a:lumMod val="85000"/>
                    <a:lumOff val="15000"/>
                  </a:schemeClr>
                </a:solidFill>
              </a:rPr>
              <a:t> Airee</a:t>
            </a:r>
          </a:p>
        </p:txBody>
      </p:sp>
      <p:pic>
        <p:nvPicPr>
          <p:cNvPr id="12" name="Picture 11" descr="A hotel with trees and a building&#10;&#10;AI-generated content may be incorrect.">
            <a:extLst>
              <a:ext uri="{FF2B5EF4-FFF2-40B4-BE49-F238E27FC236}">
                <a16:creationId xmlns:a16="http://schemas.microsoft.com/office/drawing/2014/main" id="{4F0730D5-0E99-25EB-8972-9690D3B252ED}"/>
              </a:ext>
            </a:extLst>
          </p:cNvPr>
          <p:cNvPicPr>
            <a:picLocks noChangeAspect="1"/>
          </p:cNvPicPr>
          <p:nvPr/>
        </p:nvPicPr>
        <p:blipFill>
          <a:blip r:embed="rId4"/>
          <a:stretch>
            <a:fillRect/>
          </a:stretch>
        </p:blipFill>
        <p:spPr>
          <a:xfrm>
            <a:off x="633999" y="721963"/>
            <a:ext cx="6912217" cy="4890392"/>
          </a:xfrm>
          <a:prstGeom prst="rect">
            <a:avLst/>
          </a:prstGeom>
        </p:spPr>
      </p:pic>
      <p:cxnSp>
        <p:nvCxnSpPr>
          <p:cNvPr id="79" name="Straight Connector 78">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70" name="Straight Connector 6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1" name="Rectangle 70">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52665F6-FD2D-BEB4-1DD1-2BF79E35A016}"/>
              </a:ext>
            </a:extLst>
          </p:cNvPr>
          <p:cNvSpPr txBox="1"/>
          <p:nvPr/>
        </p:nvSpPr>
        <p:spPr>
          <a:xfrm>
            <a:off x="6411685" y="634946"/>
            <a:ext cx="5127171" cy="1450757"/>
          </a:xfrm>
          <a:prstGeom prst="rect">
            <a:avLst/>
          </a:prstGeom>
        </p:spPr>
        <p:txBody>
          <a:bodyPr vert="horz" lIns="91440" tIns="45720" rIns="91440" bIns="45720" rtlCol="0" anchor="b">
            <a:normAutofit lnSpcReduction="10000"/>
          </a:bodyPr>
          <a:lstStyle/>
          <a:p>
            <a:pPr>
              <a:lnSpc>
                <a:spcPct val="90000"/>
              </a:lnSpc>
              <a:spcBef>
                <a:spcPct val="0"/>
              </a:spcBef>
              <a:spcAft>
                <a:spcPts val="600"/>
              </a:spcAft>
            </a:pPr>
            <a:r>
              <a:rPr lang="en-US" sz="3700" spc="-50" dirty="0">
                <a:solidFill>
                  <a:schemeClr val="accent1"/>
                </a:solidFill>
                <a:latin typeface="+mj-lt"/>
                <a:ea typeface="+mj-ea"/>
                <a:cs typeface="+mj-cs"/>
              </a:rPr>
              <a:t>SENSITIVITY ANALYSIS OF STOCHASTIC INPUTS</a:t>
            </a:r>
          </a:p>
        </p:txBody>
      </p:sp>
      <p:pic>
        <p:nvPicPr>
          <p:cNvPr id="5" name="Picture 4">
            <a:extLst>
              <a:ext uri="{FF2B5EF4-FFF2-40B4-BE49-F238E27FC236}">
                <a16:creationId xmlns:a16="http://schemas.microsoft.com/office/drawing/2014/main" id="{626A5D14-8150-7EF4-9BF7-193471B35575}"/>
              </a:ext>
            </a:extLst>
          </p:cNvPr>
          <p:cNvPicPr>
            <a:picLocks noChangeAspect="1"/>
          </p:cNvPicPr>
          <p:nvPr/>
        </p:nvPicPr>
        <p:blipFill>
          <a:blip r:embed="rId2"/>
          <a:stretch>
            <a:fillRect/>
          </a:stretch>
        </p:blipFill>
        <p:spPr>
          <a:xfrm>
            <a:off x="643192" y="762460"/>
            <a:ext cx="5115347" cy="5013039"/>
          </a:xfrm>
          <a:prstGeom prst="rect">
            <a:avLst/>
          </a:prstGeom>
        </p:spPr>
      </p:pic>
      <p:cxnSp>
        <p:nvCxnSpPr>
          <p:cNvPr id="72" name="Straight Connector 71">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68E329E1-9E73-0587-C5A6-34173E5AB7ED}"/>
              </a:ext>
            </a:extLst>
          </p:cNvPr>
          <p:cNvSpPr txBox="1"/>
          <p:nvPr/>
        </p:nvSpPr>
        <p:spPr>
          <a:xfrm>
            <a:off x="6411684" y="2407436"/>
            <a:ext cx="5533832" cy="3461658"/>
          </a:xfrm>
          <a:prstGeom prst="rect">
            <a:avLst/>
          </a:prstGeom>
        </p:spPr>
        <p:txBody>
          <a:bodyPr vert="horz" lIns="0" tIns="45720" rIns="0" bIns="45720" rtlCol="0">
            <a:normAutofit/>
          </a:bodyPr>
          <a:lstStyle/>
          <a:p>
            <a:pPr>
              <a:lnSpc>
                <a:spcPct val="90000"/>
              </a:lnSpc>
              <a:spcAft>
                <a:spcPts val="600"/>
              </a:spcAft>
              <a:buFont typeface="Calibri" panose="020F0502020204030204" pitchFamily="34" charset="0"/>
              <a:buNone/>
            </a:pPr>
            <a:r>
              <a:rPr lang="en-US" sz="1400" b="1" dirty="0">
                <a:solidFill>
                  <a:schemeClr val="accent1"/>
                </a:solidFill>
              </a:rPr>
              <a:t>Key Insights </a:t>
            </a:r>
            <a:endParaRPr lang="en-US" sz="1400" dirty="0">
              <a:solidFill>
                <a:schemeClr val="accent1"/>
              </a:solidFill>
            </a:endParaRPr>
          </a:p>
          <a:p>
            <a:pPr>
              <a:lnSpc>
                <a:spcPct val="90000"/>
              </a:lnSpc>
              <a:spcAft>
                <a:spcPts val="600"/>
              </a:spcAft>
              <a:buFont typeface="Calibri" panose="020F0502020204030204" pitchFamily="34" charset="0"/>
              <a:buChar char="•"/>
            </a:pPr>
            <a:r>
              <a:rPr lang="en-US" sz="1400" b="1" dirty="0">
                <a:solidFill>
                  <a:schemeClr val="accent1"/>
                </a:solidFill>
              </a:rPr>
              <a:t>Online Bookings</a:t>
            </a:r>
            <a:r>
              <a:rPr lang="en-US" sz="1400" dirty="0">
                <a:solidFill>
                  <a:schemeClr val="accent1"/>
                </a:solidFill>
              </a:rPr>
              <a:t> </a:t>
            </a:r>
            <a:r>
              <a:rPr lang="en-US" sz="1400" dirty="0">
                <a:solidFill>
                  <a:schemeClr val="tx1">
                    <a:lumMod val="75000"/>
                    <a:lumOff val="25000"/>
                  </a:schemeClr>
                </a:solidFill>
              </a:rPr>
              <a:t>are the most sensitive factor at both price points.</a:t>
            </a:r>
          </a:p>
          <a:p>
            <a:pPr marL="742950" lvl="1" indent="-285750">
              <a:lnSpc>
                <a:spcPct val="90000"/>
              </a:lnSpc>
              <a:spcAft>
                <a:spcPts val="600"/>
              </a:spcAft>
              <a:buFont typeface="Calibri" panose="020F0502020204030204" pitchFamily="34" charset="0"/>
              <a:buChar char="•"/>
            </a:pPr>
            <a:r>
              <a:rPr lang="en-US" sz="1400" dirty="0">
                <a:solidFill>
                  <a:schemeClr val="tx1">
                    <a:lumMod val="75000"/>
                    <a:lumOff val="25000"/>
                  </a:schemeClr>
                </a:solidFill>
              </a:rPr>
              <a:t>At $150: Profit ranges from $600 to $6,615 (↓87.5% to ↑38%).</a:t>
            </a:r>
          </a:p>
          <a:p>
            <a:pPr marL="742950" lvl="1" indent="-285750">
              <a:lnSpc>
                <a:spcPct val="90000"/>
              </a:lnSpc>
              <a:spcAft>
                <a:spcPts val="600"/>
              </a:spcAft>
              <a:buFont typeface="Calibri" panose="020F0502020204030204" pitchFamily="34" charset="0"/>
              <a:buChar char="•"/>
            </a:pPr>
            <a:r>
              <a:rPr lang="en-US" sz="1400" dirty="0">
                <a:solidFill>
                  <a:schemeClr val="tx1">
                    <a:lumMod val="75000"/>
                    <a:lumOff val="25000"/>
                  </a:schemeClr>
                </a:solidFill>
              </a:rPr>
              <a:t>At $200: Profit swings from $850 to $9,100 (↓85% to ↑57%).</a:t>
            </a:r>
          </a:p>
          <a:p>
            <a:pPr>
              <a:lnSpc>
                <a:spcPct val="90000"/>
              </a:lnSpc>
              <a:spcAft>
                <a:spcPts val="600"/>
              </a:spcAft>
              <a:buFont typeface="Calibri" panose="020F0502020204030204" pitchFamily="34" charset="0"/>
              <a:buChar char="•"/>
            </a:pPr>
            <a:r>
              <a:rPr lang="en-US" sz="1400" b="1" dirty="0">
                <a:solidFill>
                  <a:schemeClr val="accent1"/>
                </a:solidFill>
              </a:rPr>
              <a:t>Cancellation Rate</a:t>
            </a:r>
            <a:r>
              <a:rPr lang="en-US" sz="1400" dirty="0">
                <a:solidFill>
                  <a:schemeClr val="accent1"/>
                </a:solidFill>
              </a:rPr>
              <a:t> </a:t>
            </a:r>
            <a:r>
              <a:rPr lang="en-US" sz="1400" dirty="0">
                <a:solidFill>
                  <a:schemeClr val="tx1">
                    <a:lumMod val="75000"/>
                    <a:lumOff val="25000"/>
                  </a:schemeClr>
                </a:solidFill>
              </a:rPr>
              <a:t>shows high volatility.</a:t>
            </a:r>
          </a:p>
          <a:p>
            <a:pPr marL="742950" lvl="1" indent="-285750">
              <a:lnSpc>
                <a:spcPct val="90000"/>
              </a:lnSpc>
              <a:spcAft>
                <a:spcPts val="600"/>
              </a:spcAft>
              <a:buFont typeface="Calibri" panose="020F0502020204030204" pitchFamily="34" charset="0"/>
              <a:buChar char="•"/>
            </a:pPr>
            <a:r>
              <a:rPr lang="en-US" sz="1400" dirty="0">
                <a:solidFill>
                  <a:schemeClr val="tx1">
                    <a:lumMod val="75000"/>
                    <a:lumOff val="25000"/>
                  </a:schemeClr>
                </a:solidFill>
              </a:rPr>
              <a:t>At $150: $5,150 (0%) → $1,650 (100%)</a:t>
            </a:r>
          </a:p>
          <a:p>
            <a:pPr marL="742950" lvl="1" indent="-285750">
              <a:lnSpc>
                <a:spcPct val="90000"/>
              </a:lnSpc>
              <a:spcAft>
                <a:spcPts val="600"/>
              </a:spcAft>
              <a:buFont typeface="Calibri" panose="020F0502020204030204" pitchFamily="34" charset="0"/>
              <a:buChar char="•"/>
            </a:pPr>
            <a:r>
              <a:rPr lang="en-US" sz="1400" dirty="0">
                <a:solidFill>
                  <a:schemeClr val="tx1">
                    <a:lumMod val="75000"/>
                    <a:lumOff val="25000"/>
                  </a:schemeClr>
                </a:solidFill>
              </a:rPr>
              <a:t>At $200: $6,250 (0%) → $1,750 (100%)</a:t>
            </a:r>
          </a:p>
          <a:p>
            <a:pPr>
              <a:lnSpc>
                <a:spcPct val="90000"/>
              </a:lnSpc>
              <a:spcAft>
                <a:spcPts val="600"/>
              </a:spcAft>
              <a:buFont typeface="Calibri" panose="020F0502020204030204" pitchFamily="34" charset="0"/>
              <a:buChar char="•"/>
            </a:pPr>
            <a:r>
              <a:rPr lang="en-US" sz="1400" b="1" dirty="0">
                <a:solidFill>
                  <a:schemeClr val="accent1"/>
                </a:solidFill>
              </a:rPr>
              <a:t>Walk-In Demand</a:t>
            </a:r>
            <a:r>
              <a:rPr lang="en-US" sz="1400" dirty="0">
                <a:solidFill>
                  <a:schemeClr val="accent1"/>
                </a:solidFill>
              </a:rPr>
              <a:t> </a:t>
            </a:r>
            <a:r>
              <a:rPr lang="en-US" sz="1400" dirty="0">
                <a:solidFill>
                  <a:schemeClr val="tx1">
                    <a:lumMod val="75000"/>
                    <a:lumOff val="25000"/>
                  </a:schemeClr>
                </a:solidFill>
              </a:rPr>
              <a:t>adds moderate profit gain.</a:t>
            </a:r>
          </a:p>
          <a:p>
            <a:pPr marL="742950" lvl="1" indent="-285750">
              <a:lnSpc>
                <a:spcPct val="90000"/>
              </a:lnSpc>
              <a:spcAft>
                <a:spcPts val="600"/>
              </a:spcAft>
              <a:buFont typeface="Calibri" panose="020F0502020204030204" pitchFamily="34" charset="0"/>
              <a:buChar char="•"/>
            </a:pPr>
            <a:r>
              <a:rPr lang="en-US" sz="1400" dirty="0">
                <a:solidFill>
                  <a:schemeClr val="tx1">
                    <a:lumMod val="75000"/>
                    <a:lumOff val="25000"/>
                  </a:schemeClr>
                </a:solidFill>
              </a:rPr>
              <a:t>Difference of $1,300–$1,800 across both rates.</a:t>
            </a:r>
          </a:p>
          <a:p>
            <a:pPr>
              <a:lnSpc>
                <a:spcPct val="90000"/>
              </a:lnSpc>
              <a:spcAft>
                <a:spcPts val="600"/>
              </a:spcAft>
              <a:buFont typeface="Calibri" panose="020F0502020204030204" pitchFamily="34" charset="0"/>
              <a:buChar char="•"/>
            </a:pPr>
            <a:r>
              <a:rPr lang="en-US" sz="1400" b="1" dirty="0">
                <a:solidFill>
                  <a:schemeClr val="accent1"/>
                </a:solidFill>
              </a:rPr>
              <a:t>Misc. Daily Costs</a:t>
            </a:r>
            <a:r>
              <a:rPr lang="en-US" sz="1400" dirty="0">
                <a:solidFill>
                  <a:schemeClr val="accent1"/>
                </a:solidFill>
              </a:rPr>
              <a:t> </a:t>
            </a:r>
            <a:r>
              <a:rPr lang="en-US" sz="1400" dirty="0">
                <a:solidFill>
                  <a:schemeClr val="tx1">
                    <a:lumMod val="75000"/>
                    <a:lumOff val="25000"/>
                  </a:schemeClr>
                </a:solidFill>
              </a:rPr>
              <a:t>have minimal effect.</a:t>
            </a:r>
          </a:p>
          <a:p>
            <a:pPr marL="742950" lvl="1" indent="-285750">
              <a:lnSpc>
                <a:spcPct val="90000"/>
              </a:lnSpc>
              <a:spcAft>
                <a:spcPts val="600"/>
              </a:spcAft>
              <a:buFont typeface="Calibri" panose="020F0502020204030204" pitchFamily="34" charset="0"/>
              <a:buChar char="•"/>
            </a:pPr>
            <a:r>
              <a:rPr lang="en-US" sz="1400" dirty="0">
                <a:solidFill>
                  <a:schemeClr val="tx1">
                    <a:lumMod val="75000"/>
                    <a:lumOff val="25000"/>
                  </a:schemeClr>
                </a:solidFill>
              </a:rPr>
              <a:t>Only $20–$40 difference in profit even under cost extremes.</a:t>
            </a:r>
          </a:p>
          <a:p>
            <a:pPr lvl="1">
              <a:lnSpc>
                <a:spcPct val="90000"/>
              </a:lnSpc>
              <a:spcAft>
                <a:spcPts val="600"/>
              </a:spcAft>
            </a:pPr>
            <a:endParaRPr lang="en-AU" sz="1400" b="1" dirty="0"/>
          </a:p>
        </p:txBody>
      </p:sp>
      <p:sp>
        <p:nvSpPr>
          <p:cNvPr id="74" name="Rectangle 73">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46" name="TextBox 45">
            <a:extLst>
              <a:ext uri="{FF2B5EF4-FFF2-40B4-BE49-F238E27FC236}">
                <a16:creationId xmlns:a16="http://schemas.microsoft.com/office/drawing/2014/main" id="{B9C2A078-9B13-6017-F686-6590C547CE3F}"/>
              </a:ext>
            </a:extLst>
          </p:cNvPr>
          <p:cNvSpPr txBox="1"/>
          <p:nvPr/>
        </p:nvSpPr>
        <p:spPr>
          <a:xfrm>
            <a:off x="5885967" y="5322897"/>
            <a:ext cx="6097554" cy="867930"/>
          </a:xfrm>
          <a:prstGeom prst="rect">
            <a:avLst/>
          </a:prstGeom>
          <a:noFill/>
        </p:spPr>
        <p:txBody>
          <a:bodyPr wrap="square">
            <a:spAutoFit/>
          </a:bodyPr>
          <a:lstStyle/>
          <a:p>
            <a:pPr lvl="1">
              <a:lnSpc>
                <a:spcPct val="90000"/>
              </a:lnSpc>
              <a:spcAft>
                <a:spcPts val="600"/>
              </a:spcAft>
            </a:pPr>
            <a:r>
              <a:rPr lang="en-AU" sz="1400" b="1" dirty="0">
                <a:solidFill>
                  <a:schemeClr val="accent1"/>
                </a:solidFill>
              </a:rPr>
              <a:t>Conclusion</a:t>
            </a:r>
            <a:r>
              <a:rPr lang="en-AU" sz="1400" dirty="0">
                <a:solidFill>
                  <a:schemeClr val="accent1"/>
                </a:solidFill>
              </a:rPr>
              <a:t>:</a:t>
            </a:r>
            <a:br>
              <a:rPr lang="en-AU" sz="1400" dirty="0"/>
            </a:br>
            <a:r>
              <a:rPr lang="en-AU" sz="1400" dirty="0"/>
              <a:t>Profit </a:t>
            </a:r>
            <a:r>
              <a:rPr lang="en-AU" sz="1400" dirty="0">
                <a:solidFill>
                  <a:schemeClr val="accent1"/>
                </a:solidFill>
              </a:rPr>
              <a:t>is </a:t>
            </a:r>
            <a:r>
              <a:rPr lang="en-AU" sz="1400" b="1" dirty="0">
                <a:solidFill>
                  <a:schemeClr val="accent1"/>
                </a:solidFill>
              </a:rPr>
              <a:t>highly sensitive to online bookings and cancellations</a:t>
            </a:r>
            <a:r>
              <a:rPr lang="en-AU" sz="1400" dirty="0"/>
              <a:t>. Pricing at </a:t>
            </a:r>
            <a:r>
              <a:rPr lang="en-AU" sz="1400" b="1" dirty="0">
                <a:solidFill>
                  <a:schemeClr val="accent1"/>
                </a:solidFill>
              </a:rPr>
              <a:t>$200 provides greater resilience</a:t>
            </a:r>
            <a:r>
              <a:rPr lang="en-AU" sz="1400" dirty="0">
                <a:solidFill>
                  <a:schemeClr val="accent1"/>
                </a:solidFill>
              </a:rPr>
              <a:t>, </a:t>
            </a:r>
            <a:r>
              <a:rPr lang="en-AU" sz="1400" dirty="0"/>
              <a:t>but effective demand and cancellation management is crucial for sustained profitability.</a:t>
            </a:r>
            <a:endParaRPr lang="en-US" sz="1400" dirty="0">
              <a:solidFill>
                <a:schemeClr val="tx1">
                  <a:lumMod val="75000"/>
                  <a:lumOff val="25000"/>
                </a:schemeClr>
              </a:solidFill>
            </a:endParaRPr>
          </a:p>
        </p:txBody>
      </p:sp>
    </p:spTree>
    <p:extLst>
      <p:ext uri="{BB962C8B-B14F-4D97-AF65-F5344CB8AC3E}">
        <p14:creationId xmlns:p14="http://schemas.microsoft.com/office/powerpoint/2010/main" val="348064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DAA280-53A0-9EAB-196E-F416E3E1A04E}"/>
              </a:ext>
            </a:extLst>
          </p:cNvPr>
          <p:cNvPicPr>
            <a:picLocks noChangeAspect="1"/>
          </p:cNvPicPr>
          <p:nvPr/>
        </p:nvPicPr>
        <p:blipFill>
          <a:blip r:embed="rId2"/>
          <a:stretch>
            <a:fillRect/>
          </a:stretch>
        </p:blipFill>
        <p:spPr>
          <a:xfrm>
            <a:off x="9125339" y="4497355"/>
            <a:ext cx="3066661" cy="1886283"/>
          </a:xfrm>
          <a:prstGeom prst="rect">
            <a:avLst/>
          </a:prstGeom>
        </p:spPr>
      </p:pic>
      <p:pic>
        <p:nvPicPr>
          <p:cNvPr id="7" name="Picture 6">
            <a:extLst>
              <a:ext uri="{FF2B5EF4-FFF2-40B4-BE49-F238E27FC236}">
                <a16:creationId xmlns:a16="http://schemas.microsoft.com/office/drawing/2014/main" id="{DD89DA9A-DE5A-3A45-5D34-D0217B5DFC39}"/>
              </a:ext>
            </a:extLst>
          </p:cNvPr>
          <p:cNvPicPr>
            <a:picLocks noChangeAspect="1"/>
          </p:cNvPicPr>
          <p:nvPr/>
        </p:nvPicPr>
        <p:blipFill>
          <a:blip r:embed="rId3"/>
          <a:stretch>
            <a:fillRect/>
          </a:stretch>
        </p:blipFill>
        <p:spPr>
          <a:xfrm>
            <a:off x="9125339" y="0"/>
            <a:ext cx="3066661" cy="4497355"/>
          </a:xfrm>
          <a:prstGeom prst="rect">
            <a:avLst/>
          </a:prstGeom>
        </p:spPr>
      </p:pic>
      <p:sp>
        <p:nvSpPr>
          <p:cNvPr id="27" name="TextBox 26">
            <a:extLst>
              <a:ext uri="{FF2B5EF4-FFF2-40B4-BE49-F238E27FC236}">
                <a16:creationId xmlns:a16="http://schemas.microsoft.com/office/drawing/2014/main" id="{2124E866-2A5B-6218-D9E4-4A3B7AFD1ADE}"/>
              </a:ext>
            </a:extLst>
          </p:cNvPr>
          <p:cNvSpPr txBox="1"/>
          <p:nvPr/>
        </p:nvSpPr>
        <p:spPr>
          <a:xfrm>
            <a:off x="132985" y="79851"/>
            <a:ext cx="8992354" cy="1117229"/>
          </a:xfrm>
          <a:prstGeom prst="rect">
            <a:avLst/>
          </a:prstGeom>
          <a:noFill/>
        </p:spPr>
        <p:txBody>
          <a:bodyPr wrap="square">
            <a:spAutoFit/>
          </a:bodyPr>
          <a:lstStyle/>
          <a:p>
            <a:pPr>
              <a:lnSpc>
                <a:spcPct val="90000"/>
              </a:lnSpc>
              <a:spcBef>
                <a:spcPct val="0"/>
              </a:spcBef>
              <a:spcAft>
                <a:spcPts val="600"/>
              </a:spcAft>
            </a:pPr>
            <a:r>
              <a:rPr lang="en-AU" sz="3700" spc="-50" dirty="0">
                <a:solidFill>
                  <a:srgbClr val="0070C0"/>
                </a:solidFill>
                <a:latin typeface="+mj-lt"/>
                <a:ea typeface="+mj-ea"/>
                <a:cs typeface="+mj-cs"/>
              </a:rPr>
              <a:t>DISTRIBUTION JUSTIFICATION FOR STOCHASTIC INPUTS</a:t>
            </a:r>
          </a:p>
        </p:txBody>
      </p:sp>
      <p:sp>
        <p:nvSpPr>
          <p:cNvPr id="33" name="TextBox 32">
            <a:extLst>
              <a:ext uri="{FF2B5EF4-FFF2-40B4-BE49-F238E27FC236}">
                <a16:creationId xmlns:a16="http://schemas.microsoft.com/office/drawing/2014/main" id="{6E6932CD-7B87-CD8D-65BB-82EBB717A925}"/>
              </a:ext>
            </a:extLst>
          </p:cNvPr>
          <p:cNvSpPr txBox="1"/>
          <p:nvPr/>
        </p:nvSpPr>
        <p:spPr>
          <a:xfrm>
            <a:off x="132985" y="1177667"/>
            <a:ext cx="8811285" cy="707886"/>
          </a:xfrm>
          <a:prstGeom prst="rect">
            <a:avLst/>
          </a:prstGeom>
          <a:noFill/>
        </p:spPr>
        <p:txBody>
          <a:bodyPr wrap="square">
            <a:spAutoFit/>
          </a:bodyPr>
          <a:lstStyle/>
          <a:p>
            <a:r>
              <a:rPr lang="en-AU" sz="1600" b="1" dirty="0">
                <a:solidFill>
                  <a:srgbClr val="0070C0"/>
                </a:solidFill>
              </a:rPr>
              <a:t>OVERVIEW</a:t>
            </a:r>
            <a:br>
              <a:rPr lang="en-AU" sz="1100" dirty="0"/>
            </a:br>
            <a:r>
              <a:rPr lang="en-AU" sz="1100" dirty="0"/>
              <a:t>Each stochastic input was evaluated using descriptive statistics and histogram analysis from simulation data (n = 1000). The most suitable probability distribution was selected to reflect real-world variability and ensure robust stochastic </a:t>
            </a:r>
            <a:r>
              <a:rPr lang="en-AU" sz="1100" dirty="0" err="1"/>
              <a:t>modeling</a:t>
            </a:r>
            <a:r>
              <a:rPr lang="en-AU" sz="1200" dirty="0"/>
              <a:t>.</a:t>
            </a:r>
          </a:p>
        </p:txBody>
      </p:sp>
      <p:sp>
        <p:nvSpPr>
          <p:cNvPr id="37" name="TextBox 36">
            <a:extLst>
              <a:ext uri="{FF2B5EF4-FFF2-40B4-BE49-F238E27FC236}">
                <a16:creationId xmlns:a16="http://schemas.microsoft.com/office/drawing/2014/main" id="{F0FE4DF8-89C4-ADDA-484C-716C5BE57792}"/>
              </a:ext>
            </a:extLst>
          </p:cNvPr>
          <p:cNvSpPr txBox="1"/>
          <p:nvPr/>
        </p:nvSpPr>
        <p:spPr>
          <a:xfrm>
            <a:off x="132985" y="1916331"/>
            <a:ext cx="8911428" cy="4524315"/>
          </a:xfrm>
          <a:prstGeom prst="rect">
            <a:avLst/>
          </a:prstGeom>
          <a:noFill/>
        </p:spPr>
        <p:txBody>
          <a:bodyPr wrap="square">
            <a:spAutoFit/>
          </a:bodyPr>
          <a:lstStyle/>
          <a:p>
            <a:pPr>
              <a:buNone/>
            </a:pPr>
            <a:r>
              <a:rPr lang="en-AU" sz="1200" b="1" dirty="0">
                <a:solidFill>
                  <a:srgbClr val="0070C0"/>
                </a:solidFill>
              </a:rPr>
              <a:t>CANCELLATION RATE – </a:t>
            </a:r>
            <a:r>
              <a:rPr lang="en-AU" sz="1200" b="1" i="1" dirty="0">
                <a:solidFill>
                  <a:srgbClr val="0070C0"/>
                </a:solidFill>
              </a:rPr>
              <a:t>BETA DISTRIBUTION (Α = 2, Β = 5)</a:t>
            </a:r>
            <a:endParaRPr lang="en-AU" sz="1200" b="1" dirty="0">
              <a:solidFill>
                <a:srgbClr val="0070C0"/>
              </a:solidFill>
            </a:endParaRPr>
          </a:p>
          <a:p>
            <a:pPr>
              <a:buFont typeface="Arial" panose="020B0604020202020204" pitchFamily="34" charset="0"/>
              <a:buChar char="•"/>
            </a:pPr>
            <a:r>
              <a:rPr lang="en-AU" sz="1200" b="1" dirty="0"/>
              <a:t>Statistical Fit</a:t>
            </a:r>
            <a:r>
              <a:rPr lang="en-AU" sz="1200" dirty="0"/>
              <a:t>: Mean = 0.123, Skewness = +0.51, Bounded between 0 and 1</a:t>
            </a:r>
          </a:p>
          <a:p>
            <a:pPr>
              <a:buFont typeface="Arial" panose="020B0604020202020204" pitchFamily="34" charset="0"/>
              <a:buChar char="•"/>
            </a:pPr>
            <a:r>
              <a:rPr lang="en-AU" sz="1200" b="1" dirty="0"/>
              <a:t>Histogram Insight</a:t>
            </a:r>
            <a:r>
              <a:rPr lang="en-AU" sz="1200" dirty="0"/>
              <a:t>: Right-skewed, concentrated near low values</a:t>
            </a:r>
          </a:p>
          <a:p>
            <a:pPr>
              <a:buFont typeface="Arial" panose="020B0604020202020204" pitchFamily="34" charset="0"/>
              <a:buChar char="•"/>
            </a:pPr>
            <a:r>
              <a:rPr lang="en-AU" sz="1200" b="1" dirty="0"/>
              <a:t>Justification</a:t>
            </a:r>
            <a:r>
              <a:rPr lang="en-AU" sz="1200" dirty="0"/>
              <a:t>: The </a:t>
            </a:r>
            <a:r>
              <a:rPr lang="en-AU" sz="1200" b="1" dirty="0"/>
              <a:t>Beta distribution</a:t>
            </a:r>
            <a:r>
              <a:rPr lang="en-AU" sz="1200" dirty="0"/>
              <a:t> captures bounded proportion data with right asymmetry, matching cancellation </a:t>
            </a:r>
            <a:r>
              <a:rPr lang="en-AU" sz="1200" dirty="0" err="1"/>
              <a:t>behavior</a:t>
            </a:r>
            <a:r>
              <a:rPr lang="en-AU" sz="1200" dirty="0"/>
              <a:t> in peak season.</a:t>
            </a:r>
          </a:p>
          <a:p>
            <a:endParaRPr lang="en-AU" sz="1200" dirty="0"/>
          </a:p>
          <a:p>
            <a:pPr>
              <a:buNone/>
            </a:pPr>
            <a:r>
              <a:rPr lang="en-AU" sz="1200" b="1" dirty="0">
                <a:solidFill>
                  <a:srgbClr val="0070C0"/>
                </a:solidFill>
              </a:rPr>
              <a:t>ONLINE BOOKINGS – </a:t>
            </a:r>
            <a:r>
              <a:rPr lang="en-AU" sz="1200" b="1" i="1" dirty="0">
                <a:solidFill>
                  <a:srgbClr val="0070C0"/>
                </a:solidFill>
              </a:rPr>
              <a:t>NORMAL DISTRIBUTION</a:t>
            </a:r>
            <a:endParaRPr lang="en-AU" sz="1200" b="1" dirty="0">
              <a:solidFill>
                <a:srgbClr val="0070C0"/>
              </a:solidFill>
            </a:endParaRPr>
          </a:p>
          <a:p>
            <a:pPr>
              <a:buFont typeface="Arial" panose="020B0604020202020204" pitchFamily="34" charset="0"/>
              <a:buChar char="•"/>
            </a:pPr>
            <a:r>
              <a:rPr lang="en-AU" sz="1200" b="1" dirty="0"/>
              <a:t>Statistical Fit</a:t>
            </a:r>
            <a:r>
              <a:rPr lang="en-AU" sz="1200" dirty="0"/>
              <a:t>: Mean = 34.77, Skewness ≈ 0, Kurtosis = −0.26</a:t>
            </a:r>
          </a:p>
          <a:p>
            <a:pPr>
              <a:buFont typeface="Arial" panose="020B0604020202020204" pitchFamily="34" charset="0"/>
              <a:buChar char="•"/>
            </a:pPr>
            <a:r>
              <a:rPr lang="en-AU" sz="1200" b="1" dirty="0"/>
              <a:t>Histogram Insight</a:t>
            </a:r>
            <a:r>
              <a:rPr lang="en-AU" sz="1200" dirty="0"/>
              <a:t>: Symmetric bell curve </a:t>
            </a:r>
            <a:r>
              <a:rPr lang="en-AU" sz="1200" dirty="0" err="1"/>
              <a:t>centered</a:t>
            </a:r>
            <a:r>
              <a:rPr lang="en-AU" sz="1200" dirty="0"/>
              <a:t> on mean</a:t>
            </a:r>
          </a:p>
          <a:p>
            <a:pPr>
              <a:buFont typeface="Arial" panose="020B0604020202020204" pitchFamily="34" charset="0"/>
              <a:buChar char="•"/>
            </a:pPr>
            <a:r>
              <a:rPr lang="en-AU" sz="1200" b="1" dirty="0"/>
              <a:t>Justification</a:t>
            </a:r>
            <a:r>
              <a:rPr lang="en-AU" sz="1200" dirty="0"/>
              <a:t>: Booking data shows minimal skew and consistent dispersion, making the </a:t>
            </a:r>
            <a:r>
              <a:rPr lang="en-AU" sz="1200" b="1" dirty="0"/>
              <a:t>Normal distribution</a:t>
            </a:r>
            <a:r>
              <a:rPr lang="en-AU" sz="1200" dirty="0"/>
              <a:t> ideal for </a:t>
            </a:r>
            <a:r>
              <a:rPr lang="en-AU" sz="1200" dirty="0" err="1"/>
              <a:t>modeling</a:t>
            </a:r>
            <a:r>
              <a:rPr lang="en-AU" sz="1200" dirty="0"/>
              <a:t> daily booking fluctuations.</a:t>
            </a:r>
          </a:p>
          <a:p>
            <a:endParaRPr lang="en-AU" sz="1200" dirty="0"/>
          </a:p>
          <a:p>
            <a:pPr>
              <a:buNone/>
            </a:pPr>
            <a:r>
              <a:rPr lang="en-AU" sz="1200" b="1" dirty="0">
                <a:solidFill>
                  <a:srgbClr val="0070C0"/>
                </a:solidFill>
              </a:rPr>
              <a:t>MISCELLANEOUS DAILY COSTS – </a:t>
            </a:r>
            <a:r>
              <a:rPr lang="en-AU" sz="1200" b="1" i="1" dirty="0">
                <a:solidFill>
                  <a:srgbClr val="0070C0"/>
                </a:solidFill>
              </a:rPr>
              <a:t>UNIFORM DISTRIBUTION</a:t>
            </a:r>
            <a:endParaRPr lang="en-AU" sz="1200" b="1" dirty="0">
              <a:solidFill>
                <a:srgbClr val="0070C0"/>
              </a:solidFill>
            </a:endParaRPr>
          </a:p>
          <a:p>
            <a:pPr>
              <a:buFont typeface="Arial" panose="020B0604020202020204" pitchFamily="34" charset="0"/>
              <a:buChar char="•"/>
            </a:pPr>
            <a:r>
              <a:rPr lang="en-AU" sz="1200" b="1" dirty="0"/>
              <a:t>Statistical Fit</a:t>
            </a:r>
            <a:r>
              <a:rPr lang="en-AU" sz="1200" dirty="0"/>
              <a:t>: Range = $20–$100, Skewness ≈ 0</a:t>
            </a:r>
          </a:p>
          <a:p>
            <a:pPr>
              <a:buFont typeface="Arial" panose="020B0604020202020204" pitchFamily="34" charset="0"/>
              <a:buChar char="•"/>
            </a:pPr>
            <a:r>
              <a:rPr lang="en-AU" sz="1200" b="1" dirty="0"/>
              <a:t>Histogram Insight</a:t>
            </a:r>
            <a:r>
              <a:rPr lang="en-AU" sz="1200" dirty="0"/>
              <a:t>: Flat distribution with equal frequency across intervals</a:t>
            </a:r>
          </a:p>
          <a:p>
            <a:pPr>
              <a:buFont typeface="Arial" panose="020B0604020202020204" pitchFamily="34" charset="0"/>
              <a:buChar char="•"/>
            </a:pPr>
            <a:r>
              <a:rPr lang="en-AU" sz="1200" b="1" dirty="0"/>
              <a:t>Justification</a:t>
            </a:r>
            <a:r>
              <a:rPr lang="en-AU" sz="1200" dirty="0"/>
              <a:t>: Cost values are uniformly distributed with no dominant mode, validating the use of a </a:t>
            </a:r>
            <a:r>
              <a:rPr lang="en-AU" sz="1200" b="1" dirty="0"/>
              <a:t>Uniform distribution</a:t>
            </a:r>
            <a:r>
              <a:rPr lang="en-AU" sz="1200" dirty="0"/>
              <a:t> for random, bounded costs.</a:t>
            </a:r>
          </a:p>
          <a:p>
            <a:endParaRPr lang="en-AU" sz="1200" dirty="0"/>
          </a:p>
          <a:p>
            <a:pPr>
              <a:buNone/>
            </a:pPr>
            <a:r>
              <a:rPr lang="en-AU" sz="1200" b="1" dirty="0">
                <a:solidFill>
                  <a:srgbClr val="0070C0"/>
                </a:solidFill>
              </a:rPr>
              <a:t>WALK-IN DEMAND – </a:t>
            </a:r>
            <a:r>
              <a:rPr lang="en-AU" sz="1200" b="1" i="1" dirty="0">
                <a:solidFill>
                  <a:srgbClr val="0070C0"/>
                </a:solidFill>
              </a:rPr>
              <a:t>EMPIRICAL DISTRIBUTION</a:t>
            </a:r>
            <a:endParaRPr lang="en-AU" sz="1200" b="1" dirty="0">
              <a:solidFill>
                <a:srgbClr val="0070C0"/>
              </a:solidFill>
            </a:endParaRPr>
          </a:p>
          <a:p>
            <a:pPr>
              <a:buFont typeface="Arial" panose="020B0604020202020204" pitchFamily="34" charset="0"/>
              <a:buChar char="•"/>
            </a:pPr>
            <a:r>
              <a:rPr lang="en-AU" sz="1200" b="1" dirty="0"/>
              <a:t>Observed Data</a:t>
            </a:r>
            <a:r>
              <a:rPr lang="en-AU" sz="1200" dirty="0"/>
              <a:t>: Demand ranges from 0–10 guests; highest frequency at 5–6</a:t>
            </a:r>
          </a:p>
          <a:p>
            <a:pPr>
              <a:buFont typeface="Arial" panose="020B0604020202020204" pitchFamily="34" charset="0"/>
              <a:buChar char="•"/>
            </a:pPr>
            <a:r>
              <a:rPr lang="en-AU" sz="1200" b="1" dirty="0"/>
              <a:t>Empirical Profile</a:t>
            </a:r>
            <a:r>
              <a:rPr lang="en-AU" sz="1200" dirty="0"/>
              <a:t>: Probability estimates derived from real simulation frequencies</a:t>
            </a:r>
          </a:p>
          <a:p>
            <a:pPr>
              <a:buFont typeface="Arial" panose="020B0604020202020204" pitchFamily="34" charset="0"/>
              <a:buChar char="•"/>
            </a:pPr>
            <a:r>
              <a:rPr lang="en-AU" sz="1200" b="1" dirty="0"/>
              <a:t>Justification</a:t>
            </a:r>
            <a:r>
              <a:rPr lang="en-AU" sz="1200" dirty="0"/>
              <a:t>: No parametric shape fits. An </a:t>
            </a:r>
            <a:r>
              <a:rPr lang="en-AU" sz="1200" b="1" dirty="0"/>
              <a:t>Empirical distribution</a:t>
            </a:r>
            <a:r>
              <a:rPr lang="en-AU" sz="1200" dirty="0"/>
              <a:t> allows realistic </a:t>
            </a:r>
            <a:r>
              <a:rPr lang="en-AU" sz="1200" dirty="0" err="1"/>
              <a:t>modeling</a:t>
            </a:r>
            <a:r>
              <a:rPr lang="en-AU" sz="1200" dirty="0"/>
              <a:t> of discrete, unpredictable arrivals.</a:t>
            </a:r>
          </a:p>
          <a:p>
            <a:pPr>
              <a:buFont typeface="Arial" panose="020B0604020202020204" pitchFamily="34" charset="0"/>
              <a:buChar char="•"/>
            </a:pPr>
            <a:endParaRPr lang="en-AU" sz="1100" dirty="0"/>
          </a:p>
          <a:p>
            <a:pPr>
              <a:buFont typeface="Arial" panose="020B0604020202020204" pitchFamily="34" charset="0"/>
              <a:buChar char="•"/>
            </a:pPr>
            <a:endParaRPr lang="en-AU" sz="1100" dirty="0"/>
          </a:p>
        </p:txBody>
      </p:sp>
      <p:sp>
        <p:nvSpPr>
          <p:cNvPr id="41" name="TextBox 40">
            <a:extLst>
              <a:ext uri="{FF2B5EF4-FFF2-40B4-BE49-F238E27FC236}">
                <a16:creationId xmlns:a16="http://schemas.microsoft.com/office/drawing/2014/main" id="{4D731011-F6A3-4C9B-FFA8-004581F751C3}"/>
              </a:ext>
            </a:extLst>
          </p:cNvPr>
          <p:cNvSpPr txBox="1"/>
          <p:nvPr/>
        </p:nvSpPr>
        <p:spPr>
          <a:xfrm>
            <a:off x="450410" y="5273122"/>
            <a:ext cx="6097508" cy="276999"/>
          </a:xfrm>
          <a:prstGeom prst="rect">
            <a:avLst/>
          </a:prstGeom>
          <a:noFill/>
        </p:spPr>
        <p:txBody>
          <a:bodyPr wrap="square">
            <a:spAutoFit/>
          </a:bodyPr>
          <a:lstStyle/>
          <a:p>
            <a:pPr>
              <a:buNone/>
            </a:pPr>
            <a:endParaRPr lang="en-AU" sz="1200" dirty="0"/>
          </a:p>
        </p:txBody>
      </p:sp>
    </p:spTree>
    <p:extLst>
      <p:ext uri="{BB962C8B-B14F-4D97-AF65-F5344CB8AC3E}">
        <p14:creationId xmlns:p14="http://schemas.microsoft.com/office/powerpoint/2010/main" val="4016966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31" name="Straight Connector 3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3" name="TextBox 12">
            <a:extLst>
              <a:ext uri="{FF2B5EF4-FFF2-40B4-BE49-F238E27FC236}">
                <a16:creationId xmlns:a16="http://schemas.microsoft.com/office/drawing/2014/main" id="{CB6775FA-E93E-CF7A-FD47-52645F26E02D}"/>
              </a:ext>
            </a:extLst>
          </p:cNvPr>
          <p:cNvSpPr txBox="1"/>
          <p:nvPr/>
        </p:nvSpPr>
        <p:spPr>
          <a:xfrm>
            <a:off x="318305" y="579840"/>
            <a:ext cx="3771812" cy="196108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spc="-50" dirty="0">
                <a:solidFill>
                  <a:srgbClr val="FFFFFF"/>
                </a:solidFill>
                <a:latin typeface="+mj-lt"/>
                <a:ea typeface="+mj-ea"/>
                <a:cs typeface="+mj-cs"/>
              </a:rPr>
              <a:t>SIMULATION RESULTS &amp; CONVERGENCE</a:t>
            </a:r>
            <a:r>
              <a:rPr lang="en-US" sz="3400" u="sng" spc="-50" dirty="0">
                <a:solidFill>
                  <a:srgbClr val="FFFFFF"/>
                </a:solidFill>
                <a:latin typeface="+mj-lt"/>
                <a:ea typeface="+mj-ea"/>
                <a:cs typeface="+mj-cs"/>
              </a:rPr>
              <a:t> ANALYSIS</a:t>
            </a:r>
          </a:p>
        </p:txBody>
      </p:sp>
      <p:cxnSp>
        <p:nvCxnSpPr>
          <p:cNvPr id="34" name="Straight Connector 33">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2C7A851-F056-9F36-B74F-052AB692B1A8}"/>
              </a:ext>
            </a:extLst>
          </p:cNvPr>
          <p:cNvSpPr txBox="1"/>
          <p:nvPr/>
        </p:nvSpPr>
        <p:spPr>
          <a:xfrm>
            <a:off x="527244" y="2827099"/>
            <a:ext cx="3005462" cy="3189665"/>
          </a:xfrm>
          <a:prstGeom prst="rect">
            <a:avLst/>
          </a:prstGeom>
        </p:spPr>
        <p:txBody>
          <a:bodyPr vert="horz" lIns="0" tIns="45720" rIns="0" bIns="45720" rtlCol="0">
            <a:normAutofit/>
          </a:bodyPr>
          <a:lstStyle/>
          <a:p>
            <a:pPr>
              <a:lnSpc>
                <a:spcPct val="90000"/>
              </a:lnSpc>
              <a:spcAft>
                <a:spcPts val="600"/>
              </a:spcAft>
              <a:buFont typeface="Calibri" panose="020F0502020204030204" pitchFamily="34" charset="0"/>
              <a:buNone/>
            </a:pPr>
            <a:r>
              <a:rPr lang="en-US" sz="1500" b="1" dirty="0">
                <a:solidFill>
                  <a:srgbClr val="FFFFFF"/>
                </a:solidFill>
              </a:rPr>
              <a:t>Insights from Output Distributions</a:t>
            </a:r>
            <a:endParaRPr lang="en-US" sz="1500" dirty="0">
              <a:solidFill>
                <a:srgbClr val="FFFFFF"/>
              </a:solidFill>
            </a:endParaRPr>
          </a:p>
          <a:p>
            <a:pPr marL="285750" indent="-285750">
              <a:lnSpc>
                <a:spcPct val="90000"/>
              </a:lnSpc>
              <a:spcAft>
                <a:spcPts val="600"/>
              </a:spcAft>
              <a:buFont typeface="Calibri" panose="020F0502020204030204" pitchFamily="34" charset="0"/>
              <a:buChar char="•"/>
            </a:pPr>
            <a:r>
              <a:rPr lang="en-US" sz="1500" dirty="0">
                <a:solidFill>
                  <a:srgbClr val="FFFFFF"/>
                </a:solidFill>
              </a:rPr>
              <a:t>Room Rate </a:t>
            </a:r>
            <a:r>
              <a:rPr lang="en-US" sz="1500" b="1" dirty="0">
                <a:solidFill>
                  <a:srgbClr val="FFFFFF"/>
                </a:solidFill>
              </a:rPr>
              <a:t>$200 consistently outperforms $150</a:t>
            </a:r>
            <a:r>
              <a:rPr lang="en-US" sz="1500" dirty="0">
                <a:solidFill>
                  <a:srgbClr val="FFFFFF"/>
                </a:solidFill>
              </a:rPr>
              <a:t>, with a higher mean and wider upper profit potential.</a:t>
            </a:r>
          </a:p>
          <a:p>
            <a:pPr marL="285750" indent="-285750">
              <a:lnSpc>
                <a:spcPct val="90000"/>
              </a:lnSpc>
              <a:spcAft>
                <a:spcPts val="600"/>
              </a:spcAft>
              <a:buFont typeface="Calibri" panose="020F0502020204030204" pitchFamily="34" charset="0"/>
              <a:buChar char="•"/>
            </a:pPr>
            <a:r>
              <a:rPr lang="en-US" sz="1500" dirty="0">
                <a:solidFill>
                  <a:srgbClr val="FFFFFF"/>
                </a:solidFill>
              </a:rPr>
              <a:t>Despite slightly greater variability, the </a:t>
            </a:r>
            <a:r>
              <a:rPr lang="en-US" sz="1500" b="1" dirty="0">
                <a:solidFill>
                  <a:srgbClr val="FFFFFF"/>
                </a:solidFill>
              </a:rPr>
              <a:t>$200 rate shows better profit stability</a:t>
            </a:r>
            <a:r>
              <a:rPr lang="en-US" sz="1500" dirty="0">
                <a:solidFill>
                  <a:srgbClr val="FFFFFF"/>
                </a:solidFill>
              </a:rPr>
              <a:t> in the 90% range.</a:t>
            </a:r>
          </a:p>
          <a:p>
            <a:pPr marL="285750" indent="-285750">
              <a:lnSpc>
                <a:spcPct val="90000"/>
              </a:lnSpc>
              <a:spcAft>
                <a:spcPts val="600"/>
              </a:spcAft>
              <a:buFont typeface="Calibri" panose="020F0502020204030204" pitchFamily="34" charset="0"/>
              <a:buChar char="•"/>
            </a:pPr>
            <a:r>
              <a:rPr lang="en-US" sz="1500" b="1" dirty="0">
                <a:solidFill>
                  <a:srgbClr val="FFFFFF"/>
                </a:solidFill>
              </a:rPr>
              <a:t>$150 offers a narrower band</a:t>
            </a:r>
            <a:r>
              <a:rPr lang="en-US" sz="1500" dirty="0">
                <a:solidFill>
                  <a:srgbClr val="FFFFFF"/>
                </a:solidFill>
              </a:rPr>
              <a:t>, lower profit ceiling, and more probability of moderate performance.</a:t>
            </a:r>
          </a:p>
        </p:txBody>
      </p:sp>
      <p:graphicFrame>
        <p:nvGraphicFramePr>
          <p:cNvPr id="9" name="Table 8">
            <a:extLst>
              <a:ext uri="{FF2B5EF4-FFF2-40B4-BE49-F238E27FC236}">
                <a16:creationId xmlns:a16="http://schemas.microsoft.com/office/drawing/2014/main" id="{07009DBF-2B66-4382-7811-E4A7DE2D8DD6}"/>
              </a:ext>
            </a:extLst>
          </p:cNvPr>
          <p:cNvGraphicFramePr>
            <a:graphicFrameLocks noGrp="1"/>
          </p:cNvGraphicFramePr>
          <p:nvPr>
            <p:extLst>
              <p:ext uri="{D42A27DB-BD31-4B8C-83A1-F6EECF244321}">
                <p14:modId xmlns:p14="http://schemas.microsoft.com/office/powerpoint/2010/main" val="2001849848"/>
              </p:ext>
            </p:extLst>
          </p:nvPr>
        </p:nvGraphicFramePr>
        <p:xfrm>
          <a:off x="4742017" y="652925"/>
          <a:ext cx="6798083" cy="5552152"/>
        </p:xfrm>
        <a:graphic>
          <a:graphicData uri="http://schemas.openxmlformats.org/drawingml/2006/table">
            <a:tbl>
              <a:tblPr>
                <a:tableStyleId>{284E427A-3D55-4303-BF80-6455036E1DE7}</a:tableStyleId>
              </a:tblPr>
              <a:tblGrid>
                <a:gridCol w="1463795">
                  <a:extLst>
                    <a:ext uri="{9D8B030D-6E8A-4147-A177-3AD203B41FA5}">
                      <a16:colId xmlns:a16="http://schemas.microsoft.com/office/drawing/2014/main" val="665505119"/>
                    </a:ext>
                  </a:extLst>
                </a:gridCol>
                <a:gridCol w="1851724">
                  <a:extLst>
                    <a:ext uri="{9D8B030D-6E8A-4147-A177-3AD203B41FA5}">
                      <a16:colId xmlns:a16="http://schemas.microsoft.com/office/drawing/2014/main" val="4103870327"/>
                    </a:ext>
                  </a:extLst>
                </a:gridCol>
                <a:gridCol w="3482564">
                  <a:extLst>
                    <a:ext uri="{9D8B030D-6E8A-4147-A177-3AD203B41FA5}">
                      <a16:colId xmlns:a16="http://schemas.microsoft.com/office/drawing/2014/main" val="1283453954"/>
                    </a:ext>
                  </a:extLst>
                </a:gridCol>
              </a:tblGrid>
              <a:tr h="753307">
                <a:tc>
                  <a:txBody>
                    <a:bodyPr/>
                    <a:lstStyle/>
                    <a:p>
                      <a:r>
                        <a:rPr lang="en-AU" sz="1800"/>
                        <a:t>Metric</a:t>
                      </a:r>
                    </a:p>
                  </a:txBody>
                  <a:tcPr marL="139501" marR="139501" marT="69751" marB="69751" anchor="ctr"/>
                </a:tc>
                <a:tc>
                  <a:txBody>
                    <a:bodyPr/>
                    <a:lstStyle/>
                    <a:p>
                      <a:r>
                        <a:rPr lang="en-AU" sz="1800"/>
                        <a:t>Room Rate $150</a:t>
                      </a:r>
                    </a:p>
                  </a:txBody>
                  <a:tcPr marL="139501" marR="139501" marT="69751" marB="69751" anchor="ctr"/>
                </a:tc>
                <a:tc>
                  <a:txBody>
                    <a:bodyPr/>
                    <a:lstStyle/>
                    <a:p>
                      <a:r>
                        <a:rPr lang="en-AU" sz="1800"/>
                        <a:t>Room Rate $200</a:t>
                      </a:r>
                    </a:p>
                  </a:txBody>
                  <a:tcPr marL="139501" marR="139501" marT="69751" marB="69751" anchor="ctr"/>
                </a:tc>
                <a:extLst>
                  <a:ext uri="{0D108BD9-81ED-4DB2-BD59-A6C34878D82A}">
                    <a16:rowId xmlns:a16="http://schemas.microsoft.com/office/drawing/2014/main" val="3581655640"/>
                  </a:ext>
                </a:extLst>
              </a:tr>
              <a:tr h="753307">
                <a:tc>
                  <a:txBody>
                    <a:bodyPr/>
                    <a:lstStyle/>
                    <a:p>
                      <a:r>
                        <a:rPr lang="en-AU" sz="1800" b="1"/>
                        <a:t>Mean Profit</a:t>
                      </a:r>
                      <a:endParaRPr lang="en-AU" sz="1800"/>
                    </a:p>
                  </a:txBody>
                  <a:tcPr marL="139501" marR="139501" marT="69751" marB="69751" anchor="ctr"/>
                </a:tc>
                <a:tc>
                  <a:txBody>
                    <a:bodyPr/>
                    <a:lstStyle/>
                    <a:p>
                      <a:r>
                        <a:rPr lang="en-AU" sz="1800"/>
                        <a:t>$4,742</a:t>
                      </a:r>
                    </a:p>
                  </a:txBody>
                  <a:tcPr marL="139501" marR="139501" marT="69751" marB="69751" anchor="ctr"/>
                </a:tc>
                <a:tc>
                  <a:txBody>
                    <a:bodyPr/>
                    <a:lstStyle/>
                    <a:p>
                      <a:r>
                        <a:rPr lang="en-AU" sz="1800"/>
                        <a:t>$5,834</a:t>
                      </a:r>
                    </a:p>
                  </a:txBody>
                  <a:tcPr marL="139501" marR="139501" marT="69751" marB="69751" anchor="ctr"/>
                </a:tc>
                <a:extLst>
                  <a:ext uri="{0D108BD9-81ED-4DB2-BD59-A6C34878D82A}">
                    <a16:rowId xmlns:a16="http://schemas.microsoft.com/office/drawing/2014/main" val="1689003928"/>
                  </a:ext>
                </a:extLst>
              </a:tr>
              <a:tr h="753307">
                <a:tc>
                  <a:txBody>
                    <a:bodyPr/>
                    <a:lstStyle/>
                    <a:p>
                      <a:r>
                        <a:rPr lang="en-AU" sz="1800" b="1"/>
                        <a:t>Standard Deviation</a:t>
                      </a:r>
                      <a:endParaRPr lang="en-AU" sz="1800"/>
                    </a:p>
                  </a:txBody>
                  <a:tcPr marL="139501" marR="139501" marT="69751" marB="69751" anchor="ctr"/>
                </a:tc>
                <a:tc>
                  <a:txBody>
                    <a:bodyPr/>
                    <a:lstStyle/>
                    <a:p>
                      <a:r>
                        <a:rPr lang="en-AU" sz="1800"/>
                        <a:t>$705</a:t>
                      </a:r>
                    </a:p>
                  </a:txBody>
                  <a:tcPr marL="139501" marR="139501" marT="69751" marB="69751" anchor="ctr"/>
                </a:tc>
                <a:tc>
                  <a:txBody>
                    <a:bodyPr/>
                    <a:lstStyle/>
                    <a:p>
                      <a:r>
                        <a:rPr lang="en-AU" sz="1800"/>
                        <a:t>$926</a:t>
                      </a:r>
                    </a:p>
                  </a:txBody>
                  <a:tcPr marL="139501" marR="139501" marT="69751" marB="69751" anchor="ctr"/>
                </a:tc>
                <a:extLst>
                  <a:ext uri="{0D108BD9-81ED-4DB2-BD59-A6C34878D82A}">
                    <a16:rowId xmlns:a16="http://schemas.microsoft.com/office/drawing/2014/main" val="3405349607"/>
                  </a:ext>
                </a:extLst>
              </a:tr>
              <a:tr h="753307">
                <a:tc>
                  <a:txBody>
                    <a:bodyPr/>
                    <a:lstStyle/>
                    <a:p>
                      <a:r>
                        <a:rPr lang="en-AU" sz="1800" b="1"/>
                        <a:t>Min / Max Profit</a:t>
                      </a:r>
                      <a:endParaRPr lang="en-AU" sz="1800"/>
                    </a:p>
                  </a:txBody>
                  <a:tcPr marL="139501" marR="139501" marT="69751" marB="69751" anchor="ctr"/>
                </a:tc>
                <a:tc>
                  <a:txBody>
                    <a:bodyPr/>
                    <a:lstStyle/>
                    <a:p>
                      <a:r>
                        <a:rPr lang="en-AU" sz="1800"/>
                        <a:t>$2,766 – $6,632</a:t>
                      </a:r>
                    </a:p>
                  </a:txBody>
                  <a:tcPr marL="139501" marR="139501" marT="69751" marB="69751" anchor="ctr"/>
                </a:tc>
                <a:tc>
                  <a:txBody>
                    <a:bodyPr/>
                    <a:lstStyle/>
                    <a:p>
                      <a:r>
                        <a:rPr lang="en-AU" sz="1800"/>
                        <a:t>$2,841 – $9,046</a:t>
                      </a:r>
                    </a:p>
                  </a:txBody>
                  <a:tcPr marL="139501" marR="139501" marT="69751" marB="69751" anchor="ctr"/>
                </a:tc>
                <a:extLst>
                  <a:ext uri="{0D108BD9-81ED-4DB2-BD59-A6C34878D82A}">
                    <a16:rowId xmlns:a16="http://schemas.microsoft.com/office/drawing/2014/main" val="1573249886"/>
                  </a:ext>
                </a:extLst>
              </a:tr>
              <a:tr h="753307">
                <a:tc>
                  <a:txBody>
                    <a:bodyPr/>
                    <a:lstStyle/>
                    <a:p>
                      <a:r>
                        <a:rPr lang="en-AU" sz="1800" b="1"/>
                        <a:t>90th Percentile</a:t>
                      </a:r>
                      <a:endParaRPr lang="en-AU" sz="1800"/>
                    </a:p>
                  </a:txBody>
                  <a:tcPr marL="139501" marR="139501" marT="69751" marB="69751" anchor="ctr"/>
                </a:tc>
                <a:tc>
                  <a:txBody>
                    <a:bodyPr/>
                    <a:lstStyle/>
                    <a:p>
                      <a:r>
                        <a:rPr lang="en-AU" sz="1800"/>
                        <a:t>$5,659</a:t>
                      </a:r>
                    </a:p>
                  </a:txBody>
                  <a:tcPr marL="139501" marR="139501" marT="69751" marB="69751" anchor="ctr"/>
                </a:tc>
                <a:tc>
                  <a:txBody>
                    <a:bodyPr/>
                    <a:lstStyle/>
                    <a:p>
                      <a:r>
                        <a:rPr lang="en-AU" sz="1800"/>
                        <a:t>$7,017</a:t>
                      </a:r>
                    </a:p>
                  </a:txBody>
                  <a:tcPr marL="139501" marR="139501" marT="69751" marB="69751" anchor="ctr"/>
                </a:tc>
                <a:extLst>
                  <a:ext uri="{0D108BD9-81ED-4DB2-BD59-A6C34878D82A}">
                    <a16:rowId xmlns:a16="http://schemas.microsoft.com/office/drawing/2014/main" val="2093774680"/>
                  </a:ext>
                </a:extLst>
              </a:tr>
              <a:tr h="753307">
                <a:tc>
                  <a:txBody>
                    <a:bodyPr/>
                    <a:lstStyle/>
                    <a:p>
                      <a:r>
                        <a:rPr lang="en-AU" sz="1800" b="1"/>
                        <a:t>10th Percentile</a:t>
                      </a:r>
                      <a:endParaRPr lang="en-AU" sz="1800"/>
                    </a:p>
                  </a:txBody>
                  <a:tcPr marL="139501" marR="139501" marT="69751" marB="69751" anchor="ctr"/>
                </a:tc>
                <a:tc>
                  <a:txBody>
                    <a:bodyPr/>
                    <a:lstStyle/>
                    <a:p>
                      <a:r>
                        <a:rPr lang="en-AU" sz="1800"/>
                        <a:t>$3,825</a:t>
                      </a:r>
                    </a:p>
                  </a:txBody>
                  <a:tcPr marL="139501" marR="139501" marT="69751" marB="69751" anchor="ctr"/>
                </a:tc>
                <a:tc>
                  <a:txBody>
                    <a:bodyPr/>
                    <a:lstStyle/>
                    <a:p>
                      <a:r>
                        <a:rPr lang="en-AU" sz="1800"/>
                        <a:t>$4,671</a:t>
                      </a:r>
                    </a:p>
                  </a:txBody>
                  <a:tcPr marL="139501" marR="139501" marT="69751" marB="69751" anchor="ctr"/>
                </a:tc>
                <a:extLst>
                  <a:ext uri="{0D108BD9-81ED-4DB2-BD59-A6C34878D82A}">
                    <a16:rowId xmlns:a16="http://schemas.microsoft.com/office/drawing/2014/main" val="1673738885"/>
                  </a:ext>
                </a:extLst>
              </a:tr>
              <a:tr h="1032310">
                <a:tc>
                  <a:txBody>
                    <a:bodyPr/>
                    <a:lstStyle/>
                    <a:p>
                      <a:r>
                        <a:rPr lang="en-AU" sz="1800" b="1"/>
                        <a:t>IQR (Spread of Core 50%)</a:t>
                      </a:r>
                      <a:endParaRPr lang="en-AU" sz="1800"/>
                    </a:p>
                  </a:txBody>
                  <a:tcPr marL="139501" marR="139501" marT="69751" marB="69751" anchor="ctr"/>
                </a:tc>
                <a:tc>
                  <a:txBody>
                    <a:bodyPr/>
                    <a:lstStyle/>
                    <a:p>
                      <a:r>
                        <a:rPr lang="en-AU" sz="1800"/>
                        <a:t>$981</a:t>
                      </a:r>
                    </a:p>
                  </a:txBody>
                  <a:tcPr marL="139501" marR="139501" marT="69751" marB="69751" anchor="ctr"/>
                </a:tc>
                <a:tc>
                  <a:txBody>
                    <a:bodyPr/>
                    <a:lstStyle/>
                    <a:p>
                      <a:r>
                        <a:rPr lang="en-AU" sz="1800" dirty="0"/>
                        <a:t>$1,228</a:t>
                      </a:r>
                    </a:p>
                  </a:txBody>
                  <a:tcPr marL="139501" marR="139501" marT="69751" marB="69751" anchor="ctr"/>
                </a:tc>
                <a:extLst>
                  <a:ext uri="{0D108BD9-81ED-4DB2-BD59-A6C34878D82A}">
                    <a16:rowId xmlns:a16="http://schemas.microsoft.com/office/drawing/2014/main" val="769880453"/>
                  </a:ext>
                </a:extLst>
              </a:tr>
            </a:tbl>
          </a:graphicData>
        </a:graphic>
      </p:graphicFrame>
    </p:spTree>
    <p:extLst>
      <p:ext uri="{BB962C8B-B14F-4D97-AF65-F5344CB8AC3E}">
        <p14:creationId xmlns:p14="http://schemas.microsoft.com/office/powerpoint/2010/main" val="1107130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D7675D-1B6E-DEFB-9738-F573A22782E4}"/>
              </a:ext>
            </a:extLst>
          </p:cNvPr>
          <p:cNvSpPr txBox="1"/>
          <p:nvPr/>
        </p:nvSpPr>
        <p:spPr>
          <a:xfrm>
            <a:off x="393826" y="268007"/>
            <a:ext cx="12842340" cy="523220"/>
          </a:xfrm>
          <a:prstGeom prst="rect">
            <a:avLst/>
          </a:prstGeom>
          <a:noFill/>
        </p:spPr>
        <p:txBody>
          <a:bodyPr wrap="square">
            <a:spAutoFit/>
          </a:bodyPr>
          <a:lstStyle/>
          <a:p>
            <a:r>
              <a:rPr lang="fr-FR" sz="2800" u="sng" spc="-50" dirty="0">
                <a:solidFill>
                  <a:schemeClr val="tx1">
                    <a:lumMod val="75000"/>
                    <a:lumOff val="25000"/>
                  </a:schemeClr>
                </a:solidFill>
                <a:latin typeface="+mj-lt"/>
                <a:ea typeface="+mj-ea"/>
                <a:cs typeface="+mj-cs"/>
              </a:rPr>
              <a:t>SIMULATION RESULTS – PROFIT DISTRIBUTION COMPARISON</a:t>
            </a:r>
            <a:endParaRPr lang="en-AU" sz="2800" u="sng" spc="-50" dirty="0">
              <a:solidFill>
                <a:schemeClr val="tx1">
                  <a:lumMod val="75000"/>
                  <a:lumOff val="25000"/>
                </a:schemeClr>
              </a:solidFill>
              <a:latin typeface="+mj-lt"/>
              <a:ea typeface="+mj-ea"/>
              <a:cs typeface="+mj-cs"/>
            </a:endParaRPr>
          </a:p>
        </p:txBody>
      </p:sp>
      <p:graphicFrame>
        <p:nvGraphicFramePr>
          <p:cNvPr id="4" name="Table 3">
            <a:extLst>
              <a:ext uri="{FF2B5EF4-FFF2-40B4-BE49-F238E27FC236}">
                <a16:creationId xmlns:a16="http://schemas.microsoft.com/office/drawing/2014/main" id="{0138BAD1-C0DA-D03C-2F65-65E8EA87B9AC}"/>
              </a:ext>
            </a:extLst>
          </p:cNvPr>
          <p:cNvGraphicFramePr>
            <a:graphicFrameLocks noGrp="1"/>
          </p:cNvGraphicFramePr>
          <p:nvPr>
            <p:extLst>
              <p:ext uri="{D42A27DB-BD31-4B8C-83A1-F6EECF244321}">
                <p14:modId xmlns:p14="http://schemas.microsoft.com/office/powerpoint/2010/main" val="62925691"/>
              </p:ext>
            </p:extLst>
          </p:nvPr>
        </p:nvGraphicFramePr>
        <p:xfrm>
          <a:off x="190115" y="3714288"/>
          <a:ext cx="5359659" cy="2400657"/>
        </p:xfrm>
        <a:graphic>
          <a:graphicData uri="http://schemas.openxmlformats.org/drawingml/2006/table">
            <a:tbl>
              <a:tblPr>
                <a:tableStyleId>{616DA210-FB5B-4158-B5E0-FEB733F419BA}</a:tableStyleId>
              </a:tblPr>
              <a:tblGrid>
                <a:gridCol w="1786553">
                  <a:extLst>
                    <a:ext uri="{9D8B030D-6E8A-4147-A177-3AD203B41FA5}">
                      <a16:colId xmlns:a16="http://schemas.microsoft.com/office/drawing/2014/main" val="3200091125"/>
                    </a:ext>
                  </a:extLst>
                </a:gridCol>
                <a:gridCol w="1786553">
                  <a:extLst>
                    <a:ext uri="{9D8B030D-6E8A-4147-A177-3AD203B41FA5}">
                      <a16:colId xmlns:a16="http://schemas.microsoft.com/office/drawing/2014/main" val="3570604696"/>
                    </a:ext>
                  </a:extLst>
                </a:gridCol>
                <a:gridCol w="1786553">
                  <a:extLst>
                    <a:ext uri="{9D8B030D-6E8A-4147-A177-3AD203B41FA5}">
                      <a16:colId xmlns:a16="http://schemas.microsoft.com/office/drawing/2014/main" val="3655152945"/>
                    </a:ext>
                  </a:extLst>
                </a:gridCol>
              </a:tblGrid>
              <a:tr h="360099">
                <a:tc>
                  <a:txBody>
                    <a:bodyPr/>
                    <a:lstStyle/>
                    <a:p>
                      <a:r>
                        <a:rPr lang="en-AU" sz="1200" b="1" dirty="0"/>
                        <a:t>METRIC</a:t>
                      </a:r>
                    </a:p>
                  </a:txBody>
                  <a:tcPr anchor="ctr">
                    <a:solidFill>
                      <a:srgbClr val="3399FF"/>
                    </a:solidFill>
                  </a:tcPr>
                </a:tc>
                <a:tc>
                  <a:txBody>
                    <a:bodyPr/>
                    <a:lstStyle/>
                    <a:p>
                      <a:r>
                        <a:rPr lang="en-AU" sz="1200" b="1" dirty="0"/>
                        <a:t>ROOM RATE $150</a:t>
                      </a:r>
                    </a:p>
                  </a:txBody>
                  <a:tcPr anchor="ctr">
                    <a:solidFill>
                      <a:srgbClr val="3399FF"/>
                    </a:solidFill>
                  </a:tcPr>
                </a:tc>
                <a:tc>
                  <a:txBody>
                    <a:bodyPr/>
                    <a:lstStyle/>
                    <a:p>
                      <a:r>
                        <a:rPr lang="en-AU" sz="1200" b="1" dirty="0"/>
                        <a:t>ROOM RATE $200</a:t>
                      </a:r>
                    </a:p>
                  </a:txBody>
                  <a:tcPr anchor="ctr">
                    <a:solidFill>
                      <a:srgbClr val="3399FF"/>
                    </a:solidFill>
                  </a:tcPr>
                </a:tc>
                <a:extLst>
                  <a:ext uri="{0D108BD9-81ED-4DB2-BD59-A6C34878D82A}">
                    <a16:rowId xmlns:a16="http://schemas.microsoft.com/office/drawing/2014/main" val="1369352605"/>
                  </a:ext>
                </a:extLst>
              </a:tr>
              <a:tr h="340093">
                <a:tc>
                  <a:txBody>
                    <a:bodyPr/>
                    <a:lstStyle/>
                    <a:p>
                      <a:r>
                        <a:rPr lang="en-AU" sz="1200" b="1"/>
                        <a:t>Mean Profit</a:t>
                      </a:r>
                      <a:endParaRPr lang="en-AU" sz="1200"/>
                    </a:p>
                  </a:txBody>
                  <a:tcPr anchor="ctr">
                    <a:solidFill>
                      <a:srgbClr val="99CCFF"/>
                    </a:solidFill>
                  </a:tcPr>
                </a:tc>
                <a:tc>
                  <a:txBody>
                    <a:bodyPr/>
                    <a:lstStyle/>
                    <a:p>
                      <a:r>
                        <a:rPr lang="en-AU" sz="1200" dirty="0"/>
                        <a:t>$4,742</a:t>
                      </a:r>
                    </a:p>
                  </a:txBody>
                  <a:tcPr anchor="ctr">
                    <a:solidFill>
                      <a:srgbClr val="99CCFF"/>
                    </a:solidFill>
                  </a:tcPr>
                </a:tc>
                <a:tc>
                  <a:txBody>
                    <a:bodyPr/>
                    <a:lstStyle/>
                    <a:p>
                      <a:r>
                        <a:rPr lang="en-AU" sz="1200"/>
                        <a:t>$5,834</a:t>
                      </a:r>
                    </a:p>
                  </a:txBody>
                  <a:tcPr anchor="ctr">
                    <a:solidFill>
                      <a:srgbClr val="99CCFF"/>
                    </a:solidFill>
                  </a:tcPr>
                </a:tc>
                <a:extLst>
                  <a:ext uri="{0D108BD9-81ED-4DB2-BD59-A6C34878D82A}">
                    <a16:rowId xmlns:a16="http://schemas.microsoft.com/office/drawing/2014/main" val="3064711214"/>
                  </a:ext>
                </a:extLst>
              </a:tr>
              <a:tr h="340093">
                <a:tc>
                  <a:txBody>
                    <a:bodyPr/>
                    <a:lstStyle/>
                    <a:p>
                      <a:r>
                        <a:rPr lang="en-AU" sz="1200" b="1" dirty="0"/>
                        <a:t>Standard Deviation</a:t>
                      </a:r>
                      <a:endParaRPr lang="en-AU" sz="1200" dirty="0"/>
                    </a:p>
                  </a:txBody>
                  <a:tcPr anchor="ctr">
                    <a:solidFill>
                      <a:srgbClr val="99CCFF"/>
                    </a:solidFill>
                  </a:tcPr>
                </a:tc>
                <a:tc>
                  <a:txBody>
                    <a:bodyPr/>
                    <a:lstStyle/>
                    <a:p>
                      <a:r>
                        <a:rPr lang="en-AU" sz="1200"/>
                        <a:t>$705</a:t>
                      </a:r>
                    </a:p>
                  </a:txBody>
                  <a:tcPr anchor="ctr">
                    <a:solidFill>
                      <a:srgbClr val="99CCFF"/>
                    </a:solidFill>
                  </a:tcPr>
                </a:tc>
                <a:tc>
                  <a:txBody>
                    <a:bodyPr/>
                    <a:lstStyle/>
                    <a:p>
                      <a:r>
                        <a:rPr lang="en-AU" sz="1200"/>
                        <a:t>$926</a:t>
                      </a:r>
                    </a:p>
                  </a:txBody>
                  <a:tcPr anchor="ctr">
                    <a:solidFill>
                      <a:srgbClr val="99CCFF"/>
                    </a:solidFill>
                  </a:tcPr>
                </a:tc>
                <a:extLst>
                  <a:ext uri="{0D108BD9-81ED-4DB2-BD59-A6C34878D82A}">
                    <a16:rowId xmlns:a16="http://schemas.microsoft.com/office/drawing/2014/main" val="1875991594"/>
                  </a:ext>
                </a:extLst>
              </a:tr>
              <a:tr h="340093">
                <a:tc>
                  <a:txBody>
                    <a:bodyPr/>
                    <a:lstStyle/>
                    <a:p>
                      <a:r>
                        <a:rPr lang="en-AU" sz="1200" b="1" dirty="0"/>
                        <a:t>Min / Max Profit</a:t>
                      </a:r>
                      <a:endParaRPr lang="en-AU" sz="1200" dirty="0"/>
                    </a:p>
                  </a:txBody>
                  <a:tcPr anchor="ctr">
                    <a:solidFill>
                      <a:srgbClr val="99CCFF"/>
                    </a:solidFill>
                  </a:tcPr>
                </a:tc>
                <a:tc>
                  <a:txBody>
                    <a:bodyPr/>
                    <a:lstStyle/>
                    <a:p>
                      <a:r>
                        <a:rPr lang="en-AU" sz="1200" dirty="0"/>
                        <a:t>$2,766 – $6,632</a:t>
                      </a:r>
                    </a:p>
                  </a:txBody>
                  <a:tcPr anchor="ctr">
                    <a:solidFill>
                      <a:srgbClr val="99CCFF"/>
                    </a:solidFill>
                  </a:tcPr>
                </a:tc>
                <a:tc>
                  <a:txBody>
                    <a:bodyPr/>
                    <a:lstStyle/>
                    <a:p>
                      <a:r>
                        <a:rPr lang="en-AU" sz="1200" dirty="0"/>
                        <a:t>$2,841 – $9,046</a:t>
                      </a:r>
                    </a:p>
                  </a:txBody>
                  <a:tcPr anchor="ctr">
                    <a:solidFill>
                      <a:srgbClr val="99CCFF"/>
                    </a:solidFill>
                  </a:tcPr>
                </a:tc>
                <a:extLst>
                  <a:ext uri="{0D108BD9-81ED-4DB2-BD59-A6C34878D82A}">
                    <a16:rowId xmlns:a16="http://schemas.microsoft.com/office/drawing/2014/main" val="724804527"/>
                  </a:ext>
                </a:extLst>
              </a:tr>
              <a:tr h="340093">
                <a:tc>
                  <a:txBody>
                    <a:bodyPr/>
                    <a:lstStyle/>
                    <a:p>
                      <a:r>
                        <a:rPr lang="en-AU" sz="1200" b="1"/>
                        <a:t>90th Percentile</a:t>
                      </a:r>
                      <a:endParaRPr lang="en-AU" sz="1200"/>
                    </a:p>
                  </a:txBody>
                  <a:tcPr anchor="ctr">
                    <a:solidFill>
                      <a:srgbClr val="99CCFF"/>
                    </a:solidFill>
                  </a:tcPr>
                </a:tc>
                <a:tc>
                  <a:txBody>
                    <a:bodyPr/>
                    <a:lstStyle/>
                    <a:p>
                      <a:r>
                        <a:rPr lang="en-AU" sz="1200"/>
                        <a:t>$5,659</a:t>
                      </a:r>
                    </a:p>
                  </a:txBody>
                  <a:tcPr anchor="ctr">
                    <a:solidFill>
                      <a:srgbClr val="99CCFF"/>
                    </a:solidFill>
                  </a:tcPr>
                </a:tc>
                <a:tc>
                  <a:txBody>
                    <a:bodyPr/>
                    <a:lstStyle/>
                    <a:p>
                      <a:r>
                        <a:rPr lang="en-AU" sz="1200"/>
                        <a:t>$7,017</a:t>
                      </a:r>
                    </a:p>
                  </a:txBody>
                  <a:tcPr anchor="ctr">
                    <a:solidFill>
                      <a:srgbClr val="99CCFF"/>
                    </a:solidFill>
                  </a:tcPr>
                </a:tc>
                <a:extLst>
                  <a:ext uri="{0D108BD9-81ED-4DB2-BD59-A6C34878D82A}">
                    <a16:rowId xmlns:a16="http://schemas.microsoft.com/office/drawing/2014/main" val="795393393"/>
                  </a:ext>
                </a:extLst>
              </a:tr>
              <a:tr h="340093">
                <a:tc>
                  <a:txBody>
                    <a:bodyPr/>
                    <a:lstStyle/>
                    <a:p>
                      <a:r>
                        <a:rPr lang="en-AU" sz="1200" b="1"/>
                        <a:t>10th Percentile</a:t>
                      </a:r>
                      <a:endParaRPr lang="en-AU" sz="1200"/>
                    </a:p>
                  </a:txBody>
                  <a:tcPr anchor="ctr">
                    <a:solidFill>
                      <a:srgbClr val="99CCFF"/>
                    </a:solidFill>
                  </a:tcPr>
                </a:tc>
                <a:tc>
                  <a:txBody>
                    <a:bodyPr/>
                    <a:lstStyle/>
                    <a:p>
                      <a:r>
                        <a:rPr lang="en-AU" sz="1200"/>
                        <a:t>$3,825</a:t>
                      </a:r>
                    </a:p>
                  </a:txBody>
                  <a:tcPr anchor="ctr">
                    <a:solidFill>
                      <a:srgbClr val="99CCFF"/>
                    </a:solidFill>
                  </a:tcPr>
                </a:tc>
                <a:tc>
                  <a:txBody>
                    <a:bodyPr/>
                    <a:lstStyle/>
                    <a:p>
                      <a:r>
                        <a:rPr lang="en-AU" sz="1200"/>
                        <a:t>$4,671</a:t>
                      </a:r>
                    </a:p>
                  </a:txBody>
                  <a:tcPr anchor="ctr">
                    <a:solidFill>
                      <a:srgbClr val="99CCFF"/>
                    </a:solidFill>
                  </a:tcPr>
                </a:tc>
                <a:extLst>
                  <a:ext uri="{0D108BD9-81ED-4DB2-BD59-A6C34878D82A}">
                    <a16:rowId xmlns:a16="http://schemas.microsoft.com/office/drawing/2014/main" val="496695340"/>
                  </a:ext>
                </a:extLst>
              </a:tr>
              <a:tr h="340093">
                <a:tc>
                  <a:txBody>
                    <a:bodyPr/>
                    <a:lstStyle/>
                    <a:p>
                      <a:r>
                        <a:rPr lang="en-AU" sz="1200" b="1" dirty="0"/>
                        <a:t>IQR (Q1–Q3)</a:t>
                      </a:r>
                      <a:endParaRPr lang="en-AU" sz="1200" dirty="0"/>
                    </a:p>
                  </a:txBody>
                  <a:tcPr anchor="ctr">
                    <a:solidFill>
                      <a:srgbClr val="99CCFF"/>
                    </a:solidFill>
                  </a:tcPr>
                </a:tc>
                <a:tc>
                  <a:txBody>
                    <a:bodyPr/>
                    <a:lstStyle/>
                    <a:p>
                      <a:r>
                        <a:rPr lang="en-AU" sz="1200" dirty="0"/>
                        <a:t>$981</a:t>
                      </a:r>
                    </a:p>
                  </a:txBody>
                  <a:tcPr anchor="ctr">
                    <a:solidFill>
                      <a:srgbClr val="99CCFF"/>
                    </a:solidFill>
                  </a:tcPr>
                </a:tc>
                <a:tc>
                  <a:txBody>
                    <a:bodyPr/>
                    <a:lstStyle/>
                    <a:p>
                      <a:r>
                        <a:rPr lang="en-AU" sz="1200" dirty="0"/>
                        <a:t>$1,228</a:t>
                      </a:r>
                    </a:p>
                  </a:txBody>
                  <a:tcPr anchor="ctr">
                    <a:solidFill>
                      <a:srgbClr val="99CCFF"/>
                    </a:solidFill>
                  </a:tcPr>
                </a:tc>
                <a:extLst>
                  <a:ext uri="{0D108BD9-81ED-4DB2-BD59-A6C34878D82A}">
                    <a16:rowId xmlns:a16="http://schemas.microsoft.com/office/drawing/2014/main" val="1005911075"/>
                  </a:ext>
                </a:extLst>
              </a:tr>
            </a:tbl>
          </a:graphicData>
        </a:graphic>
      </p:graphicFrame>
      <p:pic>
        <p:nvPicPr>
          <p:cNvPr id="6" name="Picture 5">
            <a:extLst>
              <a:ext uri="{FF2B5EF4-FFF2-40B4-BE49-F238E27FC236}">
                <a16:creationId xmlns:a16="http://schemas.microsoft.com/office/drawing/2014/main" id="{8989912E-2C43-F89C-9488-39232F0FBC72}"/>
              </a:ext>
            </a:extLst>
          </p:cNvPr>
          <p:cNvPicPr>
            <a:picLocks noChangeAspect="1"/>
          </p:cNvPicPr>
          <p:nvPr/>
        </p:nvPicPr>
        <p:blipFill>
          <a:blip r:embed="rId2"/>
          <a:stretch>
            <a:fillRect/>
          </a:stretch>
        </p:blipFill>
        <p:spPr>
          <a:xfrm>
            <a:off x="5637071" y="791227"/>
            <a:ext cx="3443556" cy="5323718"/>
          </a:xfrm>
          <a:prstGeom prst="rect">
            <a:avLst/>
          </a:prstGeom>
        </p:spPr>
      </p:pic>
      <p:pic>
        <p:nvPicPr>
          <p:cNvPr id="8" name="Picture 7">
            <a:extLst>
              <a:ext uri="{FF2B5EF4-FFF2-40B4-BE49-F238E27FC236}">
                <a16:creationId xmlns:a16="http://schemas.microsoft.com/office/drawing/2014/main" id="{F07B3B51-0A34-AD01-F8CB-83A1E9625683}"/>
              </a:ext>
            </a:extLst>
          </p:cNvPr>
          <p:cNvPicPr>
            <a:picLocks noChangeAspect="1"/>
          </p:cNvPicPr>
          <p:nvPr/>
        </p:nvPicPr>
        <p:blipFill>
          <a:blip r:embed="rId3"/>
          <a:stretch>
            <a:fillRect/>
          </a:stretch>
        </p:blipFill>
        <p:spPr>
          <a:xfrm>
            <a:off x="9248274" y="841743"/>
            <a:ext cx="2943725" cy="5273202"/>
          </a:xfrm>
          <a:prstGeom prst="rect">
            <a:avLst/>
          </a:prstGeom>
        </p:spPr>
      </p:pic>
      <p:sp>
        <p:nvSpPr>
          <p:cNvPr id="10" name="TextBox 9">
            <a:extLst>
              <a:ext uri="{FF2B5EF4-FFF2-40B4-BE49-F238E27FC236}">
                <a16:creationId xmlns:a16="http://schemas.microsoft.com/office/drawing/2014/main" id="{11B93CD2-BE9D-94DE-50D7-EC607C8F7326}"/>
              </a:ext>
            </a:extLst>
          </p:cNvPr>
          <p:cNvSpPr txBox="1"/>
          <p:nvPr/>
        </p:nvSpPr>
        <p:spPr>
          <a:xfrm>
            <a:off x="393826" y="1120676"/>
            <a:ext cx="4836791" cy="2400657"/>
          </a:xfrm>
          <a:prstGeom prst="rect">
            <a:avLst/>
          </a:prstGeom>
          <a:noFill/>
        </p:spPr>
        <p:txBody>
          <a:bodyPr wrap="square">
            <a:spAutoFit/>
          </a:bodyPr>
          <a:lstStyle/>
          <a:p>
            <a:pPr algn="ctr">
              <a:buNone/>
            </a:pPr>
            <a:r>
              <a:rPr lang="en-AU" sz="2400" b="1" u="sng" dirty="0">
                <a:solidFill>
                  <a:srgbClr val="0070C0"/>
                </a:solidFill>
              </a:rPr>
              <a:t>KEY INSIGHTS</a:t>
            </a:r>
          </a:p>
          <a:p>
            <a:pPr algn="justLow">
              <a:buNone/>
            </a:pPr>
            <a:endParaRPr lang="en-AU" dirty="0"/>
          </a:p>
          <a:p>
            <a:pPr marL="285750" indent="-285750" algn="justLow">
              <a:buFont typeface="Arial" panose="020B0604020202020204" pitchFamily="34" charset="0"/>
              <a:buChar char="•"/>
            </a:pPr>
            <a:r>
              <a:rPr lang="en-AU" dirty="0"/>
              <a:t>Room Rate </a:t>
            </a:r>
            <a:r>
              <a:rPr lang="en-AU" b="1" dirty="0">
                <a:solidFill>
                  <a:srgbClr val="0070C0"/>
                </a:solidFill>
              </a:rPr>
              <a:t>$200 delivers higher average profit</a:t>
            </a:r>
            <a:r>
              <a:rPr lang="en-AU" dirty="0">
                <a:solidFill>
                  <a:srgbClr val="0070C0"/>
                </a:solidFill>
              </a:rPr>
              <a:t> </a:t>
            </a:r>
            <a:r>
              <a:rPr lang="en-AU" dirty="0"/>
              <a:t>and broader upper-end potential.</a:t>
            </a:r>
          </a:p>
          <a:p>
            <a:pPr marL="285750" indent="-285750" algn="justLow">
              <a:buFont typeface="Arial" panose="020B0604020202020204" pitchFamily="34" charset="0"/>
              <a:buChar char="•"/>
            </a:pPr>
            <a:r>
              <a:rPr lang="en-AU" dirty="0"/>
              <a:t>Greater standard deviation </a:t>
            </a:r>
            <a:r>
              <a:rPr lang="en-AU" dirty="0">
                <a:solidFill>
                  <a:srgbClr val="0070C0"/>
                </a:solidFill>
              </a:rPr>
              <a:t>reflects </a:t>
            </a:r>
            <a:r>
              <a:rPr lang="en-AU" b="1" dirty="0">
                <a:solidFill>
                  <a:srgbClr val="0070C0"/>
                </a:solidFill>
              </a:rPr>
              <a:t>slightly higher risk</a:t>
            </a:r>
            <a:r>
              <a:rPr lang="en-AU" dirty="0"/>
              <a:t>, but reward outweighs.</a:t>
            </a:r>
          </a:p>
          <a:p>
            <a:pPr marL="285750" indent="-285750" algn="justLow">
              <a:buFont typeface="Arial" panose="020B0604020202020204" pitchFamily="34" charset="0"/>
              <a:buChar char="•"/>
            </a:pPr>
            <a:r>
              <a:rPr lang="en-AU" b="1" dirty="0">
                <a:solidFill>
                  <a:srgbClr val="0070C0"/>
                </a:solidFill>
              </a:rPr>
              <a:t>$150 shows tighter clustering</a:t>
            </a:r>
            <a:r>
              <a:rPr lang="en-AU" dirty="0">
                <a:solidFill>
                  <a:srgbClr val="0070C0"/>
                </a:solidFill>
              </a:rPr>
              <a:t> </a:t>
            </a:r>
            <a:r>
              <a:rPr lang="en-AU" dirty="0"/>
              <a:t>around the mean with limited upside.</a:t>
            </a:r>
          </a:p>
        </p:txBody>
      </p:sp>
    </p:spTree>
    <p:extLst>
      <p:ext uri="{BB962C8B-B14F-4D97-AF65-F5344CB8AC3E}">
        <p14:creationId xmlns:p14="http://schemas.microsoft.com/office/powerpoint/2010/main" val="3790416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D96F9-0511-E278-C2A7-EB1B3D646CD0}"/>
              </a:ext>
            </a:extLst>
          </p:cNvPr>
          <p:cNvSpPr>
            <a:spLocks noGrp="1"/>
          </p:cNvSpPr>
          <p:nvPr>
            <p:ph type="title"/>
          </p:nvPr>
        </p:nvSpPr>
        <p:spPr>
          <a:xfrm>
            <a:off x="1292382" y="399319"/>
            <a:ext cx="10355354" cy="578516"/>
          </a:xfrm>
        </p:spPr>
        <p:txBody>
          <a:bodyPr>
            <a:normAutofit fontScale="90000"/>
          </a:bodyPr>
          <a:lstStyle/>
          <a:p>
            <a:r>
              <a:rPr lang="en-AU" sz="3600" dirty="0">
                <a:solidFill>
                  <a:srgbClr val="0070C0"/>
                </a:solidFill>
              </a:rPr>
              <a:t>CONVERGENCE ANALYSIS – MODEL RELIABILITY</a:t>
            </a:r>
          </a:p>
        </p:txBody>
      </p:sp>
      <p:sp>
        <p:nvSpPr>
          <p:cNvPr id="4" name="TextBox 3">
            <a:extLst>
              <a:ext uri="{FF2B5EF4-FFF2-40B4-BE49-F238E27FC236}">
                <a16:creationId xmlns:a16="http://schemas.microsoft.com/office/drawing/2014/main" id="{18C2B963-85E2-9BF0-65B1-F07267DEA025}"/>
              </a:ext>
            </a:extLst>
          </p:cNvPr>
          <p:cNvSpPr txBox="1"/>
          <p:nvPr/>
        </p:nvSpPr>
        <p:spPr>
          <a:xfrm>
            <a:off x="1292382" y="1231332"/>
            <a:ext cx="8928979" cy="615553"/>
          </a:xfrm>
          <a:prstGeom prst="rect">
            <a:avLst/>
          </a:prstGeom>
          <a:noFill/>
        </p:spPr>
        <p:txBody>
          <a:bodyPr wrap="square">
            <a:spAutoFit/>
          </a:bodyPr>
          <a:lstStyle/>
          <a:p>
            <a:r>
              <a:rPr lang="en-AU" b="1" dirty="0">
                <a:solidFill>
                  <a:srgbClr val="0070C0"/>
                </a:solidFill>
              </a:rPr>
              <a:t>Purpose</a:t>
            </a:r>
            <a:br>
              <a:rPr lang="en-AU" sz="1600" dirty="0"/>
            </a:br>
            <a:r>
              <a:rPr lang="en-AU" sz="1600" dirty="0"/>
              <a:t>To assess if the simulation results are stable and not sensitive to run order or randomness.</a:t>
            </a:r>
          </a:p>
        </p:txBody>
      </p:sp>
      <p:sp>
        <p:nvSpPr>
          <p:cNvPr id="6" name="TextBox 5">
            <a:extLst>
              <a:ext uri="{FF2B5EF4-FFF2-40B4-BE49-F238E27FC236}">
                <a16:creationId xmlns:a16="http://schemas.microsoft.com/office/drawing/2014/main" id="{DC55D43F-710C-EC00-D22A-E853F77524D4}"/>
              </a:ext>
            </a:extLst>
          </p:cNvPr>
          <p:cNvSpPr txBox="1"/>
          <p:nvPr/>
        </p:nvSpPr>
        <p:spPr>
          <a:xfrm>
            <a:off x="314891" y="1928387"/>
            <a:ext cx="3786611" cy="3908762"/>
          </a:xfrm>
          <a:prstGeom prst="rect">
            <a:avLst/>
          </a:prstGeom>
          <a:noFill/>
        </p:spPr>
        <p:txBody>
          <a:bodyPr wrap="square">
            <a:spAutoFit/>
          </a:bodyPr>
          <a:lstStyle/>
          <a:p>
            <a:pPr algn="ctr">
              <a:buNone/>
            </a:pPr>
            <a:r>
              <a:rPr lang="en-AU" sz="2000" b="1" dirty="0">
                <a:solidFill>
                  <a:srgbClr val="0070C0"/>
                </a:solidFill>
              </a:rPr>
              <a:t>Insights</a:t>
            </a:r>
            <a:endParaRPr lang="en-AU" sz="2000" dirty="0">
              <a:solidFill>
                <a:srgbClr val="0070C0"/>
              </a:solidFill>
            </a:endParaRPr>
          </a:p>
          <a:p>
            <a:pPr algn="justLow">
              <a:buFont typeface="Arial" panose="020B0604020202020204" pitchFamily="34" charset="0"/>
              <a:buChar char="•"/>
            </a:pPr>
            <a:r>
              <a:rPr lang="en-AU" sz="1600" dirty="0"/>
              <a:t>For both pricing strategies</a:t>
            </a:r>
            <a:r>
              <a:rPr lang="en-AU" sz="1600" dirty="0">
                <a:solidFill>
                  <a:srgbClr val="0070C0"/>
                </a:solidFill>
              </a:rPr>
              <a:t>, </a:t>
            </a:r>
            <a:r>
              <a:rPr lang="en-AU" sz="1600" b="1" dirty="0">
                <a:solidFill>
                  <a:srgbClr val="0070C0"/>
                </a:solidFill>
              </a:rPr>
              <a:t>mean values stabilize</a:t>
            </a:r>
            <a:r>
              <a:rPr lang="en-AU" sz="1600" dirty="0"/>
              <a:t> within the first ~200 iterations.</a:t>
            </a:r>
          </a:p>
          <a:p>
            <a:pPr algn="justLow">
              <a:buFont typeface="Arial" panose="020B0604020202020204" pitchFamily="34" charset="0"/>
              <a:buChar char="•"/>
            </a:pPr>
            <a:r>
              <a:rPr lang="en-AU" sz="1600" dirty="0"/>
              <a:t>No upward/downward drift observed across 1000 runs.</a:t>
            </a:r>
          </a:p>
          <a:p>
            <a:pPr algn="justLow">
              <a:buFont typeface="Arial" panose="020B0604020202020204" pitchFamily="34" charset="0"/>
              <a:buChar char="•"/>
            </a:pPr>
            <a:r>
              <a:rPr lang="en-AU" sz="1600" dirty="0"/>
              <a:t>Profit, cost, and demand variables </a:t>
            </a:r>
            <a:r>
              <a:rPr lang="en-AU" sz="1600" b="1" dirty="0">
                <a:solidFill>
                  <a:srgbClr val="0070C0"/>
                </a:solidFill>
              </a:rPr>
              <a:t>converge smoothly</a:t>
            </a:r>
            <a:r>
              <a:rPr lang="en-AU" sz="1600" dirty="0">
                <a:solidFill>
                  <a:srgbClr val="0070C0"/>
                </a:solidFill>
              </a:rPr>
              <a:t>, confirming </a:t>
            </a:r>
            <a:r>
              <a:rPr lang="en-AU" sz="1600" b="1" dirty="0">
                <a:solidFill>
                  <a:srgbClr val="0070C0"/>
                </a:solidFill>
              </a:rPr>
              <a:t>model robustness</a:t>
            </a:r>
            <a:r>
              <a:rPr lang="en-AU" sz="1600" dirty="0">
                <a:solidFill>
                  <a:srgbClr val="0070C0"/>
                </a:solidFill>
              </a:rPr>
              <a:t>.</a:t>
            </a:r>
          </a:p>
          <a:p>
            <a:pPr algn="justLow">
              <a:buFont typeface="Arial" panose="020B0604020202020204" pitchFamily="34" charset="0"/>
              <a:buChar char="•"/>
            </a:pPr>
            <a:endParaRPr lang="en-AU" sz="1600" dirty="0"/>
          </a:p>
          <a:p>
            <a:pPr algn="justLow"/>
            <a:r>
              <a:rPr lang="en-AU" sz="2000" b="1" dirty="0">
                <a:solidFill>
                  <a:srgbClr val="0070C0"/>
                </a:solidFill>
              </a:rPr>
              <a:t>Conclusion</a:t>
            </a:r>
            <a:br>
              <a:rPr lang="en-AU" sz="1600" dirty="0"/>
            </a:br>
            <a:r>
              <a:rPr lang="en-AU" sz="1600" dirty="0"/>
              <a:t>The simulation model is statistically sound and reliable, with </a:t>
            </a:r>
            <a:r>
              <a:rPr lang="en-AU" sz="1600" b="1" dirty="0">
                <a:solidFill>
                  <a:srgbClr val="0070C0"/>
                </a:solidFill>
              </a:rPr>
              <a:t>converging outputs and minimal volatility</a:t>
            </a:r>
            <a:r>
              <a:rPr lang="en-AU" sz="1600" dirty="0"/>
              <a:t>, strengthening confidence in pricing strategy recommendations.</a:t>
            </a:r>
          </a:p>
        </p:txBody>
      </p:sp>
      <p:pic>
        <p:nvPicPr>
          <p:cNvPr id="8" name="Picture 7">
            <a:extLst>
              <a:ext uri="{FF2B5EF4-FFF2-40B4-BE49-F238E27FC236}">
                <a16:creationId xmlns:a16="http://schemas.microsoft.com/office/drawing/2014/main" id="{F33F6722-272C-5172-3CA7-AB193969A123}"/>
              </a:ext>
            </a:extLst>
          </p:cNvPr>
          <p:cNvPicPr>
            <a:picLocks noChangeAspect="1"/>
          </p:cNvPicPr>
          <p:nvPr/>
        </p:nvPicPr>
        <p:blipFill>
          <a:blip r:embed="rId2"/>
          <a:stretch>
            <a:fillRect/>
          </a:stretch>
        </p:blipFill>
        <p:spPr>
          <a:xfrm>
            <a:off x="4165034" y="1928387"/>
            <a:ext cx="3913675" cy="4463359"/>
          </a:xfrm>
          <a:prstGeom prst="rect">
            <a:avLst/>
          </a:prstGeom>
        </p:spPr>
      </p:pic>
      <p:pic>
        <p:nvPicPr>
          <p:cNvPr id="12" name="Picture 11">
            <a:extLst>
              <a:ext uri="{FF2B5EF4-FFF2-40B4-BE49-F238E27FC236}">
                <a16:creationId xmlns:a16="http://schemas.microsoft.com/office/drawing/2014/main" id="{C4077788-2BEC-A3D8-FC8C-8D9FC1496A80}"/>
              </a:ext>
            </a:extLst>
          </p:cNvPr>
          <p:cNvPicPr>
            <a:picLocks noChangeAspect="1"/>
          </p:cNvPicPr>
          <p:nvPr/>
        </p:nvPicPr>
        <p:blipFill>
          <a:blip r:embed="rId3"/>
          <a:stretch>
            <a:fillRect/>
          </a:stretch>
        </p:blipFill>
        <p:spPr>
          <a:xfrm>
            <a:off x="8078709" y="1928387"/>
            <a:ext cx="3810672" cy="4463359"/>
          </a:xfrm>
          <a:prstGeom prst="rect">
            <a:avLst/>
          </a:prstGeom>
        </p:spPr>
      </p:pic>
    </p:spTree>
    <p:extLst>
      <p:ext uri="{BB962C8B-B14F-4D97-AF65-F5344CB8AC3E}">
        <p14:creationId xmlns:p14="http://schemas.microsoft.com/office/powerpoint/2010/main" val="400683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D7184-0401-92E6-5AD5-D68F4AE1D93C}"/>
              </a:ext>
            </a:extLst>
          </p:cNvPr>
          <p:cNvSpPr>
            <a:spLocks noGrp="1"/>
          </p:cNvSpPr>
          <p:nvPr>
            <p:ph type="title"/>
          </p:nvPr>
        </p:nvSpPr>
        <p:spPr/>
        <p:txBody>
          <a:bodyPr>
            <a:normAutofit/>
          </a:bodyPr>
          <a:lstStyle/>
          <a:p>
            <a:r>
              <a:rPr lang="en-AU" sz="3200" dirty="0"/>
              <a:t>RISK ANALYSIS – PROFIT BAND DISTRIBUTION &amp; SENSITIVITY</a:t>
            </a:r>
          </a:p>
        </p:txBody>
      </p:sp>
      <p:graphicFrame>
        <p:nvGraphicFramePr>
          <p:cNvPr id="3" name="Table 2">
            <a:extLst>
              <a:ext uri="{FF2B5EF4-FFF2-40B4-BE49-F238E27FC236}">
                <a16:creationId xmlns:a16="http://schemas.microsoft.com/office/drawing/2014/main" id="{4F5B3C9B-194F-3398-B929-1364459DEF5C}"/>
              </a:ext>
            </a:extLst>
          </p:cNvPr>
          <p:cNvGraphicFramePr>
            <a:graphicFrameLocks noGrp="1"/>
          </p:cNvGraphicFramePr>
          <p:nvPr>
            <p:extLst>
              <p:ext uri="{D42A27DB-BD31-4B8C-83A1-F6EECF244321}">
                <p14:modId xmlns:p14="http://schemas.microsoft.com/office/powerpoint/2010/main" val="2143147324"/>
              </p:ext>
            </p:extLst>
          </p:nvPr>
        </p:nvGraphicFramePr>
        <p:xfrm>
          <a:off x="7161291" y="2498755"/>
          <a:ext cx="4671591" cy="3168714"/>
        </p:xfrm>
        <a:graphic>
          <a:graphicData uri="http://schemas.openxmlformats.org/drawingml/2006/table">
            <a:tbl>
              <a:tblPr>
                <a:tableStyleId>{BC89EF96-8CEA-46FF-86C4-4CE0E7609802}</a:tableStyleId>
              </a:tblPr>
              <a:tblGrid>
                <a:gridCol w="1557197">
                  <a:extLst>
                    <a:ext uri="{9D8B030D-6E8A-4147-A177-3AD203B41FA5}">
                      <a16:colId xmlns:a16="http://schemas.microsoft.com/office/drawing/2014/main" val="1894815863"/>
                    </a:ext>
                  </a:extLst>
                </a:gridCol>
                <a:gridCol w="1557197">
                  <a:extLst>
                    <a:ext uri="{9D8B030D-6E8A-4147-A177-3AD203B41FA5}">
                      <a16:colId xmlns:a16="http://schemas.microsoft.com/office/drawing/2014/main" val="2727791970"/>
                    </a:ext>
                  </a:extLst>
                </a:gridCol>
                <a:gridCol w="1557197">
                  <a:extLst>
                    <a:ext uri="{9D8B030D-6E8A-4147-A177-3AD203B41FA5}">
                      <a16:colId xmlns:a16="http://schemas.microsoft.com/office/drawing/2014/main" val="4223618006"/>
                    </a:ext>
                  </a:extLst>
                </a:gridCol>
              </a:tblGrid>
              <a:tr h="528119">
                <a:tc>
                  <a:txBody>
                    <a:bodyPr/>
                    <a:lstStyle/>
                    <a:p>
                      <a:r>
                        <a:rPr lang="en-AU" sz="1400" b="1" dirty="0"/>
                        <a:t>Profit Band ($)</a:t>
                      </a:r>
                      <a:endParaRPr lang="en-AU" sz="1400" dirty="0"/>
                    </a:p>
                  </a:txBody>
                  <a:tcPr anchor="ctr">
                    <a:solidFill>
                      <a:schemeClr val="accent1">
                        <a:lumMod val="60000"/>
                        <a:lumOff val="40000"/>
                      </a:schemeClr>
                    </a:solidFill>
                  </a:tcPr>
                </a:tc>
                <a:tc>
                  <a:txBody>
                    <a:bodyPr/>
                    <a:lstStyle/>
                    <a:p>
                      <a:r>
                        <a:rPr lang="en-AU" sz="1400" b="1" dirty="0"/>
                        <a:t>$150 Pricing</a:t>
                      </a:r>
                      <a:endParaRPr lang="en-AU" sz="1400" dirty="0"/>
                    </a:p>
                  </a:txBody>
                  <a:tcPr anchor="ctr">
                    <a:solidFill>
                      <a:schemeClr val="accent1">
                        <a:lumMod val="60000"/>
                        <a:lumOff val="40000"/>
                      </a:schemeClr>
                    </a:solidFill>
                  </a:tcPr>
                </a:tc>
                <a:tc>
                  <a:txBody>
                    <a:bodyPr/>
                    <a:lstStyle/>
                    <a:p>
                      <a:r>
                        <a:rPr lang="en-AU" sz="1400" b="1" dirty="0"/>
                        <a:t>$200 Pricing</a:t>
                      </a:r>
                      <a:endParaRPr lang="en-AU" sz="1400" dirty="0"/>
                    </a:p>
                  </a:txBody>
                  <a:tcPr anchor="ctr">
                    <a:solidFill>
                      <a:schemeClr val="accent1">
                        <a:lumMod val="60000"/>
                        <a:lumOff val="40000"/>
                      </a:schemeClr>
                    </a:solidFill>
                  </a:tcPr>
                </a:tc>
                <a:extLst>
                  <a:ext uri="{0D108BD9-81ED-4DB2-BD59-A6C34878D82A}">
                    <a16:rowId xmlns:a16="http://schemas.microsoft.com/office/drawing/2014/main" val="2479065703"/>
                  </a:ext>
                </a:extLst>
              </a:tr>
              <a:tr h="528119">
                <a:tc>
                  <a:txBody>
                    <a:bodyPr/>
                    <a:lstStyle/>
                    <a:p>
                      <a:r>
                        <a:rPr lang="en-AU" sz="1400" dirty="0"/>
                        <a:t>$2,500 – $3,500</a:t>
                      </a:r>
                    </a:p>
                  </a:txBody>
                  <a:tcPr anchor="ctr">
                    <a:solidFill>
                      <a:schemeClr val="accent1">
                        <a:lumMod val="20000"/>
                        <a:lumOff val="80000"/>
                      </a:schemeClr>
                    </a:solidFill>
                  </a:tcPr>
                </a:tc>
                <a:tc>
                  <a:txBody>
                    <a:bodyPr/>
                    <a:lstStyle/>
                    <a:p>
                      <a:r>
                        <a:rPr lang="en-AU" sz="1400"/>
                        <a:t>3.9%</a:t>
                      </a:r>
                      <a:endParaRPr lang="en-AU" sz="1400" dirty="0"/>
                    </a:p>
                  </a:txBody>
                  <a:tcPr anchor="ctr">
                    <a:solidFill>
                      <a:schemeClr val="accent1">
                        <a:lumMod val="20000"/>
                        <a:lumOff val="80000"/>
                      </a:schemeClr>
                    </a:solidFill>
                  </a:tcPr>
                </a:tc>
                <a:tc>
                  <a:txBody>
                    <a:bodyPr/>
                    <a:lstStyle/>
                    <a:p>
                      <a:r>
                        <a:rPr lang="en-AU" sz="1400"/>
                        <a:t>0.7%</a:t>
                      </a:r>
                    </a:p>
                  </a:txBody>
                  <a:tcPr anchor="ctr">
                    <a:solidFill>
                      <a:schemeClr val="accent1">
                        <a:lumMod val="20000"/>
                        <a:lumOff val="80000"/>
                      </a:schemeClr>
                    </a:solidFill>
                  </a:tcPr>
                </a:tc>
                <a:extLst>
                  <a:ext uri="{0D108BD9-81ED-4DB2-BD59-A6C34878D82A}">
                    <a16:rowId xmlns:a16="http://schemas.microsoft.com/office/drawing/2014/main" val="3096597770"/>
                  </a:ext>
                </a:extLst>
              </a:tr>
              <a:tr h="528119">
                <a:tc>
                  <a:txBody>
                    <a:bodyPr/>
                    <a:lstStyle/>
                    <a:p>
                      <a:r>
                        <a:rPr lang="en-AU" sz="1400" dirty="0"/>
                        <a:t>$3,500 – $4,500</a:t>
                      </a:r>
                    </a:p>
                  </a:txBody>
                  <a:tcPr anchor="ctr">
                    <a:solidFill>
                      <a:schemeClr val="accent1">
                        <a:lumMod val="20000"/>
                        <a:lumOff val="80000"/>
                      </a:schemeClr>
                    </a:solidFill>
                  </a:tcPr>
                </a:tc>
                <a:tc>
                  <a:txBody>
                    <a:bodyPr/>
                    <a:lstStyle/>
                    <a:p>
                      <a:r>
                        <a:rPr lang="en-AU" sz="1400"/>
                        <a:t>33.5%</a:t>
                      </a:r>
                    </a:p>
                  </a:txBody>
                  <a:tcPr anchor="ctr">
                    <a:solidFill>
                      <a:schemeClr val="accent1">
                        <a:lumMod val="20000"/>
                        <a:lumOff val="80000"/>
                      </a:schemeClr>
                    </a:solidFill>
                  </a:tcPr>
                </a:tc>
                <a:tc>
                  <a:txBody>
                    <a:bodyPr/>
                    <a:lstStyle/>
                    <a:p>
                      <a:r>
                        <a:rPr lang="en-AU" sz="1400"/>
                        <a:t>6.0%</a:t>
                      </a:r>
                    </a:p>
                  </a:txBody>
                  <a:tcPr anchor="ctr">
                    <a:solidFill>
                      <a:schemeClr val="accent1">
                        <a:lumMod val="20000"/>
                        <a:lumOff val="80000"/>
                      </a:schemeClr>
                    </a:solidFill>
                  </a:tcPr>
                </a:tc>
                <a:extLst>
                  <a:ext uri="{0D108BD9-81ED-4DB2-BD59-A6C34878D82A}">
                    <a16:rowId xmlns:a16="http://schemas.microsoft.com/office/drawing/2014/main" val="1134280018"/>
                  </a:ext>
                </a:extLst>
              </a:tr>
              <a:tr h="528119">
                <a:tc>
                  <a:txBody>
                    <a:bodyPr/>
                    <a:lstStyle/>
                    <a:p>
                      <a:r>
                        <a:rPr lang="en-AU" sz="1400"/>
                        <a:t>$4,500 – $5,500</a:t>
                      </a:r>
                    </a:p>
                  </a:txBody>
                  <a:tcPr anchor="ctr">
                    <a:solidFill>
                      <a:schemeClr val="accent1">
                        <a:lumMod val="20000"/>
                        <a:lumOff val="80000"/>
                      </a:schemeClr>
                    </a:solidFill>
                  </a:tcPr>
                </a:tc>
                <a:tc>
                  <a:txBody>
                    <a:bodyPr/>
                    <a:lstStyle/>
                    <a:p>
                      <a:r>
                        <a:rPr lang="en-AU" sz="1400"/>
                        <a:t>47.8%</a:t>
                      </a:r>
                    </a:p>
                  </a:txBody>
                  <a:tcPr anchor="ctr">
                    <a:solidFill>
                      <a:schemeClr val="accent1">
                        <a:lumMod val="20000"/>
                        <a:lumOff val="80000"/>
                      </a:schemeClr>
                    </a:solidFill>
                  </a:tcPr>
                </a:tc>
                <a:tc>
                  <a:txBody>
                    <a:bodyPr/>
                    <a:lstStyle/>
                    <a:p>
                      <a:r>
                        <a:rPr lang="en-AU" sz="1400"/>
                        <a:t>29.1%</a:t>
                      </a:r>
                    </a:p>
                  </a:txBody>
                  <a:tcPr anchor="ctr">
                    <a:solidFill>
                      <a:schemeClr val="accent1">
                        <a:lumMod val="20000"/>
                        <a:lumOff val="80000"/>
                      </a:schemeClr>
                    </a:solidFill>
                  </a:tcPr>
                </a:tc>
                <a:extLst>
                  <a:ext uri="{0D108BD9-81ED-4DB2-BD59-A6C34878D82A}">
                    <a16:rowId xmlns:a16="http://schemas.microsoft.com/office/drawing/2014/main" val="3410278816"/>
                  </a:ext>
                </a:extLst>
              </a:tr>
              <a:tr h="528119">
                <a:tc>
                  <a:txBody>
                    <a:bodyPr/>
                    <a:lstStyle/>
                    <a:p>
                      <a:r>
                        <a:rPr lang="en-AU" sz="1400"/>
                        <a:t>$5,500 – $6,500</a:t>
                      </a:r>
                    </a:p>
                  </a:txBody>
                  <a:tcPr anchor="ctr">
                    <a:solidFill>
                      <a:schemeClr val="accent1">
                        <a:lumMod val="20000"/>
                        <a:lumOff val="80000"/>
                      </a:schemeClr>
                    </a:solidFill>
                  </a:tcPr>
                </a:tc>
                <a:tc>
                  <a:txBody>
                    <a:bodyPr/>
                    <a:lstStyle/>
                    <a:p>
                      <a:r>
                        <a:rPr lang="en-AU" sz="1400"/>
                        <a:t>14.3%</a:t>
                      </a:r>
                    </a:p>
                  </a:txBody>
                  <a:tcPr anchor="ctr">
                    <a:solidFill>
                      <a:schemeClr val="accent1">
                        <a:lumMod val="20000"/>
                        <a:lumOff val="80000"/>
                      </a:schemeClr>
                    </a:solidFill>
                  </a:tcPr>
                </a:tc>
                <a:tc>
                  <a:txBody>
                    <a:bodyPr/>
                    <a:lstStyle/>
                    <a:p>
                      <a:r>
                        <a:rPr lang="en-AU" sz="1400"/>
                        <a:t>41.2%</a:t>
                      </a:r>
                    </a:p>
                  </a:txBody>
                  <a:tcPr anchor="ctr">
                    <a:solidFill>
                      <a:schemeClr val="accent1">
                        <a:lumMod val="20000"/>
                        <a:lumOff val="80000"/>
                      </a:schemeClr>
                    </a:solidFill>
                  </a:tcPr>
                </a:tc>
                <a:extLst>
                  <a:ext uri="{0D108BD9-81ED-4DB2-BD59-A6C34878D82A}">
                    <a16:rowId xmlns:a16="http://schemas.microsoft.com/office/drawing/2014/main" val="1641504616"/>
                  </a:ext>
                </a:extLst>
              </a:tr>
              <a:tr h="528119">
                <a:tc>
                  <a:txBody>
                    <a:bodyPr/>
                    <a:lstStyle/>
                    <a:p>
                      <a:r>
                        <a:rPr lang="en-AU" sz="1400" dirty="0"/>
                        <a:t>Over $6,500</a:t>
                      </a:r>
                    </a:p>
                  </a:txBody>
                  <a:tcPr anchor="ctr">
                    <a:solidFill>
                      <a:schemeClr val="accent1">
                        <a:lumMod val="20000"/>
                        <a:lumOff val="80000"/>
                      </a:schemeClr>
                    </a:solidFill>
                  </a:tcPr>
                </a:tc>
                <a:tc>
                  <a:txBody>
                    <a:bodyPr/>
                    <a:lstStyle/>
                    <a:p>
                      <a:r>
                        <a:rPr lang="en-AU" sz="1400" dirty="0"/>
                        <a:t>0.5%</a:t>
                      </a:r>
                    </a:p>
                  </a:txBody>
                  <a:tcPr anchor="ctr">
                    <a:solidFill>
                      <a:schemeClr val="accent1">
                        <a:lumMod val="20000"/>
                        <a:lumOff val="80000"/>
                      </a:schemeClr>
                    </a:solidFill>
                  </a:tcPr>
                </a:tc>
                <a:tc>
                  <a:txBody>
                    <a:bodyPr/>
                    <a:lstStyle/>
                    <a:p>
                      <a:r>
                        <a:rPr lang="en-AU" sz="1400" dirty="0"/>
                        <a:t>23.0%</a:t>
                      </a:r>
                    </a:p>
                  </a:txBody>
                  <a:tcPr anchor="ctr">
                    <a:solidFill>
                      <a:schemeClr val="accent1">
                        <a:lumMod val="20000"/>
                        <a:lumOff val="80000"/>
                      </a:schemeClr>
                    </a:solidFill>
                  </a:tcPr>
                </a:tc>
                <a:extLst>
                  <a:ext uri="{0D108BD9-81ED-4DB2-BD59-A6C34878D82A}">
                    <a16:rowId xmlns:a16="http://schemas.microsoft.com/office/drawing/2014/main" val="1518837046"/>
                  </a:ext>
                </a:extLst>
              </a:tr>
            </a:tbl>
          </a:graphicData>
        </a:graphic>
      </p:graphicFrame>
      <p:sp>
        <p:nvSpPr>
          <p:cNvPr id="5" name="TextBox 4">
            <a:extLst>
              <a:ext uri="{FF2B5EF4-FFF2-40B4-BE49-F238E27FC236}">
                <a16:creationId xmlns:a16="http://schemas.microsoft.com/office/drawing/2014/main" id="{D4B5721F-4CDA-8E2B-721F-FA3945632732}"/>
              </a:ext>
            </a:extLst>
          </p:cNvPr>
          <p:cNvSpPr txBox="1"/>
          <p:nvPr/>
        </p:nvSpPr>
        <p:spPr>
          <a:xfrm>
            <a:off x="359876" y="2051786"/>
            <a:ext cx="6801415" cy="4062651"/>
          </a:xfrm>
          <a:prstGeom prst="rect">
            <a:avLst/>
          </a:prstGeom>
          <a:noFill/>
        </p:spPr>
        <p:txBody>
          <a:bodyPr wrap="square">
            <a:spAutoFit/>
          </a:bodyPr>
          <a:lstStyle/>
          <a:p>
            <a:pPr>
              <a:buNone/>
            </a:pPr>
            <a:r>
              <a:rPr lang="en-AU" b="1" dirty="0">
                <a:solidFill>
                  <a:schemeClr val="accent1"/>
                </a:solidFill>
              </a:rPr>
              <a:t>Key Insights</a:t>
            </a:r>
            <a:endParaRPr lang="en-AU" dirty="0">
              <a:solidFill>
                <a:schemeClr val="accent1"/>
              </a:solidFill>
            </a:endParaRPr>
          </a:p>
          <a:p>
            <a:pPr>
              <a:buFont typeface="Arial" panose="020B0604020202020204" pitchFamily="34" charset="0"/>
              <a:buChar char="•"/>
            </a:pPr>
            <a:r>
              <a:rPr lang="en-AU" sz="1400" b="1" dirty="0">
                <a:solidFill>
                  <a:schemeClr val="accent1"/>
                </a:solidFill>
              </a:rPr>
              <a:t>Room Rate $150</a:t>
            </a:r>
            <a:endParaRPr lang="en-AU" sz="1400" dirty="0">
              <a:solidFill>
                <a:schemeClr val="accent1"/>
              </a:solidFill>
            </a:endParaRPr>
          </a:p>
          <a:p>
            <a:pPr marL="742950" lvl="1" indent="-285750">
              <a:buFont typeface="Arial" panose="020B0604020202020204" pitchFamily="34" charset="0"/>
              <a:buChar char="•"/>
            </a:pPr>
            <a:r>
              <a:rPr lang="en-AU" sz="1400" dirty="0"/>
              <a:t>81.3% of profits fall between $3,500–$5,500, indicating </a:t>
            </a:r>
            <a:r>
              <a:rPr lang="en-AU" sz="1400" b="1" dirty="0">
                <a:solidFill>
                  <a:schemeClr val="accent1"/>
                </a:solidFill>
              </a:rPr>
              <a:t>moderate returns</a:t>
            </a:r>
            <a:r>
              <a:rPr lang="en-AU" sz="1400" dirty="0">
                <a:solidFill>
                  <a:schemeClr val="accent1"/>
                </a:solidFill>
              </a:rPr>
              <a:t>.</a:t>
            </a:r>
          </a:p>
          <a:p>
            <a:pPr marL="742950" lvl="1" indent="-285750">
              <a:buFont typeface="Arial" panose="020B0604020202020204" pitchFamily="34" charset="0"/>
              <a:buChar char="•"/>
            </a:pPr>
            <a:r>
              <a:rPr lang="en-AU" sz="1400" dirty="0"/>
              <a:t>Only 0.5% of cases exceeded $6,500 → </a:t>
            </a:r>
            <a:r>
              <a:rPr lang="en-AU" sz="1400" b="1" dirty="0">
                <a:solidFill>
                  <a:schemeClr val="accent1"/>
                </a:solidFill>
              </a:rPr>
              <a:t>limited upside</a:t>
            </a:r>
            <a:r>
              <a:rPr lang="en-AU" sz="1400" dirty="0">
                <a:solidFill>
                  <a:srgbClr val="0070C0"/>
                </a:solidFill>
              </a:rPr>
              <a:t>.</a:t>
            </a:r>
          </a:p>
          <a:p>
            <a:pPr marL="742950" lvl="1" indent="-285750">
              <a:buFont typeface="Arial" panose="020B0604020202020204" pitchFamily="34" charset="0"/>
              <a:buChar char="•"/>
            </a:pPr>
            <a:r>
              <a:rPr lang="en-AU" sz="1400" dirty="0"/>
              <a:t>Profitability highly dependent on demand exceeding 35–42 guests.</a:t>
            </a:r>
          </a:p>
          <a:p>
            <a:pPr>
              <a:buFont typeface="Arial" panose="020B0604020202020204" pitchFamily="34" charset="0"/>
              <a:buChar char="•"/>
            </a:pPr>
            <a:r>
              <a:rPr lang="en-AU" sz="1400" b="1" dirty="0">
                <a:solidFill>
                  <a:schemeClr val="accent1"/>
                </a:solidFill>
              </a:rPr>
              <a:t>Room Rate $200</a:t>
            </a:r>
            <a:endParaRPr lang="en-AU" sz="1400" dirty="0">
              <a:solidFill>
                <a:schemeClr val="accent1"/>
              </a:solidFill>
            </a:endParaRPr>
          </a:p>
          <a:p>
            <a:pPr marL="742950" lvl="1" indent="-285750">
              <a:buFont typeface="Arial" panose="020B0604020202020204" pitchFamily="34" charset="0"/>
              <a:buChar char="•"/>
            </a:pPr>
            <a:r>
              <a:rPr lang="en-AU" sz="1400" dirty="0"/>
              <a:t>93.3% of profits exceeded $4,500, showing </a:t>
            </a:r>
            <a:r>
              <a:rPr lang="en-AU" sz="1400" b="1" dirty="0">
                <a:solidFill>
                  <a:schemeClr val="accent1"/>
                </a:solidFill>
              </a:rPr>
              <a:t>higher and more consistent profitability</a:t>
            </a:r>
            <a:r>
              <a:rPr lang="en-AU" sz="1400" dirty="0">
                <a:solidFill>
                  <a:schemeClr val="accent1"/>
                </a:solidFill>
              </a:rPr>
              <a:t>.</a:t>
            </a:r>
          </a:p>
          <a:p>
            <a:pPr marL="742950" lvl="1" indent="-285750">
              <a:buFont typeface="Arial" panose="020B0604020202020204" pitchFamily="34" charset="0"/>
              <a:buChar char="•"/>
            </a:pPr>
            <a:r>
              <a:rPr lang="en-AU" sz="1400" dirty="0"/>
              <a:t>23% of outcomes surpassed $6,500 even without full occupancy.</a:t>
            </a:r>
          </a:p>
          <a:p>
            <a:pPr marL="742950" lvl="1" indent="-285750">
              <a:buFont typeface="Arial" panose="020B0604020202020204" pitchFamily="34" charset="0"/>
              <a:buChar char="•"/>
            </a:pPr>
            <a:r>
              <a:rPr lang="en-AU" sz="1400" dirty="0"/>
              <a:t>Sharp performance drop below 25 guests (as low as $2,841), but rare (0.7%).</a:t>
            </a:r>
          </a:p>
          <a:p>
            <a:pPr marL="742950" lvl="1" indent="-285750">
              <a:buFont typeface="Arial" panose="020B0604020202020204" pitchFamily="34" charset="0"/>
              <a:buChar char="•"/>
            </a:pPr>
            <a:endParaRPr lang="en-AU" sz="1400" dirty="0"/>
          </a:p>
          <a:p>
            <a:pPr>
              <a:buNone/>
            </a:pPr>
            <a:r>
              <a:rPr lang="en-AU" b="1" dirty="0">
                <a:solidFill>
                  <a:schemeClr val="accent1"/>
                </a:solidFill>
              </a:rPr>
              <a:t>Conclusion</a:t>
            </a:r>
            <a:endParaRPr lang="en-AU" dirty="0">
              <a:solidFill>
                <a:schemeClr val="accent1"/>
              </a:solidFill>
            </a:endParaRPr>
          </a:p>
          <a:p>
            <a:pPr>
              <a:buFont typeface="Arial" panose="020B0604020202020204" pitchFamily="34" charset="0"/>
              <a:buChar char="•"/>
            </a:pPr>
            <a:r>
              <a:rPr lang="en-AU" sz="1400" b="1" dirty="0">
                <a:solidFill>
                  <a:schemeClr val="accent1"/>
                </a:solidFill>
              </a:rPr>
              <a:t> $200 strategy</a:t>
            </a:r>
            <a:r>
              <a:rPr lang="en-AU" sz="1400" dirty="0">
                <a:solidFill>
                  <a:schemeClr val="accent1"/>
                </a:solidFill>
              </a:rPr>
              <a:t> </a:t>
            </a:r>
            <a:r>
              <a:rPr lang="en-AU" sz="1400" dirty="0"/>
              <a:t>offers a </a:t>
            </a:r>
            <a:r>
              <a:rPr lang="en-AU" sz="1400" b="1" dirty="0">
                <a:solidFill>
                  <a:schemeClr val="accent1"/>
                </a:solidFill>
              </a:rPr>
              <a:t>low-risk, high-reward profile</a:t>
            </a:r>
            <a:r>
              <a:rPr lang="en-AU" sz="1400" dirty="0">
                <a:solidFill>
                  <a:schemeClr val="accent1"/>
                </a:solidFill>
              </a:rPr>
              <a:t> </a:t>
            </a:r>
            <a:r>
              <a:rPr lang="en-AU" sz="1400" dirty="0"/>
              <a:t>with wider upside potential.</a:t>
            </a:r>
          </a:p>
          <a:p>
            <a:pPr>
              <a:buFont typeface="Arial" panose="020B0604020202020204" pitchFamily="34" charset="0"/>
              <a:buChar char="•"/>
            </a:pPr>
            <a:r>
              <a:rPr lang="en-AU" sz="1400" b="1" dirty="0"/>
              <a:t> Demand sensitivity</a:t>
            </a:r>
            <a:r>
              <a:rPr lang="en-AU" sz="1400" dirty="0"/>
              <a:t> remains key for both, but $200 pricing shows greater </a:t>
            </a:r>
            <a:r>
              <a:rPr lang="en-AU" sz="1400" b="1" dirty="0">
                <a:solidFill>
                  <a:schemeClr val="accent1"/>
                </a:solidFill>
              </a:rPr>
              <a:t>resilience and profitability</a:t>
            </a:r>
            <a:r>
              <a:rPr lang="en-AU" sz="1400" dirty="0">
                <a:solidFill>
                  <a:srgbClr val="0070C0"/>
                </a:solidFill>
              </a:rPr>
              <a:t> </a:t>
            </a:r>
            <a:r>
              <a:rPr lang="en-AU" sz="1400" dirty="0"/>
              <a:t>when managed effectively.</a:t>
            </a:r>
          </a:p>
          <a:p>
            <a:pPr>
              <a:buFont typeface="Arial" panose="020B0604020202020204" pitchFamily="34" charset="0"/>
              <a:buChar char="•"/>
            </a:pPr>
            <a:r>
              <a:rPr lang="en-AU" sz="1400" dirty="0"/>
              <a:t> Strong case for adopting </a:t>
            </a:r>
            <a:r>
              <a:rPr lang="en-AU" sz="1400" b="1" dirty="0">
                <a:solidFill>
                  <a:schemeClr val="accent1"/>
                </a:solidFill>
              </a:rPr>
              <a:t>$200 Room Rate</a:t>
            </a:r>
            <a:r>
              <a:rPr lang="en-AU" sz="1400" dirty="0">
                <a:solidFill>
                  <a:schemeClr val="accent1"/>
                </a:solidFill>
              </a:rPr>
              <a:t> </a:t>
            </a:r>
            <a:r>
              <a:rPr lang="en-AU" sz="1400" dirty="0"/>
              <a:t>with demand forecasting and cancellation controls in place.</a:t>
            </a:r>
          </a:p>
          <a:p>
            <a:pPr lvl="1"/>
            <a:endParaRPr lang="en-AU" sz="1200" dirty="0"/>
          </a:p>
        </p:txBody>
      </p:sp>
    </p:spTree>
    <p:extLst>
      <p:ext uri="{BB962C8B-B14F-4D97-AF65-F5344CB8AC3E}">
        <p14:creationId xmlns:p14="http://schemas.microsoft.com/office/powerpoint/2010/main" val="483641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2">
            <a:extLst>
              <a:ext uri="{FF2B5EF4-FFF2-40B4-BE49-F238E27FC236}">
                <a16:creationId xmlns:a16="http://schemas.microsoft.com/office/drawing/2014/main" id="{F9A9BB82-5D07-7BB3-03D5-6EEEC90E603D}"/>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4">
            <a:extLst>
              <a:ext uri="{FF2B5EF4-FFF2-40B4-BE49-F238E27FC236}">
                <a16:creationId xmlns:a16="http://schemas.microsoft.com/office/drawing/2014/main" id="{AD0D513A-CF4C-2305-0ED7-08AACE1FE41C}"/>
              </a:ext>
            </a:extLst>
          </p:cNvPr>
          <p:cNvSpPr>
            <a:spLocks noChangeArrowheads="1"/>
          </p:cNvSpPr>
          <p:nvPr/>
        </p:nvSpPr>
        <p:spPr bwMode="auto">
          <a:xfrm>
            <a:off x="0" y="5170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16">
            <a:extLst>
              <a:ext uri="{FF2B5EF4-FFF2-40B4-BE49-F238E27FC236}">
                <a16:creationId xmlns:a16="http://schemas.microsoft.com/office/drawing/2014/main" id="{9E223D98-5AF1-37C7-4475-EB540382AD13}"/>
              </a:ext>
            </a:extLst>
          </p:cNvPr>
          <p:cNvSpPr>
            <a:spLocks noChangeArrowheads="1"/>
          </p:cNvSpPr>
          <p:nvPr/>
        </p:nvSpPr>
        <p:spPr bwMode="auto">
          <a:xfrm>
            <a:off x="0" y="9900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8">
            <a:extLst>
              <a:ext uri="{FF2B5EF4-FFF2-40B4-BE49-F238E27FC236}">
                <a16:creationId xmlns:a16="http://schemas.microsoft.com/office/drawing/2014/main" id="{432C5839-FDA2-BDAC-27B5-6DA7D8712252}"/>
              </a:ext>
            </a:extLst>
          </p:cNvPr>
          <p:cNvSpPr>
            <a:spLocks noChangeArrowheads="1"/>
          </p:cNvSpPr>
          <p:nvPr/>
        </p:nvSpPr>
        <p:spPr bwMode="auto">
          <a:xfrm>
            <a:off x="0" y="14631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20">
            <a:extLst>
              <a:ext uri="{FF2B5EF4-FFF2-40B4-BE49-F238E27FC236}">
                <a16:creationId xmlns:a16="http://schemas.microsoft.com/office/drawing/2014/main" id="{503EC598-5C38-527B-0CF2-6E0E07908699}"/>
              </a:ext>
            </a:extLst>
          </p:cNvPr>
          <p:cNvSpPr>
            <a:spLocks noChangeArrowheads="1"/>
          </p:cNvSpPr>
          <p:nvPr/>
        </p:nvSpPr>
        <p:spPr bwMode="auto">
          <a:xfrm>
            <a:off x="0" y="19362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22">
            <a:extLst>
              <a:ext uri="{FF2B5EF4-FFF2-40B4-BE49-F238E27FC236}">
                <a16:creationId xmlns:a16="http://schemas.microsoft.com/office/drawing/2014/main" id="{41855CF9-B6C0-D6F6-93E1-8BBD373AC38E}"/>
              </a:ext>
            </a:extLst>
          </p:cNvPr>
          <p:cNvSpPr>
            <a:spLocks noChangeArrowheads="1"/>
          </p:cNvSpPr>
          <p:nvPr/>
        </p:nvSpPr>
        <p:spPr bwMode="auto">
          <a:xfrm>
            <a:off x="0" y="24093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Title 26">
            <a:extLst>
              <a:ext uri="{FF2B5EF4-FFF2-40B4-BE49-F238E27FC236}">
                <a16:creationId xmlns:a16="http://schemas.microsoft.com/office/drawing/2014/main" id="{EB20EA45-DFA4-2313-0BBD-99E7097D004E}"/>
              </a:ext>
            </a:extLst>
          </p:cNvPr>
          <p:cNvSpPr>
            <a:spLocks noGrp="1"/>
          </p:cNvSpPr>
          <p:nvPr>
            <p:ph type="title"/>
          </p:nvPr>
        </p:nvSpPr>
        <p:spPr>
          <a:xfrm>
            <a:off x="1066800" y="160962"/>
            <a:ext cx="10058400" cy="1450757"/>
          </a:xfrm>
        </p:spPr>
        <p:txBody>
          <a:bodyPr>
            <a:normAutofit/>
          </a:bodyPr>
          <a:lstStyle/>
          <a:p>
            <a:r>
              <a:rPr lang="en-AU" sz="3600" dirty="0">
                <a:solidFill>
                  <a:schemeClr val="accent1"/>
                </a:solidFill>
              </a:rPr>
              <a:t>FINAL RECOMMENDATIONS</a:t>
            </a:r>
          </a:p>
        </p:txBody>
      </p:sp>
      <p:sp>
        <p:nvSpPr>
          <p:cNvPr id="39" name="TextBox 38">
            <a:extLst>
              <a:ext uri="{FF2B5EF4-FFF2-40B4-BE49-F238E27FC236}">
                <a16:creationId xmlns:a16="http://schemas.microsoft.com/office/drawing/2014/main" id="{801F4B6D-E241-6BB8-2C84-6DBA5564FCD8}"/>
              </a:ext>
            </a:extLst>
          </p:cNvPr>
          <p:cNvSpPr txBox="1"/>
          <p:nvPr/>
        </p:nvSpPr>
        <p:spPr>
          <a:xfrm>
            <a:off x="1066800" y="1936234"/>
            <a:ext cx="10274513" cy="6063198"/>
          </a:xfrm>
          <a:prstGeom prst="rect">
            <a:avLst/>
          </a:prstGeom>
          <a:noFill/>
        </p:spPr>
        <p:txBody>
          <a:bodyPr wrap="square">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accent1"/>
                </a:solidFill>
                <a:effectLst/>
              </a:rPr>
              <a:t>1. Adopt $200 Room Rate as Standard</a:t>
            </a:r>
            <a:endParaRPr kumimoji="0" lang="en-US" altLang="en-US" sz="1400" b="0" i="0" u="none" strike="noStrike" cap="none" normalizeH="0" baseline="0" dirty="0">
              <a:ln>
                <a:noFill/>
              </a:ln>
              <a:solidFill>
                <a:schemeClr val="accent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Yields higher average profit ($5,834 vs. $4,742)</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Stronger performance in 93.3% of simulations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23% chance of earning over $6,500 even without full occupancy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accent1"/>
                </a:solidFill>
                <a:effectLst/>
              </a:rPr>
              <a:t>2. Maintain Overbooking Buffer at 5 Rooms</a:t>
            </a:r>
            <a:endParaRPr kumimoji="0" lang="en-US" altLang="en-US" sz="1400" b="0" i="0" u="none" strike="noStrike" cap="none" normalizeH="0" baseline="0" dirty="0">
              <a:ln>
                <a:noFill/>
              </a:ln>
              <a:solidFill>
                <a:schemeClr val="accent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Balances risk of cancellation without compromising guest satisfaction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Avoids frequent compensation events while maximizing occupancy</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accent1"/>
                </a:solidFill>
                <a:effectLst/>
              </a:rPr>
              <a:t>3. Actively Monitor Booking Demand</a:t>
            </a:r>
            <a:endParaRPr kumimoji="0" lang="en-US" altLang="en-US" sz="1400" b="0" i="0" u="none" strike="noStrike" cap="none" normalizeH="0" baseline="0" dirty="0">
              <a:ln>
                <a:noFill/>
              </a:ln>
              <a:solidFill>
                <a:schemeClr val="accent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Demand is the primary driver of profit volatility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Use historical data and real-time tracking to forecast demand more accurately</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accent1"/>
                </a:solidFill>
                <a:effectLst/>
              </a:rPr>
              <a:t>4. Mitigate Cancellation Risk</a:t>
            </a:r>
            <a:endParaRPr kumimoji="0" lang="en-US" altLang="en-US" sz="1400" b="0" i="0" u="none" strike="noStrike" cap="none" normalizeH="0" baseline="0" dirty="0">
              <a:ln>
                <a:noFill/>
              </a:ln>
              <a:solidFill>
                <a:schemeClr val="accent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Introduce deposit policies or limited refund terms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Especially important at higher price points to secure revenue stability</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accent1"/>
                </a:solidFill>
                <a:effectLst/>
              </a:rPr>
              <a:t>5. Use Simulation Model for Ongoing Decision Support</a:t>
            </a:r>
            <a:endParaRPr kumimoji="0" lang="en-US" altLang="en-US" sz="1400" b="0" i="0" u="none" strike="noStrike" cap="none" normalizeH="0" baseline="0" dirty="0">
              <a:ln>
                <a:noFill/>
              </a:ln>
              <a:solidFill>
                <a:schemeClr val="accent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Adapt to seasonal changes and emerging trends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Re-run model quarterly to reflect updated inputs and assumptions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endParaRPr lang="en-AU" sz="1200" dirty="0"/>
          </a:p>
        </p:txBody>
      </p:sp>
    </p:spTree>
    <p:extLst>
      <p:ext uri="{BB962C8B-B14F-4D97-AF65-F5344CB8AC3E}">
        <p14:creationId xmlns:p14="http://schemas.microsoft.com/office/powerpoint/2010/main" val="3886350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2" name="Rectangle 201">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203" name="Straight Connector 20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04" name="Rectangle 203">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1"/>
            <a:ext cx="464859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 name="TextBox 2">
            <a:extLst>
              <a:ext uri="{FF2B5EF4-FFF2-40B4-BE49-F238E27FC236}">
                <a16:creationId xmlns:a16="http://schemas.microsoft.com/office/drawing/2014/main" id="{50544621-8F7D-9EA7-42C2-B262D476D4E6}"/>
              </a:ext>
            </a:extLst>
          </p:cNvPr>
          <p:cNvSpPr txBox="1"/>
          <p:nvPr/>
        </p:nvSpPr>
        <p:spPr>
          <a:xfrm>
            <a:off x="302603" y="515362"/>
            <a:ext cx="4043417" cy="564620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spc="-50" dirty="0">
                <a:solidFill>
                  <a:srgbClr val="FFFFFF"/>
                </a:solidFill>
                <a:latin typeface="+mj-lt"/>
                <a:ea typeface="+mj-ea"/>
                <a:cs typeface="+mj-cs"/>
              </a:rPr>
              <a:t>FINAL CONCLUSION &amp; STRATEGIC WRAP-UP</a:t>
            </a:r>
          </a:p>
        </p:txBody>
      </p:sp>
      <p:sp>
        <p:nvSpPr>
          <p:cNvPr id="12" name="TextBox 11">
            <a:extLst>
              <a:ext uri="{FF2B5EF4-FFF2-40B4-BE49-F238E27FC236}">
                <a16:creationId xmlns:a16="http://schemas.microsoft.com/office/drawing/2014/main" id="{685F1E28-5661-B874-681B-11EA3BE84522}"/>
              </a:ext>
            </a:extLst>
          </p:cNvPr>
          <p:cNvSpPr txBox="1"/>
          <p:nvPr/>
        </p:nvSpPr>
        <p:spPr>
          <a:xfrm>
            <a:off x="5231958" y="605896"/>
            <a:ext cx="5923721" cy="5646208"/>
          </a:xfrm>
          <a:prstGeom prst="rect">
            <a:avLst/>
          </a:prstGeom>
        </p:spPr>
        <p:txBody>
          <a:bodyPr vert="horz" lIns="0" tIns="45720" rIns="0" bIns="45720" rtlCol="0" anchor="ctr">
            <a:normAutofit/>
          </a:bodyPr>
          <a:lstStyle/>
          <a:p>
            <a:pPr>
              <a:lnSpc>
                <a:spcPct val="90000"/>
              </a:lnSpc>
              <a:spcAft>
                <a:spcPts val="600"/>
              </a:spcAft>
              <a:buFont typeface="Calibri" panose="020F0502020204030204" pitchFamily="34" charset="0"/>
              <a:buNone/>
            </a:pPr>
            <a:r>
              <a:rPr lang="en-US" sz="2000" b="1" dirty="0">
                <a:solidFill>
                  <a:schemeClr val="accent1"/>
                </a:solidFill>
              </a:rPr>
              <a:t>KEY TAKEAWAYS</a:t>
            </a:r>
            <a:endParaRPr lang="en-US" sz="2000" dirty="0">
              <a:solidFill>
                <a:schemeClr val="accent1"/>
              </a:solidFill>
            </a:endParaRPr>
          </a:p>
          <a:p>
            <a:pPr>
              <a:lnSpc>
                <a:spcPct val="90000"/>
              </a:lnSpc>
              <a:spcAft>
                <a:spcPts val="600"/>
              </a:spcAft>
              <a:buFont typeface="Calibri" panose="020F0502020204030204" pitchFamily="34" charset="0"/>
              <a:buChar char="•"/>
            </a:pPr>
            <a:r>
              <a:rPr lang="en-US" sz="2000" dirty="0">
                <a:solidFill>
                  <a:schemeClr val="accent1"/>
                </a:solidFill>
              </a:rPr>
              <a:t>The </a:t>
            </a:r>
            <a:r>
              <a:rPr lang="en-US" sz="2000" b="1" dirty="0">
                <a:solidFill>
                  <a:schemeClr val="accent1"/>
                </a:solidFill>
              </a:rPr>
              <a:t>$200 room rate</a:t>
            </a:r>
            <a:r>
              <a:rPr lang="en-US" sz="2000" dirty="0">
                <a:solidFill>
                  <a:schemeClr val="accent1"/>
                </a:solidFill>
              </a:rPr>
              <a:t> </a:t>
            </a:r>
            <a:r>
              <a:rPr lang="en-US" sz="2000" dirty="0">
                <a:solidFill>
                  <a:schemeClr val="tx1">
                    <a:lumMod val="75000"/>
                    <a:lumOff val="25000"/>
                  </a:schemeClr>
                </a:solidFill>
              </a:rPr>
              <a:t>consistently outperformed the $150 strategy, offering a superior balance of profitability and risk.</a:t>
            </a:r>
          </a:p>
          <a:p>
            <a:pPr>
              <a:lnSpc>
                <a:spcPct val="90000"/>
              </a:lnSpc>
              <a:spcAft>
                <a:spcPts val="600"/>
              </a:spcAft>
              <a:buFont typeface="Calibri" panose="020F0502020204030204" pitchFamily="34" charset="0"/>
              <a:buChar char="•"/>
            </a:pPr>
            <a:r>
              <a:rPr lang="en-US" sz="2000" b="1" dirty="0">
                <a:solidFill>
                  <a:schemeClr val="accent1"/>
                </a:solidFill>
              </a:rPr>
              <a:t>Demand variability</a:t>
            </a:r>
            <a:r>
              <a:rPr lang="en-US" sz="2000" dirty="0">
                <a:solidFill>
                  <a:schemeClr val="accent1"/>
                </a:solidFill>
              </a:rPr>
              <a:t> </a:t>
            </a:r>
            <a:r>
              <a:rPr lang="en-US" sz="2000" dirty="0">
                <a:solidFill>
                  <a:schemeClr val="tx1">
                    <a:lumMod val="75000"/>
                    <a:lumOff val="25000"/>
                  </a:schemeClr>
                </a:solidFill>
              </a:rPr>
              <a:t>and </a:t>
            </a:r>
            <a:r>
              <a:rPr lang="en-US" sz="2000" b="1" dirty="0">
                <a:solidFill>
                  <a:schemeClr val="accent1"/>
                </a:solidFill>
              </a:rPr>
              <a:t>cancellation rates</a:t>
            </a:r>
            <a:r>
              <a:rPr lang="en-US" sz="2000" dirty="0">
                <a:solidFill>
                  <a:schemeClr val="accent1"/>
                </a:solidFill>
              </a:rPr>
              <a:t> </a:t>
            </a:r>
            <a:r>
              <a:rPr lang="en-US" sz="2000" dirty="0">
                <a:solidFill>
                  <a:schemeClr val="tx1">
                    <a:lumMod val="75000"/>
                    <a:lumOff val="25000"/>
                  </a:schemeClr>
                </a:solidFill>
              </a:rPr>
              <a:t>emerged as critical factors influencing outcomes.</a:t>
            </a:r>
          </a:p>
          <a:p>
            <a:pPr>
              <a:lnSpc>
                <a:spcPct val="90000"/>
              </a:lnSpc>
              <a:spcAft>
                <a:spcPts val="600"/>
              </a:spcAft>
              <a:buFont typeface="Calibri" panose="020F0502020204030204" pitchFamily="34" charset="0"/>
              <a:buChar char="•"/>
            </a:pPr>
            <a:r>
              <a:rPr lang="en-US" sz="2000" dirty="0">
                <a:solidFill>
                  <a:schemeClr val="tx1">
                    <a:lumMod val="75000"/>
                    <a:lumOff val="25000"/>
                  </a:schemeClr>
                </a:solidFill>
              </a:rPr>
              <a:t>The model demonstrated </a:t>
            </a:r>
            <a:r>
              <a:rPr lang="en-US" sz="2000" b="1" dirty="0">
                <a:solidFill>
                  <a:schemeClr val="accent1"/>
                </a:solidFill>
              </a:rPr>
              <a:t>strong convergence</a:t>
            </a:r>
            <a:r>
              <a:rPr lang="en-US" sz="2000" dirty="0">
                <a:solidFill>
                  <a:schemeClr val="accent1"/>
                </a:solidFill>
              </a:rPr>
              <a:t> </a:t>
            </a:r>
            <a:r>
              <a:rPr lang="en-US" sz="2000" dirty="0">
                <a:solidFill>
                  <a:schemeClr val="tx1">
                    <a:lumMod val="75000"/>
                    <a:lumOff val="25000"/>
                  </a:schemeClr>
                </a:solidFill>
              </a:rPr>
              <a:t>and reliability, validating its use for ongoing strategic decision-making.</a:t>
            </a:r>
          </a:p>
          <a:p>
            <a:pPr>
              <a:lnSpc>
                <a:spcPct val="90000"/>
              </a:lnSpc>
              <a:spcAft>
                <a:spcPts val="600"/>
              </a:spcAft>
              <a:buFont typeface="Calibri" panose="020F0502020204030204" pitchFamily="34" charset="0"/>
              <a:buChar char="•"/>
            </a:pPr>
            <a:r>
              <a:rPr lang="en-US" sz="2000" b="1" dirty="0">
                <a:solidFill>
                  <a:schemeClr val="accent1"/>
                </a:solidFill>
              </a:rPr>
              <a:t>Scenario and risk analysis</a:t>
            </a:r>
            <a:r>
              <a:rPr lang="en-US" sz="2000" dirty="0">
                <a:solidFill>
                  <a:schemeClr val="accent1"/>
                </a:solidFill>
              </a:rPr>
              <a:t> </a:t>
            </a:r>
            <a:r>
              <a:rPr lang="en-US" sz="2000" dirty="0">
                <a:solidFill>
                  <a:schemeClr val="tx1">
                    <a:lumMod val="75000"/>
                    <a:lumOff val="25000"/>
                  </a:schemeClr>
                </a:solidFill>
              </a:rPr>
              <a:t>enabled clear comparison under uncertain market conditions.</a:t>
            </a:r>
          </a:p>
          <a:p>
            <a:pPr>
              <a:lnSpc>
                <a:spcPct val="90000"/>
              </a:lnSpc>
              <a:spcAft>
                <a:spcPts val="600"/>
              </a:spcAft>
              <a:buFont typeface="Calibri" panose="020F0502020204030204" pitchFamily="34" charset="0"/>
            </a:pPr>
            <a:endParaRPr lang="en-US" sz="2000" dirty="0">
              <a:solidFill>
                <a:schemeClr val="tx1">
                  <a:lumMod val="75000"/>
                  <a:lumOff val="25000"/>
                </a:schemeClr>
              </a:solidFill>
            </a:endParaRPr>
          </a:p>
          <a:p>
            <a:pPr>
              <a:lnSpc>
                <a:spcPct val="90000"/>
              </a:lnSpc>
              <a:spcAft>
                <a:spcPts val="600"/>
              </a:spcAft>
              <a:buFont typeface="Calibri" panose="020F0502020204030204" pitchFamily="34" charset="0"/>
            </a:pPr>
            <a:r>
              <a:rPr lang="en-US" sz="2000" b="1" dirty="0">
                <a:solidFill>
                  <a:schemeClr val="accent1"/>
                </a:solidFill>
              </a:rPr>
              <a:t>STRATEGIC OUTLOOK</a:t>
            </a:r>
            <a:br>
              <a:rPr lang="en-US" sz="2000" dirty="0">
                <a:solidFill>
                  <a:schemeClr val="tx1">
                    <a:lumMod val="75000"/>
                    <a:lumOff val="25000"/>
                  </a:schemeClr>
                </a:solidFill>
              </a:rPr>
            </a:br>
            <a:r>
              <a:rPr lang="en-US" sz="2000" dirty="0">
                <a:solidFill>
                  <a:schemeClr val="tx1">
                    <a:lumMod val="75000"/>
                    <a:lumOff val="25000"/>
                  </a:schemeClr>
                </a:solidFill>
              </a:rPr>
              <a:t>By integrating this model into their pricing and booking strategy, the motel can make </a:t>
            </a:r>
            <a:r>
              <a:rPr lang="en-US" sz="2000" b="1" dirty="0">
                <a:solidFill>
                  <a:schemeClr val="accent1"/>
                </a:solidFill>
              </a:rPr>
              <a:t>confident, adaptive decisions</a:t>
            </a:r>
            <a:r>
              <a:rPr lang="en-US" sz="2000" dirty="0">
                <a:solidFill>
                  <a:schemeClr val="tx1">
                    <a:lumMod val="75000"/>
                    <a:lumOff val="25000"/>
                  </a:schemeClr>
                </a:solidFill>
              </a:rPr>
              <a:t> that respond to customer </a:t>
            </a:r>
            <a:r>
              <a:rPr lang="en-US" sz="2000" dirty="0" err="1">
                <a:solidFill>
                  <a:schemeClr val="tx1">
                    <a:lumMod val="75000"/>
                    <a:lumOff val="25000"/>
                  </a:schemeClr>
                </a:solidFill>
              </a:rPr>
              <a:t>behaviour</a:t>
            </a:r>
            <a:r>
              <a:rPr lang="en-US" sz="2000" dirty="0">
                <a:solidFill>
                  <a:schemeClr val="tx1">
                    <a:lumMod val="75000"/>
                    <a:lumOff val="25000"/>
                  </a:schemeClr>
                </a:solidFill>
              </a:rPr>
              <a:t> and market shifts — ensuring both financial sustainability and guest satisfaction.</a:t>
            </a:r>
          </a:p>
          <a:p>
            <a:pPr>
              <a:lnSpc>
                <a:spcPct val="90000"/>
              </a:lnSpc>
              <a:spcAft>
                <a:spcPts val="600"/>
              </a:spcAft>
              <a:buFont typeface="Calibri" panose="020F0502020204030204" pitchFamily="34" charset="0"/>
            </a:pPr>
            <a:endParaRPr lang="en-US" sz="2000" dirty="0">
              <a:solidFill>
                <a:schemeClr val="tx1">
                  <a:lumMod val="75000"/>
                  <a:lumOff val="25000"/>
                </a:schemeClr>
              </a:solidFill>
            </a:endParaRPr>
          </a:p>
        </p:txBody>
      </p:sp>
      <p:sp>
        <p:nvSpPr>
          <p:cNvPr id="206" name="Rectangle 205">
            <a:extLst>
              <a:ext uri="{FF2B5EF4-FFF2-40B4-BE49-F238E27FC236}">
                <a16:creationId xmlns:a16="http://schemas.microsoft.com/office/drawing/2014/main" id="{FCAEED9E-BB91-43A0-911B-1ACD8803E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501067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4C6165-E35E-C50D-2F86-3D485487FFA6}"/>
            </a:ext>
          </a:extLst>
        </p:cNvPr>
        <p:cNvGrpSpPr/>
        <p:nvPr/>
      </p:nvGrpSpPr>
      <p:grpSpPr>
        <a:xfrm>
          <a:off x="0" y="0"/>
          <a:ext cx="0" cy="0"/>
          <a:chOff x="0" y="0"/>
          <a:chExt cx="0" cy="0"/>
        </a:xfrm>
      </p:grpSpPr>
      <p:sp>
        <p:nvSpPr>
          <p:cNvPr id="15" name="Rectangle 12">
            <a:extLst>
              <a:ext uri="{FF2B5EF4-FFF2-40B4-BE49-F238E27FC236}">
                <a16:creationId xmlns:a16="http://schemas.microsoft.com/office/drawing/2014/main" id="{11ABA31D-7A36-CB28-F92D-679F3220B835}"/>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4">
            <a:extLst>
              <a:ext uri="{FF2B5EF4-FFF2-40B4-BE49-F238E27FC236}">
                <a16:creationId xmlns:a16="http://schemas.microsoft.com/office/drawing/2014/main" id="{C39F2222-A7F8-5B97-3A3C-BE0D6B405DFF}"/>
              </a:ext>
            </a:extLst>
          </p:cNvPr>
          <p:cNvSpPr>
            <a:spLocks noChangeArrowheads="1"/>
          </p:cNvSpPr>
          <p:nvPr/>
        </p:nvSpPr>
        <p:spPr bwMode="auto">
          <a:xfrm>
            <a:off x="0" y="5170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16">
            <a:extLst>
              <a:ext uri="{FF2B5EF4-FFF2-40B4-BE49-F238E27FC236}">
                <a16:creationId xmlns:a16="http://schemas.microsoft.com/office/drawing/2014/main" id="{AAEAB9A0-378A-9D16-75FD-90EFB61B54DF}"/>
              </a:ext>
            </a:extLst>
          </p:cNvPr>
          <p:cNvSpPr>
            <a:spLocks noChangeArrowheads="1"/>
          </p:cNvSpPr>
          <p:nvPr/>
        </p:nvSpPr>
        <p:spPr bwMode="auto">
          <a:xfrm>
            <a:off x="0" y="9900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8">
            <a:extLst>
              <a:ext uri="{FF2B5EF4-FFF2-40B4-BE49-F238E27FC236}">
                <a16:creationId xmlns:a16="http://schemas.microsoft.com/office/drawing/2014/main" id="{F0612894-0229-2AE5-1E19-E10DB5F0C329}"/>
              </a:ext>
            </a:extLst>
          </p:cNvPr>
          <p:cNvSpPr>
            <a:spLocks noChangeArrowheads="1"/>
          </p:cNvSpPr>
          <p:nvPr/>
        </p:nvSpPr>
        <p:spPr bwMode="auto">
          <a:xfrm>
            <a:off x="0" y="14631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20">
            <a:extLst>
              <a:ext uri="{FF2B5EF4-FFF2-40B4-BE49-F238E27FC236}">
                <a16:creationId xmlns:a16="http://schemas.microsoft.com/office/drawing/2014/main" id="{F404147F-9F21-9D33-5849-1B1358D96CA9}"/>
              </a:ext>
            </a:extLst>
          </p:cNvPr>
          <p:cNvSpPr>
            <a:spLocks noChangeArrowheads="1"/>
          </p:cNvSpPr>
          <p:nvPr/>
        </p:nvSpPr>
        <p:spPr bwMode="auto">
          <a:xfrm>
            <a:off x="0" y="19362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22">
            <a:extLst>
              <a:ext uri="{FF2B5EF4-FFF2-40B4-BE49-F238E27FC236}">
                <a16:creationId xmlns:a16="http://schemas.microsoft.com/office/drawing/2014/main" id="{6F4E062D-AD5D-702C-0A9A-8E1D29B32835}"/>
              </a:ext>
            </a:extLst>
          </p:cNvPr>
          <p:cNvSpPr>
            <a:spLocks noChangeArrowheads="1"/>
          </p:cNvSpPr>
          <p:nvPr/>
        </p:nvSpPr>
        <p:spPr bwMode="auto">
          <a:xfrm>
            <a:off x="0" y="24093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Title 26">
            <a:extLst>
              <a:ext uri="{FF2B5EF4-FFF2-40B4-BE49-F238E27FC236}">
                <a16:creationId xmlns:a16="http://schemas.microsoft.com/office/drawing/2014/main" id="{07FF4925-2E84-3398-6687-667BA9555F7A}"/>
              </a:ext>
            </a:extLst>
          </p:cNvPr>
          <p:cNvSpPr>
            <a:spLocks noGrp="1"/>
          </p:cNvSpPr>
          <p:nvPr>
            <p:ph type="title"/>
          </p:nvPr>
        </p:nvSpPr>
        <p:spPr>
          <a:xfrm>
            <a:off x="1066800" y="160962"/>
            <a:ext cx="10058400" cy="1450757"/>
          </a:xfrm>
        </p:spPr>
        <p:txBody>
          <a:bodyPr>
            <a:normAutofit/>
          </a:bodyPr>
          <a:lstStyle/>
          <a:p>
            <a:r>
              <a:rPr lang="en-AU" sz="3600" dirty="0">
                <a:solidFill>
                  <a:schemeClr val="accent1"/>
                </a:solidFill>
              </a:rPr>
              <a:t>REFERENCES</a:t>
            </a:r>
          </a:p>
        </p:txBody>
      </p:sp>
      <p:sp>
        <p:nvSpPr>
          <p:cNvPr id="3" name="TextBox 2">
            <a:extLst>
              <a:ext uri="{FF2B5EF4-FFF2-40B4-BE49-F238E27FC236}">
                <a16:creationId xmlns:a16="http://schemas.microsoft.com/office/drawing/2014/main" id="{D465EFFD-49F8-DC12-CD01-CFD28650A454}"/>
              </a:ext>
            </a:extLst>
          </p:cNvPr>
          <p:cNvSpPr txBox="1"/>
          <p:nvPr/>
        </p:nvSpPr>
        <p:spPr>
          <a:xfrm>
            <a:off x="1066800" y="2120900"/>
            <a:ext cx="7679601" cy="3455048"/>
          </a:xfrm>
          <a:prstGeom prst="rect">
            <a:avLst/>
          </a:prstGeom>
          <a:noFill/>
        </p:spPr>
        <p:txBody>
          <a:bodyPr wrap="square">
            <a:spAutoFit/>
          </a:bodyPr>
          <a:lstStyle/>
          <a:p>
            <a:pPr marL="457200" indent="-457200" algn="l">
              <a:lnSpc>
                <a:spcPts val="2400"/>
              </a:lnSpc>
              <a:buNone/>
            </a:pPr>
            <a:r>
              <a:rPr lang="en-AU" b="0" i="0" dirty="0" err="1">
                <a:solidFill>
                  <a:srgbClr val="000000"/>
                </a:solidFill>
                <a:effectLst/>
                <a:latin typeface="Times New Roman" panose="02020603050405020304" pitchFamily="18" charset="0"/>
              </a:rPr>
              <a:t>Arunn</a:t>
            </a:r>
            <a:r>
              <a:rPr lang="en-AU" b="0" i="0" dirty="0">
                <a:solidFill>
                  <a:srgbClr val="000000"/>
                </a:solidFill>
                <a:effectLst/>
                <a:latin typeface="Times New Roman" panose="02020603050405020304" pitchFamily="18" charset="0"/>
              </a:rPr>
              <a:t> </a:t>
            </a:r>
            <a:r>
              <a:rPr lang="en-AU" b="0" i="0" dirty="0" err="1">
                <a:solidFill>
                  <a:srgbClr val="000000"/>
                </a:solidFill>
                <a:effectLst/>
                <a:latin typeface="Times New Roman" panose="02020603050405020304" pitchFamily="18" charset="0"/>
              </a:rPr>
              <a:t>Thevapalan</a:t>
            </a:r>
            <a:r>
              <a:rPr lang="en-AU" b="0" i="0" dirty="0">
                <a:solidFill>
                  <a:srgbClr val="000000"/>
                </a:solidFill>
                <a:effectLst/>
                <a:latin typeface="Times New Roman" panose="02020603050405020304" pitchFamily="18" charset="0"/>
              </a:rPr>
              <a:t>. (2024, May 2). </a:t>
            </a:r>
            <a:r>
              <a:rPr lang="en-AU" b="0" i="1" dirty="0">
                <a:solidFill>
                  <a:srgbClr val="000000"/>
                </a:solidFill>
                <a:effectLst/>
                <a:latin typeface="Times New Roman" panose="02020603050405020304" pitchFamily="18" charset="0"/>
              </a:rPr>
              <a:t>Monte Carlo Simulation in Excel: A Complete Guide</a:t>
            </a:r>
            <a:r>
              <a:rPr lang="en-AU" b="0" i="0" dirty="0">
                <a:solidFill>
                  <a:srgbClr val="000000"/>
                </a:solidFill>
                <a:effectLst/>
                <a:latin typeface="Times New Roman" panose="02020603050405020304" pitchFamily="18" charset="0"/>
              </a:rPr>
              <a:t>. Datacamp.com; </a:t>
            </a:r>
            <a:r>
              <a:rPr lang="en-AU" b="0" i="0" dirty="0" err="1">
                <a:solidFill>
                  <a:srgbClr val="000000"/>
                </a:solidFill>
                <a:effectLst/>
                <a:latin typeface="Times New Roman" panose="02020603050405020304" pitchFamily="18" charset="0"/>
              </a:rPr>
              <a:t>DataCamp</a:t>
            </a:r>
            <a:r>
              <a:rPr lang="en-AU" b="0" i="0" dirty="0">
                <a:solidFill>
                  <a:srgbClr val="000000"/>
                </a:solidFill>
                <a:effectLst/>
                <a:latin typeface="Times New Roman" panose="02020603050405020304" pitchFamily="18" charset="0"/>
              </a:rPr>
              <a:t>. https://www.datacamp.com/tutorial/monte-carlo-simulation-in-excel</a:t>
            </a:r>
          </a:p>
          <a:p>
            <a:pPr marL="457200" indent="-457200" algn="l">
              <a:lnSpc>
                <a:spcPts val="2400"/>
              </a:lnSpc>
              <a:buNone/>
            </a:pPr>
            <a:r>
              <a:rPr lang="en-AU" b="0" i="0" dirty="0">
                <a:solidFill>
                  <a:srgbClr val="000000"/>
                </a:solidFill>
                <a:effectLst/>
                <a:latin typeface="Times New Roman" panose="02020603050405020304" pitchFamily="18" charset="0"/>
              </a:rPr>
              <a:t>Iván Palomares Carrascosa. (2025, March 25). </a:t>
            </a:r>
            <a:r>
              <a:rPr lang="en-AU" b="0" i="1" dirty="0">
                <a:solidFill>
                  <a:srgbClr val="000000"/>
                </a:solidFill>
                <a:effectLst/>
                <a:latin typeface="Times New Roman" panose="02020603050405020304" pitchFamily="18" charset="0"/>
              </a:rPr>
              <a:t>A Complete Guide to Understanding Probability Distributions</a:t>
            </a:r>
            <a:r>
              <a:rPr lang="en-AU" b="0" i="0" dirty="0">
                <a:solidFill>
                  <a:srgbClr val="000000"/>
                </a:solidFill>
                <a:effectLst/>
                <a:latin typeface="Times New Roman" panose="02020603050405020304" pitchFamily="18" charset="0"/>
              </a:rPr>
              <a:t>. </a:t>
            </a:r>
            <a:r>
              <a:rPr lang="en-AU" b="0" i="0" dirty="0" err="1">
                <a:solidFill>
                  <a:srgbClr val="000000"/>
                </a:solidFill>
                <a:effectLst/>
                <a:latin typeface="Times New Roman" panose="02020603050405020304" pitchFamily="18" charset="0"/>
              </a:rPr>
              <a:t>Statology</a:t>
            </a:r>
            <a:r>
              <a:rPr lang="en-AU" b="0" i="0" dirty="0">
                <a:solidFill>
                  <a:srgbClr val="000000"/>
                </a:solidFill>
                <a:effectLst/>
                <a:latin typeface="Times New Roman" panose="02020603050405020304" pitchFamily="18" charset="0"/>
              </a:rPr>
              <a:t>. https://www.statology.org/a-complete-guide-to-understanding-probability-distributions/</a:t>
            </a:r>
          </a:p>
          <a:p>
            <a:pPr marL="457200" indent="-457200" algn="l">
              <a:lnSpc>
                <a:spcPts val="2400"/>
              </a:lnSpc>
              <a:buNone/>
            </a:pPr>
            <a:r>
              <a:rPr lang="en-AU" b="0" i="1" dirty="0">
                <a:solidFill>
                  <a:srgbClr val="000000"/>
                </a:solidFill>
                <a:effectLst/>
                <a:latin typeface="Times New Roman" panose="02020603050405020304" pitchFamily="18" charset="0"/>
              </a:rPr>
              <a:t>List of Excel Formulas and Functions</a:t>
            </a:r>
            <a:r>
              <a:rPr lang="en-AU" b="0" i="0" dirty="0">
                <a:solidFill>
                  <a:srgbClr val="000000"/>
                </a:solidFill>
                <a:effectLst/>
                <a:latin typeface="Times New Roman" panose="02020603050405020304" pitchFamily="18" charset="0"/>
              </a:rPr>
              <a:t>. (n.d.). Excel. https://excelx.com/formulas-functions/</a:t>
            </a:r>
          </a:p>
          <a:p>
            <a:pPr marL="457200" indent="-457200" algn="l">
              <a:lnSpc>
                <a:spcPts val="2400"/>
              </a:lnSpc>
            </a:pPr>
            <a:r>
              <a:rPr lang="en-AU" b="0" i="1" dirty="0" err="1">
                <a:solidFill>
                  <a:srgbClr val="000000"/>
                </a:solidFill>
                <a:effectLst/>
                <a:latin typeface="Times New Roman" panose="02020603050405020304" pitchFamily="18" charset="0"/>
              </a:rPr>
              <a:t>Modeling</a:t>
            </a:r>
            <a:r>
              <a:rPr lang="en-AU" b="0" i="0" dirty="0">
                <a:solidFill>
                  <a:srgbClr val="000000"/>
                </a:solidFill>
                <a:effectLst/>
                <a:latin typeface="Times New Roman" panose="02020603050405020304" pitchFamily="18" charset="0"/>
              </a:rPr>
              <a:t>. (n.d.). </a:t>
            </a:r>
            <a:r>
              <a:rPr lang="en-AU" b="0" i="0" dirty="0" err="1">
                <a:solidFill>
                  <a:srgbClr val="000000"/>
                </a:solidFill>
                <a:effectLst/>
                <a:latin typeface="Times New Roman" panose="02020603050405020304" pitchFamily="18" charset="0"/>
              </a:rPr>
              <a:t>Stratechi</a:t>
            </a:r>
            <a:r>
              <a:rPr lang="en-AU" b="0" i="0" dirty="0">
                <a:solidFill>
                  <a:srgbClr val="000000"/>
                </a:solidFill>
                <a:effectLst/>
                <a:latin typeface="Times New Roman" panose="02020603050405020304" pitchFamily="18" charset="0"/>
              </a:rPr>
              <a:t>. https://www.stratechi.com/creating-an-analytic-model/</a:t>
            </a:r>
          </a:p>
        </p:txBody>
      </p:sp>
    </p:spTree>
    <p:extLst>
      <p:ext uri="{BB962C8B-B14F-4D97-AF65-F5344CB8AC3E}">
        <p14:creationId xmlns:p14="http://schemas.microsoft.com/office/powerpoint/2010/main" val="2863176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 name="Title 1">
            <a:extLst>
              <a:ext uri="{FF2B5EF4-FFF2-40B4-BE49-F238E27FC236}">
                <a16:creationId xmlns:a16="http://schemas.microsoft.com/office/drawing/2014/main" id="{7ACA288F-5F7A-C4ED-9488-CD6ABC77BD10}"/>
              </a:ext>
            </a:extLst>
          </p:cNvPr>
          <p:cNvSpPr>
            <a:spLocks noGrp="1"/>
          </p:cNvSpPr>
          <p:nvPr>
            <p:ph type="title"/>
          </p:nvPr>
        </p:nvSpPr>
        <p:spPr>
          <a:xfrm>
            <a:off x="492369" y="605896"/>
            <a:ext cx="3642309" cy="5646208"/>
          </a:xfrm>
        </p:spPr>
        <p:txBody>
          <a:bodyPr anchor="ctr">
            <a:normAutofit/>
          </a:bodyPr>
          <a:lstStyle/>
          <a:p>
            <a:r>
              <a:rPr lang="en-US" sz="4100" kern="1200" cap="all" spc="200" baseline="0" dirty="0">
                <a:solidFill>
                  <a:srgbClr val="FFFFFF"/>
                </a:solidFill>
                <a:latin typeface="+mj-lt"/>
                <a:ea typeface="+mj-ea"/>
                <a:cs typeface="+mj-cs"/>
              </a:rPr>
              <a:t>Executive Summary</a:t>
            </a:r>
            <a:endParaRPr lang="en-AU" sz="4100" dirty="0">
              <a:solidFill>
                <a:srgbClr val="FFFFFF"/>
              </a:solidFill>
            </a:endParaRPr>
          </a:p>
        </p:txBody>
      </p:sp>
      <p:sp>
        <p:nvSpPr>
          <p:cNvPr id="3" name="Content Placeholder 2">
            <a:extLst>
              <a:ext uri="{FF2B5EF4-FFF2-40B4-BE49-F238E27FC236}">
                <a16:creationId xmlns:a16="http://schemas.microsoft.com/office/drawing/2014/main" id="{8558D383-5259-6215-B539-47688FDC715C}"/>
              </a:ext>
            </a:extLst>
          </p:cNvPr>
          <p:cNvSpPr>
            <a:spLocks noGrp="1"/>
          </p:cNvSpPr>
          <p:nvPr>
            <p:ph idx="1"/>
          </p:nvPr>
        </p:nvSpPr>
        <p:spPr>
          <a:xfrm>
            <a:off x="5231958" y="605896"/>
            <a:ext cx="5923721" cy="5646208"/>
          </a:xfrm>
        </p:spPr>
        <p:txBody>
          <a:bodyPr anchor="ctr">
            <a:normAutofit lnSpcReduction="10000"/>
          </a:bodyPr>
          <a:lstStyle/>
          <a:p>
            <a:pPr algn="just">
              <a:lnSpc>
                <a:spcPct val="100000"/>
              </a:lnSpc>
              <a:buFont typeface="Arial" panose="020B0604020202020204" pitchFamily="34" charset="0"/>
              <a:buChar char="•"/>
            </a:pPr>
            <a:r>
              <a:rPr lang="en-AU" sz="1800" dirty="0"/>
              <a:t>This decision model helps Coastal Nest Motel optimise pricing and overbooking strategies during peak season. Built in Excel, the model combines fixed and stochastic inputs to simulate bookings, cancellations, and profits, enabling both scenario and risk analysis.</a:t>
            </a:r>
          </a:p>
          <a:p>
            <a:pPr algn="just">
              <a:lnSpc>
                <a:spcPct val="100000"/>
              </a:lnSpc>
              <a:buFont typeface="Arial" panose="020B0604020202020204" pitchFamily="34" charset="0"/>
              <a:buChar char="•"/>
            </a:pPr>
            <a:endParaRPr lang="en-AU" sz="1800" dirty="0"/>
          </a:p>
          <a:p>
            <a:pPr algn="just">
              <a:lnSpc>
                <a:spcPct val="100000"/>
              </a:lnSpc>
              <a:buFont typeface="Arial" panose="020B0604020202020204" pitchFamily="34" charset="0"/>
              <a:buChar char="•"/>
            </a:pPr>
            <a:r>
              <a:rPr lang="en-AU" sz="1800" dirty="0"/>
              <a:t> The primary decision variable </a:t>
            </a:r>
            <a:r>
              <a:rPr lang="en-AU" sz="1800" dirty="0">
                <a:solidFill>
                  <a:schemeClr val="accent1"/>
                </a:solidFill>
              </a:rPr>
              <a:t>is </a:t>
            </a:r>
            <a:r>
              <a:rPr lang="en-AU" sz="1800" b="1" dirty="0">
                <a:solidFill>
                  <a:schemeClr val="accent1"/>
                </a:solidFill>
              </a:rPr>
              <a:t>Room Rate ($150 vs. $200)</a:t>
            </a:r>
            <a:r>
              <a:rPr lang="en-AU" sz="1800" dirty="0">
                <a:solidFill>
                  <a:schemeClr val="accent1"/>
                </a:solidFill>
              </a:rPr>
              <a:t>. </a:t>
            </a:r>
            <a:r>
              <a:rPr lang="en-AU" sz="1800" dirty="0"/>
              <a:t>Findings show </a:t>
            </a:r>
            <a:r>
              <a:rPr lang="en-AU" sz="1800" b="1" dirty="0">
                <a:solidFill>
                  <a:schemeClr val="accent1"/>
                </a:solidFill>
              </a:rPr>
              <a:t>online bookings</a:t>
            </a:r>
            <a:r>
              <a:rPr lang="en-AU" sz="1800" dirty="0">
                <a:solidFill>
                  <a:schemeClr val="accent1"/>
                </a:solidFill>
              </a:rPr>
              <a:t> </a:t>
            </a:r>
            <a:r>
              <a:rPr lang="en-AU" sz="1800" dirty="0"/>
              <a:t>have the highest impact on profits, </a:t>
            </a:r>
            <a:r>
              <a:rPr lang="en-AU" sz="1800" dirty="0">
                <a:solidFill>
                  <a:schemeClr val="accent1"/>
                </a:solidFill>
              </a:rPr>
              <a:t>while </a:t>
            </a:r>
            <a:r>
              <a:rPr lang="en-AU" sz="1800" b="1" dirty="0">
                <a:solidFill>
                  <a:schemeClr val="accent1"/>
                </a:solidFill>
              </a:rPr>
              <a:t>cancellations pose the biggest risk</a:t>
            </a:r>
            <a:r>
              <a:rPr lang="en-AU" sz="1800" dirty="0"/>
              <a:t>.</a:t>
            </a:r>
          </a:p>
          <a:p>
            <a:pPr algn="just">
              <a:lnSpc>
                <a:spcPct val="100000"/>
              </a:lnSpc>
              <a:buFont typeface="Arial" panose="020B0604020202020204" pitchFamily="34" charset="0"/>
              <a:buChar char="•"/>
            </a:pPr>
            <a:endParaRPr lang="en-AU" sz="1800" dirty="0"/>
          </a:p>
          <a:p>
            <a:pPr algn="just">
              <a:lnSpc>
                <a:spcPct val="100000"/>
              </a:lnSpc>
              <a:buFont typeface="Arial" panose="020B0604020202020204" pitchFamily="34" charset="0"/>
              <a:buChar char="•"/>
            </a:pPr>
            <a:r>
              <a:rPr lang="en-AU" sz="1800" dirty="0"/>
              <a:t> Scenario results confirm </a:t>
            </a:r>
            <a:r>
              <a:rPr lang="en-AU" sz="1800" dirty="0">
                <a:solidFill>
                  <a:schemeClr val="accent1"/>
                </a:solidFill>
              </a:rPr>
              <a:t>the </a:t>
            </a:r>
            <a:r>
              <a:rPr lang="en-AU" sz="1800" b="1" dirty="0">
                <a:solidFill>
                  <a:schemeClr val="accent1"/>
                </a:solidFill>
              </a:rPr>
              <a:t>$200 rate consistently delivers higher profits</a:t>
            </a:r>
            <a:r>
              <a:rPr lang="en-AU" sz="1800" dirty="0"/>
              <a:t>, even under worst-case conditions, with up to </a:t>
            </a:r>
            <a:r>
              <a:rPr lang="en-AU" sz="1800" b="1" dirty="0">
                <a:solidFill>
                  <a:schemeClr val="accent1"/>
                </a:solidFill>
              </a:rPr>
              <a:t>37.5% profit growth</a:t>
            </a:r>
            <a:r>
              <a:rPr lang="en-AU" sz="1800" dirty="0"/>
              <a:t>. Risk analysis supports the $200 strategy as </a:t>
            </a:r>
            <a:r>
              <a:rPr lang="en-AU" sz="1800" b="1" dirty="0"/>
              <a:t>low-risk and high-reward</a:t>
            </a:r>
            <a:r>
              <a:rPr lang="en-AU" sz="1800" dirty="0"/>
              <a:t>, provided cancellations are controlled.</a:t>
            </a:r>
          </a:p>
          <a:p>
            <a:pPr algn="just">
              <a:lnSpc>
                <a:spcPct val="100000"/>
              </a:lnSpc>
              <a:buFont typeface="Arial" panose="020B0604020202020204" pitchFamily="34" charset="0"/>
              <a:buChar char="•"/>
            </a:pPr>
            <a:endParaRPr lang="en-AU" sz="1800" dirty="0"/>
          </a:p>
          <a:p>
            <a:pPr algn="just">
              <a:lnSpc>
                <a:spcPct val="100000"/>
              </a:lnSpc>
              <a:buFont typeface="Arial" panose="020B0604020202020204" pitchFamily="34" charset="0"/>
              <a:buChar char="•"/>
            </a:pPr>
            <a:r>
              <a:rPr lang="en-AU" sz="1800" dirty="0"/>
              <a:t> The model equips the Sales Manager to make fast, data-driven decisions in uncertain conditions.</a:t>
            </a:r>
          </a:p>
          <a:p>
            <a:pPr>
              <a:lnSpc>
                <a:spcPct val="100000"/>
              </a:lnSpc>
            </a:pPr>
            <a:endParaRPr lang="en-AU" sz="1500" dirty="0"/>
          </a:p>
        </p:txBody>
      </p:sp>
    </p:spTree>
    <p:extLst>
      <p:ext uri="{BB962C8B-B14F-4D97-AF65-F5344CB8AC3E}">
        <p14:creationId xmlns:p14="http://schemas.microsoft.com/office/powerpoint/2010/main" val="4097201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9" name="Straight Connector 1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 name="Title 1">
            <a:extLst>
              <a:ext uri="{FF2B5EF4-FFF2-40B4-BE49-F238E27FC236}">
                <a16:creationId xmlns:a16="http://schemas.microsoft.com/office/drawing/2014/main" id="{B8CD63A4-0D26-C79E-6CE3-F05766FC98F6}"/>
              </a:ext>
            </a:extLst>
          </p:cNvPr>
          <p:cNvSpPr>
            <a:spLocks noGrp="1"/>
          </p:cNvSpPr>
          <p:nvPr>
            <p:ph type="title"/>
          </p:nvPr>
        </p:nvSpPr>
        <p:spPr>
          <a:xfrm>
            <a:off x="180360" y="542580"/>
            <a:ext cx="3870447" cy="5772840"/>
          </a:xfrm>
        </p:spPr>
        <p:txBody>
          <a:bodyPr vert="horz" lIns="91440" tIns="45720" rIns="91440" bIns="45720" rtlCol="0" anchor="ctr">
            <a:normAutofit/>
          </a:bodyPr>
          <a:lstStyle/>
          <a:p>
            <a:r>
              <a:rPr lang="en-US" sz="3600" dirty="0">
                <a:solidFill>
                  <a:schemeClr val="bg1"/>
                </a:solidFill>
              </a:rPr>
              <a:t>INTRODUCTION </a:t>
            </a:r>
          </a:p>
        </p:txBody>
      </p:sp>
      <p:graphicFrame>
        <p:nvGraphicFramePr>
          <p:cNvPr id="22" name="TextBox 3">
            <a:extLst>
              <a:ext uri="{FF2B5EF4-FFF2-40B4-BE49-F238E27FC236}">
                <a16:creationId xmlns:a16="http://schemas.microsoft.com/office/drawing/2014/main" id="{129CCB27-C0B4-253F-C7A4-C92366D9F40B}"/>
              </a:ext>
            </a:extLst>
          </p:cNvPr>
          <p:cNvGraphicFramePr/>
          <p:nvPr>
            <p:extLst>
              <p:ext uri="{D42A27DB-BD31-4B8C-83A1-F6EECF244321}">
                <p14:modId xmlns:p14="http://schemas.microsoft.com/office/powerpoint/2010/main" val="229701326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158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4BE04-4AF2-208D-D6DA-2EDF006E78D8}"/>
              </a:ext>
            </a:extLst>
          </p:cNvPr>
          <p:cNvSpPr>
            <a:spLocks noGrp="1"/>
          </p:cNvSpPr>
          <p:nvPr>
            <p:ph type="title"/>
          </p:nvPr>
        </p:nvSpPr>
        <p:spPr>
          <a:xfrm>
            <a:off x="1044166" y="279890"/>
            <a:ext cx="8046720" cy="582530"/>
          </a:xfrm>
        </p:spPr>
        <p:txBody>
          <a:bodyPr>
            <a:normAutofit fontScale="90000"/>
          </a:bodyPr>
          <a:lstStyle/>
          <a:p>
            <a:r>
              <a:rPr lang="en-AU" sz="3600" dirty="0"/>
              <a:t>INPUTS OVERVIEW</a:t>
            </a:r>
          </a:p>
        </p:txBody>
      </p:sp>
      <p:graphicFrame>
        <p:nvGraphicFramePr>
          <p:cNvPr id="8" name="Table 7">
            <a:extLst>
              <a:ext uri="{FF2B5EF4-FFF2-40B4-BE49-F238E27FC236}">
                <a16:creationId xmlns:a16="http://schemas.microsoft.com/office/drawing/2014/main" id="{3CC573A1-D7CA-D410-48E7-155ACDE37B20}"/>
              </a:ext>
            </a:extLst>
          </p:cNvPr>
          <p:cNvGraphicFramePr>
            <a:graphicFrameLocks noGrp="1"/>
          </p:cNvGraphicFramePr>
          <p:nvPr>
            <p:extLst>
              <p:ext uri="{D42A27DB-BD31-4B8C-83A1-F6EECF244321}">
                <p14:modId xmlns:p14="http://schemas.microsoft.com/office/powerpoint/2010/main" val="1162587130"/>
              </p:ext>
            </p:extLst>
          </p:nvPr>
        </p:nvGraphicFramePr>
        <p:xfrm>
          <a:off x="5083964" y="2345208"/>
          <a:ext cx="6063870" cy="2013675"/>
        </p:xfrm>
        <a:graphic>
          <a:graphicData uri="http://schemas.openxmlformats.org/drawingml/2006/table">
            <a:tbl>
              <a:tblPr>
                <a:tableStyleId>{284E427A-3D55-4303-BF80-6455036E1DE7}</a:tableStyleId>
              </a:tblPr>
              <a:tblGrid>
                <a:gridCol w="1156325">
                  <a:extLst>
                    <a:ext uri="{9D8B030D-6E8A-4147-A177-3AD203B41FA5}">
                      <a16:colId xmlns:a16="http://schemas.microsoft.com/office/drawing/2014/main" val="1597875038"/>
                    </a:ext>
                  </a:extLst>
                </a:gridCol>
                <a:gridCol w="623444">
                  <a:extLst>
                    <a:ext uri="{9D8B030D-6E8A-4147-A177-3AD203B41FA5}">
                      <a16:colId xmlns:a16="http://schemas.microsoft.com/office/drawing/2014/main" val="1561596475"/>
                    </a:ext>
                  </a:extLst>
                </a:gridCol>
                <a:gridCol w="4284101">
                  <a:extLst>
                    <a:ext uri="{9D8B030D-6E8A-4147-A177-3AD203B41FA5}">
                      <a16:colId xmlns:a16="http://schemas.microsoft.com/office/drawing/2014/main" val="2246068850"/>
                    </a:ext>
                  </a:extLst>
                </a:gridCol>
              </a:tblGrid>
              <a:tr h="448602">
                <a:tc>
                  <a:txBody>
                    <a:bodyPr/>
                    <a:lstStyle/>
                    <a:p>
                      <a:r>
                        <a:rPr lang="en-AU" sz="1000" b="1" dirty="0"/>
                        <a:t>INPUT</a:t>
                      </a:r>
                    </a:p>
                  </a:txBody>
                  <a:tcPr anchor="ctr"/>
                </a:tc>
                <a:tc>
                  <a:txBody>
                    <a:bodyPr/>
                    <a:lstStyle/>
                    <a:p>
                      <a:r>
                        <a:rPr lang="en-AU" sz="1000" b="1" dirty="0"/>
                        <a:t>VALUE</a:t>
                      </a:r>
                    </a:p>
                  </a:txBody>
                  <a:tcPr anchor="ctr"/>
                </a:tc>
                <a:tc>
                  <a:txBody>
                    <a:bodyPr/>
                    <a:lstStyle/>
                    <a:p>
                      <a:r>
                        <a:rPr lang="en-AU" sz="1000" b="1" dirty="0"/>
                        <a:t>EXPLANATION</a:t>
                      </a:r>
                    </a:p>
                  </a:txBody>
                  <a:tcPr anchor="ctr"/>
                </a:tc>
                <a:extLst>
                  <a:ext uri="{0D108BD9-81ED-4DB2-BD59-A6C34878D82A}">
                    <a16:rowId xmlns:a16="http://schemas.microsoft.com/office/drawing/2014/main" val="2342816144"/>
                  </a:ext>
                </a:extLst>
              </a:tr>
              <a:tr h="323991">
                <a:tc>
                  <a:txBody>
                    <a:bodyPr/>
                    <a:lstStyle/>
                    <a:p>
                      <a:r>
                        <a:rPr lang="en-AU" sz="1000" dirty="0"/>
                        <a:t>Number of Rooms</a:t>
                      </a:r>
                    </a:p>
                  </a:txBody>
                  <a:tcPr anchor="ctr"/>
                </a:tc>
                <a:tc>
                  <a:txBody>
                    <a:bodyPr/>
                    <a:lstStyle/>
                    <a:p>
                      <a:r>
                        <a:rPr lang="en-AU" sz="1000" dirty="0"/>
                        <a:t>50</a:t>
                      </a:r>
                    </a:p>
                  </a:txBody>
                  <a:tcPr anchor="ctr"/>
                </a:tc>
                <a:tc>
                  <a:txBody>
                    <a:bodyPr/>
                    <a:lstStyle/>
                    <a:p>
                      <a:r>
                        <a:rPr lang="en-AU" sz="1000" dirty="0"/>
                        <a:t>Total standard rooms available for booking</a:t>
                      </a:r>
                    </a:p>
                  </a:txBody>
                  <a:tcPr anchor="ctr"/>
                </a:tc>
                <a:extLst>
                  <a:ext uri="{0D108BD9-81ED-4DB2-BD59-A6C34878D82A}">
                    <a16:rowId xmlns:a16="http://schemas.microsoft.com/office/drawing/2014/main" val="3410961616"/>
                  </a:ext>
                </a:extLst>
              </a:tr>
              <a:tr h="323991">
                <a:tc>
                  <a:txBody>
                    <a:bodyPr/>
                    <a:lstStyle/>
                    <a:p>
                      <a:r>
                        <a:rPr lang="en-AU" sz="1000" dirty="0"/>
                        <a:t>Housekeeping Cost/Room</a:t>
                      </a:r>
                    </a:p>
                  </a:txBody>
                  <a:tcPr anchor="ctr"/>
                </a:tc>
                <a:tc>
                  <a:txBody>
                    <a:bodyPr/>
                    <a:lstStyle/>
                    <a:p>
                      <a:r>
                        <a:rPr lang="en-AU" sz="1000"/>
                        <a:t>$20</a:t>
                      </a:r>
                    </a:p>
                  </a:txBody>
                  <a:tcPr anchor="ctr"/>
                </a:tc>
                <a:tc>
                  <a:txBody>
                    <a:bodyPr/>
                    <a:lstStyle/>
                    <a:p>
                      <a:r>
                        <a:rPr lang="en-AU" sz="1000" dirty="0"/>
                        <a:t>Cost to clean and prepare each room</a:t>
                      </a:r>
                    </a:p>
                  </a:txBody>
                  <a:tcPr anchor="ctr"/>
                </a:tc>
                <a:extLst>
                  <a:ext uri="{0D108BD9-81ED-4DB2-BD59-A6C34878D82A}">
                    <a16:rowId xmlns:a16="http://schemas.microsoft.com/office/drawing/2014/main" val="994053910"/>
                  </a:ext>
                </a:extLst>
              </a:tr>
              <a:tr h="323991">
                <a:tc>
                  <a:txBody>
                    <a:bodyPr/>
                    <a:lstStyle/>
                    <a:p>
                      <a:r>
                        <a:rPr lang="en-AU" sz="1000"/>
                        <a:t>Cancellation Penalty</a:t>
                      </a:r>
                    </a:p>
                  </a:txBody>
                  <a:tcPr anchor="ctr"/>
                </a:tc>
                <a:tc>
                  <a:txBody>
                    <a:bodyPr/>
                    <a:lstStyle/>
                    <a:p>
                      <a:r>
                        <a:rPr lang="en-AU" sz="1000" dirty="0"/>
                        <a:t>$30</a:t>
                      </a:r>
                    </a:p>
                  </a:txBody>
                  <a:tcPr anchor="ctr"/>
                </a:tc>
                <a:tc>
                  <a:txBody>
                    <a:bodyPr/>
                    <a:lstStyle/>
                    <a:p>
                      <a:r>
                        <a:rPr lang="en-AU" sz="1000" dirty="0"/>
                        <a:t>Paid per cancelled guest as compensation</a:t>
                      </a:r>
                    </a:p>
                  </a:txBody>
                  <a:tcPr anchor="ctr"/>
                </a:tc>
                <a:extLst>
                  <a:ext uri="{0D108BD9-81ED-4DB2-BD59-A6C34878D82A}">
                    <a16:rowId xmlns:a16="http://schemas.microsoft.com/office/drawing/2014/main" val="3325152137"/>
                  </a:ext>
                </a:extLst>
              </a:tr>
              <a:tr h="448602">
                <a:tc>
                  <a:txBody>
                    <a:bodyPr/>
                    <a:lstStyle/>
                    <a:p>
                      <a:r>
                        <a:rPr lang="en-AU" sz="1000" dirty="0"/>
                        <a:t>Max Overbooking Limit</a:t>
                      </a:r>
                    </a:p>
                  </a:txBody>
                  <a:tcPr anchor="ctr"/>
                </a:tc>
                <a:tc>
                  <a:txBody>
                    <a:bodyPr/>
                    <a:lstStyle/>
                    <a:p>
                      <a:r>
                        <a:rPr lang="en-AU" sz="1000" dirty="0"/>
                        <a:t>10</a:t>
                      </a:r>
                    </a:p>
                  </a:txBody>
                  <a:tcPr anchor="ctr"/>
                </a:tc>
                <a:tc>
                  <a:txBody>
                    <a:bodyPr/>
                    <a:lstStyle/>
                    <a:p>
                      <a:r>
                        <a:rPr lang="en-AU" sz="1000" dirty="0"/>
                        <a:t>Max allowed bookings beyond actual capacity</a:t>
                      </a:r>
                    </a:p>
                  </a:txBody>
                  <a:tcPr anchor="ctr"/>
                </a:tc>
                <a:extLst>
                  <a:ext uri="{0D108BD9-81ED-4DB2-BD59-A6C34878D82A}">
                    <a16:rowId xmlns:a16="http://schemas.microsoft.com/office/drawing/2014/main" val="33317475"/>
                  </a:ext>
                </a:extLst>
              </a:tr>
            </a:tbl>
          </a:graphicData>
        </a:graphic>
      </p:graphicFrame>
      <p:graphicFrame>
        <p:nvGraphicFramePr>
          <p:cNvPr id="9" name="Table 8">
            <a:extLst>
              <a:ext uri="{FF2B5EF4-FFF2-40B4-BE49-F238E27FC236}">
                <a16:creationId xmlns:a16="http://schemas.microsoft.com/office/drawing/2014/main" id="{8C732298-B345-D9F4-2757-67C6524AD16B}"/>
              </a:ext>
            </a:extLst>
          </p:cNvPr>
          <p:cNvGraphicFramePr>
            <a:graphicFrameLocks noGrp="1"/>
          </p:cNvGraphicFramePr>
          <p:nvPr>
            <p:extLst>
              <p:ext uri="{D42A27DB-BD31-4B8C-83A1-F6EECF244321}">
                <p14:modId xmlns:p14="http://schemas.microsoft.com/office/powerpoint/2010/main" val="3786631934"/>
              </p:ext>
            </p:extLst>
          </p:nvPr>
        </p:nvGraphicFramePr>
        <p:xfrm>
          <a:off x="5083964" y="4658703"/>
          <a:ext cx="6063869" cy="1462274"/>
        </p:xfrm>
        <a:graphic>
          <a:graphicData uri="http://schemas.openxmlformats.org/drawingml/2006/table">
            <a:tbl>
              <a:tblPr>
                <a:tableStyleId>{35758FB7-9AC5-4552-8A53-C91805E547FA}</a:tableStyleId>
              </a:tblPr>
              <a:tblGrid>
                <a:gridCol w="1702823">
                  <a:extLst>
                    <a:ext uri="{9D8B030D-6E8A-4147-A177-3AD203B41FA5}">
                      <a16:colId xmlns:a16="http://schemas.microsoft.com/office/drawing/2014/main" val="533943658"/>
                    </a:ext>
                  </a:extLst>
                </a:gridCol>
                <a:gridCol w="779463">
                  <a:extLst>
                    <a:ext uri="{9D8B030D-6E8A-4147-A177-3AD203B41FA5}">
                      <a16:colId xmlns:a16="http://schemas.microsoft.com/office/drawing/2014/main" val="2534949747"/>
                    </a:ext>
                  </a:extLst>
                </a:gridCol>
                <a:gridCol w="3581583">
                  <a:extLst>
                    <a:ext uri="{9D8B030D-6E8A-4147-A177-3AD203B41FA5}">
                      <a16:colId xmlns:a16="http://schemas.microsoft.com/office/drawing/2014/main" val="1641754049"/>
                    </a:ext>
                  </a:extLst>
                </a:gridCol>
              </a:tblGrid>
              <a:tr h="231491">
                <a:tc>
                  <a:txBody>
                    <a:bodyPr/>
                    <a:lstStyle/>
                    <a:p>
                      <a:r>
                        <a:rPr lang="en-AU" sz="1000" b="1" dirty="0"/>
                        <a:t>INPUT</a:t>
                      </a:r>
                    </a:p>
                  </a:txBody>
                  <a:tcPr anchor="ctr"/>
                </a:tc>
                <a:tc>
                  <a:txBody>
                    <a:bodyPr/>
                    <a:lstStyle/>
                    <a:p>
                      <a:r>
                        <a:rPr lang="en-AU" sz="1000" b="1" dirty="0"/>
                        <a:t>VALUE</a:t>
                      </a:r>
                    </a:p>
                  </a:txBody>
                  <a:tcPr anchor="ctr"/>
                </a:tc>
                <a:tc>
                  <a:txBody>
                    <a:bodyPr/>
                    <a:lstStyle/>
                    <a:p>
                      <a:r>
                        <a:rPr lang="en-AU" sz="1000" b="1" dirty="0"/>
                        <a:t>EXPLANATION</a:t>
                      </a:r>
                    </a:p>
                  </a:txBody>
                  <a:tcPr anchor="ctr"/>
                </a:tc>
                <a:extLst>
                  <a:ext uri="{0D108BD9-81ED-4DB2-BD59-A6C34878D82A}">
                    <a16:rowId xmlns:a16="http://schemas.microsoft.com/office/drawing/2014/main" val="1468779708"/>
                  </a:ext>
                </a:extLst>
              </a:tr>
              <a:tr h="365377">
                <a:tc>
                  <a:txBody>
                    <a:bodyPr/>
                    <a:lstStyle/>
                    <a:p>
                      <a:r>
                        <a:rPr lang="en-AU" sz="1000" dirty="0"/>
                        <a:t>Online Bookings (S1)</a:t>
                      </a:r>
                    </a:p>
                  </a:txBody>
                  <a:tcPr anchor="ctr"/>
                </a:tc>
                <a:tc>
                  <a:txBody>
                    <a:bodyPr/>
                    <a:lstStyle/>
                    <a:p>
                      <a:r>
                        <a:rPr lang="en-AU" sz="1000" dirty="0"/>
                        <a:t>35</a:t>
                      </a:r>
                    </a:p>
                  </a:txBody>
                  <a:tcPr anchor="ctr"/>
                </a:tc>
                <a:tc>
                  <a:txBody>
                    <a:bodyPr/>
                    <a:lstStyle/>
                    <a:p>
                      <a:r>
                        <a:rPr lang="en-AU" sz="1000" dirty="0"/>
                        <a:t>Daily online customer bookings (random variation)</a:t>
                      </a:r>
                    </a:p>
                  </a:txBody>
                  <a:tcPr anchor="ctr"/>
                </a:tc>
                <a:extLst>
                  <a:ext uri="{0D108BD9-81ED-4DB2-BD59-A6C34878D82A}">
                    <a16:rowId xmlns:a16="http://schemas.microsoft.com/office/drawing/2014/main" val="3904355109"/>
                  </a:ext>
                </a:extLst>
              </a:tr>
              <a:tr h="231491">
                <a:tc>
                  <a:txBody>
                    <a:bodyPr/>
                    <a:lstStyle/>
                    <a:p>
                      <a:r>
                        <a:rPr lang="en-AU" sz="1000"/>
                        <a:t>Cancellation Rate (S2)</a:t>
                      </a:r>
                    </a:p>
                  </a:txBody>
                  <a:tcPr anchor="ctr"/>
                </a:tc>
                <a:tc>
                  <a:txBody>
                    <a:bodyPr/>
                    <a:lstStyle/>
                    <a:p>
                      <a:r>
                        <a:rPr lang="en-AU" sz="1000"/>
                        <a:t>10%</a:t>
                      </a:r>
                    </a:p>
                  </a:txBody>
                  <a:tcPr anchor="ctr"/>
                </a:tc>
                <a:tc>
                  <a:txBody>
                    <a:bodyPr/>
                    <a:lstStyle/>
                    <a:p>
                      <a:r>
                        <a:rPr lang="en-AU" sz="1000"/>
                        <a:t>Percentage of online bookings that cancel</a:t>
                      </a:r>
                    </a:p>
                  </a:txBody>
                  <a:tcPr anchor="ctr"/>
                </a:tc>
                <a:extLst>
                  <a:ext uri="{0D108BD9-81ED-4DB2-BD59-A6C34878D82A}">
                    <a16:rowId xmlns:a16="http://schemas.microsoft.com/office/drawing/2014/main" val="3794986370"/>
                  </a:ext>
                </a:extLst>
              </a:tr>
              <a:tr h="231491">
                <a:tc>
                  <a:txBody>
                    <a:bodyPr/>
                    <a:lstStyle/>
                    <a:p>
                      <a:r>
                        <a:rPr lang="en-AU" sz="1000" dirty="0"/>
                        <a:t>Walk-In Demand (S3)</a:t>
                      </a:r>
                    </a:p>
                  </a:txBody>
                  <a:tcPr anchor="ctr"/>
                </a:tc>
                <a:tc>
                  <a:txBody>
                    <a:bodyPr/>
                    <a:lstStyle/>
                    <a:p>
                      <a:r>
                        <a:rPr lang="en-AU" sz="1000" dirty="0"/>
                        <a:t>5</a:t>
                      </a:r>
                    </a:p>
                  </a:txBody>
                  <a:tcPr anchor="ctr"/>
                </a:tc>
                <a:tc>
                  <a:txBody>
                    <a:bodyPr/>
                    <a:lstStyle/>
                    <a:p>
                      <a:r>
                        <a:rPr lang="en-AU" sz="1000"/>
                        <a:t>Guests arriving without a booking</a:t>
                      </a:r>
                    </a:p>
                  </a:txBody>
                  <a:tcPr anchor="ctr"/>
                </a:tc>
                <a:extLst>
                  <a:ext uri="{0D108BD9-81ED-4DB2-BD59-A6C34878D82A}">
                    <a16:rowId xmlns:a16="http://schemas.microsoft.com/office/drawing/2014/main" val="2410144498"/>
                  </a:ext>
                </a:extLst>
              </a:tr>
              <a:tr h="365377">
                <a:tc>
                  <a:txBody>
                    <a:bodyPr/>
                    <a:lstStyle/>
                    <a:p>
                      <a:r>
                        <a:rPr lang="en-AU" sz="1000" dirty="0"/>
                        <a:t>Misc. Costs (S4)</a:t>
                      </a:r>
                    </a:p>
                  </a:txBody>
                  <a:tcPr anchor="ctr"/>
                </a:tc>
                <a:tc>
                  <a:txBody>
                    <a:bodyPr/>
                    <a:lstStyle/>
                    <a:p>
                      <a:r>
                        <a:rPr lang="en-AU" sz="1000" dirty="0"/>
                        <a:t>$50</a:t>
                      </a:r>
                    </a:p>
                  </a:txBody>
                  <a:tcPr anchor="ctr"/>
                </a:tc>
                <a:tc>
                  <a:txBody>
                    <a:bodyPr/>
                    <a:lstStyle/>
                    <a:p>
                      <a:r>
                        <a:rPr lang="en-AU" sz="1000" dirty="0"/>
                        <a:t>Random daily costs (e.g., repairs, lost items)</a:t>
                      </a:r>
                    </a:p>
                  </a:txBody>
                  <a:tcPr anchor="ctr"/>
                </a:tc>
                <a:extLst>
                  <a:ext uri="{0D108BD9-81ED-4DB2-BD59-A6C34878D82A}">
                    <a16:rowId xmlns:a16="http://schemas.microsoft.com/office/drawing/2014/main" val="501609426"/>
                  </a:ext>
                </a:extLst>
              </a:tr>
            </a:tbl>
          </a:graphicData>
        </a:graphic>
      </p:graphicFrame>
      <p:graphicFrame>
        <p:nvGraphicFramePr>
          <p:cNvPr id="12" name="Table 11">
            <a:extLst>
              <a:ext uri="{FF2B5EF4-FFF2-40B4-BE49-F238E27FC236}">
                <a16:creationId xmlns:a16="http://schemas.microsoft.com/office/drawing/2014/main" id="{D4B9C1EC-DA7C-6CF1-12C0-C38222882645}"/>
              </a:ext>
            </a:extLst>
          </p:cNvPr>
          <p:cNvGraphicFramePr>
            <a:graphicFrameLocks noGrp="1"/>
          </p:cNvGraphicFramePr>
          <p:nvPr>
            <p:extLst>
              <p:ext uri="{D42A27DB-BD31-4B8C-83A1-F6EECF244321}">
                <p14:modId xmlns:p14="http://schemas.microsoft.com/office/powerpoint/2010/main" val="2345583062"/>
              </p:ext>
            </p:extLst>
          </p:nvPr>
        </p:nvGraphicFramePr>
        <p:xfrm>
          <a:off x="5083964" y="706925"/>
          <a:ext cx="6063870" cy="1188720"/>
        </p:xfrm>
        <a:graphic>
          <a:graphicData uri="http://schemas.openxmlformats.org/drawingml/2006/table">
            <a:tbl>
              <a:tblPr>
                <a:tableStyleId>{69C7853C-536D-4A76-A0AE-DD22124D55A5}</a:tableStyleId>
              </a:tblPr>
              <a:tblGrid>
                <a:gridCol w="1153513">
                  <a:extLst>
                    <a:ext uri="{9D8B030D-6E8A-4147-A177-3AD203B41FA5}">
                      <a16:colId xmlns:a16="http://schemas.microsoft.com/office/drawing/2014/main" val="2855131639"/>
                    </a:ext>
                  </a:extLst>
                </a:gridCol>
                <a:gridCol w="743497">
                  <a:extLst>
                    <a:ext uri="{9D8B030D-6E8A-4147-A177-3AD203B41FA5}">
                      <a16:colId xmlns:a16="http://schemas.microsoft.com/office/drawing/2014/main" val="2781149757"/>
                    </a:ext>
                  </a:extLst>
                </a:gridCol>
                <a:gridCol w="4166860">
                  <a:extLst>
                    <a:ext uri="{9D8B030D-6E8A-4147-A177-3AD203B41FA5}">
                      <a16:colId xmlns:a16="http://schemas.microsoft.com/office/drawing/2014/main" val="1581966176"/>
                    </a:ext>
                  </a:extLst>
                </a:gridCol>
              </a:tblGrid>
              <a:tr h="0">
                <a:tc>
                  <a:txBody>
                    <a:bodyPr/>
                    <a:lstStyle/>
                    <a:p>
                      <a:r>
                        <a:rPr lang="en-AU" sz="1200" b="1" dirty="0"/>
                        <a:t>INPUT</a:t>
                      </a:r>
                    </a:p>
                  </a:txBody>
                  <a:tcPr anchor="ctr"/>
                </a:tc>
                <a:tc>
                  <a:txBody>
                    <a:bodyPr/>
                    <a:lstStyle/>
                    <a:p>
                      <a:r>
                        <a:rPr lang="en-AU" sz="1200" b="1" dirty="0"/>
                        <a:t>VALUE</a:t>
                      </a:r>
                    </a:p>
                  </a:txBody>
                  <a:tcPr anchor="ctr"/>
                </a:tc>
                <a:tc>
                  <a:txBody>
                    <a:bodyPr/>
                    <a:lstStyle/>
                    <a:p>
                      <a:r>
                        <a:rPr lang="en-AU" sz="1200" b="1" dirty="0"/>
                        <a:t>EXPLANATION</a:t>
                      </a:r>
                    </a:p>
                  </a:txBody>
                  <a:tcPr anchor="ctr"/>
                </a:tc>
                <a:extLst>
                  <a:ext uri="{0D108BD9-81ED-4DB2-BD59-A6C34878D82A}">
                    <a16:rowId xmlns:a16="http://schemas.microsoft.com/office/drawing/2014/main" val="212918117"/>
                  </a:ext>
                </a:extLst>
              </a:tr>
              <a:tr h="0">
                <a:tc>
                  <a:txBody>
                    <a:bodyPr/>
                    <a:lstStyle/>
                    <a:p>
                      <a:r>
                        <a:rPr lang="en-AU" sz="1200" dirty="0"/>
                        <a:t>Room Rate (D1)</a:t>
                      </a:r>
                    </a:p>
                  </a:txBody>
                  <a:tcPr anchor="ctr"/>
                </a:tc>
                <a:tc>
                  <a:txBody>
                    <a:bodyPr/>
                    <a:lstStyle/>
                    <a:p>
                      <a:r>
                        <a:rPr lang="en-AU" sz="1200"/>
                        <a:t>$150 / $200</a:t>
                      </a:r>
                    </a:p>
                  </a:txBody>
                  <a:tcPr anchor="ctr"/>
                </a:tc>
                <a:tc>
                  <a:txBody>
                    <a:bodyPr/>
                    <a:lstStyle/>
                    <a:p>
                      <a:r>
                        <a:rPr lang="en-AU" sz="1200" dirty="0"/>
                        <a:t>Price per room per night</a:t>
                      </a:r>
                    </a:p>
                  </a:txBody>
                  <a:tcPr anchor="ctr"/>
                </a:tc>
                <a:extLst>
                  <a:ext uri="{0D108BD9-81ED-4DB2-BD59-A6C34878D82A}">
                    <a16:rowId xmlns:a16="http://schemas.microsoft.com/office/drawing/2014/main" val="231780937"/>
                  </a:ext>
                </a:extLst>
              </a:tr>
              <a:tr h="0">
                <a:tc>
                  <a:txBody>
                    <a:bodyPr/>
                    <a:lstStyle/>
                    <a:p>
                      <a:r>
                        <a:rPr lang="en-AU" sz="1200" dirty="0"/>
                        <a:t>Overbooking Buffer (D2)</a:t>
                      </a:r>
                    </a:p>
                  </a:txBody>
                  <a:tcPr anchor="ctr"/>
                </a:tc>
                <a:tc>
                  <a:txBody>
                    <a:bodyPr/>
                    <a:lstStyle/>
                    <a:p>
                      <a:r>
                        <a:rPr lang="en-AU" sz="1200"/>
                        <a:t>5</a:t>
                      </a:r>
                    </a:p>
                  </a:txBody>
                  <a:tcPr anchor="ctr"/>
                </a:tc>
                <a:tc>
                  <a:txBody>
                    <a:bodyPr/>
                    <a:lstStyle/>
                    <a:p>
                      <a:r>
                        <a:rPr lang="en-AU" sz="1200" dirty="0"/>
                        <a:t>Extra bookings accepted beyond capacity</a:t>
                      </a:r>
                    </a:p>
                  </a:txBody>
                  <a:tcPr anchor="ctr"/>
                </a:tc>
                <a:extLst>
                  <a:ext uri="{0D108BD9-81ED-4DB2-BD59-A6C34878D82A}">
                    <a16:rowId xmlns:a16="http://schemas.microsoft.com/office/drawing/2014/main" val="1199968200"/>
                  </a:ext>
                </a:extLst>
              </a:tr>
            </a:tbl>
          </a:graphicData>
        </a:graphic>
      </p:graphicFrame>
      <p:sp>
        <p:nvSpPr>
          <p:cNvPr id="14" name="TextBox 13">
            <a:extLst>
              <a:ext uri="{FF2B5EF4-FFF2-40B4-BE49-F238E27FC236}">
                <a16:creationId xmlns:a16="http://schemas.microsoft.com/office/drawing/2014/main" id="{D74AE146-6C42-973C-93F3-103A6B7BE587}"/>
              </a:ext>
            </a:extLst>
          </p:cNvPr>
          <p:cNvSpPr txBox="1"/>
          <p:nvPr/>
        </p:nvSpPr>
        <p:spPr>
          <a:xfrm>
            <a:off x="2071886" y="1230659"/>
            <a:ext cx="6097508" cy="369332"/>
          </a:xfrm>
          <a:prstGeom prst="rect">
            <a:avLst/>
          </a:prstGeom>
          <a:noFill/>
        </p:spPr>
        <p:txBody>
          <a:bodyPr wrap="square">
            <a:spAutoFit/>
          </a:bodyPr>
          <a:lstStyle/>
          <a:p>
            <a:r>
              <a:rPr lang="en-AU" dirty="0"/>
              <a:t>Decision Variables</a:t>
            </a:r>
          </a:p>
        </p:txBody>
      </p:sp>
      <p:sp>
        <p:nvSpPr>
          <p:cNvPr id="16" name="TextBox 15">
            <a:extLst>
              <a:ext uri="{FF2B5EF4-FFF2-40B4-BE49-F238E27FC236}">
                <a16:creationId xmlns:a16="http://schemas.microsoft.com/office/drawing/2014/main" id="{39A9C73C-AA94-742D-8E4D-B4F760D4A5AE}"/>
              </a:ext>
            </a:extLst>
          </p:cNvPr>
          <p:cNvSpPr txBox="1"/>
          <p:nvPr/>
        </p:nvSpPr>
        <p:spPr>
          <a:xfrm>
            <a:off x="2071886" y="5246241"/>
            <a:ext cx="6097508" cy="369332"/>
          </a:xfrm>
          <a:prstGeom prst="rect">
            <a:avLst/>
          </a:prstGeom>
          <a:noFill/>
        </p:spPr>
        <p:txBody>
          <a:bodyPr wrap="square">
            <a:spAutoFit/>
          </a:bodyPr>
          <a:lstStyle/>
          <a:p>
            <a:r>
              <a:rPr lang="en-AU" dirty="0"/>
              <a:t>Stochastic Inputs</a:t>
            </a:r>
          </a:p>
        </p:txBody>
      </p:sp>
      <p:sp>
        <p:nvSpPr>
          <p:cNvPr id="18" name="TextBox 17">
            <a:extLst>
              <a:ext uri="{FF2B5EF4-FFF2-40B4-BE49-F238E27FC236}">
                <a16:creationId xmlns:a16="http://schemas.microsoft.com/office/drawing/2014/main" id="{F6CE71F5-596C-24F1-188E-28A86969A977}"/>
              </a:ext>
            </a:extLst>
          </p:cNvPr>
          <p:cNvSpPr txBox="1"/>
          <p:nvPr/>
        </p:nvSpPr>
        <p:spPr>
          <a:xfrm>
            <a:off x="2197731" y="3244334"/>
            <a:ext cx="6097508" cy="369332"/>
          </a:xfrm>
          <a:prstGeom prst="rect">
            <a:avLst/>
          </a:prstGeom>
          <a:noFill/>
        </p:spPr>
        <p:txBody>
          <a:bodyPr wrap="square">
            <a:spAutoFit/>
          </a:bodyPr>
          <a:lstStyle/>
          <a:p>
            <a:r>
              <a:rPr lang="en-AU" dirty="0"/>
              <a:t>Fixed Inputs</a:t>
            </a:r>
          </a:p>
        </p:txBody>
      </p:sp>
      <p:cxnSp>
        <p:nvCxnSpPr>
          <p:cNvPr id="20" name="Straight Connector 19">
            <a:extLst>
              <a:ext uri="{FF2B5EF4-FFF2-40B4-BE49-F238E27FC236}">
                <a16:creationId xmlns:a16="http://schemas.microsoft.com/office/drawing/2014/main" id="{50A5AA92-32FA-C34A-15F5-16CAE6E172C7}"/>
              </a:ext>
            </a:extLst>
          </p:cNvPr>
          <p:cNvCxnSpPr>
            <a:cxnSpLocks/>
          </p:cNvCxnSpPr>
          <p:nvPr/>
        </p:nvCxnSpPr>
        <p:spPr>
          <a:xfrm>
            <a:off x="1157333" y="4363049"/>
            <a:ext cx="9990500"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4BC00924-663C-1925-4261-442A293378BD}"/>
              </a:ext>
            </a:extLst>
          </p:cNvPr>
          <p:cNvCxnSpPr>
            <a:cxnSpLocks/>
          </p:cNvCxnSpPr>
          <p:nvPr/>
        </p:nvCxnSpPr>
        <p:spPr>
          <a:xfrm>
            <a:off x="1157334" y="6137103"/>
            <a:ext cx="999049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04233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9583-4AD5-4D96-56AC-A04D2C941139}"/>
              </a:ext>
            </a:extLst>
          </p:cNvPr>
          <p:cNvSpPr>
            <a:spLocks noGrp="1"/>
          </p:cNvSpPr>
          <p:nvPr>
            <p:ph type="title"/>
          </p:nvPr>
        </p:nvSpPr>
        <p:spPr>
          <a:xfrm>
            <a:off x="1097280" y="286604"/>
            <a:ext cx="8390752" cy="645904"/>
          </a:xfrm>
        </p:spPr>
        <p:txBody>
          <a:bodyPr>
            <a:normAutofit/>
          </a:bodyPr>
          <a:lstStyle/>
          <a:p>
            <a:r>
              <a:rPr lang="en-AU" sz="3200" dirty="0"/>
              <a:t>CALCULATED OUTPUTS</a:t>
            </a:r>
          </a:p>
        </p:txBody>
      </p:sp>
      <p:graphicFrame>
        <p:nvGraphicFramePr>
          <p:cNvPr id="24" name="Table 23">
            <a:extLst>
              <a:ext uri="{FF2B5EF4-FFF2-40B4-BE49-F238E27FC236}">
                <a16:creationId xmlns:a16="http://schemas.microsoft.com/office/drawing/2014/main" id="{844FDD3C-4CC3-A191-6585-37069A31790A}"/>
              </a:ext>
            </a:extLst>
          </p:cNvPr>
          <p:cNvGraphicFramePr>
            <a:graphicFrameLocks noGrp="1"/>
          </p:cNvGraphicFramePr>
          <p:nvPr>
            <p:extLst>
              <p:ext uri="{D42A27DB-BD31-4B8C-83A1-F6EECF244321}">
                <p14:modId xmlns:p14="http://schemas.microsoft.com/office/powerpoint/2010/main" val="4005414261"/>
              </p:ext>
            </p:extLst>
          </p:nvPr>
        </p:nvGraphicFramePr>
        <p:xfrm>
          <a:off x="4354718" y="2232222"/>
          <a:ext cx="7061704" cy="1697630"/>
        </p:xfrm>
        <a:graphic>
          <a:graphicData uri="http://schemas.openxmlformats.org/drawingml/2006/table">
            <a:tbl>
              <a:tblPr>
                <a:tableStyleId>{35758FB7-9AC5-4552-8A53-C91805E547FA}</a:tableStyleId>
              </a:tblPr>
              <a:tblGrid>
                <a:gridCol w="1371883">
                  <a:extLst>
                    <a:ext uri="{9D8B030D-6E8A-4147-A177-3AD203B41FA5}">
                      <a16:colId xmlns:a16="http://schemas.microsoft.com/office/drawing/2014/main" val="2602362966"/>
                    </a:ext>
                  </a:extLst>
                </a:gridCol>
                <a:gridCol w="5689821">
                  <a:extLst>
                    <a:ext uri="{9D8B030D-6E8A-4147-A177-3AD203B41FA5}">
                      <a16:colId xmlns:a16="http://schemas.microsoft.com/office/drawing/2014/main" val="3642445638"/>
                    </a:ext>
                  </a:extLst>
                </a:gridCol>
              </a:tblGrid>
              <a:tr h="191502">
                <a:tc>
                  <a:txBody>
                    <a:bodyPr/>
                    <a:lstStyle/>
                    <a:p>
                      <a:r>
                        <a:rPr lang="en-AU" sz="800" b="1"/>
                        <a:t>Metric</a:t>
                      </a:r>
                      <a:endParaRPr lang="en-AU" sz="800"/>
                    </a:p>
                  </a:txBody>
                  <a:tcPr anchor="ctr"/>
                </a:tc>
                <a:tc>
                  <a:txBody>
                    <a:bodyPr/>
                    <a:lstStyle/>
                    <a:p>
                      <a:r>
                        <a:rPr lang="en-AU" sz="800" b="1"/>
                        <a:t>Explanation</a:t>
                      </a:r>
                      <a:endParaRPr lang="en-AU" sz="800"/>
                    </a:p>
                  </a:txBody>
                  <a:tcPr anchor="ctr"/>
                </a:tc>
                <a:extLst>
                  <a:ext uri="{0D108BD9-81ED-4DB2-BD59-A6C34878D82A}">
                    <a16:rowId xmlns:a16="http://schemas.microsoft.com/office/drawing/2014/main" val="1517476181"/>
                  </a:ext>
                </a:extLst>
              </a:tr>
              <a:tr h="315415">
                <a:tc>
                  <a:txBody>
                    <a:bodyPr/>
                    <a:lstStyle/>
                    <a:p>
                      <a:r>
                        <a:rPr lang="en-AU" sz="800" b="1"/>
                        <a:t>Bookings After Cancellation</a:t>
                      </a:r>
                      <a:endParaRPr lang="en-AU" sz="800"/>
                    </a:p>
                  </a:txBody>
                  <a:tcPr anchor="ctr"/>
                </a:tc>
                <a:tc>
                  <a:txBody>
                    <a:bodyPr/>
                    <a:lstStyle/>
                    <a:p>
                      <a:r>
                        <a:rPr lang="en-AU" sz="800"/>
                        <a:t>Net online bookings after applying cancellation rate</a:t>
                      </a:r>
                    </a:p>
                  </a:txBody>
                  <a:tcPr anchor="ctr"/>
                </a:tc>
                <a:extLst>
                  <a:ext uri="{0D108BD9-81ED-4DB2-BD59-A6C34878D82A}">
                    <a16:rowId xmlns:a16="http://schemas.microsoft.com/office/drawing/2014/main" val="1422914251"/>
                  </a:ext>
                </a:extLst>
              </a:tr>
              <a:tr h="191502">
                <a:tc>
                  <a:txBody>
                    <a:bodyPr/>
                    <a:lstStyle/>
                    <a:p>
                      <a:r>
                        <a:rPr lang="en-AU" sz="800" b="1"/>
                        <a:t>Total Demand</a:t>
                      </a:r>
                      <a:endParaRPr lang="en-AU" sz="800"/>
                    </a:p>
                  </a:txBody>
                  <a:tcPr anchor="ctr"/>
                </a:tc>
                <a:tc>
                  <a:txBody>
                    <a:bodyPr/>
                    <a:lstStyle/>
                    <a:p>
                      <a:r>
                        <a:rPr lang="en-AU" sz="800"/>
                        <a:t>Sum of bookings after cancellation + walk-ins</a:t>
                      </a:r>
                    </a:p>
                  </a:txBody>
                  <a:tcPr anchor="ctr"/>
                </a:tc>
                <a:extLst>
                  <a:ext uri="{0D108BD9-81ED-4DB2-BD59-A6C34878D82A}">
                    <a16:rowId xmlns:a16="http://schemas.microsoft.com/office/drawing/2014/main" val="913678228"/>
                  </a:ext>
                </a:extLst>
              </a:tr>
              <a:tr h="191502">
                <a:tc>
                  <a:txBody>
                    <a:bodyPr/>
                    <a:lstStyle/>
                    <a:p>
                      <a:r>
                        <a:rPr lang="en-AU" sz="800" b="1"/>
                        <a:t>Rooms Booked</a:t>
                      </a:r>
                      <a:endParaRPr lang="en-AU" sz="800"/>
                    </a:p>
                  </a:txBody>
                  <a:tcPr anchor="ctr"/>
                </a:tc>
                <a:tc>
                  <a:txBody>
                    <a:bodyPr/>
                    <a:lstStyle/>
                    <a:p>
                      <a:r>
                        <a:rPr lang="en-AU" sz="800" dirty="0"/>
                        <a:t>Total rooms filled (min of demand vs. room capacity + buffer)</a:t>
                      </a:r>
                    </a:p>
                  </a:txBody>
                  <a:tcPr anchor="ctr"/>
                </a:tc>
                <a:extLst>
                  <a:ext uri="{0D108BD9-81ED-4DB2-BD59-A6C34878D82A}">
                    <a16:rowId xmlns:a16="http://schemas.microsoft.com/office/drawing/2014/main" val="1190611957"/>
                  </a:ext>
                </a:extLst>
              </a:tr>
              <a:tr h="315415">
                <a:tc>
                  <a:txBody>
                    <a:bodyPr/>
                    <a:lstStyle/>
                    <a:p>
                      <a:r>
                        <a:rPr lang="en-AU" sz="800" b="1"/>
                        <a:t>Overbooked Guests</a:t>
                      </a:r>
                      <a:endParaRPr lang="en-AU" sz="800"/>
                    </a:p>
                  </a:txBody>
                  <a:tcPr anchor="ctr"/>
                </a:tc>
                <a:tc>
                  <a:txBody>
                    <a:bodyPr/>
                    <a:lstStyle/>
                    <a:p>
                      <a:r>
                        <a:rPr lang="en-AU" sz="800"/>
                        <a:t>Guests exceeding room capacity – compensated if applicable</a:t>
                      </a:r>
                    </a:p>
                  </a:txBody>
                  <a:tcPr anchor="ctr"/>
                </a:tc>
                <a:extLst>
                  <a:ext uri="{0D108BD9-81ED-4DB2-BD59-A6C34878D82A}">
                    <a16:rowId xmlns:a16="http://schemas.microsoft.com/office/drawing/2014/main" val="1162431498"/>
                  </a:ext>
                </a:extLst>
              </a:tr>
              <a:tr h="191502">
                <a:tc>
                  <a:txBody>
                    <a:bodyPr/>
                    <a:lstStyle/>
                    <a:p>
                      <a:r>
                        <a:rPr lang="en-AU" sz="800" b="1"/>
                        <a:t>Total Revenue</a:t>
                      </a:r>
                      <a:endParaRPr lang="en-AU" sz="800"/>
                    </a:p>
                  </a:txBody>
                  <a:tcPr anchor="ctr"/>
                </a:tc>
                <a:tc>
                  <a:txBody>
                    <a:bodyPr/>
                    <a:lstStyle/>
                    <a:p>
                      <a:r>
                        <a:rPr lang="en-AU" sz="800"/>
                        <a:t>Room Rate × Rooms Booked</a:t>
                      </a:r>
                    </a:p>
                  </a:txBody>
                  <a:tcPr anchor="ctr"/>
                </a:tc>
                <a:extLst>
                  <a:ext uri="{0D108BD9-81ED-4DB2-BD59-A6C34878D82A}">
                    <a16:rowId xmlns:a16="http://schemas.microsoft.com/office/drawing/2014/main" val="4120447112"/>
                  </a:ext>
                </a:extLst>
              </a:tr>
              <a:tr h="191502">
                <a:tc>
                  <a:txBody>
                    <a:bodyPr/>
                    <a:lstStyle/>
                    <a:p>
                      <a:r>
                        <a:rPr lang="en-AU" sz="800" b="1"/>
                        <a:t>Total Cost</a:t>
                      </a:r>
                      <a:endParaRPr lang="en-AU" sz="800"/>
                    </a:p>
                  </a:txBody>
                  <a:tcPr anchor="ctr"/>
                </a:tc>
                <a:tc>
                  <a:txBody>
                    <a:bodyPr/>
                    <a:lstStyle/>
                    <a:p>
                      <a:r>
                        <a:rPr lang="en-AU" sz="800" dirty="0"/>
                        <a:t>Sum of housekeeping, misc. expenses, and compensation if any</a:t>
                      </a:r>
                    </a:p>
                  </a:txBody>
                  <a:tcPr anchor="ctr"/>
                </a:tc>
                <a:extLst>
                  <a:ext uri="{0D108BD9-81ED-4DB2-BD59-A6C34878D82A}">
                    <a16:rowId xmlns:a16="http://schemas.microsoft.com/office/drawing/2014/main" val="108595914"/>
                  </a:ext>
                </a:extLst>
              </a:tr>
            </a:tbl>
          </a:graphicData>
        </a:graphic>
      </p:graphicFrame>
      <p:graphicFrame>
        <p:nvGraphicFramePr>
          <p:cNvPr id="34" name="Table 33">
            <a:extLst>
              <a:ext uri="{FF2B5EF4-FFF2-40B4-BE49-F238E27FC236}">
                <a16:creationId xmlns:a16="http://schemas.microsoft.com/office/drawing/2014/main" id="{5F6749E5-B1FC-73D8-24CA-C1B9DC0D0044}"/>
              </a:ext>
            </a:extLst>
          </p:cNvPr>
          <p:cNvGraphicFramePr>
            <a:graphicFrameLocks noGrp="1"/>
          </p:cNvGraphicFramePr>
          <p:nvPr>
            <p:extLst>
              <p:ext uri="{D42A27DB-BD31-4B8C-83A1-F6EECF244321}">
                <p14:modId xmlns:p14="http://schemas.microsoft.com/office/powerpoint/2010/main" val="344740282"/>
              </p:ext>
            </p:extLst>
          </p:nvPr>
        </p:nvGraphicFramePr>
        <p:xfrm>
          <a:off x="4354718" y="4371103"/>
          <a:ext cx="7061704" cy="1074420"/>
        </p:xfrm>
        <a:graphic>
          <a:graphicData uri="http://schemas.openxmlformats.org/drawingml/2006/table">
            <a:tbl>
              <a:tblPr>
                <a:tableStyleId>{69C7853C-536D-4A76-A0AE-DD22124D55A5}</a:tableStyleId>
              </a:tblPr>
              <a:tblGrid>
                <a:gridCol w="1009582">
                  <a:extLst>
                    <a:ext uri="{9D8B030D-6E8A-4147-A177-3AD203B41FA5}">
                      <a16:colId xmlns:a16="http://schemas.microsoft.com/office/drawing/2014/main" val="2384248824"/>
                    </a:ext>
                  </a:extLst>
                </a:gridCol>
                <a:gridCol w="6052122">
                  <a:extLst>
                    <a:ext uri="{9D8B030D-6E8A-4147-A177-3AD203B41FA5}">
                      <a16:colId xmlns:a16="http://schemas.microsoft.com/office/drawing/2014/main" val="2536538999"/>
                    </a:ext>
                  </a:extLst>
                </a:gridCol>
              </a:tblGrid>
              <a:tr h="0">
                <a:tc>
                  <a:txBody>
                    <a:bodyPr/>
                    <a:lstStyle/>
                    <a:p>
                      <a:r>
                        <a:rPr lang="en-AU" sz="1050" b="1"/>
                        <a:t>Output</a:t>
                      </a:r>
                      <a:endParaRPr lang="en-AU" sz="1050"/>
                    </a:p>
                  </a:txBody>
                  <a:tcPr anchor="ctr"/>
                </a:tc>
                <a:tc>
                  <a:txBody>
                    <a:bodyPr/>
                    <a:lstStyle/>
                    <a:p>
                      <a:r>
                        <a:rPr lang="en-AU" sz="1050" b="1"/>
                        <a:t>Explanation</a:t>
                      </a:r>
                      <a:endParaRPr lang="en-AU" sz="1050"/>
                    </a:p>
                  </a:txBody>
                  <a:tcPr anchor="ctr"/>
                </a:tc>
                <a:extLst>
                  <a:ext uri="{0D108BD9-81ED-4DB2-BD59-A6C34878D82A}">
                    <a16:rowId xmlns:a16="http://schemas.microsoft.com/office/drawing/2014/main" val="17638441"/>
                  </a:ext>
                </a:extLst>
              </a:tr>
              <a:tr h="0">
                <a:tc>
                  <a:txBody>
                    <a:bodyPr/>
                    <a:lstStyle/>
                    <a:p>
                      <a:r>
                        <a:rPr lang="en-AU" sz="1050" b="1"/>
                        <a:t>Total Daily Profit</a:t>
                      </a:r>
                      <a:endParaRPr lang="en-AU" sz="1050"/>
                    </a:p>
                  </a:txBody>
                  <a:tcPr anchor="ctr"/>
                </a:tc>
                <a:tc>
                  <a:txBody>
                    <a:bodyPr/>
                    <a:lstStyle/>
                    <a:p>
                      <a:r>
                        <a:rPr lang="en-AU" sz="1050" dirty="0"/>
                        <a:t>Revenue – Total Cost</a:t>
                      </a:r>
                    </a:p>
                  </a:txBody>
                  <a:tcPr anchor="ctr"/>
                </a:tc>
                <a:extLst>
                  <a:ext uri="{0D108BD9-81ED-4DB2-BD59-A6C34878D82A}">
                    <a16:rowId xmlns:a16="http://schemas.microsoft.com/office/drawing/2014/main" val="1360824133"/>
                  </a:ext>
                </a:extLst>
              </a:tr>
              <a:tr h="0">
                <a:tc>
                  <a:txBody>
                    <a:bodyPr/>
                    <a:lstStyle/>
                    <a:p>
                      <a:r>
                        <a:rPr lang="en-AU" sz="1050" b="1"/>
                        <a:t>Sold-Out Status</a:t>
                      </a:r>
                      <a:endParaRPr lang="en-AU" sz="1050"/>
                    </a:p>
                  </a:txBody>
                  <a:tcPr anchor="ctr"/>
                </a:tc>
                <a:tc>
                  <a:txBody>
                    <a:bodyPr/>
                    <a:lstStyle/>
                    <a:p>
                      <a:r>
                        <a:rPr lang="en-AU" sz="1050" dirty="0"/>
                        <a:t>Indicates if all available rooms (including buffer) filled</a:t>
                      </a:r>
                    </a:p>
                  </a:txBody>
                  <a:tcPr anchor="ctr"/>
                </a:tc>
                <a:extLst>
                  <a:ext uri="{0D108BD9-81ED-4DB2-BD59-A6C34878D82A}">
                    <a16:rowId xmlns:a16="http://schemas.microsoft.com/office/drawing/2014/main" val="1645716179"/>
                  </a:ext>
                </a:extLst>
              </a:tr>
            </a:tbl>
          </a:graphicData>
        </a:graphic>
      </p:graphicFrame>
      <p:sp>
        <p:nvSpPr>
          <p:cNvPr id="36" name="TextBox 35">
            <a:extLst>
              <a:ext uri="{FF2B5EF4-FFF2-40B4-BE49-F238E27FC236}">
                <a16:creationId xmlns:a16="http://schemas.microsoft.com/office/drawing/2014/main" id="{DFD1769B-29FB-A7F5-47C1-93262FEC86CB}"/>
              </a:ext>
            </a:extLst>
          </p:cNvPr>
          <p:cNvSpPr txBox="1"/>
          <p:nvPr/>
        </p:nvSpPr>
        <p:spPr>
          <a:xfrm>
            <a:off x="1305964" y="2896371"/>
            <a:ext cx="6097508" cy="369332"/>
          </a:xfrm>
          <a:prstGeom prst="rect">
            <a:avLst/>
          </a:prstGeom>
          <a:noFill/>
        </p:spPr>
        <p:txBody>
          <a:bodyPr wrap="square">
            <a:spAutoFit/>
          </a:bodyPr>
          <a:lstStyle/>
          <a:p>
            <a:r>
              <a:rPr lang="en-AU" dirty="0"/>
              <a:t>Key Calculated Values</a:t>
            </a:r>
          </a:p>
        </p:txBody>
      </p:sp>
      <p:sp>
        <p:nvSpPr>
          <p:cNvPr id="38" name="TextBox 37">
            <a:extLst>
              <a:ext uri="{FF2B5EF4-FFF2-40B4-BE49-F238E27FC236}">
                <a16:creationId xmlns:a16="http://schemas.microsoft.com/office/drawing/2014/main" id="{1879B78B-D675-C85D-0424-C3AE70ABE501}"/>
              </a:ext>
            </a:extLst>
          </p:cNvPr>
          <p:cNvSpPr txBox="1"/>
          <p:nvPr/>
        </p:nvSpPr>
        <p:spPr>
          <a:xfrm>
            <a:off x="1305964" y="4723647"/>
            <a:ext cx="6097508" cy="369332"/>
          </a:xfrm>
          <a:prstGeom prst="rect">
            <a:avLst/>
          </a:prstGeom>
          <a:noFill/>
        </p:spPr>
        <p:txBody>
          <a:bodyPr wrap="square">
            <a:spAutoFit/>
          </a:bodyPr>
          <a:lstStyle/>
          <a:p>
            <a:r>
              <a:rPr lang="en-AU" dirty="0"/>
              <a:t>Final Output Metrics</a:t>
            </a:r>
          </a:p>
        </p:txBody>
      </p:sp>
      <p:sp>
        <p:nvSpPr>
          <p:cNvPr id="40" name="TextBox 39">
            <a:extLst>
              <a:ext uri="{FF2B5EF4-FFF2-40B4-BE49-F238E27FC236}">
                <a16:creationId xmlns:a16="http://schemas.microsoft.com/office/drawing/2014/main" id="{2916B96E-9DAC-835D-2A61-E783C52AF3D3}"/>
              </a:ext>
            </a:extLst>
          </p:cNvPr>
          <p:cNvSpPr txBox="1"/>
          <p:nvPr/>
        </p:nvSpPr>
        <p:spPr>
          <a:xfrm>
            <a:off x="1097280" y="1115318"/>
            <a:ext cx="9667290" cy="523220"/>
          </a:xfrm>
          <a:prstGeom prst="rect">
            <a:avLst/>
          </a:prstGeom>
          <a:noFill/>
        </p:spPr>
        <p:txBody>
          <a:bodyPr wrap="square">
            <a:spAutoFit/>
          </a:bodyPr>
          <a:lstStyle/>
          <a:p>
            <a:r>
              <a:rPr lang="en-AU" sz="1400" dirty="0"/>
              <a:t>The model calculates key metrics such as revenue, cost, and profit based on booking activity, cancellations, and demand. These outputs provide real-time insights into daily performance and occupancy levels.</a:t>
            </a:r>
          </a:p>
        </p:txBody>
      </p:sp>
      <p:cxnSp>
        <p:nvCxnSpPr>
          <p:cNvPr id="41" name="Straight Connector 40">
            <a:extLst>
              <a:ext uri="{FF2B5EF4-FFF2-40B4-BE49-F238E27FC236}">
                <a16:creationId xmlns:a16="http://schemas.microsoft.com/office/drawing/2014/main" id="{FE66E217-7B2F-D308-9618-93AB901983E4}"/>
              </a:ext>
            </a:extLst>
          </p:cNvPr>
          <p:cNvCxnSpPr>
            <a:cxnSpLocks/>
          </p:cNvCxnSpPr>
          <p:nvPr/>
        </p:nvCxnSpPr>
        <p:spPr>
          <a:xfrm>
            <a:off x="1100750" y="3929852"/>
            <a:ext cx="10315672" cy="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9C95FD89-E8D9-29A4-6412-FBEDA8898828}"/>
              </a:ext>
            </a:extLst>
          </p:cNvPr>
          <p:cNvCxnSpPr>
            <a:cxnSpLocks/>
          </p:cNvCxnSpPr>
          <p:nvPr/>
        </p:nvCxnSpPr>
        <p:spPr>
          <a:xfrm>
            <a:off x="1097280" y="5445523"/>
            <a:ext cx="1031914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30982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47" name="Straight Connector 4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 name="TextBox 2">
            <a:extLst>
              <a:ext uri="{FF2B5EF4-FFF2-40B4-BE49-F238E27FC236}">
                <a16:creationId xmlns:a16="http://schemas.microsoft.com/office/drawing/2014/main" id="{FA069D8F-632A-6DF6-1A3A-5D7B87AB0EEA}"/>
              </a:ext>
            </a:extLst>
          </p:cNvPr>
          <p:cNvSpPr txBox="1"/>
          <p:nvPr/>
        </p:nvSpPr>
        <p:spPr>
          <a:xfrm>
            <a:off x="723686" y="592781"/>
            <a:ext cx="3611662" cy="1666501"/>
          </a:xfrm>
          <a:prstGeom prst="rect">
            <a:avLst/>
          </a:prstGeom>
        </p:spPr>
        <p:txBody>
          <a:bodyPr vert="horz" lIns="91440" tIns="45720" rIns="91440" bIns="45720" rtlCol="0" anchor="b">
            <a:normAutofit fontScale="92500"/>
          </a:bodyPr>
          <a:lstStyle/>
          <a:p>
            <a:pPr>
              <a:lnSpc>
                <a:spcPct val="90000"/>
              </a:lnSpc>
              <a:spcBef>
                <a:spcPct val="0"/>
              </a:spcBef>
              <a:spcAft>
                <a:spcPts val="600"/>
              </a:spcAft>
            </a:pPr>
            <a:r>
              <a:rPr lang="en-US" sz="3700" spc="-50" dirty="0">
                <a:solidFill>
                  <a:srgbClr val="FFFFFF"/>
                </a:solidFill>
                <a:latin typeface="+mj-lt"/>
                <a:ea typeface="+mj-ea"/>
                <a:cs typeface="+mj-cs"/>
              </a:rPr>
              <a:t>CONCEPTUAL MODEL &amp; ASSUMPTIONS</a:t>
            </a:r>
          </a:p>
        </p:txBody>
      </p:sp>
      <p:cxnSp>
        <p:nvCxnSpPr>
          <p:cNvPr id="49" name="Straight Connector 4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D2F4DC4-5061-FA23-F882-EA0DDFB43225}"/>
              </a:ext>
            </a:extLst>
          </p:cNvPr>
          <p:cNvSpPr txBox="1"/>
          <p:nvPr/>
        </p:nvSpPr>
        <p:spPr>
          <a:xfrm>
            <a:off x="162962" y="2546225"/>
            <a:ext cx="3852563" cy="4024832"/>
          </a:xfrm>
          <a:prstGeom prst="rect">
            <a:avLst/>
          </a:prstGeom>
        </p:spPr>
        <p:txBody>
          <a:bodyPr vert="horz" lIns="0" tIns="45720" rIns="0" bIns="45720" rtlCol="0">
            <a:normAutofit/>
          </a:bodyPr>
          <a:lstStyle/>
          <a:p>
            <a:pPr>
              <a:lnSpc>
                <a:spcPct val="90000"/>
              </a:lnSpc>
              <a:spcAft>
                <a:spcPts val="600"/>
              </a:spcAft>
              <a:buFont typeface="Calibri" panose="020F0502020204030204" pitchFamily="34" charset="0"/>
              <a:buNone/>
            </a:pPr>
            <a:r>
              <a:rPr lang="en-US" sz="1900" b="1" dirty="0">
                <a:solidFill>
                  <a:srgbClr val="FFFFFF"/>
                </a:solidFill>
              </a:rPr>
              <a:t>Key Assumptions:</a:t>
            </a:r>
          </a:p>
          <a:p>
            <a:pPr>
              <a:lnSpc>
                <a:spcPct val="90000"/>
              </a:lnSpc>
              <a:spcAft>
                <a:spcPts val="600"/>
              </a:spcAft>
              <a:buFont typeface="Calibri" panose="020F0502020204030204" pitchFamily="34" charset="0"/>
              <a:buNone/>
            </a:pPr>
            <a:r>
              <a:rPr lang="en-US" sz="1400" b="1" dirty="0">
                <a:solidFill>
                  <a:srgbClr val="FFFFFF"/>
                </a:solidFill>
              </a:rPr>
              <a:t> </a:t>
            </a:r>
          </a:p>
          <a:p>
            <a:pPr marL="285750" marR="0" lvl="0" indent="-285750" fontAlgn="base">
              <a:lnSpc>
                <a:spcPct val="90000"/>
              </a:lnSpc>
              <a:spcBef>
                <a:spcPct val="0"/>
              </a:spcBef>
              <a:spcAft>
                <a:spcPts val="600"/>
              </a:spcAft>
              <a:buClrTx/>
              <a:buSzTx/>
              <a:buFont typeface="Arial" panose="020B0604020202020204" pitchFamily="34" charset="0"/>
              <a:buChar char="•"/>
              <a:tabLst/>
            </a:pPr>
            <a:r>
              <a:rPr kumimoji="0" lang="en-US" altLang="en-US" sz="1400" b="0" i="0" u="none" strike="noStrike" cap="none" normalizeH="0" baseline="0" dirty="0">
                <a:ln>
                  <a:noFill/>
                </a:ln>
                <a:solidFill>
                  <a:srgbClr val="FFFFFF"/>
                </a:solidFill>
                <a:effectLst/>
              </a:rPr>
              <a:t>The model simulates daily operations for </a:t>
            </a:r>
            <a:r>
              <a:rPr kumimoji="0" lang="en-US" altLang="en-US" sz="1400" b="1" i="0" u="none" strike="noStrike" cap="none" normalizeH="0" baseline="0" dirty="0">
                <a:ln>
                  <a:noFill/>
                </a:ln>
                <a:solidFill>
                  <a:srgbClr val="FFFFFF"/>
                </a:solidFill>
                <a:effectLst/>
              </a:rPr>
              <a:t>one room type</a:t>
            </a:r>
            <a:r>
              <a:rPr kumimoji="0" lang="en-US" altLang="en-US" sz="1400" b="0" i="0" u="none" strike="noStrike" cap="none" normalizeH="0" baseline="0" dirty="0">
                <a:ln>
                  <a:noFill/>
                </a:ln>
                <a:solidFill>
                  <a:srgbClr val="FFFFFF"/>
                </a:solidFill>
                <a:effectLst/>
              </a:rPr>
              <a:t> only.</a:t>
            </a:r>
          </a:p>
          <a:p>
            <a:pPr marL="285750" marR="0" lvl="0" indent="-285750" fontAlgn="base">
              <a:lnSpc>
                <a:spcPct val="90000"/>
              </a:lnSpc>
              <a:spcBef>
                <a:spcPct val="0"/>
              </a:spcBef>
              <a:spcAft>
                <a:spcPts val="600"/>
              </a:spcAft>
              <a:buClrTx/>
              <a:buSzTx/>
              <a:buFont typeface="Arial" panose="020B0604020202020204" pitchFamily="34" charset="0"/>
              <a:buChar char="•"/>
              <a:tabLst/>
            </a:pPr>
            <a:r>
              <a:rPr kumimoji="0" lang="en-US" altLang="en-US" sz="1400" b="1" i="0" u="none" strike="noStrike" cap="none" normalizeH="0" baseline="0" dirty="0">
                <a:ln>
                  <a:noFill/>
                </a:ln>
                <a:solidFill>
                  <a:srgbClr val="FFFFFF"/>
                </a:solidFill>
                <a:effectLst/>
              </a:rPr>
              <a:t>Online bookings</a:t>
            </a:r>
            <a:r>
              <a:rPr kumimoji="0" lang="en-US" altLang="en-US" sz="1400" b="0" i="0" u="none" strike="noStrike" cap="none" normalizeH="0" baseline="0" dirty="0">
                <a:ln>
                  <a:noFill/>
                </a:ln>
                <a:solidFill>
                  <a:srgbClr val="FFFFFF"/>
                </a:solidFill>
                <a:effectLst/>
              </a:rPr>
              <a:t>, </a:t>
            </a:r>
            <a:r>
              <a:rPr kumimoji="0" lang="en-US" altLang="en-US" sz="1400" b="1" i="0" u="none" strike="noStrike" cap="none" normalizeH="0" baseline="0" dirty="0">
                <a:ln>
                  <a:noFill/>
                </a:ln>
                <a:solidFill>
                  <a:srgbClr val="FFFFFF"/>
                </a:solidFill>
                <a:effectLst/>
              </a:rPr>
              <a:t>walk-ins</a:t>
            </a:r>
            <a:r>
              <a:rPr kumimoji="0" lang="en-US" altLang="en-US" sz="1400" b="0" i="0" u="none" strike="noStrike" cap="none" normalizeH="0" baseline="0" dirty="0">
                <a:ln>
                  <a:noFill/>
                </a:ln>
                <a:solidFill>
                  <a:srgbClr val="FFFFFF"/>
                </a:solidFill>
                <a:effectLst/>
              </a:rPr>
              <a:t>, and </a:t>
            </a:r>
            <a:r>
              <a:rPr kumimoji="0" lang="en-US" altLang="en-US" sz="1400" b="1" i="0" u="none" strike="noStrike" cap="none" normalizeH="0" baseline="0" dirty="0">
                <a:ln>
                  <a:noFill/>
                </a:ln>
                <a:solidFill>
                  <a:srgbClr val="FFFFFF"/>
                </a:solidFill>
                <a:effectLst/>
              </a:rPr>
              <a:t>cancellations</a:t>
            </a:r>
            <a:r>
              <a:rPr kumimoji="0" lang="en-US" altLang="en-US" sz="1400" b="0" i="0" u="none" strike="noStrike" cap="none" normalizeH="0" baseline="0" dirty="0">
                <a:ln>
                  <a:noFill/>
                </a:ln>
                <a:solidFill>
                  <a:srgbClr val="FFFFFF"/>
                </a:solidFill>
                <a:effectLst/>
              </a:rPr>
              <a:t> drive demand variability.</a:t>
            </a:r>
          </a:p>
          <a:p>
            <a:pPr marL="285750" marR="0" lvl="0" indent="-285750" fontAlgn="base">
              <a:lnSpc>
                <a:spcPct val="90000"/>
              </a:lnSpc>
              <a:spcBef>
                <a:spcPct val="0"/>
              </a:spcBef>
              <a:spcAft>
                <a:spcPts val="600"/>
              </a:spcAft>
              <a:buClrTx/>
              <a:buSzTx/>
              <a:buFont typeface="Arial" panose="020B0604020202020204" pitchFamily="34" charset="0"/>
              <a:buChar char="•"/>
              <a:tabLst/>
            </a:pPr>
            <a:r>
              <a:rPr kumimoji="0" lang="en-US" altLang="en-US" sz="1400" b="0" i="0" u="none" strike="noStrike" cap="none" normalizeH="0" baseline="0" dirty="0">
                <a:ln>
                  <a:noFill/>
                </a:ln>
                <a:solidFill>
                  <a:srgbClr val="FFFFFF"/>
                </a:solidFill>
                <a:effectLst/>
              </a:rPr>
              <a:t>Overbooking is allowed up to a </a:t>
            </a:r>
            <a:r>
              <a:rPr kumimoji="0" lang="en-US" altLang="en-US" sz="1400" b="1" i="0" u="none" strike="noStrike" cap="none" normalizeH="0" baseline="0" dirty="0">
                <a:ln>
                  <a:noFill/>
                </a:ln>
                <a:solidFill>
                  <a:srgbClr val="FFFFFF"/>
                </a:solidFill>
                <a:effectLst/>
              </a:rPr>
              <a:t>fixed buffer</a:t>
            </a:r>
            <a:r>
              <a:rPr kumimoji="0" lang="en-US" altLang="en-US" sz="1400" b="0" i="0" u="none" strike="noStrike" cap="none" normalizeH="0" baseline="0" dirty="0">
                <a:ln>
                  <a:noFill/>
                </a:ln>
                <a:solidFill>
                  <a:srgbClr val="FFFFFF"/>
                </a:solidFill>
                <a:effectLst/>
              </a:rPr>
              <a:t> (Max = 10 rooms).</a:t>
            </a:r>
          </a:p>
          <a:p>
            <a:pPr marL="285750" marR="0" lvl="0" indent="-285750" fontAlgn="base">
              <a:lnSpc>
                <a:spcPct val="90000"/>
              </a:lnSpc>
              <a:spcBef>
                <a:spcPct val="0"/>
              </a:spcBef>
              <a:spcAft>
                <a:spcPts val="600"/>
              </a:spcAft>
              <a:buClrTx/>
              <a:buSzTx/>
              <a:buFont typeface="Arial" panose="020B0604020202020204" pitchFamily="34" charset="0"/>
              <a:buChar char="•"/>
              <a:tabLst/>
            </a:pPr>
            <a:r>
              <a:rPr kumimoji="0" lang="en-US" altLang="en-US" sz="1400" b="0" i="0" u="none" strike="noStrike" cap="none" normalizeH="0" baseline="0" dirty="0">
                <a:ln>
                  <a:noFill/>
                </a:ln>
                <a:solidFill>
                  <a:srgbClr val="FFFFFF"/>
                </a:solidFill>
                <a:effectLst/>
              </a:rPr>
              <a:t>Cancelled guests are </a:t>
            </a:r>
            <a:r>
              <a:rPr kumimoji="0" lang="en-US" altLang="en-US" sz="1400" b="1" i="0" u="none" strike="noStrike" cap="none" normalizeH="0" baseline="0" dirty="0">
                <a:ln>
                  <a:noFill/>
                </a:ln>
                <a:solidFill>
                  <a:srgbClr val="FFFFFF"/>
                </a:solidFill>
                <a:effectLst/>
              </a:rPr>
              <a:t>compensated</a:t>
            </a:r>
            <a:r>
              <a:rPr kumimoji="0" lang="en-US" altLang="en-US" sz="1400" b="0" i="0" u="none" strike="noStrike" cap="none" normalizeH="0" baseline="0" dirty="0">
                <a:ln>
                  <a:noFill/>
                </a:ln>
                <a:solidFill>
                  <a:srgbClr val="FFFFFF"/>
                </a:solidFill>
                <a:effectLst/>
              </a:rPr>
              <a:t> using a flat penalty rate.</a:t>
            </a:r>
          </a:p>
          <a:p>
            <a:pPr marL="285750" marR="0" lvl="0" indent="-285750" fontAlgn="base">
              <a:lnSpc>
                <a:spcPct val="90000"/>
              </a:lnSpc>
              <a:spcBef>
                <a:spcPct val="0"/>
              </a:spcBef>
              <a:spcAft>
                <a:spcPts val="600"/>
              </a:spcAft>
              <a:buClrTx/>
              <a:buSzTx/>
              <a:buFont typeface="Arial" panose="020B0604020202020204" pitchFamily="34" charset="0"/>
              <a:buChar char="•"/>
              <a:tabLst/>
            </a:pPr>
            <a:r>
              <a:rPr lang="en-US" altLang="en-US" sz="1400" dirty="0">
                <a:solidFill>
                  <a:srgbClr val="FFFFFF"/>
                </a:solidFill>
              </a:rPr>
              <a:t>R</a:t>
            </a:r>
            <a:r>
              <a:rPr kumimoji="0" lang="en-US" altLang="en-US" sz="1400" b="0" i="0" u="none" strike="noStrike" cap="none" normalizeH="0" baseline="0" dirty="0">
                <a:ln>
                  <a:noFill/>
                </a:ln>
                <a:solidFill>
                  <a:srgbClr val="FFFFFF"/>
                </a:solidFill>
                <a:effectLst/>
              </a:rPr>
              <a:t>evenue is calculated from rooms booked; cost includes housekeeping, misc., and overbooking penalties.</a:t>
            </a:r>
          </a:p>
          <a:p>
            <a:pPr marL="285750" marR="0" lvl="0" indent="-285750" fontAlgn="base">
              <a:lnSpc>
                <a:spcPct val="90000"/>
              </a:lnSpc>
              <a:spcBef>
                <a:spcPct val="0"/>
              </a:spcBef>
              <a:spcAft>
                <a:spcPts val="600"/>
              </a:spcAft>
              <a:buClrTx/>
              <a:buSzTx/>
              <a:buFont typeface="Arial" panose="020B0604020202020204" pitchFamily="34" charset="0"/>
              <a:buChar char="•"/>
              <a:tabLst/>
            </a:pPr>
            <a:r>
              <a:rPr kumimoji="0" lang="en-US" altLang="en-US" sz="1400" b="0" i="0" u="none" strike="noStrike" cap="none" normalizeH="0" baseline="0" dirty="0">
                <a:ln>
                  <a:noFill/>
                </a:ln>
                <a:solidFill>
                  <a:srgbClr val="FFFFFF"/>
                </a:solidFill>
                <a:effectLst/>
              </a:rPr>
              <a:t>All outputs (profit, sold-out status) are </a:t>
            </a:r>
            <a:r>
              <a:rPr kumimoji="0" lang="en-US" altLang="en-US" sz="1400" b="1" i="0" u="none" strike="noStrike" cap="none" normalizeH="0" baseline="0" dirty="0">
                <a:ln>
                  <a:noFill/>
                </a:ln>
                <a:solidFill>
                  <a:srgbClr val="FFFFFF"/>
                </a:solidFill>
                <a:effectLst/>
              </a:rPr>
              <a:t>calculated per day</a:t>
            </a:r>
            <a:r>
              <a:rPr kumimoji="0" lang="en-US" altLang="en-US" sz="1400" b="0" i="0" u="none" strike="noStrike" cap="none" normalizeH="0" baseline="0" dirty="0">
                <a:ln>
                  <a:noFill/>
                </a:ln>
                <a:solidFill>
                  <a:srgbClr val="FFFFFF"/>
                </a:solidFill>
                <a:effectLst/>
              </a:rPr>
              <a:t>.</a:t>
            </a:r>
          </a:p>
          <a:p>
            <a:pPr>
              <a:lnSpc>
                <a:spcPct val="90000"/>
              </a:lnSpc>
              <a:spcAft>
                <a:spcPts val="600"/>
              </a:spcAft>
              <a:buFont typeface="Calibri" panose="020F0502020204030204" pitchFamily="34" charset="0"/>
              <a:buNone/>
            </a:pPr>
            <a:endParaRPr lang="en-US" sz="700" b="1" dirty="0">
              <a:solidFill>
                <a:srgbClr val="FFFFFF"/>
              </a:solidFill>
            </a:endParaRPr>
          </a:p>
        </p:txBody>
      </p:sp>
      <p:pic>
        <p:nvPicPr>
          <p:cNvPr id="4" name="Content Placeholder 8" descr="A diagram of a diagram&#10;&#10;AI-generated content may be incorrect.">
            <a:extLst>
              <a:ext uri="{FF2B5EF4-FFF2-40B4-BE49-F238E27FC236}">
                <a16:creationId xmlns:a16="http://schemas.microsoft.com/office/drawing/2014/main" id="{085370C0-1C99-7622-F5F7-1512A77BF4B6}"/>
              </a:ext>
            </a:extLst>
          </p:cNvPr>
          <p:cNvPicPr>
            <a:picLocks noGrp="1" noChangeAspect="1"/>
          </p:cNvPicPr>
          <p:nvPr/>
        </p:nvPicPr>
        <p:blipFill rotWithShape="1">
          <a:blip r:embed="rId2">
            <a:extLst>
              <a:ext uri="{28A0092B-C50C-407E-A947-70E740481C1C}">
                <a14:useLocalDpi xmlns:a14="http://schemas.microsoft.com/office/drawing/2010/main" val="0"/>
              </a:ext>
            </a:extLst>
          </a:blip>
          <a:srcRect l="14660" t="4356" r="13898"/>
          <a:stretch/>
        </p:blipFill>
        <p:spPr bwMode="auto">
          <a:xfrm>
            <a:off x="4485371" y="72428"/>
            <a:ext cx="7622478" cy="669069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35283653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1A5CCA-ED22-6630-A8FA-7B7B2D58E789}"/>
              </a:ext>
            </a:extLst>
          </p:cNvPr>
          <p:cNvSpPr txBox="1"/>
          <p:nvPr/>
        </p:nvSpPr>
        <p:spPr>
          <a:xfrm>
            <a:off x="441355" y="371261"/>
            <a:ext cx="8050795" cy="535531"/>
          </a:xfrm>
          <a:prstGeom prst="rect">
            <a:avLst/>
          </a:prstGeom>
          <a:noFill/>
        </p:spPr>
        <p:txBody>
          <a:bodyPr wrap="square">
            <a:spAutoFit/>
          </a:bodyPr>
          <a:lstStyle/>
          <a:p>
            <a:pPr>
              <a:lnSpc>
                <a:spcPct val="90000"/>
              </a:lnSpc>
              <a:spcBef>
                <a:spcPct val="0"/>
              </a:spcBef>
            </a:pPr>
            <a:r>
              <a:rPr lang="en-AU" sz="3200" spc="-50" dirty="0">
                <a:solidFill>
                  <a:schemeClr val="tx1">
                    <a:lumMod val="75000"/>
                    <a:lumOff val="25000"/>
                  </a:schemeClr>
                </a:solidFill>
                <a:latin typeface="+mj-lt"/>
                <a:ea typeface="+mj-ea"/>
                <a:cs typeface="+mj-cs"/>
              </a:rPr>
              <a:t>EXCEL DECISION MODEL OVERVIEW</a:t>
            </a:r>
          </a:p>
        </p:txBody>
      </p:sp>
      <p:sp>
        <p:nvSpPr>
          <p:cNvPr id="5" name="TextBox 4">
            <a:extLst>
              <a:ext uri="{FF2B5EF4-FFF2-40B4-BE49-F238E27FC236}">
                <a16:creationId xmlns:a16="http://schemas.microsoft.com/office/drawing/2014/main" id="{06807877-FAF8-6C1B-1F29-B49184312DE5}"/>
              </a:ext>
            </a:extLst>
          </p:cNvPr>
          <p:cNvSpPr txBox="1"/>
          <p:nvPr/>
        </p:nvSpPr>
        <p:spPr>
          <a:xfrm>
            <a:off x="441355" y="1108305"/>
            <a:ext cx="11184587" cy="923330"/>
          </a:xfrm>
          <a:prstGeom prst="rect">
            <a:avLst/>
          </a:prstGeom>
          <a:noFill/>
        </p:spPr>
        <p:txBody>
          <a:bodyPr wrap="square">
            <a:spAutoFit/>
          </a:bodyPr>
          <a:lstStyle/>
          <a:p>
            <a:r>
              <a:rPr lang="en-AU" dirty="0"/>
              <a:t>This Excel-based model captures all critical decision inputs, including fixed values, stochastic variables, and decision levers (room rate, overbooking buffer). It uses built-in formulas to calculate daily revenue, cost, profit, and occupancy status, enabling dynamic scenario and risk analysis.</a:t>
            </a:r>
          </a:p>
        </p:txBody>
      </p:sp>
      <p:sp>
        <p:nvSpPr>
          <p:cNvPr id="7" name="TextBox 6">
            <a:extLst>
              <a:ext uri="{FF2B5EF4-FFF2-40B4-BE49-F238E27FC236}">
                <a16:creationId xmlns:a16="http://schemas.microsoft.com/office/drawing/2014/main" id="{D470B563-0D3A-15FB-E6DD-77B7FF8AB6D6}"/>
              </a:ext>
            </a:extLst>
          </p:cNvPr>
          <p:cNvSpPr txBox="1"/>
          <p:nvPr/>
        </p:nvSpPr>
        <p:spPr>
          <a:xfrm>
            <a:off x="441355" y="3562963"/>
            <a:ext cx="3904306" cy="1754326"/>
          </a:xfrm>
          <a:prstGeom prst="rect">
            <a:avLst/>
          </a:prstGeom>
          <a:noFill/>
        </p:spPr>
        <p:txBody>
          <a:bodyPr wrap="square">
            <a:spAutoFit/>
          </a:bodyPr>
          <a:lstStyle/>
          <a:p>
            <a:pPr algn="just">
              <a:buNone/>
            </a:pPr>
            <a:r>
              <a:rPr lang="en-AU" dirty="0"/>
              <a:t>The layout is colour-coded for clarity:</a:t>
            </a:r>
          </a:p>
          <a:p>
            <a:pPr algn="just">
              <a:buFont typeface="Arial" panose="020B0604020202020204" pitchFamily="34" charset="0"/>
              <a:buChar char="•"/>
            </a:pPr>
            <a:r>
              <a:rPr lang="en-AU" dirty="0"/>
              <a:t> Stochastic Inputs (Top-right)</a:t>
            </a:r>
          </a:p>
          <a:p>
            <a:pPr algn="just">
              <a:buFont typeface="Arial" panose="020B0604020202020204" pitchFamily="34" charset="0"/>
              <a:buChar char="•"/>
            </a:pPr>
            <a:r>
              <a:rPr lang="en-AU" dirty="0"/>
              <a:t> Decision Variables (Mid-right)</a:t>
            </a:r>
          </a:p>
          <a:p>
            <a:pPr algn="just">
              <a:buFont typeface="Arial" panose="020B0604020202020204" pitchFamily="34" charset="0"/>
              <a:buChar char="•"/>
            </a:pPr>
            <a:r>
              <a:rPr lang="en-AU" dirty="0"/>
              <a:t> Fixed Inputs (Bottom-right)</a:t>
            </a:r>
          </a:p>
          <a:p>
            <a:pPr algn="just">
              <a:buFont typeface="Arial" panose="020B0604020202020204" pitchFamily="34" charset="0"/>
              <a:buChar char="•"/>
            </a:pPr>
            <a:r>
              <a:rPr lang="en-AU" dirty="0"/>
              <a:t> Calculated Metrics (Left)</a:t>
            </a:r>
          </a:p>
          <a:p>
            <a:pPr algn="just">
              <a:buFont typeface="Arial" panose="020B0604020202020204" pitchFamily="34" charset="0"/>
              <a:buChar char="•"/>
            </a:pPr>
            <a:r>
              <a:rPr lang="en-AU" dirty="0"/>
              <a:t>Final Outputs (Bottom-left)</a:t>
            </a:r>
          </a:p>
        </p:txBody>
      </p:sp>
      <p:pic>
        <p:nvPicPr>
          <p:cNvPr id="9" name="Picture 8">
            <a:extLst>
              <a:ext uri="{FF2B5EF4-FFF2-40B4-BE49-F238E27FC236}">
                <a16:creationId xmlns:a16="http://schemas.microsoft.com/office/drawing/2014/main" id="{ED4175C0-B511-1FA5-DA20-956D429374D0}"/>
              </a:ext>
            </a:extLst>
          </p:cNvPr>
          <p:cNvPicPr>
            <a:picLocks noChangeAspect="1"/>
          </p:cNvPicPr>
          <p:nvPr/>
        </p:nvPicPr>
        <p:blipFill>
          <a:blip r:embed="rId2"/>
          <a:stretch>
            <a:fillRect/>
          </a:stretch>
        </p:blipFill>
        <p:spPr>
          <a:xfrm>
            <a:off x="4771033" y="2816114"/>
            <a:ext cx="6772275" cy="3248025"/>
          </a:xfrm>
          <a:prstGeom prst="rect">
            <a:avLst/>
          </a:prstGeom>
        </p:spPr>
      </p:pic>
    </p:spTree>
    <p:extLst>
      <p:ext uri="{BB962C8B-B14F-4D97-AF65-F5344CB8AC3E}">
        <p14:creationId xmlns:p14="http://schemas.microsoft.com/office/powerpoint/2010/main" val="2195112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 name="Title 1">
            <a:extLst>
              <a:ext uri="{FF2B5EF4-FFF2-40B4-BE49-F238E27FC236}">
                <a16:creationId xmlns:a16="http://schemas.microsoft.com/office/drawing/2014/main" id="{FB7ACC03-AAAA-051B-E00D-D88189589482}"/>
              </a:ext>
            </a:extLst>
          </p:cNvPr>
          <p:cNvSpPr>
            <a:spLocks noGrp="1"/>
          </p:cNvSpPr>
          <p:nvPr>
            <p:ph type="title"/>
          </p:nvPr>
        </p:nvSpPr>
        <p:spPr>
          <a:xfrm>
            <a:off x="532061" y="1032884"/>
            <a:ext cx="3084844" cy="1961086"/>
          </a:xfrm>
        </p:spPr>
        <p:txBody>
          <a:bodyPr>
            <a:normAutofit fontScale="90000"/>
          </a:bodyPr>
          <a:lstStyle/>
          <a:p>
            <a:r>
              <a:rPr lang="en-AU" sz="3100" spc="-50" dirty="0">
                <a:solidFill>
                  <a:srgbClr val="FFFFFF"/>
                </a:solidFill>
                <a:latin typeface="+mj-lt"/>
                <a:ea typeface="+mj-ea"/>
                <a:cs typeface="+mj-cs"/>
              </a:rPr>
              <a:t>EXCEL DECISION MODEL OVERVIEW</a:t>
            </a:r>
            <a:br>
              <a:rPr lang="en-AU" sz="3100" spc="-50" dirty="0">
                <a:solidFill>
                  <a:srgbClr val="FFFFFF"/>
                </a:solidFill>
                <a:latin typeface="+mj-lt"/>
                <a:ea typeface="+mj-ea"/>
                <a:cs typeface="+mj-cs"/>
              </a:rPr>
            </a:br>
            <a:endParaRPr lang="en-AU" sz="3100" dirty="0">
              <a:solidFill>
                <a:srgbClr val="FFFFFF"/>
              </a:solidFill>
            </a:endParaRPr>
          </a:p>
        </p:txBody>
      </p:sp>
      <p:cxnSp>
        <p:nvCxnSpPr>
          <p:cNvPr id="21" name="Straight Connector 20">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0FF3844-34E4-1F02-6B6F-DF33FAD86E13}"/>
              </a:ext>
            </a:extLst>
          </p:cNvPr>
          <p:cNvSpPr>
            <a:spLocks noGrp="1"/>
          </p:cNvSpPr>
          <p:nvPr>
            <p:ph idx="1"/>
          </p:nvPr>
        </p:nvSpPr>
        <p:spPr>
          <a:xfrm>
            <a:off x="571752" y="2799654"/>
            <a:ext cx="3005462" cy="3189665"/>
          </a:xfrm>
        </p:spPr>
        <p:txBody>
          <a:bodyPr>
            <a:normAutofit/>
          </a:bodyPr>
          <a:lstStyle/>
          <a:p>
            <a:pPr>
              <a:lnSpc>
                <a:spcPct val="100000"/>
              </a:lnSpc>
            </a:pPr>
            <a:r>
              <a:rPr lang="en-AU" sz="1800">
                <a:solidFill>
                  <a:srgbClr val="FFFFFF"/>
                </a:solidFill>
              </a:rPr>
              <a:t>This Excel-based model captures all critical decision inputs, including fixed values, stochastic variables, and decision levers (room rate, overbooking buffer). It uses built-in formulas to calculate daily revenue, cost, profit, and occupancy status, enabling dynamic scenario and risk analysis.</a:t>
            </a:r>
          </a:p>
          <a:p>
            <a:pPr>
              <a:lnSpc>
                <a:spcPct val="100000"/>
              </a:lnSpc>
            </a:pPr>
            <a:endParaRPr lang="en-AU" sz="1800">
              <a:solidFill>
                <a:srgbClr val="FFFFFF"/>
              </a:solidFill>
            </a:endParaRPr>
          </a:p>
        </p:txBody>
      </p:sp>
      <p:pic>
        <p:nvPicPr>
          <p:cNvPr id="9" name="Picture 8">
            <a:extLst>
              <a:ext uri="{FF2B5EF4-FFF2-40B4-BE49-F238E27FC236}">
                <a16:creationId xmlns:a16="http://schemas.microsoft.com/office/drawing/2014/main" id="{D97E5149-5EBB-9185-BB2B-7A62AF9D0F6D}"/>
              </a:ext>
            </a:extLst>
          </p:cNvPr>
          <p:cNvPicPr>
            <a:picLocks noChangeAspect="1"/>
          </p:cNvPicPr>
          <p:nvPr/>
        </p:nvPicPr>
        <p:blipFill>
          <a:blip r:embed="rId2"/>
          <a:stretch>
            <a:fillRect/>
          </a:stretch>
        </p:blipFill>
        <p:spPr>
          <a:xfrm>
            <a:off x="4160111" y="0"/>
            <a:ext cx="7943912" cy="6735777"/>
          </a:xfrm>
          <a:prstGeom prst="rect">
            <a:avLst/>
          </a:prstGeom>
          <a:ln>
            <a:noFill/>
          </a:ln>
          <a:effectLst>
            <a:outerShdw blurRad="292100" dist="139700" dir="2700000" algn="tl" rotWithShape="0">
              <a:srgbClr val="333333">
                <a:alpha val="65000"/>
              </a:srgbClr>
            </a:outerShdw>
          </a:effectLst>
        </p:spPr>
      </p:pic>
      <p:sp>
        <p:nvSpPr>
          <p:cNvPr id="14" name="Rectangle 13">
            <a:extLst>
              <a:ext uri="{FF2B5EF4-FFF2-40B4-BE49-F238E27FC236}">
                <a16:creationId xmlns:a16="http://schemas.microsoft.com/office/drawing/2014/main" id="{AAE34E8B-D254-7113-0AB3-1897B1525662}"/>
              </a:ext>
            </a:extLst>
          </p:cNvPr>
          <p:cNvSpPr/>
          <p:nvPr/>
        </p:nvSpPr>
        <p:spPr>
          <a:xfrm>
            <a:off x="4296603" y="4396806"/>
            <a:ext cx="2154725" cy="280657"/>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just">
              <a:buFont typeface="Arial" panose="020B0604020202020204" pitchFamily="34" charset="0"/>
              <a:buChar char="•"/>
            </a:pPr>
            <a:r>
              <a:rPr lang="en-AU" sz="1200" b="1" dirty="0">
                <a:highlight>
                  <a:srgbClr val="FF0000"/>
                </a:highlight>
              </a:rPr>
              <a:t>Stochastic Inputs (Top-right)</a:t>
            </a:r>
          </a:p>
        </p:txBody>
      </p:sp>
      <p:sp>
        <p:nvSpPr>
          <p:cNvPr id="15" name="Rectangle 14">
            <a:extLst>
              <a:ext uri="{FF2B5EF4-FFF2-40B4-BE49-F238E27FC236}">
                <a16:creationId xmlns:a16="http://schemas.microsoft.com/office/drawing/2014/main" id="{0615C993-DC48-5C43-1F88-AEDA69C23D39}"/>
              </a:ext>
            </a:extLst>
          </p:cNvPr>
          <p:cNvSpPr/>
          <p:nvPr/>
        </p:nvSpPr>
        <p:spPr>
          <a:xfrm>
            <a:off x="4296603" y="4685867"/>
            <a:ext cx="2154725" cy="28065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just">
              <a:buFont typeface="Arial" panose="020B0604020202020204" pitchFamily="34" charset="0"/>
              <a:buChar char="•"/>
            </a:pPr>
            <a:r>
              <a:rPr lang="en-AU" sz="1200" b="1" dirty="0">
                <a:solidFill>
                  <a:schemeClr val="accent3">
                    <a:lumMod val="60000"/>
                    <a:lumOff val="40000"/>
                  </a:schemeClr>
                </a:solidFill>
              </a:rPr>
              <a:t>Decision Variables (Mid-right)</a:t>
            </a:r>
          </a:p>
        </p:txBody>
      </p:sp>
      <p:sp>
        <p:nvSpPr>
          <p:cNvPr id="16" name="Rectangle 15">
            <a:extLst>
              <a:ext uri="{FF2B5EF4-FFF2-40B4-BE49-F238E27FC236}">
                <a16:creationId xmlns:a16="http://schemas.microsoft.com/office/drawing/2014/main" id="{6400EC45-F7C6-22E6-F340-B32F629DAF39}"/>
              </a:ext>
            </a:extLst>
          </p:cNvPr>
          <p:cNvSpPr/>
          <p:nvPr/>
        </p:nvSpPr>
        <p:spPr>
          <a:xfrm>
            <a:off x="4296602" y="4946991"/>
            <a:ext cx="2154725" cy="280657"/>
          </a:xfrm>
          <a:prstGeom prst="rect">
            <a:avLst/>
          </a:prstGeom>
          <a:solidFill>
            <a:srgbClr val="00B0F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just">
              <a:buFont typeface="Arial" panose="020B0604020202020204" pitchFamily="34" charset="0"/>
              <a:buChar char="•"/>
            </a:pPr>
            <a:r>
              <a:rPr lang="en-AU" sz="1200" b="1" dirty="0"/>
              <a:t>Fixed Inputs (Bottom-right)</a:t>
            </a:r>
          </a:p>
        </p:txBody>
      </p:sp>
      <p:sp>
        <p:nvSpPr>
          <p:cNvPr id="18" name="Rectangle 17">
            <a:extLst>
              <a:ext uri="{FF2B5EF4-FFF2-40B4-BE49-F238E27FC236}">
                <a16:creationId xmlns:a16="http://schemas.microsoft.com/office/drawing/2014/main" id="{03DAB053-83CA-8AF6-D9EB-2CF6A61ED888}"/>
              </a:ext>
            </a:extLst>
          </p:cNvPr>
          <p:cNvSpPr/>
          <p:nvPr/>
        </p:nvSpPr>
        <p:spPr>
          <a:xfrm>
            <a:off x="4296601" y="5208115"/>
            <a:ext cx="2154725" cy="280657"/>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just">
              <a:buFont typeface="Arial" panose="020B0604020202020204" pitchFamily="34" charset="0"/>
              <a:buChar char="•"/>
            </a:pPr>
            <a:r>
              <a:rPr lang="en-AU" sz="1200" b="1" dirty="0"/>
              <a:t> Calculated Metrics (Left)</a:t>
            </a:r>
          </a:p>
        </p:txBody>
      </p:sp>
      <p:sp>
        <p:nvSpPr>
          <p:cNvPr id="20" name="Rectangle 19">
            <a:extLst>
              <a:ext uri="{FF2B5EF4-FFF2-40B4-BE49-F238E27FC236}">
                <a16:creationId xmlns:a16="http://schemas.microsoft.com/office/drawing/2014/main" id="{2066D88C-87B7-CF34-F4B9-7D3499AA8EC3}"/>
              </a:ext>
            </a:extLst>
          </p:cNvPr>
          <p:cNvSpPr/>
          <p:nvPr/>
        </p:nvSpPr>
        <p:spPr>
          <a:xfrm>
            <a:off x="4296600" y="5497313"/>
            <a:ext cx="2154725" cy="280657"/>
          </a:xfrm>
          <a:prstGeom prst="rect">
            <a:avLst/>
          </a:prstGeom>
          <a:solidFill>
            <a:schemeClr val="bg1">
              <a:lumMod val="8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just">
              <a:buFont typeface="Arial" panose="020B0604020202020204" pitchFamily="34" charset="0"/>
              <a:buChar char="•"/>
            </a:pPr>
            <a:r>
              <a:rPr lang="en-AU" sz="1200" b="1" dirty="0">
                <a:highlight>
                  <a:srgbClr val="C0C0C0"/>
                </a:highlight>
              </a:rPr>
              <a:t>Final Outputs (Bottom-left</a:t>
            </a:r>
            <a:r>
              <a:rPr lang="en-AU" sz="1200" dirty="0">
                <a:highlight>
                  <a:srgbClr val="C0C0C0"/>
                </a:highlight>
              </a:rPr>
              <a:t>)</a:t>
            </a:r>
          </a:p>
        </p:txBody>
      </p:sp>
    </p:spTree>
    <p:extLst>
      <p:ext uri="{BB962C8B-B14F-4D97-AF65-F5344CB8AC3E}">
        <p14:creationId xmlns:p14="http://schemas.microsoft.com/office/powerpoint/2010/main" val="3869954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46" name="Straight Connector 45">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7" name="Rectangle 46">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8687C4D-C83A-2A88-D16A-82E1BEDAA1F1}"/>
              </a:ext>
            </a:extLst>
          </p:cNvPr>
          <p:cNvSpPr txBox="1"/>
          <p:nvPr/>
        </p:nvSpPr>
        <p:spPr>
          <a:xfrm>
            <a:off x="6411685" y="634946"/>
            <a:ext cx="5375927" cy="1450757"/>
          </a:xfrm>
          <a:prstGeom prst="rect">
            <a:avLst/>
          </a:prstGeom>
        </p:spPr>
        <p:txBody>
          <a:bodyPr vert="horz" lIns="91440" tIns="45720" rIns="91440" bIns="45720" rtlCol="0" anchor="b">
            <a:normAutofit fontScale="92500" lnSpcReduction="20000"/>
          </a:bodyPr>
          <a:lstStyle/>
          <a:p>
            <a:pPr>
              <a:lnSpc>
                <a:spcPct val="90000"/>
              </a:lnSpc>
              <a:spcBef>
                <a:spcPct val="0"/>
              </a:spcBef>
              <a:spcAft>
                <a:spcPts val="600"/>
              </a:spcAft>
            </a:pPr>
            <a:r>
              <a:rPr lang="en-US" sz="4400" spc="-50" dirty="0">
                <a:solidFill>
                  <a:schemeClr val="accent1"/>
                </a:solidFill>
                <a:latin typeface="+mj-lt"/>
                <a:ea typeface="+mj-ea"/>
                <a:cs typeface="+mj-cs"/>
              </a:rPr>
              <a:t>SCENARIO ANALYSIS FRAMEWORK</a:t>
            </a:r>
          </a:p>
        </p:txBody>
      </p:sp>
      <p:cxnSp>
        <p:nvCxnSpPr>
          <p:cNvPr id="49" name="Straight Connector 48">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5FDD821-CDEB-1BE8-E09F-09A5726F93D2}"/>
              </a:ext>
            </a:extLst>
          </p:cNvPr>
          <p:cNvSpPr txBox="1"/>
          <p:nvPr/>
        </p:nvSpPr>
        <p:spPr>
          <a:xfrm>
            <a:off x="6411684" y="2407435"/>
            <a:ext cx="5127172" cy="3805041"/>
          </a:xfrm>
          <a:prstGeom prst="rect">
            <a:avLst/>
          </a:prstGeom>
        </p:spPr>
        <p:txBody>
          <a:bodyPr vert="horz" lIns="0" tIns="45720" rIns="0" bIns="45720" rtlCol="0">
            <a:normAutofit lnSpcReduction="10000"/>
          </a:bodyPr>
          <a:lstStyle/>
          <a:p>
            <a:pPr>
              <a:lnSpc>
                <a:spcPct val="90000"/>
              </a:lnSpc>
              <a:spcAft>
                <a:spcPts val="600"/>
              </a:spcAft>
              <a:buFont typeface="Calibri" panose="020F0502020204030204" pitchFamily="34" charset="0"/>
            </a:pPr>
            <a:r>
              <a:rPr lang="en-US" sz="1600" b="1" dirty="0">
                <a:solidFill>
                  <a:schemeClr val="accent1"/>
                </a:solidFill>
              </a:rPr>
              <a:t>Purpose</a:t>
            </a:r>
          </a:p>
          <a:p>
            <a:pPr>
              <a:lnSpc>
                <a:spcPct val="90000"/>
              </a:lnSpc>
              <a:spcAft>
                <a:spcPts val="600"/>
              </a:spcAft>
              <a:buFont typeface="Calibri" panose="020F0502020204030204" pitchFamily="34" charset="0"/>
            </a:pPr>
            <a:br>
              <a:rPr lang="en-US" sz="1600" dirty="0">
                <a:solidFill>
                  <a:schemeClr val="tx1">
                    <a:lumMod val="75000"/>
                    <a:lumOff val="25000"/>
                  </a:schemeClr>
                </a:solidFill>
              </a:rPr>
            </a:br>
            <a:r>
              <a:rPr lang="en-US" sz="1600" dirty="0">
                <a:solidFill>
                  <a:schemeClr val="tx1">
                    <a:lumMod val="75000"/>
                    <a:lumOff val="25000"/>
                  </a:schemeClr>
                </a:solidFill>
              </a:rPr>
              <a:t>To evaluate how key inputs—demand, cancellations, and costs—affect profit outcomes under different business conditions. Scenario analysis helps identify which decision strategies are most profitable and least risky. </a:t>
            </a:r>
          </a:p>
          <a:p>
            <a:pPr>
              <a:lnSpc>
                <a:spcPct val="90000"/>
              </a:lnSpc>
              <a:buFont typeface="Calibri" panose="020F0502020204030204" pitchFamily="34" charset="0"/>
              <a:buNone/>
            </a:pPr>
            <a:r>
              <a:rPr lang="en-US" sz="1600" b="1" dirty="0">
                <a:solidFill>
                  <a:schemeClr val="accent1"/>
                </a:solidFill>
              </a:rPr>
              <a:t>Primary Decision Variable: Room Rate</a:t>
            </a:r>
          </a:p>
          <a:p>
            <a:pPr>
              <a:lnSpc>
                <a:spcPct val="90000"/>
              </a:lnSpc>
              <a:buFont typeface="Calibri" panose="020F0502020204030204" pitchFamily="34" charset="0"/>
              <a:buNone/>
            </a:pPr>
            <a:br>
              <a:rPr lang="en-US" sz="1600" dirty="0">
                <a:solidFill>
                  <a:schemeClr val="tx1">
                    <a:lumMod val="75000"/>
                    <a:lumOff val="25000"/>
                  </a:schemeClr>
                </a:solidFill>
              </a:rPr>
            </a:br>
            <a:r>
              <a:rPr lang="en-US" sz="1600" dirty="0">
                <a:solidFill>
                  <a:schemeClr val="tx1">
                    <a:lumMod val="75000"/>
                    <a:lumOff val="25000"/>
                  </a:schemeClr>
                </a:solidFill>
              </a:rPr>
              <a:t>Room Rate ($150 vs. $200) was selected as the primary decision variable for the following reasons:</a:t>
            </a:r>
          </a:p>
          <a:p>
            <a:pPr>
              <a:lnSpc>
                <a:spcPct val="90000"/>
              </a:lnSpc>
              <a:buFont typeface="Calibri" panose="020F0502020204030204" pitchFamily="34" charset="0"/>
              <a:buChar char="•"/>
            </a:pPr>
            <a:r>
              <a:rPr lang="en-US" sz="1600" dirty="0">
                <a:solidFill>
                  <a:schemeClr val="tx1">
                    <a:lumMod val="75000"/>
                    <a:lumOff val="25000"/>
                  </a:schemeClr>
                </a:solidFill>
              </a:rPr>
              <a:t>Directly impacts revenue and profit, making it the most financially sensitive lever.</a:t>
            </a:r>
          </a:p>
          <a:p>
            <a:pPr>
              <a:lnSpc>
                <a:spcPct val="90000"/>
              </a:lnSpc>
              <a:buFont typeface="Calibri" panose="020F0502020204030204" pitchFamily="34" charset="0"/>
              <a:buChar char="•"/>
            </a:pPr>
            <a:r>
              <a:rPr lang="en-US" sz="1600" dirty="0">
                <a:solidFill>
                  <a:schemeClr val="tx1">
                    <a:lumMod val="75000"/>
                    <a:lumOff val="25000"/>
                  </a:schemeClr>
                </a:solidFill>
              </a:rPr>
              <a:t>Easier to control in real operations compared to guest demand or cancellations.</a:t>
            </a:r>
          </a:p>
          <a:p>
            <a:pPr>
              <a:lnSpc>
                <a:spcPct val="90000"/>
              </a:lnSpc>
              <a:buFont typeface="Calibri" panose="020F0502020204030204" pitchFamily="34" charset="0"/>
              <a:buChar char="•"/>
            </a:pPr>
            <a:r>
              <a:rPr lang="en-US" sz="1600" dirty="0">
                <a:solidFill>
                  <a:schemeClr val="tx1">
                    <a:lumMod val="75000"/>
                    <a:lumOff val="25000"/>
                  </a:schemeClr>
                </a:solidFill>
              </a:rPr>
              <a:t>Enables clearer comparison of profitability across demand levels while holding other inputs constant.</a:t>
            </a:r>
          </a:p>
          <a:p>
            <a:pPr>
              <a:lnSpc>
                <a:spcPct val="90000"/>
              </a:lnSpc>
              <a:buFont typeface="Calibri" panose="020F0502020204030204" pitchFamily="34" charset="0"/>
              <a:buChar char="•"/>
            </a:pPr>
            <a:r>
              <a:rPr lang="en-US" sz="1600" dirty="0">
                <a:solidFill>
                  <a:schemeClr val="tx1">
                    <a:lumMod val="75000"/>
                    <a:lumOff val="25000"/>
                  </a:schemeClr>
                </a:solidFill>
              </a:rPr>
              <a:t>Simulation results showed room rate changes influence profit more than cost variations.</a:t>
            </a:r>
          </a:p>
          <a:p>
            <a:pPr>
              <a:lnSpc>
                <a:spcPct val="90000"/>
              </a:lnSpc>
              <a:spcAft>
                <a:spcPts val="600"/>
              </a:spcAft>
              <a:buFont typeface="Calibri" panose="020F0502020204030204" pitchFamily="34" charset="0"/>
            </a:pPr>
            <a:endParaRPr lang="en-US" sz="1600" dirty="0">
              <a:solidFill>
                <a:schemeClr val="tx1">
                  <a:lumMod val="75000"/>
                  <a:lumOff val="25000"/>
                </a:schemeClr>
              </a:solidFill>
            </a:endParaRPr>
          </a:p>
          <a:p>
            <a:pPr>
              <a:lnSpc>
                <a:spcPct val="90000"/>
              </a:lnSpc>
              <a:spcAft>
                <a:spcPts val="600"/>
              </a:spcAft>
              <a:buFont typeface="Calibri" panose="020F0502020204030204" pitchFamily="34" charset="0"/>
            </a:pPr>
            <a:endParaRPr lang="en-US" sz="1600" dirty="0">
              <a:solidFill>
                <a:schemeClr val="tx1">
                  <a:lumMod val="75000"/>
                  <a:lumOff val="25000"/>
                </a:schemeClr>
              </a:solidFill>
            </a:endParaRPr>
          </a:p>
        </p:txBody>
      </p:sp>
      <p:sp>
        <p:nvSpPr>
          <p:cNvPr id="51" name="Rectangle 50">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graphicFrame>
        <p:nvGraphicFramePr>
          <p:cNvPr id="4" name="Table 3">
            <a:extLst>
              <a:ext uri="{FF2B5EF4-FFF2-40B4-BE49-F238E27FC236}">
                <a16:creationId xmlns:a16="http://schemas.microsoft.com/office/drawing/2014/main" id="{DF10AFA8-1274-E9A2-26A8-8FF10678D4BD}"/>
              </a:ext>
            </a:extLst>
          </p:cNvPr>
          <p:cNvGraphicFramePr>
            <a:graphicFrameLocks noGrp="1"/>
          </p:cNvGraphicFramePr>
          <p:nvPr>
            <p:extLst>
              <p:ext uri="{D42A27DB-BD31-4B8C-83A1-F6EECF244321}">
                <p14:modId xmlns:p14="http://schemas.microsoft.com/office/powerpoint/2010/main" val="912230325"/>
              </p:ext>
            </p:extLst>
          </p:nvPr>
        </p:nvGraphicFramePr>
        <p:xfrm>
          <a:off x="643192" y="1107882"/>
          <a:ext cx="5115348" cy="4359933"/>
        </p:xfrm>
        <a:graphic>
          <a:graphicData uri="http://schemas.openxmlformats.org/drawingml/2006/table">
            <a:tbl>
              <a:tblPr firstRow="1" bandRow="1">
                <a:tableStyleId>{3B4B98B0-60AC-42C2-AFA5-B58CD77FA1E5}</a:tableStyleId>
              </a:tblPr>
              <a:tblGrid>
                <a:gridCol w="2214710">
                  <a:extLst>
                    <a:ext uri="{9D8B030D-6E8A-4147-A177-3AD203B41FA5}">
                      <a16:colId xmlns:a16="http://schemas.microsoft.com/office/drawing/2014/main" val="4095360303"/>
                    </a:ext>
                  </a:extLst>
                </a:gridCol>
                <a:gridCol w="895059">
                  <a:extLst>
                    <a:ext uri="{9D8B030D-6E8A-4147-A177-3AD203B41FA5}">
                      <a16:colId xmlns:a16="http://schemas.microsoft.com/office/drawing/2014/main" val="1806441595"/>
                    </a:ext>
                  </a:extLst>
                </a:gridCol>
                <a:gridCol w="927744">
                  <a:extLst>
                    <a:ext uri="{9D8B030D-6E8A-4147-A177-3AD203B41FA5}">
                      <a16:colId xmlns:a16="http://schemas.microsoft.com/office/drawing/2014/main" val="1888229598"/>
                    </a:ext>
                  </a:extLst>
                </a:gridCol>
                <a:gridCol w="1077835">
                  <a:extLst>
                    <a:ext uri="{9D8B030D-6E8A-4147-A177-3AD203B41FA5}">
                      <a16:colId xmlns:a16="http://schemas.microsoft.com/office/drawing/2014/main" val="2393226585"/>
                    </a:ext>
                  </a:extLst>
                </a:gridCol>
              </a:tblGrid>
              <a:tr h="532312">
                <a:tc>
                  <a:txBody>
                    <a:bodyPr/>
                    <a:lstStyle/>
                    <a:p>
                      <a:r>
                        <a:rPr lang="en-AU" sz="1800" b="1" cap="all" spc="60" dirty="0">
                          <a:solidFill>
                            <a:schemeClr val="tx1"/>
                          </a:solidFill>
                        </a:rPr>
                        <a:t>Variable</a:t>
                      </a:r>
                    </a:p>
                  </a:txBody>
                  <a:tcPr marL="147864" marR="147864" marT="147864" marB="147864" anchor="b"/>
                </a:tc>
                <a:tc>
                  <a:txBody>
                    <a:bodyPr/>
                    <a:lstStyle/>
                    <a:p>
                      <a:r>
                        <a:rPr lang="en-AU" sz="1800" b="1" cap="all" spc="60" dirty="0">
                          <a:solidFill>
                            <a:schemeClr val="tx1"/>
                          </a:solidFill>
                        </a:rPr>
                        <a:t>Best</a:t>
                      </a:r>
                    </a:p>
                  </a:txBody>
                  <a:tcPr marL="147864" marR="147864" marT="147864" marB="147864" anchor="b"/>
                </a:tc>
                <a:tc>
                  <a:txBody>
                    <a:bodyPr/>
                    <a:lstStyle/>
                    <a:p>
                      <a:r>
                        <a:rPr lang="en-AU" sz="1800" b="1" cap="all" spc="60" dirty="0">
                          <a:solidFill>
                            <a:schemeClr val="tx1"/>
                          </a:solidFill>
                        </a:rPr>
                        <a:t>Base</a:t>
                      </a:r>
                    </a:p>
                  </a:txBody>
                  <a:tcPr marL="147864" marR="147864" marT="147864" marB="147864" anchor="b"/>
                </a:tc>
                <a:tc>
                  <a:txBody>
                    <a:bodyPr/>
                    <a:lstStyle/>
                    <a:p>
                      <a:r>
                        <a:rPr lang="en-AU" sz="1800" b="1" cap="all" spc="60" dirty="0">
                          <a:solidFill>
                            <a:schemeClr val="tx1"/>
                          </a:solidFill>
                        </a:rPr>
                        <a:t>Worst</a:t>
                      </a:r>
                    </a:p>
                  </a:txBody>
                  <a:tcPr marL="147864" marR="147864" marT="147864" marB="147864" anchor="b"/>
                </a:tc>
                <a:extLst>
                  <a:ext uri="{0D108BD9-81ED-4DB2-BD59-A6C34878D82A}">
                    <a16:rowId xmlns:a16="http://schemas.microsoft.com/office/drawing/2014/main" val="3969875656"/>
                  </a:ext>
                </a:extLst>
              </a:tr>
              <a:tr h="968273">
                <a:tc>
                  <a:txBody>
                    <a:bodyPr/>
                    <a:lstStyle/>
                    <a:p>
                      <a:r>
                        <a:rPr lang="en-AU" sz="1700" cap="none" spc="0">
                          <a:solidFill>
                            <a:schemeClr val="tx1"/>
                          </a:solidFill>
                        </a:rPr>
                        <a:t>Online Bookings @ $200 Room Rate</a:t>
                      </a:r>
                    </a:p>
                  </a:txBody>
                  <a:tcPr marL="145800" marR="208285" marT="41657" marB="98576" anchor="ctr"/>
                </a:tc>
                <a:tc>
                  <a:txBody>
                    <a:bodyPr/>
                    <a:lstStyle/>
                    <a:p>
                      <a:r>
                        <a:rPr lang="en-AU" sz="1700" cap="none" spc="0">
                          <a:solidFill>
                            <a:schemeClr val="tx1"/>
                          </a:solidFill>
                        </a:rPr>
                        <a:t>50</a:t>
                      </a:r>
                    </a:p>
                  </a:txBody>
                  <a:tcPr marL="145800" marR="208285" marT="41657" marB="98576" anchor="ctr"/>
                </a:tc>
                <a:tc>
                  <a:txBody>
                    <a:bodyPr/>
                    <a:lstStyle/>
                    <a:p>
                      <a:r>
                        <a:rPr lang="en-AU" sz="1700" cap="none" spc="0">
                          <a:solidFill>
                            <a:schemeClr val="tx1"/>
                          </a:solidFill>
                        </a:rPr>
                        <a:t>30</a:t>
                      </a:r>
                    </a:p>
                  </a:txBody>
                  <a:tcPr marL="145800" marR="208285" marT="41657" marB="98576" anchor="ctr"/>
                </a:tc>
                <a:tc>
                  <a:txBody>
                    <a:bodyPr/>
                    <a:lstStyle/>
                    <a:p>
                      <a:r>
                        <a:rPr lang="en-AU" sz="1700" cap="none" spc="0">
                          <a:solidFill>
                            <a:schemeClr val="tx1"/>
                          </a:solidFill>
                        </a:rPr>
                        <a:t>0</a:t>
                      </a:r>
                    </a:p>
                  </a:txBody>
                  <a:tcPr marL="145800" marR="208285" marT="41657" marB="98576" anchor="ctr"/>
                </a:tc>
                <a:extLst>
                  <a:ext uri="{0D108BD9-81ED-4DB2-BD59-A6C34878D82A}">
                    <a16:rowId xmlns:a16="http://schemas.microsoft.com/office/drawing/2014/main" val="2715552852"/>
                  </a:ext>
                </a:extLst>
              </a:tr>
              <a:tr h="968273">
                <a:tc>
                  <a:txBody>
                    <a:bodyPr/>
                    <a:lstStyle/>
                    <a:p>
                      <a:r>
                        <a:rPr lang="en-AU" sz="1700" cap="none" spc="0" dirty="0">
                          <a:solidFill>
                            <a:schemeClr val="tx1"/>
                          </a:solidFill>
                        </a:rPr>
                        <a:t>Online Bookings @ $150 Room Rate</a:t>
                      </a:r>
                    </a:p>
                  </a:txBody>
                  <a:tcPr marL="145800" marR="208285" marT="41657" marB="98576" anchor="ctr"/>
                </a:tc>
                <a:tc>
                  <a:txBody>
                    <a:bodyPr/>
                    <a:lstStyle/>
                    <a:p>
                      <a:r>
                        <a:rPr lang="en-AU" sz="1700" cap="none" spc="0">
                          <a:solidFill>
                            <a:schemeClr val="tx1"/>
                          </a:solidFill>
                        </a:rPr>
                        <a:t>55</a:t>
                      </a:r>
                    </a:p>
                  </a:txBody>
                  <a:tcPr marL="145800" marR="208285" marT="41657" marB="98576" anchor="ctr"/>
                </a:tc>
                <a:tc>
                  <a:txBody>
                    <a:bodyPr/>
                    <a:lstStyle/>
                    <a:p>
                      <a:r>
                        <a:rPr lang="en-AU" sz="1700" cap="none" spc="0">
                          <a:solidFill>
                            <a:schemeClr val="tx1"/>
                          </a:solidFill>
                        </a:rPr>
                        <a:t>35</a:t>
                      </a:r>
                    </a:p>
                  </a:txBody>
                  <a:tcPr marL="145800" marR="208285" marT="41657" marB="98576" anchor="ctr"/>
                </a:tc>
                <a:tc>
                  <a:txBody>
                    <a:bodyPr/>
                    <a:lstStyle/>
                    <a:p>
                      <a:r>
                        <a:rPr lang="en-AU" sz="1700" cap="none" spc="0">
                          <a:solidFill>
                            <a:schemeClr val="tx1"/>
                          </a:solidFill>
                        </a:rPr>
                        <a:t>0</a:t>
                      </a:r>
                    </a:p>
                  </a:txBody>
                  <a:tcPr marL="145800" marR="208285" marT="41657" marB="98576" anchor="ctr"/>
                </a:tc>
                <a:extLst>
                  <a:ext uri="{0D108BD9-81ED-4DB2-BD59-A6C34878D82A}">
                    <a16:rowId xmlns:a16="http://schemas.microsoft.com/office/drawing/2014/main" val="1958277061"/>
                  </a:ext>
                </a:extLst>
              </a:tr>
              <a:tr h="705403">
                <a:tc>
                  <a:txBody>
                    <a:bodyPr/>
                    <a:lstStyle/>
                    <a:p>
                      <a:r>
                        <a:rPr lang="en-AU" sz="1700" cap="none" spc="0">
                          <a:solidFill>
                            <a:schemeClr val="tx1"/>
                          </a:solidFill>
                        </a:rPr>
                        <a:t>Cancellation Rate (%)</a:t>
                      </a:r>
                    </a:p>
                  </a:txBody>
                  <a:tcPr marL="145800" marR="208285" marT="41657" marB="98576" anchor="ctr"/>
                </a:tc>
                <a:tc>
                  <a:txBody>
                    <a:bodyPr/>
                    <a:lstStyle/>
                    <a:p>
                      <a:r>
                        <a:rPr lang="en-AU" sz="1700" cap="none" spc="0">
                          <a:solidFill>
                            <a:schemeClr val="tx1"/>
                          </a:solidFill>
                        </a:rPr>
                        <a:t>0%</a:t>
                      </a:r>
                    </a:p>
                  </a:txBody>
                  <a:tcPr marL="145800" marR="208285" marT="41657" marB="98576" anchor="ctr"/>
                </a:tc>
                <a:tc>
                  <a:txBody>
                    <a:bodyPr/>
                    <a:lstStyle/>
                    <a:p>
                      <a:r>
                        <a:rPr lang="en-AU" sz="1700" cap="none" spc="0">
                          <a:solidFill>
                            <a:schemeClr val="tx1"/>
                          </a:solidFill>
                        </a:rPr>
                        <a:t>10%</a:t>
                      </a:r>
                    </a:p>
                  </a:txBody>
                  <a:tcPr marL="145800" marR="208285" marT="41657" marB="98576" anchor="ctr"/>
                </a:tc>
                <a:tc>
                  <a:txBody>
                    <a:bodyPr/>
                    <a:lstStyle/>
                    <a:p>
                      <a:r>
                        <a:rPr lang="en-AU" sz="1700" cap="none" spc="0">
                          <a:solidFill>
                            <a:schemeClr val="tx1"/>
                          </a:solidFill>
                        </a:rPr>
                        <a:t>100%</a:t>
                      </a:r>
                    </a:p>
                  </a:txBody>
                  <a:tcPr marL="145800" marR="208285" marT="41657" marB="98576" anchor="ctr"/>
                </a:tc>
                <a:extLst>
                  <a:ext uri="{0D108BD9-81ED-4DB2-BD59-A6C34878D82A}">
                    <a16:rowId xmlns:a16="http://schemas.microsoft.com/office/drawing/2014/main" val="1157222932"/>
                  </a:ext>
                </a:extLst>
              </a:tr>
              <a:tr h="442533">
                <a:tc>
                  <a:txBody>
                    <a:bodyPr/>
                    <a:lstStyle/>
                    <a:p>
                      <a:r>
                        <a:rPr lang="en-AU" sz="1700" cap="none" spc="0">
                          <a:solidFill>
                            <a:schemeClr val="tx1"/>
                          </a:solidFill>
                        </a:rPr>
                        <a:t>Walk-In Demand</a:t>
                      </a:r>
                    </a:p>
                  </a:txBody>
                  <a:tcPr marL="145800" marR="208285" marT="41657" marB="98576" anchor="ctr"/>
                </a:tc>
                <a:tc>
                  <a:txBody>
                    <a:bodyPr/>
                    <a:lstStyle/>
                    <a:p>
                      <a:r>
                        <a:rPr lang="en-AU" sz="1700" cap="none" spc="0">
                          <a:solidFill>
                            <a:schemeClr val="tx1"/>
                          </a:solidFill>
                        </a:rPr>
                        <a:t>10</a:t>
                      </a:r>
                    </a:p>
                  </a:txBody>
                  <a:tcPr marL="145800" marR="208285" marT="41657" marB="98576" anchor="ctr"/>
                </a:tc>
                <a:tc>
                  <a:txBody>
                    <a:bodyPr/>
                    <a:lstStyle/>
                    <a:p>
                      <a:r>
                        <a:rPr lang="en-AU" sz="1700" cap="none" spc="0">
                          <a:solidFill>
                            <a:schemeClr val="tx1"/>
                          </a:solidFill>
                        </a:rPr>
                        <a:t>5</a:t>
                      </a:r>
                    </a:p>
                  </a:txBody>
                  <a:tcPr marL="145800" marR="208285" marT="41657" marB="98576" anchor="ctr"/>
                </a:tc>
                <a:tc>
                  <a:txBody>
                    <a:bodyPr/>
                    <a:lstStyle/>
                    <a:p>
                      <a:r>
                        <a:rPr lang="en-AU" sz="1700" cap="none" spc="0">
                          <a:solidFill>
                            <a:schemeClr val="tx1"/>
                          </a:solidFill>
                        </a:rPr>
                        <a:t>0</a:t>
                      </a:r>
                    </a:p>
                  </a:txBody>
                  <a:tcPr marL="145800" marR="208285" marT="41657" marB="98576" anchor="ctr"/>
                </a:tc>
                <a:extLst>
                  <a:ext uri="{0D108BD9-81ED-4DB2-BD59-A6C34878D82A}">
                    <a16:rowId xmlns:a16="http://schemas.microsoft.com/office/drawing/2014/main" val="935306819"/>
                  </a:ext>
                </a:extLst>
              </a:tr>
              <a:tr h="705403">
                <a:tc>
                  <a:txBody>
                    <a:bodyPr/>
                    <a:lstStyle/>
                    <a:p>
                      <a:r>
                        <a:rPr lang="en-AU" sz="1700" cap="none" spc="0">
                          <a:solidFill>
                            <a:schemeClr val="tx1"/>
                          </a:solidFill>
                        </a:rPr>
                        <a:t>Misc. Daily Costs ($)</a:t>
                      </a:r>
                    </a:p>
                  </a:txBody>
                  <a:tcPr marL="145800" marR="208285" marT="41657" marB="98576" anchor="ctr"/>
                </a:tc>
                <a:tc>
                  <a:txBody>
                    <a:bodyPr/>
                    <a:lstStyle/>
                    <a:p>
                      <a:r>
                        <a:rPr lang="en-AU" sz="1700" cap="none" spc="0">
                          <a:solidFill>
                            <a:schemeClr val="tx1"/>
                          </a:solidFill>
                        </a:rPr>
                        <a:t>30</a:t>
                      </a:r>
                    </a:p>
                  </a:txBody>
                  <a:tcPr marL="145800" marR="208285" marT="41657" marB="98576" anchor="ctr"/>
                </a:tc>
                <a:tc>
                  <a:txBody>
                    <a:bodyPr/>
                    <a:lstStyle/>
                    <a:p>
                      <a:r>
                        <a:rPr lang="en-AU" sz="1700" cap="none" spc="0">
                          <a:solidFill>
                            <a:schemeClr val="tx1"/>
                          </a:solidFill>
                        </a:rPr>
                        <a:t>50</a:t>
                      </a:r>
                    </a:p>
                  </a:txBody>
                  <a:tcPr marL="145800" marR="208285" marT="41657" marB="98576" anchor="ctr"/>
                </a:tc>
                <a:tc>
                  <a:txBody>
                    <a:bodyPr/>
                    <a:lstStyle/>
                    <a:p>
                      <a:r>
                        <a:rPr lang="en-AU" sz="1700" cap="none" spc="0" dirty="0">
                          <a:solidFill>
                            <a:schemeClr val="tx1"/>
                          </a:solidFill>
                        </a:rPr>
                        <a:t>70</a:t>
                      </a:r>
                    </a:p>
                  </a:txBody>
                  <a:tcPr marL="145800" marR="208285" marT="41657" marB="98576" anchor="ctr"/>
                </a:tc>
                <a:extLst>
                  <a:ext uri="{0D108BD9-81ED-4DB2-BD59-A6C34878D82A}">
                    <a16:rowId xmlns:a16="http://schemas.microsoft.com/office/drawing/2014/main" val="2982382665"/>
                  </a:ext>
                </a:extLst>
              </a:tr>
            </a:tbl>
          </a:graphicData>
        </a:graphic>
      </p:graphicFrame>
    </p:spTree>
    <p:extLst>
      <p:ext uri="{BB962C8B-B14F-4D97-AF65-F5344CB8AC3E}">
        <p14:creationId xmlns:p14="http://schemas.microsoft.com/office/powerpoint/2010/main" val="724735137"/>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F88C8BA-D584-42C4-84F9-F2363A72850D}">
  <we:reference id="wa200005566" version="3.0.0.3" store="en-US" storeType="OMEX"/>
  <we:alternateReferences>
    <we:reference id="WA200005566" version="3.0.0.3"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{65AEAE05-87EE-4534-8DD8-BBA919145273}tf33845126_win32</Template>
  <TotalTime>238</TotalTime>
  <Words>2218</Words>
  <Application>Microsoft Office PowerPoint</Application>
  <PresentationFormat>Widescreen</PresentationFormat>
  <Paragraphs>309</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Arial</vt:lpstr>
      <vt:lpstr>Bookman Old Style</vt:lpstr>
      <vt:lpstr>Calibri</vt:lpstr>
      <vt:lpstr>Franklin Gothic Book</vt:lpstr>
      <vt:lpstr>Times New Roman</vt:lpstr>
      <vt:lpstr>1_RetrospectVTI</vt:lpstr>
      <vt:lpstr>Decision Modelling Report</vt:lpstr>
      <vt:lpstr>Executive Summary</vt:lpstr>
      <vt:lpstr>INTRODUCTION </vt:lpstr>
      <vt:lpstr>INPUTS OVERVIEW</vt:lpstr>
      <vt:lpstr>CALCULATED OUTPUTS</vt:lpstr>
      <vt:lpstr>PowerPoint Presentation</vt:lpstr>
      <vt:lpstr>PowerPoint Presentation</vt:lpstr>
      <vt:lpstr>EXCEL DECISION MODEL OVERVIEW </vt:lpstr>
      <vt:lpstr>PowerPoint Presentation</vt:lpstr>
      <vt:lpstr>PowerPoint Presentation</vt:lpstr>
      <vt:lpstr>PowerPoint Presentation</vt:lpstr>
      <vt:lpstr>PowerPoint Presentation</vt:lpstr>
      <vt:lpstr>PowerPoint Presentation</vt:lpstr>
      <vt:lpstr>CONVERGENCE ANALYSIS – MODEL RELIABILITY</vt:lpstr>
      <vt:lpstr>RISK ANALYSIS – PROFIT BAND DISTRIBUTION &amp; SENSITIVITY</vt:lpstr>
      <vt:lpstr>FINAL RECOMMENDATIONS</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SWASTIK AIREE</dc:creator>
  <cp:lastModifiedBy>Swastik Airee</cp:lastModifiedBy>
  <cp:revision>2</cp:revision>
  <dcterms:created xsi:type="dcterms:W3CDTF">2025-05-26T08:13:03Z</dcterms:created>
  <dcterms:modified xsi:type="dcterms:W3CDTF">2025-07-17T07:19:34Z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