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4" r:id="rId8"/>
    <p:sldId id="266" r:id="rId9"/>
    <p:sldId id="267"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4BE7FB-47EA-41AC-A166-5BFE9F569FAD}">
          <p14:sldIdLst>
            <p14:sldId id="256"/>
            <p14:sldId id="257"/>
            <p14:sldId id="258"/>
            <p14:sldId id="260"/>
            <p14:sldId id="262"/>
            <p14:sldId id="263"/>
            <p14:sldId id="264"/>
            <p14:sldId id="266"/>
            <p14:sldId id="26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54" d="100"/>
          <a:sy n="54" d="100"/>
        </p:scale>
        <p:origin x="10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985C3-2192-4C64-B5B3-7A3594FE9C48}"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C4956111-D069-40D4-8CD7-D5D8991CB86A}">
      <dgm:prSet/>
      <dgm:spPr/>
      <dgm:t>
        <a:bodyPr/>
        <a:lstStyle/>
        <a:p>
          <a:r>
            <a:rPr lang="en-US"/>
            <a:t>My project considers various factors such as technical abilities, hobbies, academics, interests, competition skills, knowledge etc and suggests the right career path to engineering students. </a:t>
          </a:r>
        </a:p>
      </dgm:t>
    </dgm:pt>
    <dgm:pt modelId="{FCB26152-EC92-4BAC-B345-A6AFB262B294}" type="parTrans" cxnId="{0B6E552E-8F71-48FA-9FA8-1CE560A82863}">
      <dgm:prSet/>
      <dgm:spPr/>
      <dgm:t>
        <a:bodyPr/>
        <a:lstStyle/>
        <a:p>
          <a:endParaRPr lang="en-US"/>
        </a:p>
      </dgm:t>
    </dgm:pt>
    <dgm:pt modelId="{C9DA4F76-3093-4BD3-B849-00C2F4AFF301}" type="sibTrans" cxnId="{0B6E552E-8F71-48FA-9FA8-1CE560A82863}">
      <dgm:prSet/>
      <dgm:spPr/>
      <dgm:t>
        <a:bodyPr/>
        <a:lstStyle/>
        <a:p>
          <a:endParaRPr lang="en-US"/>
        </a:p>
      </dgm:t>
    </dgm:pt>
    <dgm:pt modelId="{258882A0-9601-47C1-91B0-2F7B6C93F0F0}">
      <dgm:prSet/>
      <dgm:spPr/>
      <dgm:t>
        <a:bodyPr/>
        <a:lstStyle/>
        <a:p>
          <a:r>
            <a:rPr lang="en-US" dirty="0"/>
            <a:t>It uses advanced ML algorithms for classification and prediction like SVM, Decision Tree, </a:t>
          </a:r>
          <a:r>
            <a:rPr lang="en-US" dirty="0" err="1"/>
            <a:t>OneHot</a:t>
          </a:r>
          <a:r>
            <a:rPr lang="en-US" dirty="0"/>
            <a:t> encoding, XG Boost </a:t>
          </a:r>
          <a:r>
            <a:rPr lang="en-US" dirty="0" err="1"/>
            <a:t>etc</a:t>
          </a:r>
          <a:r>
            <a:rPr lang="en-US" dirty="0"/>
            <a:t> to evaluate the factors mentioned above mathematically and suggests the best suited job profile for the student.</a:t>
          </a:r>
        </a:p>
      </dgm:t>
    </dgm:pt>
    <dgm:pt modelId="{9B259726-F577-40CE-B64C-E4104D887558}" type="parTrans" cxnId="{9E60D135-5174-4342-9A4C-540B439B5B6B}">
      <dgm:prSet/>
      <dgm:spPr/>
      <dgm:t>
        <a:bodyPr/>
        <a:lstStyle/>
        <a:p>
          <a:endParaRPr lang="en-US"/>
        </a:p>
      </dgm:t>
    </dgm:pt>
    <dgm:pt modelId="{9E35FF90-775D-4C12-92AD-508B794AAAF5}" type="sibTrans" cxnId="{9E60D135-5174-4342-9A4C-540B439B5B6B}">
      <dgm:prSet/>
      <dgm:spPr/>
      <dgm:t>
        <a:bodyPr/>
        <a:lstStyle/>
        <a:p>
          <a:endParaRPr lang="en-US"/>
        </a:p>
      </dgm:t>
    </dgm:pt>
    <dgm:pt modelId="{0B93DE3D-FD2A-426A-A4AB-97EBCC75B629}" type="pres">
      <dgm:prSet presAssocID="{1D6985C3-2192-4C64-B5B3-7A3594FE9C48}" presName="hierChild1" presStyleCnt="0">
        <dgm:presLayoutVars>
          <dgm:chPref val="1"/>
          <dgm:dir/>
          <dgm:animOne val="branch"/>
          <dgm:animLvl val="lvl"/>
          <dgm:resizeHandles/>
        </dgm:presLayoutVars>
      </dgm:prSet>
      <dgm:spPr/>
    </dgm:pt>
    <dgm:pt modelId="{03961B40-2BD9-4708-A267-CF82B2606E1C}" type="pres">
      <dgm:prSet presAssocID="{C4956111-D069-40D4-8CD7-D5D8991CB86A}" presName="hierRoot1" presStyleCnt="0"/>
      <dgm:spPr/>
    </dgm:pt>
    <dgm:pt modelId="{C29A09E2-0CCC-4A3C-959C-010694B47333}" type="pres">
      <dgm:prSet presAssocID="{C4956111-D069-40D4-8CD7-D5D8991CB86A}" presName="composite" presStyleCnt="0"/>
      <dgm:spPr/>
    </dgm:pt>
    <dgm:pt modelId="{0A3359E0-B372-4B37-B3C2-E4026DEFE4BA}" type="pres">
      <dgm:prSet presAssocID="{C4956111-D069-40D4-8CD7-D5D8991CB86A}" presName="background" presStyleLbl="node0" presStyleIdx="0" presStyleCnt="2"/>
      <dgm:spPr/>
    </dgm:pt>
    <dgm:pt modelId="{8016079A-BB4A-4563-91F3-0999AEEE2F2F}" type="pres">
      <dgm:prSet presAssocID="{C4956111-D069-40D4-8CD7-D5D8991CB86A}" presName="text" presStyleLbl="fgAcc0" presStyleIdx="0" presStyleCnt="2">
        <dgm:presLayoutVars>
          <dgm:chPref val="3"/>
        </dgm:presLayoutVars>
      </dgm:prSet>
      <dgm:spPr/>
    </dgm:pt>
    <dgm:pt modelId="{B0AB9117-D973-4CA6-9923-FB5DDB3FF1C7}" type="pres">
      <dgm:prSet presAssocID="{C4956111-D069-40D4-8CD7-D5D8991CB86A}" presName="hierChild2" presStyleCnt="0"/>
      <dgm:spPr/>
    </dgm:pt>
    <dgm:pt modelId="{86A90CF1-331A-45B4-9FA7-9D093ACEFF05}" type="pres">
      <dgm:prSet presAssocID="{258882A0-9601-47C1-91B0-2F7B6C93F0F0}" presName="hierRoot1" presStyleCnt="0"/>
      <dgm:spPr/>
    </dgm:pt>
    <dgm:pt modelId="{A8353A4D-E111-478E-9D6C-87E613B3C54F}" type="pres">
      <dgm:prSet presAssocID="{258882A0-9601-47C1-91B0-2F7B6C93F0F0}" presName="composite" presStyleCnt="0"/>
      <dgm:spPr/>
    </dgm:pt>
    <dgm:pt modelId="{118AD88A-9B70-46E0-B4C5-DEADA126EBD7}" type="pres">
      <dgm:prSet presAssocID="{258882A0-9601-47C1-91B0-2F7B6C93F0F0}" presName="background" presStyleLbl="node0" presStyleIdx="1" presStyleCnt="2"/>
      <dgm:spPr/>
    </dgm:pt>
    <dgm:pt modelId="{A286B0DA-EE89-4313-8EB1-56FC6961B64F}" type="pres">
      <dgm:prSet presAssocID="{258882A0-9601-47C1-91B0-2F7B6C93F0F0}" presName="text" presStyleLbl="fgAcc0" presStyleIdx="1" presStyleCnt="2">
        <dgm:presLayoutVars>
          <dgm:chPref val="3"/>
        </dgm:presLayoutVars>
      </dgm:prSet>
      <dgm:spPr/>
    </dgm:pt>
    <dgm:pt modelId="{EB980843-C5F5-48D0-BC20-7C37FBBF558A}" type="pres">
      <dgm:prSet presAssocID="{258882A0-9601-47C1-91B0-2F7B6C93F0F0}" presName="hierChild2" presStyleCnt="0"/>
      <dgm:spPr/>
    </dgm:pt>
  </dgm:ptLst>
  <dgm:cxnLst>
    <dgm:cxn modelId="{8AF1B913-1E20-4837-9BEB-FC5F7980792B}" type="presOf" srcId="{258882A0-9601-47C1-91B0-2F7B6C93F0F0}" destId="{A286B0DA-EE89-4313-8EB1-56FC6961B64F}" srcOrd="0" destOrd="0" presId="urn:microsoft.com/office/officeart/2005/8/layout/hierarchy1"/>
    <dgm:cxn modelId="{0B6E552E-8F71-48FA-9FA8-1CE560A82863}" srcId="{1D6985C3-2192-4C64-B5B3-7A3594FE9C48}" destId="{C4956111-D069-40D4-8CD7-D5D8991CB86A}" srcOrd="0" destOrd="0" parTransId="{FCB26152-EC92-4BAC-B345-A6AFB262B294}" sibTransId="{C9DA4F76-3093-4BD3-B849-00C2F4AFF301}"/>
    <dgm:cxn modelId="{9E60D135-5174-4342-9A4C-540B439B5B6B}" srcId="{1D6985C3-2192-4C64-B5B3-7A3594FE9C48}" destId="{258882A0-9601-47C1-91B0-2F7B6C93F0F0}" srcOrd="1" destOrd="0" parTransId="{9B259726-F577-40CE-B64C-E4104D887558}" sibTransId="{9E35FF90-775D-4C12-92AD-508B794AAAF5}"/>
    <dgm:cxn modelId="{16E6D14E-39AA-4EDF-8D4B-932B13D35079}" type="presOf" srcId="{1D6985C3-2192-4C64-B5B3-7A3594FE9C48}" destId="{0B93DE3D-FD2A-426A-A4AB-97EBCC75B629}" srcOrd="0" destOrd="0" presId="urn:microsoft.com/office/officeart/2005/8/layout/hierarchy1"/>
    <dgm:cxn modelId="{61D11FD2-D612-489E-954C-E026101C10E7}" type="presOf" srcId="{C4956111-D069-40D4-8CD7-D5D8991CB86A}" destId="{8016079A-BB4A-4563-91F3-0999AEEE2F2F}" srcOrd="0" destOrd="0" presId="urn:microsoft.com/office/officeart/2005/8/layout/hierarchy1"/>
    <dgm:cxn modelId="{3060282C-9D22-43F8-9C91-74AF1E76EDC4}" type="presParOf" srcId="{0B93DE3D-FD2A-426A-A4AB-97EBCC75B629}" destId="{03961B40-2BD9-4708-A267-CF82B2606E1C}" srcOrd="0" destOrd="0" presId="urn:microsoft.com/office/officeart/2005/8/layout/hierarchy1"/>
    <dgm:cxn modelId="{48A34C2B-BBE1-4CF4-8B5C-AC726D71038D}" type="presParOf" srcId="{03961B40-2BD9-4708-A267-CF82B2606E1C}" destId="{C29A09E2-0CCC-4A3C-959C-010694B47333}" srcOrd="0" destOrd="0" presId="urn:microsoft.com/office/officeart/2005/8/layout/hierarchy1"/>
    <dgm:cxn modelId="{7EA9BEC5-3F30-46DF-9978-59F81D6B21A5}" type="presParOf" srcId="{C29A09E2-0CCC-4A3C-959C-010694B47333}" destId="{0A3359E0-B372-4B37-B3C2-E4026DEFE4BA}" srcOrd="0" destOrd="0" presId="urn:microsoft.com/office/officeart/2005/8/layout/hierarchy1"/>
    <dgm:cxn modelId="{8663EA4C-F402-4EA5-B6C8-7CC62572D9BA}" type="presParOf" srcId="{C29A09E2-0CCC-4A3C-959C-010694B47333}" destId="{8016079A-BB4A-4563-91F3-0999AEEE2F2F}" srcOrd="1" destOrd="0" presId="urn:microsoft.com/office/officeart/2005/8/layout/hierarchy1"/>
    <dgm:cxn modelId="{308822BB-5F96-46B8-A714-854A302F13F6}" type="presParOf" srcId="{03961B40-2BD9-4708-A267-CF82B2606E1C}" destId="{B0AB9117-D973-4CA6-9923-FB5DDB3FF1C7}" srcOrd="1" destOrd="0" presId="urn:microsoft.com/office/officeart/2005/8/layout/hierarchy1"/>
    <dgm:cxn modelId="{0044EF36-5DAB-4F91-8E46-DAA26C7EE6BD}" type="presParOf" srcId="{0B93DE3D-FD2A-426A-A4AB-97EBCC75B629}" destId="{86A90CF1-331A-45B4-9FA7-9D093ACEFF05}" srcOrd="1" destOrd="0" presId="urn:microsoft.com/office/officeart/2005/8/layout/hierarchy1"/>
    <dgm:cxn modelId="{263F5C84-C493-42F9-BAB0-9AF18EA5A0BD}" type="presParOf" srcId="{86A90CF1-331A-45B4-9FA7-9D093ACEFF05}" destId="{A8353A4D-E111-478E-9D6C-87E613B3C54F}" srcOrd="0" destOrd="0" presId="urn:microsoft.com/office/officeart/2005/8/layout/hierarchy1"/>
    <dgm:cxn modelId="{24F444B8-9542-4F4A-8F74-D4FA49F0BE23}" type="presParOf" srcId="{A8353A4D-E111-478E-9D6C-87E613B3C54F}" destId="{118AD88A-9B70-46E0-B4C5-DEADA126EBD7}" srcOrd="0" destOrd="0" presId="urn:microsoft.com/office/officeart/2005/8/layout/hierarchy1"/>
    <dgm:cxn modelId="{6833AEAA-0767-4F41-B412-D1650AC84339}" type="presParOf" srcId="{A8353A4D-E111-478E-9D6C-87E613B3C54F}" destId="{A286B0DA-EE89-4313-8EB1-56FC6961B64F}" srcOrd="1" destOrd="0" presId="urn:microsoft.com/office/officeart/2005/8/layout/hierarchy1"/>
    <dgm:cxn modelId="{287B113C-F46F-40B5-962E-3654F76BB347}" type="presParOf" srcId="{86A90CF1-331A-45B4-9FA7-9D093ACEFF05}" destId="{EB980843-C5F5-48D0-BC20-7C37FBBF55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359E0-B372-4B37-B3C2-E4026DEFE4BA}">
      <dsp:nvSpPr>
        <dsp:cNvPr id="0" name=""/>
        <dsp:cNvSpPr/>
      </dsp:nvSpPr>
      <dsp:spPr>
        <a:xfrm>
          <a:off x="1333"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16079A-BB4A-4563-91F3-0999AEEE2F2F}">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My project considers various factors such as technical abilities, hobbies, academics, interests, competition skills, knowledge etc and suggests the right career path to engineering students. </a:t>
          </a:r>
        </a:p>
      </dsp:txBody>
      <dsp:txXfrm>
        <a:off x="608661" y="692298"/>
        <a:ext cx="4508047" cy="2799040"/>
      </dsp:txXfrm>
    </dsp:sp>
    <dsp:sp modelId="{118AD88A-9B70-46E0-B4C5-DEADA126EBD7}">
      <dsp:nvSpPr>
        <dsp:cNvPr id="0" name=""/>
        <dsp:cNvSpPr/>
      </dsp:nvSpPr>
      <dsp:spPr>
        <a:xfrm>
          <a:off x="5724037"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86B0DA-EE89-4313-8EB1-56FC6961B64F}">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It uses advanced ML algorithms for classification and prediction like SVM, Decision Tree, </a:t>
          </a:r>
          <a:r>
            <a:rPr lang="en-US" sz="2300" kern="1200" dirty="0" err="1"/>
            <a:t>OneHot</a:t>
          </a:r>
          <a:r>
            <a:rPr lang="en-US" sz="2300" kern="1200" dirty="0"/>
            <a:t> encoding, XG Boost </a:t>
          </a:r>
          <a:r>
            <a:rPr lang="en-US" sz="2300" kern="1200" dirty="0" err="1"/>
            <a:t>etc</a:t>
          </a:r>
          <a:r>
            <a:rPr lang="en-US" sz="2300" kern="1200" dirty="0"/>
            <a:t> to evaluate the factors mentioned above mathematically and suggests the best suited job profile for the student.</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B675-8A7D-4EEB-B658-BB5FEF88CC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AF7DC9-B9A8-4FA7-944D-A3D233AB2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7957C2-3961-4013-ABB5-BEEAEBB95D07}"/>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5" name="Footer Placeholder 4">
            <a:extLst>
              <a:ext uri="{FF2B5EF4-FFF2-40B4-BE49-F238E27FC236}">
                <a16:creationId xmlns:a16="http://schemas.microsoft.com/office/drawing/2014/main" id="{2C93BF61-8DBE-463C-9D1F-BC80700EC8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2E851B-C19B-430C-979B-7C1E182E7924}"/>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328998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49F9-DD53-4030-BDA2-EEA08AE9B7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74CC6E-CF25-43DC-B125-C2CC297E13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E4D73-B331-4ACD-83A8-360C575B610C}"/>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5" name="Footer Placeholder 4">
            <a:extLst>
              <a:ext uri="{FF2B5EF4-FFF2-40B4-BE49-F238E27FC236}">
                <a16:creationId xmlns:a16="http://schemas.microsoft.com/office/drawing/2014/main" id="{443B01D0-A24F-4D3A-B69F-53463047A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DF2F2-40AA-4BB2-BCA5-9542DC2E7B61}"/>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175621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B96177-7CFA-40CC-8003-3720CB0C75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DF5F94-700D-44D0-9C34-58D5D7AFE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486694-5F0D-45A6-BF93-0B598DF7A3EC}"/>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5" name="Footer Placeholder 4">
            <a:extLst>
              <a:ext uri="{FF2B5EF4-FFF2-40B4-BE49-F238E27FC236}">
                <a16:creationId xmlns:a16="http://schemas.microsoft.com/office/drawing/2014/main" id="{9DD6EB1E-63BA-440C-B45C-54700992C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A7A15-17E0-41D1-86E2-6A60F7385C4E}"/>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198834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F83B-CAD2-4360-9EF8-D7B4727049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1ED3EF-2D41-4CEA-AB97-CD07A9C2E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F44AF-502F-4CC5-93F7-7B4CA080EA14}"/>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5" name="Footer Placeholder 4">
            <a:extLst>
              <a:ext uri="{FF2B5EF4-FFF2-40B4-BE49-F238E27FC236}">
                <a16:creationId xmlns:a16="http://schemas.microsoft.com/office/drawing/2014/main" id="{C55D1AE0-CB64-4D31-AAC8-B917CA9AC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24D54-338D-4685-AC03-B7364831960C}"/>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213901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7BD3-C4CE-4825-9828-01B13020DC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7B778A-5C21-442F-A091-418DF3795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0458B-DEEA-410B-B2D0-1ECE436E87C7}"/>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5" name="Footer Placeholder 4">
            <a:extLst>
              <a:ext uri="{FF2B5EF4-FFF2-40B4-BE49-F238E27FC236}">
                <a16:creationId xmlns:a16="http://schemas.microsoft.com/office/drawing/2014/main" id="{4D0DE2C6-484E-4689-92BA-3D6457E97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65112-05C1-4792-9C9A-3F435F3293E2}"/>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57416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CF52-7B25-4504-A0DE-73F8CC29FB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5AD049-26D7-4F25-B095-2D1C6E63A0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E46D41-2E9C-47E9-A73A-1D62BBA1C6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E20657-7ACC-49D7-AAEA-919ED1A61FAD}"/>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6" name="Footer Placeholder 5">
            <a:extLst>
              <a:ext uri="{FF2B5EF4-FFF2-40B4-BE49-F238E27FC236}">
                <a16:creationId xmlns:a16="http://schemas.microsoft.com/office/drawing/2014/main" id="{4ADF8AC3-2DC2-4C97-B9F3-BB2BE0371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0041D9-6D42-4591-A210-2263BA375EF1}"/>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70119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C94F-F823-49EA-86D9-5A974C4DDC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0346BB-8657-4738-B278-38F9F23D56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71E13-634B-445D-83DB-AD685D493D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5AE161-DACE-4F43-AC80-531EEDC7F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982E8C-4927-4483-80DC-0E9293FE26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E95E1C-CD1B-4AD0-A56A-B57A3E7E370D}"/>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8" name="Footer Placeholder 7">
            <a:extLst>
              <a:ext uri="{FF2B5EF4-FFF2-40B4-BE49-F238E27FC236}">
                <a16:creationId xmlns:a16="http://schemas.microsoft.com/office/drawing/2014/main" id="{1FC3E8C8-D197-4C32-9597-0289CC7E00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2D0DED-38C9-43CA-A60D-E9CD9D9AC591}"/>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344657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9432-B2F2-48D3-8458-46D936FFB2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5BE7CF-F89E-480D-9C2B-5847D3006793}"/>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4" name="Footer Placeholder 3">
            <a:extLst>
              <a:ext uri="{FF2B5EF4-FFF2-40B4-BE49-F238E27FC236}">
                <a16:creationId xmlns:a16="http://schemas.microsoft.com/office/drawing/2014/main" id="{044BED17-68C3-424D-9475-837C232436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F1A87E-512A-47C2-AD5A-2955E729C2F8}"/>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317189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08D9C-7E66-4205-91F7-A7EB64B4AECB}"/>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3" name="Footer Placeholder 2">
            <a:extLst>
              <a:ext uri="{FF2B5EF4-FFF2-40B4-BE49-F238E27FC236}">
                <a16:creationId xmlns:a16="http://schemas.microsoft.com/office/drawing/2014/main" id="{1E950BF5-7907-44B3-AA7E-DEFD3D2589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5B2FE2-DCBB-4483-8F70-8F90AFBA57AA}"/>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6369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C783-6CCB-49D2-9693-6F5B6A290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DBEBAC-8CFA-4C4E-B665-202780689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7DDB3D-49FF-4DA1-90AE-DEF251244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BF269-2790-467C-9EF0-48F6AAFA7550}"/>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6" name="Footer Placeholder 5">
            <a:extLst>
              <a:ext uri="{FF2B5EF4-FFF2-40B4-BE49-F238E27FC236}">
                <a16:creationId xmlns:a16="http://schemas.microsoft.com/office/drawing/2014/main" id="{CFD340AA-E025-462A-A9C5-114802232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183DE8-5DCE-42F0-A25D-8E1C8ECD5113}"/>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117555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F6ED-40A4-4578-BEE7-A7DF4CE8D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E59B92-F70E-4D37-BFD4-76C6EFD09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D4A706-CCDE-4107-AC9A-27B7BEEC5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26727-A038-465D-8150-D5B81B7173C7}"/>
              </a:ext>
            </a:extLst>
          </p:cNvPr>
          <p:cNvSpPr>
            <a:spLocks noGrp="1"/>
          </p:cNvSpPr>
          <p:nvPr>
            <p:ph type="dt" sz="half" idx="10"/>
          </p:nvPr>
        </p:nvSpPr>
        <p:spPr/>
        <p:txBody>
          <a:bodyPr/>
          <a:lstStyle/>
          <a:p>
            <a:fld id="{1C8A8D43-0902-430F-AD79-B40B46A2F7DB}" type="datetimeFigureOut">
              <a:rPr lang="en-IN" smtClean="0"/>
              <a:t>20-02-2023</a:t>
            </a:fld>
            <a:endParaRPr lang="en-IN"/>
          </a:p>
        </p:txBody>
      </p:sp>
      <p:sp>
        <p:nvSpPr>
          <p:cNvPr id="6" name="Footer Placeholder 5">
            <a:extLst>
              <a:ext uri="{FF2B5EF4-FFF2-40B4-BE49-F238E27FC236}">
                <a16:creationId xmlns:a16="http://schemas.microsoft.com/office/drawing/2014/main" id="{C65C2C08-6820-4D16-B0BB-BC1A0C9B9C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AD42E8-3455-4DAA-A624-6A92D2596C85}"/>
              </a:ext>
            </a:extLst>
          </p:cNvPr>
          <p:cNvSpPr>
            <a:spLocks noGrp="1"/>
          </p:cNvSpPr>
          <p:nvPr>
            <p:ph type="sldNum" sz="quarter" idx="12"/>
          </p:nvPr>
        </p:nvSpPr>
        <p:spPr/>
        <p:txBody>
          <a:bodyPr/>
          <a:lstStyle/>
          <a:p>
            <a:fld id="{3C12B496-C17F-4767-9D0C-38EA61A22963}" type="slidenum">
              <a:rPr lang="en-IN" smtClean="0"/>
              <a:t>‹#›</a:t>
            </a:fld>
            <a:endParaRPr lang="en-IN"/>
          </a:p>
        </p:txBody>
      </p:sp>
    </p:spTree>
    <p:extLst>
      <p:ext uri="{BB962C8B-B14F-4D97-AF65-F5344CB8AC3E}">
        <p14:creationId xmlns:p14="http://schemas.microsoft.com/office/powerpoint/2010/main" val="253883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F8A09-8AA8-48D9-BDFA-7E6EA64D4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F1CE5D-7635-40D9-9C92-0D08239C6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356D62-5BC1-4687-813C-24EC7BB2A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A8D43-0902-430F-AD79-B40B46A2F7DB}" type="datetimeFigureOut">
              <a:rPr lang="en-IN" smtClean="0"/>
              <a:t>20-02-2023</a:t>
            </a:fld>
            <a:endParaRPr lang="en-IN"/>
          </a:p>
        </p:txBody>
      </p:sp>
      <p:sp>
        <p:nvSpPr>
          <p:cNvPr id="5" name="Footer Placeholder 4">
            <a:extLst>
              <a:ext uri="{FF2B5EF4-FFF2-40B4-BE49-F238E27FC236}">
                <a16:creationId xmlns:a16="http://schemas.microsoft.com/office/drawing/2014/main" id="{CFC80A24-D76D-4544-8B2E-A1ED74BA6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D1C154-C09D-4D86-8559-39F24981D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2B496-C17F-4767-9D0C-38EA61A22963}" type="slidenum">
              <a:rPr lang="en-IN" smtClean="0"/>
              <a:t>‹#›</a:t>
            </a:fld>
            <a:endParaRPr lang="en-IN"/>
          </a:p>
        </p:txBody>
      </p:sp>
    </p:spTree>
    <p:extLst>
      <p:ext uri="{BB962C8B-B14F-4D97-AF65-F5344CB8AC3E}">
        <p14:creationId xmlns:p14="http://schemas.microsoft.com/office/powerpoint/2010/main" val="855194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dureka.co/blog/machine-learning-tutori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FF8AE9-D1F7-4137-864B-DE0D47BD926E}"/>
              </a:ext>
            </a:extLst>
          </p:cNvPr>
          <p:cNvSpPr>
            <a:spLocks noGrp="1"/>
          </p:cNvSpPr>
          <p:nvPr>
            <p:ph type="ctrTitle"/>
          </p:nvPr>
        </p:nvSpPr>
        <p:spPr>
          <a:xfrm>
            <a:off x="4162567" y="818984"/>
            <a:ext cx="7369033" cy="3178689"/>
          </a:xfrm>
        </p:spPr>
        <p:txBody>
          <a:bodyPr>
            <a:normAutofit/>
          </a:bodyPr>
          <a:lstStyle/>
          <a:p>
            <a:pPr algn="l"/>
            <a:r>
              <a:rPr lang="en-US" sz="5000" b="1" dirty="0">
                <a:solidFill>
                  <a:srgbClr val="FFFFFF"/>
                </a:solidFill>
              </a:rPr>
              <a:t>Career Counselling System using Machine Learning</a:t>
            </a:r>
            <a:endParaRPr lang="en-IN" sz="5000" b="1" dirty="0">
              <a:solidFill>
                <a:srgbClr val="FFFFFF"/>
              </a:solidFill>
            </a:endParaRPr>
          </a:p>
        </p:txBody>
      </p:sp>
      <p:sp>
        <p:nvSpPr>
          <p:cNvPr id="3" name="Subtitle 2">
            <a:extLst>
              <a:ext uri="{FF2B5EF4-FFF2-40B4-BE49-F238E27FC236}">
                <a16:creationId xmlns:a16="http://schemas.microsoft.com/office/drawing/2014/main" id="{FED17AF5-D4F9-462A-B903-729C7FCE6AA6}"/>
              </a:ext>
            </a:extLst>
          </p:cNvPr>
          <p:cNvSpPr>
            <a:spLocks noGrp="1"/>
          </p:cNvSpPr>
          <p:nvPr>
            <p:ph type="subTitle" idx="1"/>
          </p:nvPr>
        </p:nvSpPr>
        <p:spPr>
          <a:xfrm>
            <a:off x="4285397" y="4960961"/>
            <a:ext cx="7055893" cy="1078054"/>
          </a:xfrm>
        </p:spPr>
        <p:txBody>
          <a:bodyPr>
            <a:normAutofit/>
          </a:bodyPr>
          <a:lstStyle/>
          <a:p>
            <a:pPr algn="l"/>
            <a:r>
              <a:rPr lang="en-IN" dirty="0">
                <a:solidFill>
                  <a:srgbClr val="FFFFFF"/>
                </a:solidFill>
              </a:rPr>
              <a:t>Name: Swasti Bhutani </a:t>
            </a:r>
          </a:p>
          <a:p>
            <a:pPr algn="l"/>
            <a:r>
              <a:rPr lang="en-IN" dirty="0" err="1">
                <a:solidFill>
                  <a:srgbClr val="FFFFFF"/>
                </a:solidFill>
              </a:rPr>
              <a:t>Enrollment</a:t>
            </a:r>
            <a:r>
              <a:rPr lang="en-IN" dirty="0">
                <a:solidFill>
                  <a:srgbClr val="FFFFFF"/>
                </a:solidFill>
              </a:rPr>
              <a:t> no.:36614803118              Group:8I6</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190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Arc 4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9052C2-2495-475F-B852-F3AB7D6C1E95}"/>
              </a:ext>
            </a:extLst>
          </p:cNvPr>
          <p:cNvSpPr>
            <a:spLocks noGrp="1"/>
          </p:cNvSpPr>
          <p:nvPr>
            <p:ph type="title"/>
          </p:nvPr>
        </p:nvSpPr>
        <p:spPr>
          <a:xfrm>
            <a:off x="5894962" y="479493"/>
            <a:ext cx="5458838" cy="1325563"/>
          </a:xfrm>
        </p:spPr>
        <p:txBody>
          <a:bodyPr>
            <a:normAutofit/>
          </a:bodyPr>
          <a:lstStyle/>
          <a:p>
            <a:r>
              <a:rPr lang="en-US" sz="4800" b="1" dirty="0"/>
              <a:t>Future Scope</a:t>
            </a:r>
            <a:endParaRPr lang="en-IN" sz="4800" b="1" dirty="0"/>
          </a:p>
        </p:txBody>
      </p:sp>
      <p:sp>
        <p:nvSpPr>
          <p:cNvPr id="3" name="Content Placeholder 2">
            <a:extLst>
              <a:ext uri="{FF2B5EF4-FFF2-40B4-BE49-F238E27FC236}">
                <a16:creationId xmlns:a16="http://schemas.microsoft.com/office/drawing/2014/main" id="{38665B53-7946-4CA2-BDA2-1AB54E1A840C}"/>
              </a:ext>
            </a:extLst>
          </p:cNvPr>
          <p:cNvSpPr>
            <a:spLocks noGrp="1"/>
          </p:cNvSpPr>
          <p:nvPr>
            <p:ph idx="1"/>
          </p:nvPr>
        </p:nvSpPr>
        <p:spPr>
          <a:xfrm>
            <a:off x="5894962" y="1984443"/>
            <a:ext cx="5458838" cy="4192520"/>
          </a:xfrm>
        </p:spPr>
        <p:txBody>
          <a:bodyPr>
            <a:normAutofit/>
          </a:bodyPr>
          <a:lstStyle/>
          <a:p>
            <a:pPr marL="0" indent="0">
              <a:buNone/>
            </a:pPr>
            <a:r>
              <a:rPr lang="en-US" sz="2400"/>
              <a:t>Today’s industry’s demands are dynamic and to meet the same there are new opportunities coming faster than ever. People might not be aware of the latest fields open for recruitment, on the other hand, an ML based Career Counselling system can easily incorporate the information about the new career options open for students. It can be a cost efficient and unbiased substitute to counsellors that can help the young engineering students.</a:t>
            </a:r>
            <a:endParaRPr lang="en-IN" sz="2400"/>
          </a:p>
        </p:txBody>
      </p:sp>
      <p:sp>
        <p:nvSpPr>
          <p:cNvPr id="51" name="Freeform: Shape 5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usiness Growth">
            <a:extLst>
              <a:ext uri="{FF2B5EF4-FFF2-40B4-BE49-F238E27FC236}">
                <a16:creationId xmlns:a16="http://schemas.microsoft.com/office/drawing/2014/main" id="{0C5FCA11-7DEB-4275-9245-17E9E6082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13768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5C40C-35F5-4120-AE60-39864EC66468}"/>
              </a:ext>
            </a:extLst>
          </p:cNvPr>
          <p:cNvSpPr>
            <a:spLocks noGrp="1"/>
          </p:cNvSpPr>
          <p:nvPr>
            <p:ph type="title"/>
          </p:nvPr>
        </p:nvSpPr>
        <p:spPr>
          <a:xfrm>
            <a:off x="686834" y="591344"/>
            <a:ext cx="3200400" cy="5585619"/>
          </a:xfrm>
        </p:spPr>
        <p:txBody>
          <a:bodyPr>
            <a:normAutofit/>
          </a:bodyPr>
          <a:lstStyle/>
          <a:p>
            <a:r>
              <a:rPr lang="en-IN" b="1">
                <a:solidFill>
                  <a:srgbClr val="FFFFFF"/>
                </a:solidFill>
              </a:rPr>
              <a:t>Introduction</a:t>
            </a:r>
          </a:p>
        </p:txBody>
      </p:sp>
      <p:sp>
        <p:nvSpPr>
          <p:cNvPr id="3" name="Content Placeholder 2">
            <a:extLst>
              <a:ext uri="{FF2B5EF4-FFF2-40B4-BE49-F238E27FC236}">
                <a16:creationId xmlns:a16="http://schemas.microsoft.com/office/drawing/2014/main" id="{88B4F663-5C7A-40FD-9A41-F1165ED8A9F4}"/>
              </a:ext>
            </a:extLst>
          </p:cNvPr>
          <p:cNvSpPr>
            <a:spLocks noGrp="1"/>
          </p:cNvSpPr>
          <p:nvPr>
            <p:ph idx="1"/>
          </p:nvPr>
        </p:nvSpPr>
        <p:spPr>
          <a:xfrm>
            <a:off x="4447308" y="591344"/>
            <a:ext cx="6906491" cy="5585619"/>
          </a:xfrm>
        </p:spPr>
        <p:txBody>
          <a:bodyPr anchor="ctr">
            <a:normAutofit/>
          </a:bodyPr>
          <a:lstStyle/>
          <a:p>
            <a:pPr marL="0" indent="0">
              <a:buNone/>
            </a:pPr>
            <a:r>
              <a:rPr lang="en-US"/>
              <a:t>Competition these days is heavily multiplying every moment. So, one needs to be aware, planned and organized in their initial stages of education. Constant evaluation and assessment can help one choose the right career path for themselves.</a:t>
            </a:r>
          </a:p>
        </p:txBody>
      </p:sp>
      <p:sp>
        <p:nvSpPr>
          <p:cNvPr id="45"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9501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D87385-5C49-4EF0-A4E0-915816334302}"/>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Career Counselling using ML</a:t>
            </a:r>
            <a:endParaRPr lang="en-IN" sz="4000" b="1">
              <a:solidFill>
                <a:srgbClr val="FFFFFF"/>
              </a:solidFill>
            </a:endParaRPr>
          </a:p>
        </p:txBody>
      </p:sp>
      <p:graphicFrame>
        <p:nvGraphicFramePr>
          <p:cNvPr id="22" name="Content Placeholder 2">
            <a:extLst>
              <a:ext uri="{FF2B5EF4-FFF2-40B4-BE49-F238E27FC236}">
                <a16:creationId xmlns:a16="http://schemas.microsoft.com/office/drawing/2014/main" id="{E277CDEE-D6F8-44C1-9502-5A6845B06AE5}"/>
              </a:ext>
            </a:extLst>
          </p:cNvPr>
          <p:cNvGraphicFramePr>
            <a:graphicFrameLocks noGrp="1"/>
          </p:cNvGraphicFramePr>
          <p:nvPr>
            <p:ph idx="1"/>
            <p:extLst>
              <p:ext uri="{D42A27DB-BD31-4B8C-83A1-F6EECF244321}">
                <p14:modId xmlns:p14="http://schemas.microsoft.com/office/powerpoint/2010/main" val="260079180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374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7789CA-788F-4731-B3CF-5A3D903AAABB}"/>
              </a:ext>
            </a:extLst>
          </p:cNvPr>
          <p:cNvSpPr>
            <a:spLocks noGrp="1"/>
          </p:cNvSpPr>
          <p:nvPr>
            <p:ph type="title"/>
          </p:nvPr>
        </p:nvSpPr>
        <p:spPr>
          <a:xfrm>
            <a:off x="826396" y="586855"/>
            <a:ext cx="4230100" cy="3387497"/>
          </a:xfrm>
        </p:spPr>
        <p:txBody>
          <a:bodyPr anchor="b">
            <a:normAutofit/>
          </a:bodyPr>
          <a:lstStyle/>
          <a:p>
            <a:pPr algn="r"/>
            <a:r>
              <a:rPr lang="en-US" b="1" dirty="0">
                <a:solidFill>
                  <a:srgbClr val="FFFFFF"/>
                </a:solidFill>
              </a:rPr>
              <a:t>Process Flow Diagram of proposed system</a:t>
            </a:r>
            <a:endParaRPr lang="en-IN" b="1" dirty="0">
              <a:solidFill>
                <a:srgbClr val="FFFFFF"/>
              </a:solidFill>
            </a:endParaRPr>
          </a:p>
        </p:txBody>
      </p:sp>
      <p:sp>
        <p:nvSpPr>
          <p:cNvPr id="11" name="Content Placeholder 10">
            <a:extLst>
              <a:ext uri="{FF2B5EF4-FFF2-40B4-BE49-F238E27FC236}">
                <a16:creationId xmlns:a16="http://schemas.microsoft.com/office/drawing/2014/main" id="{43C96564-138F-4B92-8881-5761BFE0CAA9}"/>
              </a:ext>
            </a:extLst>
          </p:cNvPr>
          <p:cNvSpPr>
            <a:spLocks noGrp="1"/>
          </p:cNvSpPr>
          <p:nvPr>
            <p:ph idx="1"/>
          </p:nvPr>
        </p:nvSpPr>
        <p:spPr>
          <a:xfrm>
            <a:off x="6451181" y="637985"/>
            <a:ext cx="1642845" cy="884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7000"/>
              </a:lnSpc>
              <a:spcAft>
                <a:spcPts val="800"/>
              </a:spcAft>
              <a:buNone/>
            </a:pPr>
            <a:r>
              <a:rPr lang="en-US" sz="1800" kern="1200" dirty="0">
                <a:solidFill>
                  <a:srgbClr val="FFFFFF"/>
                </a:solidFill>
                <a:effectLst>
                  <a:outerShdw blurRad="38100" dist="19050" dir="2700000" algn="tl">
                    <a:schemeClr val="dk1">
                      <a:alpha val="40000"/>
                    </a:schemeClr>
                  </a:outerShdw>
                </a:effectLst>
                <a:ea typeface="Calibri" panose="020F0502020204030204" pitchFamily="34" charset="0"/>
                <a:cs typeface="Mangal" panose="02040503050203030202" pitchFamily="18" charset="0"/>
              </a:rPr>
              <a:t>Data collection</a:t>
            </a:r>
            <a:endParaRPr lang="en-IN" sz="1100" dirty="0">
              <a:effectLst/>
              <a:ea typeface="Calibri" panose="020F0502020204030204" pitchFamily="34" charset="0"/>
              <a:cs typeface="Mangal" panose="02040503050203030202" pitchFamily="18" charset="0"/>
            </a:endParaRPr>
          </a:p>
        </p:txBody>
      </p:sp>
      <p:sp>
        <p:nvSpPr>
          <p:cNvPr id="13" name="Rectangle: Rounded Corners 12">
            <a:extLst>
              <a:ext uri="{FF2B5EF4-FFF2-40B4-BE49-F238E27FC236}">
                <a16:creationId xmlns:a16="http://schemas.microsoft.com/office/drawing/2014/main" id="{63D037DE-AA95-4E7D-8476-25B77221588D}"/>
              </a:ext>
            </a:extLst>
          </p:cNvPr>
          <p:cNvSpPr/>
          <p:nvPr/>
        </p:nvSpPr>
        <p:spPr>
          <a:xfrm>
            <a:off x="6407785" y="1813561"/>
            <a:ext cx="1733550" cy="739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800" kern="1200" dirty="0">
                <a:solidFill>
                  <a:srgbClr val="FFFFFF"/>
                </a:solidFill>
                <a:effectLst/>
                <a:ea typeface="Calibri" panose="020F0502020204030204" pitchFamily="34" charset="0"/>
                <a:cs typeface="Mangal" panose="02040503050203030202" pitchFamily="18" charset="0"/>
              </a:rPr>
              <a:t>Data Pre-processing</a:t>
            </a:r>
            <a:endParaRPr lang="en-IN" sz="1100" dirty="0">
              <a:effectLst/>
              <a:ea typeface="Calibri" panose="020F0502020204030204" pitchFamily="34" charset="0"/>
              <a:cs typeface="Mangal" panose="02040503050203030202" pitchFamily="18" charset="0"/>
            </a:endParaRPr>
          </a:p>
        </p:txBody>
      </p:sp>
      <p:sp>
        <p:nvSpPr>
          <p:cNvPr id="15" name="Rectangle: Rounded Corners 14">
            <a:extLst>
              <a:ext uri="{FF2B5EF4-FFF2-40B4-BE49-F238E27FC236}">
                <a16:creationId xmlns:a16="http://schemas.microsoft.com/office/drawing/2014/main" id="{E0227AFA-E598-45DD-9A65-8BC6DFB857AF}"/>
              </a:ext>
            </a:extLst>
          </p:cNvPr>
          <p:cNvSpPr/>
          <p:nvPr/>
        </p:nvSpPr>
        <p:spPr>
          <a:xfrm>
            <a:off x="6407785" y="2783196"/>
            <a:ext cx="173355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dirty="0">
                <a:solidFill>
                  <a:srgbClr val="FFFFFF"/>
                </a:solidFill>
                <a:ea typeface="Calibri" panose="020F0502020204030204" pitchFamily="34" charset="0"/>
                <a:cs typeface="Mangal" panose="02040503050203030202" pitchFamily="18" charset="0"/>
              </a:rPr>
              <a:t>Data </a:t>
            </a:r>
            <a:r>
              <a:rPr lang="en-US" sz="1800" kern="1200" dirty="0">
                <a:solidFill>
                  <a:srgbClr val="FFFFFF"/>
                </a:solidFill>
                <a:effectLst/>
                <a:ea typeface="Calibri" panose="020F0502020204030204" pitchFamily="34" charset="0"/>
                <a:cs typeface="Mangal" panose="02040503050203030202" pitchFamily="18" charset="0"/>
              </a:rPr>
              <a:t>Encoding</a:t>
            </a:r>
            <a:endParaRPr lang="en-IN" sz="1100" dirty="0">
              <a:effectLst/>
              <a:ea typeface="Calibri" panose="020F0502020204030204" pitchFamily="34" charset="0"/>
              <a:cs typeface="Mangal" panose="02040503050203030202" pitchFamily="18" charset="0"/>
            </a:endParaRPr>
          </a:p>
        </p:txBody>
      </p:sp>
      <p:sp>
        <p:nvSpPr>
          <p:cNvPr id="17" name="Rectangle 16">
            <a:extLst>
              <a:ext uri="{FF2B5EF4-FFF2-40B4-BE49-F238E27FC236}">
                <a16:creationId xmlns:a16="http://schemas.microsoft.com/office/drawing/2014/main" id="{7BFFC4C7-6060-4EEF-B083-BD1B68DE184A}"/>
              </a:ext>
            </a:extLst>
          </p:cNvPr>
          <p:cNvSpPr/>
          <p:nvPr/>
        </p:nvSpPr>
        <p:spPr>
          <a:xfrm>
            <a:off x="9264650" y="2176453"/>
            <a:ext cx="1485900" cy="592771"/>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lnSpc>
                <a:spcPct val="107000"/>
              </a:lnSpc>
              <a:spcAft>
                <a:spcPts val="800"/>
              </a:spcAft>
            </a:pPr>
            <a:r>
              <a:rPr lang="en-US" dirty="0">
                <a:solidFill>
                  <a:srgbClr val="FFFFFF"/>
                </a:solidFill>
                <a:ea typeface="Calibri" panose="020F0502020204030204" pitchFamily="34" charset="0"/>
                <a:cs typeface="Mangal" panose="02040503050203030202" pitchFamily="18" charset="0"/>
              </a:rPr>
              <a:t>SVM</a:t>
            </a:r>
            <a:endParaRPr lang="en-IN" sz="1100" dirty="0">
              <a:effectLst/>
              <a:ea typeface="Calibri" panose="020F0502020204030204" pitchFamily="34" charset="0"/>
              <a:cs typeface="Mangal" panose="02040503050203030202" pitchFamily="18" charset="0"/>
            </a:endParaRPr>
          </a:p>
        </p:txBody>
      </p:sp>
      <p:sp>
        <p:nvSpPr>
          <p:cNvPr id="20" name="Rectangle 19">
            <a:extLst>
              <a:ext uri="{FF2B5EF4-FFF2-40B4-BE49-F238E27FC236}">
                <a16:creationId xmlns:a16="http://schemas.microsoft.com/office/drawing/2014/main" id="{3FF2E45E-C69C-48B0-BE42-24E86484E683}"/>
              </a:ext>
            </a:extLst>
          </p:cNvPr>
          <p:cNvSpPr/>
          <p:nvPr/>
        </p:nvSpPr>
        <p:spPr>
          <a:xfrm>
            <a:off x="9251950" y="3646497"/>
            <a:ext cx="1498600" cy="59276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800"/>
              </a:spcAft>
            </a:pPr>
            <a:r>
              <a:rPr lang="en-US" sz="1800" kern="1200" dirty="0">
                <a:solidFill>
                  <a:srgbClr val="FFFFFF"/>
                </a:solidFill>
                <a:effectLst/>
                <a:ea typeface="Calibri" panose="020F0502020204030204" pitchFamily="34" charset="0"/>
                <a:cs typeface="Mangal" panose="02040503050203030202" pitchFamily="18" charset="0"/>
              </a:rPr>
              <a:t>Program Boosting </a:t>
            </a:r>
            <a:endParaRPr lang="en-IN" sz="1100" dirty="0">
              <a:effectLst/>
              <a:ea typeface="Calibri" panose="020F0502020204030204" pitchFamily="34" charset="0"/>
              <a:cs typeface="Mangal" panose="02040503050203030202" pitchFamily="18" charset="0"/>
            </a:endParaRPr>
          </a:p>
        </p:txBody>
      </p:sp>
      <p:cxnSp>
        <p:nvCxnSpPr>
          <p:cNvPr id="5" name="Straight Arrow Connector 4">
            <a:extLst>
              <a:ext uri="{FF2B5EF4-FFF2-40B4-BE49-F238E27FC236}">
                <a16:creationId xmlns:a16="http://schemas.microsoft.com/office/drawing/2014/main" id="{631D842E-0D99-4347-A747-FF3C73690ED5}"/>
              </a:ext>
            </a:extLst>
          </p:cNvPr>
          <p:cNvCxnSpPr>
            <a:cxnSpLocks/>
            <a:stCxn id="11" idx="2"/>
            <a:endCxn id="13" idx="0"/>
          </p:cNvCxnSpPr>
          <p:nvPr/>
        </p:nvCxnSpPr>
        <p:spPr>
          <a:xfrm>
            <a:off x="7272604" y="1522856"/>
            <a:ext cx="1956" cy="290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719B8AE-3DB4-4A79-BD83-BC95CBB1D114}"/>
              </a:ext>
            </a:extLst>
          </p:cNvPr>
          <p:cNvCxnSpPr>
            <a:cxnSpLocks/>
            <a:endCxn id="15" idx="0"/>
          </p:cNvCxnSpPr>
          <p:nvPr/>
        </p:nvCxnSpPr>
        <p:spPr>
          <a:xfrm>
            <a:off x="7274560" y="2547289"/>
            <a:ext cx="0" cy="2359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42AF22AC-05F0-4330-9422-E2E9FFEE003B}"/>
              </a:ext>
            </a:extLst>
          </p:cNvPr>
          <p:cNvCxnSpPr>
            <a:cxnSpLocks/>
            <a:stCxn id="15" idx="3"/>
          </p:cNvCxnSpPr>
          <p:nvPr/>
        </p:nvCxnSpPr>
        <p:spPr>
          <a:xfrm flipV="1">
            <a:off x="8141335" y="3183245"/>
            <a:ext cx="57435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9096DA45-F1FB-4AAD-8671-FC825BCF3C3A}"/>
              </a:ext>
            </a:extLst>
          </p:cNvPr>
          <p:cNvCxnSpPr>
            <a:cxnSpLocks/>
          </p:cNvCxnSpPr>
          <p:nvPr/>
        </p:nvCxnSpPr>
        <p:spPr>
          <a:xfrm flipV="1">
            <a:off x="8702992" y="2472839"/>
            <a:ext cx="0" cy="71040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A58FF80-C470-4D31-AC77-0F99EB341D45}"/>
              </a:ext>
            </a:extLst>
          </p:cNvPr>
          <p:cNvCxnSpPr>
            <a:cxnSpLocks/>
            <a:endCxn id="17" idx="1"/>
          </p:cNvCxnSpPr>
          <p:nvPr/>
        </p:nvCxnSpPr>
        <p:spPr>
          <a:xfrm>
            <a:off x="8715692" y="2472839"/>
            <a:ext cx="5489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B9F7EB02-3F0F-4671-9A0A-63356EE76B05}"/>
              </a:ext>
            </a:extLst>
          </p:cNvPr>
          <p:cNvCxnSpPr>
            <a:cxnSpLocks/>
          </p:cNvCxnSpPr>
          <p:nvPr/>
        </p:nvCxnSpPr>
        <p:spPr>
          <a:xfrm flipV="1">
            <a:off x="8702992" y="3070695"/>
            <a:ext cx="0" cy="872186"/>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AB85B3F3-BA5E-4B62-A252-01459E6A8472}"/>
              </a:ext>
            </a:extLst>
          </p:cNvPr>
          <p:cNvCxnSpPr>
            <a:cxnSpLocks/>
            <a:endCxn id="20" idx="1"/>
          </p:cNvCxnSpPr>
          <p:nvPr/>
        </p:nvCxnSpPr>
        <p:spPr>
          <a:xfrm>
            <a:off x="8715692" y="3942881"/>
            <a:ext cx="5362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4E91FE5B-57FF-435F-9AD1-318B6561A131}"/>
              </a:ext>
            </a:extLst>
          </p:cNvPr>
          <p:cNvCxnSpPr>
            <a:cxnSpLocks/>
          </p:cNvCxnSpPr>
          <p:nvPr/>
        </p:nvCxnSpPr>
        <p:spPr>
          <a:xfrm flipV="1">
            <a:off x="10750549" y="2453306"/>
            <a:ext cx="561658"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A0520D7B-4E43-4B3D-B081-8FA6B15E9CBA}"/>
              </a:ext>
            </a:extLst>
          </p:cNvPr>
          <p:cNvCxnSpPr>
            <a:cxnSpLocks/>
          </p:cNvCxnSpPr>
          <p:nvPr/>
        </p:nvCxnSpPr>
        <p:spPr>
          <a:xfrm flipV="1">
            <a:off x="10767106" y="3900495"/>
            <a:ext cx="561658"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B06A5880-B48F-4734-BF03-10F132F39DDC}"/>
              </a:ext>
            </a:extLst>
          </p:cNvPr>
          <p:cNvCxnSpPr>
            <a:cxnSpLocks/>
          </p:cNvCxnSpPr>
          <p:nvPr/>
        </p:nvCxnSpPr>
        <p:spPr>
          <a:xfrm>
            <a:off x="11332620" y="2453306"/>
            <a:ext cx="4286" cy="2766394"/>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D45ECEC8-4020-4315-AF72-1EE2A506423A}"/>
              </a:ext>
            </a:extLst>
          </p:cNvPr>
          <p:cNvCxnSpPr>
            <a:cxnSpLocks/>
            <a:endCxn id="52" idx="3"/>
          </p:cNvCxnSpPr>
          <p:nvPr/>
        </p:nvCxnSpPr>
        <p:spPr>
          <a:xfrm flipH="1">
            <a:off x="8081961" y="5219700"/>
            <a:ext cx="32432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Rectangle: Rounded Corners 51">
            <a:extLst>
              <a:ext uri="{FF2B5EF4-FFF2-40B4-BE49-F238E27FC236}">
                <a16:creationId xmlns:a16="http://schemas.microsoft.com/office/drawing/2014/main" id="{D84115C0-2941-4567-9D33-3293B9087AAA}"/>
              </a:ext>
            </a:extLst>
          </p:cNvPr>
          <p:cNvSpPr/>
          <p:nvPr/>
        </p:nvSpPr>
        <p:spPr>
          <a:xfrm>
            <a:off x="6424611" y="4854575"/>
            <a:ext cx="1657350" cy="7302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lnSpc>
                <a:spcPct val="107000"/>
              </a:lnSpc>
              <a:spcAft>
                <a:spcPts val="800"/>
              </a:spcAft>
            </a:pPr>
            <a:r>
              <a:rPr lang="en-US" sz="1800" kern="1200" dirty="0">
                <a:solidFill>
                  <a:srgbClr val="FFFFFF"/>
                </a:solidFill>
                <a:effectLst/>
                <a:ea typeface="Calibri" panose="020F0502020204030204" pitchFamily="34" charset="0"/>
                <a:cs typeface="Mangal" panose="02040503050203030202" pitchFamily="18" charset="0"/>
              </a:rPr>
              <a:t>Training and Testing </a:t>
            </a:r>
            <a:endParaRPr lang="en-IN" sz="1100" dirty="0">
              <a:effectLst/>
              <a:ea typeface="Calibri" panose="020F0502020204030204" pitchFamily="34" charset="0"/>
              <a:cs typeface="Mangal" panose="02040503050203030202" pitchFamily="18" charset="0"/>
            </a:endParaRPr>
          </a:p>
        </p:txBody>
      </p:sp>
      <p:sp>
        <p:nvSpPr>
          <p:cNvPr id="57" name="Rectangle 56">
            <a:extLst>
              <a:ext uri="{FF2B5EF4-FFF2-40B4-BE49-F238E27FC236}">
                <a16:creationId xmlns:a16="http://schemas.microsoft.com/office/drawing/2014/main" id="{1999A545-F170-44B5-B0CE-6295FF12007D}"/>
              </a:ext>
            </a:extLst>
          </p:cNvPr>
          <p:cNvSpPr/>
          <p:nvPr/>
        </p:nvSpPr>
        <p:spPr>
          <a:xfrm>
            <a:off x="6424611" y="5851524"/>
            <a:ext cx="165735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800" kern="1200">
                <a:solidFill>
                  <a:srgbClr val="FFFFFF"/>
                </a:solidFill>
                <a:effectLst/>
                <a:ea typeface="Calibri" panose="020F0502020204030204" pitchFamily="34" charset="0"/>
                <a:cs typeface="Mangal" panose="02040503050203030202" pitchFamily="18" charset="0"/>
              </a:rPr>
              <a:t>Result</a:t>
            </a:r>
            <a:endParaRPr lang="en-IN" sz="1100">
              <a:effectLst/>
              <a:ea typeface="Calibri" panose="020F0502020204030204" pitchFamily="34" charset="0"/>
              <a:cs typeface="Mangal" panose="02040503050203030202" pitchFamily="18" charset="0"/>
            </a:endParaRPr>
          </a:p>
        </p:txBody>
      </p:sp>
      <p:cxnSp>
        <p:nvCxnSpPr>
          <p:cNvPr id="58" name="Straight Arrow Connector 57">
            <a:extLst>
              <a:ext uri="{FF2B5EF4-FFF2-40B4-BE49-F238E27FC236}">
                <a16:creationId xmlns:a16="http://schemas.microsoft.com/office/drawing/2014/main" id="{9E2D2E79-72AB-4D92-A095-EC0257AA4259}"/>
              </a:ext>
            </a:extLst>
          </p:cNvPr>
          <p:cNvCxnSpPr>
            <a:cxnSpLocks/>
            <a:stCxn id="52" idx="2"/>
            <a:endCxn id="57" idx="0"/>
          </p:cNvCxnSpPr>
          <p:nvPr/>
        </p:nvCxnSpPr>
        <p:spPr>
          <a:xfrm>
            <a:off x="7253286" y="5584825"/>
            <a:ext cx="0" cy="2666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7BFFC4C7-6060-4EEF-B083-BD1B68DE184A}"/>
              </a:ext>
            </a:extLst>
          </p:cNvPr>
          <p:cNvSpPr/>
          <p:nvPr/>
        </p:nvSpPr>
        <p:spPr>
          <a:xfrm>
            <a:off x="9281206" y="2911475"/>
            <a:ext cx="1485900" cy="592771"/>
          </a:xfrm>
          <a:prstGeom prst="rect">
            <a:avLst/>
          </a:prstGeom>
          <a:solidFill>
            <a:schemeClr val="accent4"/>
          </a:solidFill>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lnSpc>
                <a:spcPct val="107000"/>
              </a:lnSpc>
              <a:spcAft>
                <a:spcPts val="800"/>
              </a:spcAft>
            </a:pPr>
            <a:r>
              <a:rPr lang="en-US" dirty="0">
                <a:effectLst/>
                <a:ea typeface="Calibri" panose="020F0502020204030204" pitchFamily="34" charset="0"/>
                <a:cs typeface="Mangal" panose="02040503050203030202" pitchFamily="18" charset="0"/>
              </a:rPr>
              <a:t>Decision Tree</a:t>
            </a:r>
            <a:endParaRPr lang="en-IN" dirty="0">
              <a:effectLst/>
              <a:ea typeface="Calibri" panose="020F0502020204030204" pitchFamily="34" charset="0"/>
              <a:cs typeface="Mangal" panose="02040503050203030202" pitchFamily="18" charset="0"/>
            </a:endParaRPr>
          </a:p>
        </p:txBody>
      </p:sp>
      <p:cxnSp>
        <p:nvCxnSpPr>
          <p:cNvPr id="29" name="Straight Arrow Connector 28">
            <a:extLst>
              <a:ext uri="{FF2B5EF4-FFF2-40B4-BE49-F238E27FC236}">
                <a16:creationId xmlns:a16="http://schemas.microsoft.com/office/drawing/2014/main" id="{BA58FF80-C470-4D31-AC77-0F99EB341D45}"/>
              </a:ext>
            </a:extLst>
          </p:cNvPr>
          <p:cNvCxnSpPr>
            <a:cxnSpLocks/>
          </p:cNvCxnSpPr>
          <p:nvPr/>
        </p:nvCxnSpPr>
        <p:spPr>
          <a:xfrm>
            <a:off x="8732248" y="3207860"/>
            <a:ext cx="5489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BA58FF80-C470-4D31-AC77-0F99EB341D45}"/>
              </a:ext>
            </a:extLst>
          </p:cNvPr>
          <p:cNvCxnSpPr>
            <a:cxnSpLocks/>
          </p:cNvCxnSpPr>
          <p:nvPr/>
        </p:nvCxnSpPr>
        <p:spPr>
          <a:xfrm>
            <a:off x="10750549" y="3243578"/>
            <a:ext cx="5489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693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4B26C-1C1E-4256-8016-1A68C5E17E6C}"/>
              </a:ext>
            </a:extLst>
          </p:cNvPr>
          <p:cNvSpPr>
            <a:spLocks noGrp="1"/>
          </p:cNvSpPr>
          <p:nvPr>
            <p:ph type="title"/>
          </p:nvPr>
        </p:nvSpPr>
        <p:spPr>
          <a:xfrm>
            <a:off x="686834" y="1153572"/>
            <a:ext cx="3200400" cy="4461163"/>
          </a:xfrm>
        </p:spPr>
        <p:txBody>
          <a:bodyPr>
            <a:normAutofit/>
          </a:bodyPr>
          <a:lstStyle/>
          <a:p>
            <a:r>
              <a:rPr lang="en-US" sz="4300" b="1" dirty="0">
                <a:solidFill>
                  <a:srgbClr val="FFFFFF"/>
                </a:solidFill>
              </a:rPr>
              <a:t>Data Preprocessing</a:t>
            </a:r>
            <a:endParaRPr lang="en-IN" sz="4300" b="1" dirty="0">
              <a:solidFill>
                <a:srgbClr val="FFFFFF"/>
              </a:solidFill>
            </a:endParaRPr>
          </a:p>
        </p:txBody>
      </p:sp>
      <p:sp>
        <p:nvSpPr>
          <p:cNvPr id="3" name="Content Placeholder 2">
            <a:extLst>
              <a:ext uri="{FF2B5EF4-FFF2-40B4-BE49-F238E27FC236}">
                <a16:creationId xmlns:a16="http://schemas.microsoft.com/office/drawing/2014/main" id="{1D091BF4-C7E4-49C7-9EE8-855CC2421265}"/>
              </a:ext>
            </a:extLst>
          </p:cNvPr>
          <p:cNvSpPr>
            <a:spLocks noGrp="1"/>
          </p:cNvSpPr>
          <p:nvPr>
            <p:ph idx="1"/>
          </p:nvPr>
        </p:nvSpPr>
        <p:spPr>
          <a:xfrm>
            <a:off x="4447308" y="591344"/>
            <a:ext cx="6906491" cy="5585619"/>
          </a:xfrm>
        </p:spPr>
        <p:txBody>
          <a:bodyPr anchor="ctr">
            <a:normAutofit/>
          </a:bodyPr>
          <a:lstStyle/>
          <a:p>
            <a:pPr marL="0" indent="0">
              <a:buNone/>
            </a:pPr>
            <a:r>
              <a:rPr lang="en-US" dirty="0"/>
              <a:t>Collecting the data is one task and making that data useful is another vital task. Data collected from various means will be in an unorganized format and there may be lot of null values, invalid data values and unwanted data. Cleaning all these data and replacing them with appropriate or approximate data and removing null and missing data and replacing them with some fixed alternate values are the basic steps in pre processing of data</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95112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BE8685-CF64-4C67-9EED-59F83F03D598}"/>
              </a:ext>
            </a:extLst>
          </p:cNvPr>
          <p:cNvSpPr>
            <a:spLocks noGrp="1"/>
          </p:cNvSpPr>
          <p:nvPr>
            <p:ph type="title"/>
          </p:nvPr>
        </p:nvSpPr>
        <p:spPr>
          <a:xfrm>
            <a:off x="7474281" y="1396686"/>
            <a:ext cx="3240506" cy="4064628"/>
          </a:xfrm>
        </p:spPr>
        <p:txBody>
          <a:bodyPr>
            <a:normAutofit/>
          </a:bodyPr>
          <a:lstStyle/>
          <a:p>
            <a:r>
              <a:rPr lang="en-US" sz="5000" b="1" dirty="0" err="1">
                <a:solidFill>
                  <a:srgbClr val="FFFFFF"/>
                </a:solidFill>
              </a:rPr>
              <a:t>OneHot</a:t>
            </a:r>
            <a:r>
              <a:rPr lang="en-US" sz="5000" b="1" dirty="0">
                <a:solidFill>
                  <a:srgbClr val="FFFFFF"/>
                </a:solidFill>
              </a:rPr>
              <a:t> Encoding</a:t>
            </a:r>
            <a:endParaRPr lang="en-IN" sz="5000" b="1" dirty="0">
              <a:solidFill>
                <a:srgbClr val="FFFFFF"/>
              </a:solidFill>
            </a:endParaRPr>
          </a:p>
        </p:txBody>
      </p:sp>
      <p:sp>
        <p:nvSpPr>
          <p:cNvPr id="3" name="Content Placeholder 2">
            <a:extLst>
              <a:ext uri="{FF2B5EF4-FFF2-40B4-BE49-F238E27FC236}">
                <a16:creationId xmlns:a16="http://schemas.microsoft.com/office/drawing/2014/main" id="{2D14AA12-F57D-4C44-80A2-7CAFAEF12E1A}"/>
              </a:ext>
            </a:extLst>
          </p:cNvPr>
          <p:cNvSpPr>
            <a:spLocks noGrp="1"/>
          </p:cNvSpPr>
          <p:nvPr>
            <p:ph idx="1"/>
          </p:nvPr>
        </p:nvSpPr>
        <p:spPr>
          <a:xfrm>
            <a:off x="838200" y="1461360"/>
            <a:ext cx="5536397" cy="3935281"/>
          </a:xfrm>
        </p:spPr>
        <p:txBody>
          <a:bodyPr>
            <a:normAutofit/>
          </a:bodyPr>
          <a:lstStyle/>
          <a:p>
            <a:pPr marL="0" indent="0">
              <a:buNone/>
            </a:pPr>
            <a:r>
              <a:rPr lang="en-US" sz="2000" dirty="0" err="1"/>
              <a:t>OneHot</a:t>
            </a:r>
            <a:r>
              <a:rPr lang="en-US" sz="2000" dirty="0"/>
              <a:t> Encoding is a technique by which categorial values present in the data collected are converted into numerical or other ordinal format so that they can be provided to machine learning algorithms and get better results of prediction. It makes representation of categorial variables to be more expressive. </a:t>
            </a:r>
            <a:endParaRPr lang="en-IN" sz="2000" dirty="0"/>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Box 3"/>
          <p:cNvSpPr txBox="1"/>
          <p:nvPr/>
        </p:nvSpPr>
        <p:spPr>
          <a:xfrm>
            <a:off x="7458745" y="2512291"/>
            <a:ext cx="3415392" cy="1446550"/>
          </a:xfrm>
          <a:prstGeom prst="rect">
            <a:avLst/>
          </a:prstGeom>
          <a:noFill/>
        </p:spPr>
        <p:txBody>
          <a:bodyPr wrap="square" rtlCol="0">
            <a:spAutoFit/>
          </a:bodyPr>
          <a:lstStyle/>
          <a:p>
            <a:pPr algn="ctr"/>
            <a:r>
              <a:rPr lang="en-US" sz="4400" b="1" dirty="0" err="1">
                <a:solidFill>
                  <a:schemeClr val="bg1"/>
                </a:solidFill>
                <a:latin typeface="+mj-lt"/>
              </a:rPr>
              <a:t>OneHot</a:t>
            </a:r>
            <a:r>
              <a:rPr lang="en-US" sz="4400" b="1" dirty="0">
                <a:solidFill>
                  <a:schemeClr val="bg1"/>
                </a:solidFill>
                <a:latin typeface="+mj-lt"/>
              </a:rPr>
              <a:t> Encoding</a:t>
            </a:r>
            <a:endParaRPr lang="en-IN" sz="4400" b="1" dirty="0">
              <a:solidFill>
                <a:schemeClr val="bg1"/>
              </a:solidFill>
              <a:latin typeface="+mj-lt"/>
            </a:endParaRPr>
          </a:p>
        </p:txBody>
      </p:sp>
      <p:pic>
        <p:nvPicPr>
          <p:cNvPr id="5" name="Picture 4"/>
          <p:cNvPicPr>
            <a:picLocks noChangeAspect="1"/>
          </p:cNvPicPr>
          <p:nvPr/>
        </p:nvPicPr>
        <p:blipFill rotWithShape="1">
          <a:blip r:embed="rId2"/>
          <a:srcRect l="8220" t="36700" r="57841" b="36498"/>
          <a:stretch/>
        </p:blipFill>
        <p:spPr>
          <a:xfrm>
            <a:off x="926503" y="3639127"/>
            <a:ext cx="5447873" cy="2419927"/>
          </a:xfrm>
          <a:prstGeom prst="rect">
            <a:avLst/>
          </a:prstGeom>
        </p:spPr>
      </p:pic>
    </p:spTree>
    <p:extLst>
      <p:ext uri="{BB962C8B-B14F-4D97-AF65-F5344CB8AC3E}">
        <p14:creationId xmlns:p14="http://schemas.microsoft.com/office/powerpoint/2010/main" val="30704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96302-19AD-4A38-B24D-0C9B436608E5}"/>
              </a:ext>
            </a:extLst>
          </p:cNvPr>
          <p:cNvSpPr>
            <a:spLocks noGrp="1"/>
          </p:cNvSpPr>
          <p:nvPr>
            <p:ph type="title"/>
          </p:nvPr>
        </p:nvSpPr>
        <p:spPr>
          <a:xfrm>
            <a:off x="956826" y="1112969"/>
            <a:ext cx="3937298" cy="4166010"/>
          </a:xfrm>
        </p:spPr>
        <p:txBody>
          <a:bodyPr>
            <a:normAutofit/>
          </a:bodyPr>
          <a:lstStyle/>
          <a:p>
            <a:r>
              <a:rPr lang="en-US" sz="5000" b="1" dirty="0">
                <a:solidFill>
                  <a:srgbClr val="FFFFFF"/>
                </a:solidFill>
              </a:rPr>
              <a:t>Feature Selection</a:t>
            </a:r>
            <a:endParaRPr lang="en-IN" sz="5000" b="1" dirty="0">
              <a:solidFill>
                <a:srgbClr val="FFFFFF"/>
              </a:solidFill>
            </a:endParaRPr>
          </a:p>
        </p:txBody>
      </p:sp>
      <p:sp>
        <p:nvSpPr>
          <p:cNvPr id="3" name="Content Placeholder 2">
            <a:extLst>
              <a:ext uri="{FF2B5EF4-FFF2-40B4-BE49-F238E27FC236}">
                <a16:creationId xmlns:a16="http://schemas.microsoft.com/office/drawing/2014/main" id="{5C01C8E7-53DF-47D0-AEA1-AAFE45889C34}"/>
              </a:ext>
            </a:extLst>
          </p:cNvPr>
          <p:cNvSpPr>
            <a:spLocks noGrp="1"/>
          </p:cNvSpPr>
          <p:nvPr>
            <p:ph idx="1"/>
          </p:nvPr>
        </p:nvSpPr>
        <p:spPr>
          <a:xfrm>
            <a:off x="6096000" y="820880"/>
            <a:ext cx="5257799" cy="4889350"/>
          </a:xfrm>
        </p:spPr>
        <p:txBody>
          <a:bodyPr anchor="t">
            <a:normAutofit/>
          </a:bodyPr>
          <a:lstStyle/>
          <a:p>
            <a:pPr marL="0" indent="0">
              <a:buNone/>
            </a:pPr>
            <a:r>
              <a:rPr lang="en-US" sz="2000" b="1" dirty="0"/>
              <a:t>A</a:t>
            </a:r>
            <a:r>
              <a:rPr lang="en-US" sz="2000" b="0" i="0" dirty="0">
                <a:effectLst/>
              </a:rPr>
              <a:t> feature is an attribute that has an impact on a problem or is useful for the problem, and choosing the important features for the model is known as feature selection.</a:t>
            </a:r>
          </a:p>
          <a:p>
            <a:pPr marL="0" indent="0">
              <a:buNone/>
            </a:pPr>
            <a:r>
              <a:rPr lang="en-US" sz="2000" dirty="0"/>
              <a:t>Feature selection </a:t>
            </a:r>
            <a:r>
              <a:rPr lang="en-US" sz="2000" dirty="0">
                <a:effectLst/>
              </a:rPr>
              <a:t>is a process of automatically or manually selecting the subset of most appropriate and relevant features to be used in model building.</a:t>
            </a:r>
            <a:endParaRPr lang="en-IN" sz="2000" dirty="0"/>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p:cNvPicPr>
            <a:picLocks noChangeAspect="1"/>
          </p:cNvPicPr>
          <p:nvPr/>
        </p:nvPicPr>
        <p:blipFill rotWithShape="1">
          <a:blip r:embed="rId2"/>
          <a:srcRect l="7614" t="31313" r="43371" b="12660"/>
          <a:stretch/>
        </p:blipFill>
        <p:spPr>
          <a:xfrm>
            <a:off x="6096000" y="3397395"/>
            <a:ext cx="4495801" cy="2890655"/>
          </a:xfrm>
          <a:prstGeom prst="rect">
            <a:avLst/>
          </a:prstGeom>
        </p:spPr>
      </p:pic>
    </p:spTree>
    <p:extLst>
      <p:ext uri="{BB962C8B-B14F-4D97-AF65-F5344CB8AC3E}">
        <p14:creationId xmlns:p14="http://schemas.microsoft.com/office/powerpoint/2010/main" val="187476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4B26C-1C1E-4256-8016-1A68C5E17E6C}"/>
              </a:ext>
            </a:extLst>
          </p:cNvPr>
          <p:cNvSpPr>
            <a:spLocks noGrp="1"/>
          </p:cNvSpPr>
          <p:nvPr>
            <p:ph type="title"/>
          </p:nvPr>
        </p:nvSpPr>
        <p:spPr>
          <a:xfrm>
            <a:off x="686834" y="1153572"/>
            <a:ext cx="3200400" cy="4461163"/>
          </a:xfrm>
        </p:spPr>
        <p:txBody>
          <a:bodyPr>
            <a:normAutofit/>
          </a:bodyPr>
          <a:lstStyle/>
          <a:p>
            <a:r>
              <a:rPr lang="en-US" sz="4300" b="1" dirty="0">
                <a:solidFill>
                  <a:srgbClr val="FFFFFF"/>
                </a:solidFill>
              </a:rPr>
              <a:t>Data Classification</a:t>
            </a:r>
            <a:endParaRPr lang="en-IN" sz="4300" b="1" dirty="0">
              <a:solidFill>
                <a:srgbClr val="FFFFFF"/>
              </a:solidFill>
            </a:endParaRPr>
          </a:p>
        </p:txBody>
      </p:sp>
      <p:sp>
        <p:nvSpPr>
          <p:cNvPr id="3" name="Content Placeholder 2">
            <a:extLst>
              <a:ext uri="{FF2B5EF4-FFF2-40B4-BE49-F238E27FC236}">
                <a16:creationId xmlns:a16="http://schemas.microsoft.com/office/drawing/2014/main" id="{1D091BF4-C7E4-49C7-9EE8-855CC2421265}"/>
              </a:ext>
            </a:extLst>
          </p:cNvPr>
          <p:cNvSpPr>
            <a:spLocks noGrp="1"/>
          </p:cNvSpPr>
          <p:nvPr>
            <p:ph idx="1"/>
          </p:nvPr>
        </p:nvSpPr>
        <p:spPr>
          <a:xfrm>
            <a:off x="4447308" y="591344"/>
            <a:ext cx="6906491" cy="5585619"/>
          </a:xfrm>
        </p:spPr>
        <p:txBody>
          <a:bodyPr anchor="t">
            <a:normAutofit/>
          </a:bodyPr>
          <a:lstStyle/>
          <a:p>
            <a:pPr marL="0" indent="0">
              <a:buNone/>
            </a:pPr>
            <a:r>
              <a:rPr lang="en-US" sz="2500" dirty="0"/>
              <a:t>Classification in </a:t>
            </a:r>
            <a:r>
              <a:rPr lang="en-US" sz="2500" dirty="0">
                <a:hlinkClick r:id="rId2"/>
              </a:rPr>
              <a:t>machine learning</a:t>
            </a:r>
            <a:r>
              <a:rPr lang="en-US" sz="2500" dirty="0"/>
              <a:t> and statistics is a supervised learning approach in which the computer program learns from the data given to it and make new observations or classifications. It is a process of categorizing a given set of data into classes.</a:t>
            </a:r>
          </a:p>
          <a:p>
            <a:pPr marL="0" indent="0">
              <a:buNone/>
            </a:pPr>
            <a:r>
              <a:rPr lang="en-US" sz="2500" dirty="0"/>
              <a:t>It can be performed on both structured or unstructured data. The process starts with predicting the class of given data points. The main goal is to identify which class/category the new data will fall into.</a:t>
            </a:r>
          </a:p>
          <a:p>
            <a:pPr marL="0" indent="0">
              <a:buNone/>
            </a:pPr>
            <a:r>
              <a:rPr lang="en-US" sz="2500" dirty="0"/>
              <a:t>We have used advanced machine  learning algorithms like SVM(Support Vector Machine) and Decision Tree for classification of data.</a:t>
            </a:r>
          </a:p>
          <a:p>
            <a:pPr marL="0" indent="0">
              <a:buNone/>
            </a:pP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77455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BE8685-CF64-4C67-9EED-59F83F03D598}"/>
              </a:ext>
            </a:extLst>
          </p:cNvPr>
          <p:cNvSpPr>
            <a:spLocks noGrp="1"/>
          </p:cNvSpPr>
          <p:nvPr>
            <p:ph type="title"/>
          </p:nvPr>
        </p:nvSpPr>
        <p:spPr>
          <a:xfrm>
            <a:off x="7474281" y="1396686"/>
            <a:ext cx="3240506" cy="4064628"/>
          </a:xfrm>
        </p:spPr>
        <p:txBody>
          <a:bodyPr>
            <a:normAutofit/>
          </a:bodyPr>
          <a:lstStyle/>
          <a:p>
            <a:r>
              <a:rPr lang="en-US" sz="5000" b="1" dirty="0" err="1">
                <a:solidFill>
                  <a:srgbClr val="FFFFFF"/>
                </a:solidFill>
              </a:rPr>
              <a:t>OneHot</a:t>
            </a:r>
            <a:r>
              <a:rPr lang="en-US" sz="5000" b="1" dirty="0">
                <a:solidFill>
                  <a:srgbClr val="FFFFFF"/>
                </a:solidFill>
              </a:rPr>
              <a:t> Encoding</a:t>
            </a:r>
            <a:endParaRPr lang="en-IN" sz="5000" b="1" dirty="0">
              <a:solidFill>
                <a:srgbClr val="FFFFFF"/>
              </a:solidFill>
            </a:endParaRPr>
          </a:p>
        </p:txBody>
      </p:sp>
      <p:sp>
        <p:nvSpPr>
          <p:cNvPr id="3" name="Content Placeholder 2">
            <a:extLst>
              <a:ext uri="{FF2B5EF4-FFF2-40B4-BE49-F238E27FC236}">
                <a16:creationId xmlns:a16="http://schemas.microsoft.com/office/drawing/2014/main" id="{2D14AA12-F57D-4C44-80A2-7CAFAEF12E1A}"/>
              </a:ext>
            </a:extLst>
          </p:cNvPr>
          <p:cNvSpPr>
            <a:spLocks noGrp="1"/>
          </p:cNvSpPr>
          <p:nvPr>
            <p:ph idx="1"/>
          </p:nvPr>
        </p:nvSpPr>
        <p:spPr>
          <a:xfrm>
            <a:off x="828638" y="2043239"/>
            <a:ext cx="5536397" cy="3240574"/>
          </a:xfrm>
        </p:spPr>
        <p:txBody>
          <a:bodyPr>
            <a:normAutofit fontScale="92500"/>
          </a:bodyPr>
          <a:lstStyle/>
          <a:p>
            <a:pPr marL="0" indent="0">
              <a:buNone/>
            </a:pPr>
            <a:r>
              <a:rPr lang="en-US" dirty="0"/>
              <a:t>Boosting is an ensemble learning technique that uses a set of Machine Learning algorithms to convert weak learner to strong learners in order to increase the accuracy of the model.</a:t>
            </a:r>
          </a:p>
          <a:p>
            <a:pPr marL="0" indent="0">
              <a:buNone/>
            </a:pPr>
            <a:r>
              <a:rPr lang="en-US" dirty="0"/>
              <a:t>We have used </a:t>
            </a:r>
            <a:r>
              <a:rPr lang="en-US" dirty="0" err="1"/>
              <a:t>XGBoost</a:t>
            </a:r>
            <a:r>
              <a:rPr lang="en-US" dirty="0"/>
              <a:t> algorithms to boost the efficiency and performance of SVM and Decision tree algorithms.</a:t>
            </a:r>
            <a:endParaRPr lang="en-IN" dirty="0"/>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Box 3"/>
          <p:cNvSpPr txBox="1"/>
          <p:nvPr/>
        </p:nvSpPr>
        <p:spPr>
          <a:xfrm>
            <a:off x="7394669" y="2623127"/>
            <a:ext cx="3415392" cy="1446550"/>
          </a:xfrm>
          <a:prstGeom prst="rect">
            <a:avLst/>
          </a:prstGeom>
          <a:noFill/>
        </p:spPr>
        <p:txBody>
          <a:bodyPr wrap="square" rtlCol="0">
            <a:spAutoFit/>
          </a:bodyPr>
          <a:lstStyle/>
          <a:p>
            <a:pPr algn="ctr"/>
            <a:r>
              <a:rPr lang="en-US" sz="4400" b="1" dirty="0">
                <a:solidFill>
                  <a:schemeClr val="bg1"/>
                </a:solidFill>
                <a:latin typeface="+mj-lt"/>
              </a:rPr>
              <a:t>Program</a:t>
            </a:r>
          </a:p>
          <a:p>
            <a:pPr algn="ctr"/>
            <a:r>
              <a:rPr lang="en-US" sz="4400" b="1" dirty="0">
                <a:solidFill>
                  <a:schemeClr val="bg1"/>
                </a:solidFill>
                <a:latin typeface="+mj-lt"/>
              </a:rPr>
              <a:t>Boosting</a:t>
            </a:r>
            <a:endParaRPr lang="en-IN" sz="4400" b="1" dirty="0">
              <a:solidFill>
                <a:schemeClr val="bg1"/>
              </a:solidFill>
              <a:latin typeface="+mj-lt"/>
            </a:endParaRPr>
          </a:p>
        </p:txBody>
      </p:sp>
    </p:spTree>
    <p:extLst>
      <p:ext uri="{BB962C8B-B14F-4D97-AF65-F5344CB8AC3E}">
        <p14:creationId xmlns:p14="http://schemas.microsoft.com/office/powerpoint/2010/main" val="71888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545</TotalTime>
  <Words>588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Career Counselling System using Machine Learning</vt:lpstr>
      <vt:lpstr>Introduction</vt:lpstr>
      <vt:lpstr>Career Counselling using ML</vt:lpstr>
      <vt:lpstr>Process Flow Diagram of proposed system</vt:lpstr>
      <vt:lpstr>Data Preprocessing</vt:lpstr>
      <vt:lpstr>OneHot Encoding</vt:lpstr>
      <vt:lpstr>Feature Selection</vt:lpstr>
      <vt:lpstr>Data Classification</vt:lpstr>
      <vt:lpstr>OneHot Encoding</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Counselling System using Machine Learning</dc:title>
  <dc:creator>Swasti Bhutani</dc:creator>
  <cp:lastModifiedBy>Swasti Bhutani</cp:lastModifiedBy>
  <cp:revision>8</cp:revision>
  <dcterms:created xsi:type="dcterms:W3CDTF">2021-11-09T04:17:00Z</dcterms:created>
  <dcterms:modified xsi:type="dcterms:W3CDTF">2023-02-20T14:35:39Z</dcterms:modified>
</cp:coreProperties>
</file>