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Lst>
  <p:sldSz cy="6858000" cx="12192000"/>
  <p:notesSz cx="6858000" cy="9144000"/>
  <p:embeddedFontLst>
    <p:embeddedFont>
      <p:font typeface="Roboto"/>
      <p:regular r:id="rId30"/>
      <p:bold r:id="rId31"/>
      <p:italic r:id="rId32"/>
      <p:boldItalic r:id="rId33"/>
    </p:embeddedFont>
    <p:embeddedFont>
      <p:font typeface="Lato"/>
      <p:regular r:id="rId34"/>
      <p:bold r:id="rId35"/>
      <p:italic r:id="rId36"/>
      <p:boldItalic r:id="rId3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3840">
          <p15:clr>
            <a:srgbClr val="000000"/>
          </p15:clr>
        </p15:guide>
      </p15:sldGuideLst>
    </p:ext>
    <p:ext uri="GoogleSlidesCustomDataVersion2">
      <go:slidesCustomData xmlns:go="http://customooxmlschemas.google.com/" r:id="rId38" roundtripDataSignature="AMtx7mgBSV5F/4tIQyLqVP5q6w2IlHxO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3D3556E9-593C-452C-A7ED-93047560407E}">
  <a:tblStyle styleId="{3D3556E9-593C-452C-A7ED-93047560407E}"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Roboto-bold.fntdata"/><Relationship Id="rId30" Type="http://schemas.openxmlformats.org/officeDocument/2006/relationships/font" Target="fonts/Roboto-regular.fntdata"/><Relationship Id="rId11" Type="http://schemas.openxmlformats.org/officeDocument/2006/relationships/slide" Target="slides/slide4.xml"/><Relationship Id="rId33" Type="http://schemas.openxmlformats.org/officeDocument/2006/relationships/font" Target="fonts/Roboto-boldItalic.fntdata"/><Relationship Id="rId10" Type="http://schemas.openxmlformats.org/officeDocument/2006/relationships/slide" Target="slides/slide3.xml"/><Relationship Id="rId32" Type="http://schemas.openxmlformats.org/officeDocument/2006/relationships/font" Target="fonts/Roboto-italic.fntdata"/><Relationship Id="rId13" Type="http://schemas.openxmlformats.org/officeDocument/2006/relationships/slide" Target="slides/slide6.xml"/><Relationship Id="rId35" Type="http://schemas.openxmlformats.org/officeDocument/2006/relationships/font" Target="fonts/Lato-bold.fntdata"/><Relationship Id="rId12" Type="http://schemas.openxmlformats.org/officeDocument/2006/relationships/slide" Target="slides/slide5.xml"/><Relationship Id="rId34" Type="http://schemas.openxmlformats.org/officeDocument/2006/relationships/font" Target="fonts/Lato-regular.fntdata"/><Relationship Id="rId15" Type="http://schemas.openxmlformats.org/officeDocument/2006/relationships/slide" Target="slides/slide8.xml"/><Relationship Id="rId37" Type="http://schemas.openxmlformats.org/officeDocument/2006/relationships/font" Target="fonts/Lato-boldItalic.fntdata"/><Relationship Id="rId14" Type="http://schemas.openxmlformats.org/officeDocument/2006/relationships/slide" Target="slides/slide7.xml"/><Relationship Id="rId36" Type="http://schemas.openxmlformats.org/officeDocument/2006/relationships/font" Target="fonts/Lato-italic.fntdata"/><Relationship Id="rId17" Type="http://schemas.openxmlformats.org/officeDocument/2006/relationships/slide" Target="slides/slide10.xml"/><Relationship Id="rId16" Type="http://schemas.openxmlformats.org/officeDocument/2006/relationships/slide" Target="slides/slide9.xml"/><Relationship Id="rId38" Type="http://customschemas.google.com/relationships/presentationmetadata" Target="metadata"/><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29fb185729b_4_1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F0F0F"/>
                </a:solidFill>
                <a:latin typeface="Roboto"/>
                <a:ea typeface="Roboto"/>
                <a:cs typeface="Roboto"/>
                <a:sym typeface="Roboto"/>
              </a:rPr>
              <a:t>CONCLUSION: While the decrease in the Current Ratio suggests a potential reduction in short-term liquidity, deeper analysis into the components driving this change and insights from management discussions would offer a more comprehensive understanding of GE's short-term financing status and liquidity position.</a:t>
            </a:r>
            <a:endParaRPr/>
          </a:p>
        </p:txBody>
      </p:sp>
      <p:sp>
        <p:nvSpPr>
          <p:cNvPr id="539" name="Google Shape;539;g29fb185729b_4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29fb185729b_4_1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29fb185729b_4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a:t>Implications of the total debt ratio:</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Financial Leverage: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 lower total debt ratio suggests less financial leverage, which can be positive as it indicates a lower reliance on debt financing. However, it's essential to consider the industry norms and the company's specific financial strategy.</a:t>
            </a:r>
            <a:endParaRPr/>
          </a:p>
          <a:p>
            <a:pPr indent="0" lvl="0" marL="0" rtl="0" algn="l">
              <a:spcBef>
                <a:spcPts val="0"/>
              </a:spcBef>
              <a:spcAft>
                <a:spcPts val="0"/>
              </a:spcAft>
              <a:buClr>
                <a:schemeClr val="dk1"/>
              </a:buClr>
              <a:buSzPts val="1100"/>
              <a:buFont typeface="Arial"/>
              <a:buNone/>
            </a:pPr>
            <a:r>
              <a:rPr lang="en-US"/>
              <a:t>Risk Management:</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 decrease in the total debt ratio may indicate that the company is managing its debt levels, potentially reducing the risk of financial distress.</a:t>
            </a:r>
            <a:endParaRPr/>
          </a:p>
          <a:p>
            <a:pPr indent="0" lvl="0" marL="0" rtl="0" algn="l">
              <a:spcBef>
                <a:spcPts val="0"/>
              </a:spcBef>
              <a:spcAft>
                <a:spcPts val="0"/>
              </a:spcAft>
              <a:buClr>
                <a:schemeClr val="dk1"/>
              </a:buClr>
              <a:buSzPts val="1100"/>
              <a:buFont typeface="Arial"/>
              <a:buNone/>
            </a:pPr>
            <a:r>
              <a:rPr lang="en-US"/>
              <a:t>Cost of Capital: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A lower total debt ratio could impact the company's cost of capital. Less reliance on debt might lead to a lower cost of capital, which can be advantageous for the company.</a:t>
            </a:r>
            <a:endParaRPr/>
          </a:p>
          <a:p>
            <a:pPr indent="0" lvl="0" marL="0" rtl="0" algn="l">
              <a:spcBef>
                <a:spcPts val="0"/>
              </a:spcBef>
              <a:spcAft>
                <a:spcPts val="0"/>
              </a:spcAft>
              <a:buClr>
                <a:schemeClr val="dk1"/>
              </a:buClr>
              <a:buSzPts val="1100"/>
              <a:buFont typeface="Arial"/>
              <a:buNone/>
            </a:pPr>
            <a:r>
              <a:rPr lang="en-US"/>
              <a:t>Financial Health:</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US"/>
              <a:t>While a lower total debt ratio can be a positive indicator, it's important to assess the overall financial health of the company by considering other financial ratios and factors.</a:t>
            </a:r>
            <a:endParaRPr/>
          </a:p>
          <a:p>
            <a:pPr indent="0" lvl="0" marL="0" rtl="0" algn="l">
              <a:spcBef>
                <a:spcPts val="0"/>
              </a:spcBef>
              <a:spcAft>
                <a:spcPts val="0"/>
              </a:spcAft>
              <a:buClr>
                <a:schemeClr val="dk1"/>
              </a:buClr>
              <a:buSzPts val="1100"/>
              <a:buFont typeface="Arial"/>
              <a:buNone/>
            </a:pPr>
            <a:r>
              <a:rPr lang="en-US"/>
              <a:t>Investors and analysts often use the total debt ratio as part of a comprehensive analysis to understand a company's capital structure and financial risk. It's recommended to interpret the ratio in the context of the company's industry, business model, and broader economic conditions.</a:t>
            </a:r>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3" name="Shape 583"/>
        <p:cNvGrpSpPr/>
        <p:nvPr/>
      </p:nvGrpSpPr>
      <p:grpSpPr>
        <a:xfrm>
          <a:off x="0" y="0"/>
          <a:ext cx="0" cy="0"/>
          <a:chOff x="0" y="0"/>
          <a:chExt cx="0" cy="0"/>
        </a:xfrm>
      </p:grpSpPr>
      <p:sp>
        <p:nvSpPr>
          <p:cNvPr id="584" name="Google Shape;584;g29fb185729b_4_1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CONCLUSION: The decrease in the Debt-to-Equity Ratio suggests a potential reduction in GE's reliance on debt for financing its operations, signaling a shift towards a more balanced or equity-oriented capital structure. Further exploration into specific changes in debt levels, industry comparisons, and management insights would provide a comprehensive understanding of GE's long-term financing status and its implications on the company's financial health and strategic direction.</a:t>
            </a:r>
            <a:endParaRPr/>
          </a:p>
        </p:txBody>
      </p:sp>
      <p:sp>
        <p:nvSpPr>
          <p:cNvPr id="585" name="Google Shape;585;g29fb185729b_4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29f767effcc_0_6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Implications: For investors, higher volatility means potentially higher returns, but it also comes with increased risk. The stock may experience larger price swings, and its performance may be influenced by market fluctuations to a greater extent. Investors with a higher risk tolerance might find such stocks appealing, but others might be more cautious. In summary, when a stock is described as having "moderately higher volatility," it suggests that the stock tends to be more responsive to market movements, and investors should be aware of the associated risks and rewards.</a:t>
            </a:r>
            <a:endParaRPr/>
          </a:p>
        </p:txBody>
      </p:sp>
      <p:sp>
        <p:nvSpPr>
          <p:cNvPr id="606" name="Google Shape;606;g29f767effcc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29fb185729b_2_11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36-month​=119.97−80.48+(0.062451×11+0.08×3)/80.48×100</a:t>
            </a:r>
            <a:endParaRPr/>
          </a:p>
        </p:txBody>
      </p:sp>
      <p:sp>
        <p:nvSpPr>
          <p:cNvPr id="629" name="Google Shape;629;g29fb185729b_2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29fb185729b_4_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g29fb185729b_4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29fb185729b_2_19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g29fb185729b_2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g29fb185729b_4_4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g29fb185729b_4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g29f767effcc_3_2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g29f767effcc_3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29fb185729b_3_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29fb185729b_3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29ef50b68fa_2_14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g29ef50b68fa_2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9" name="Shape 739"/>
        <p:cNvGrpSpPr/>
        <p:nvPr/>
      </p:nvGrpSpPr>
      <p:grpSpPr>
        <a:xfrm>
          <a:off x="0" y="0"/>
          <a:ext cx="0" cy="0"/>
          <a:chOff x="0" y="0"/>
          <a:chExt cx="0" cy="0"/>
        </a:xfrm>
      </p:grpSpPr>
      <p:sp>
        <p:nvSpPr>
          <p:cNvPr id="740" name="Google Shape;740;g29f767effcc_0_2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Font typeface="Arial"/>
              <a:buNone/>
            </a:pPr>
            <a:r>
              <a:rPr lang="en-US">
                <a:solidFill>
                  <a:schemeClr val="dk1"/>
                </a:solidFill>
                <a:latin typeface="Lato"/>
                <a:ea typeface="Lato"/>
                <a:cs typeface="Lato"/>
                <a:sym typeface="Lato"/>
              </a:rPr>
              <a:t>LSTM (Long Short-Term Memory) is a recurrent neural network (RNN) architecture widely used in Deep Learning. It excels at capturing long-term dependencies, making it ideal for sequence prediction tasks.</a:t>
            </a:r>
            <a:r>
              <a:rPr lang="en-US">
                <a:solidFill>
                  <a:schemeClr val="dk1"/>
                </a:solidFill>
              </a:rPr>
              <a:t> LSTM incorporates feedback connections, allowing it to process entire sequences of data, not just individual data points. This makes it highly effective in understanding and predicting patterns in sequential data like time series, text, and speech.</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741" name="Google Shape;741;g29f767effcc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4" name="Google Shape;774;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29f767effcc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g29f767effcc_0_17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9f767effcc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g29f767effcc_0_2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29fb185729b_4_2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g29fb185729b_4_2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29f767effcc_0_3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Capital budgeting is crucial for GE's growth strategy, shaping its industry presence and facilitating informed investment decisions across diverse sectors emphasizing long-term vision, innovation, and significant investments in R&amp;D.</a:t>
            </a:r>
            <a:endParaRPr/>
          </a:p>
        </p:txBody>
      </p:sp>
      <p:sp>
        <p:nvSpPr>
          <p:cNvPr id="459" name="Google Shape;459;g29f767effcc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29fb185729b_2_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29fb185729b_2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g29fb185729b_4_1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F0F0F"/>
                </a:solidFill>
                <a:latin typeface="Roboto"/>
                <a:ea typeface="Roboto"/>
                <a:cs typeface="Roboto"/>
                <a:sym typeface="Roboto"/>
              </a:rPr>
              <a:t>CONCLUSION: While the decrease in the Current Ratio suggests a potential reduction in short-term liquidity, deeper analysis into the components driving this change and insights from management discussions would offer a more comprehensive understanding of GE's short-term financing status and liquidity position.</a:t>
            </a:r>
            <a:endParaRPr/>
          </a:p>
        </p:txBody>
      </p:sp>
      <p:sp>
        <p:nvSpPr>
          <p:cNvPr id="497" name="Google Shape;497;g29fb185729b_4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9fb185729b_4_13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sz="1200">
                <a:solidFill>
                  <a:srgbClr val="0F0F0F"/>
                </a:solidFill>
                <a:latin typeface="Roboto"/>
                <a:ea typeface="Roboto"/>
                <a:cs typeface="Roboto"/>
                <a:sym typeface="Roboto"/>
              </a:rPr>
              <a:t>CONCLUSION: While the decrease in the Current Ratio suggests a potential reduction in short-term liquidity, deeper analysis into the components driving this change and insights from management discussions would offer a more comprehensive understanding of GE's short-term financing status and liquidity position.</a:t>
            </a:r>
            <a:endParaRPr/>
          </a:p>
        </p:txBody>
      </p:sp>
      <p:sp>
        <p:nvSpPr>
          <p:cNvPr id="518" name="Google Shape;518;g29fb185729b_4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4" name="Shape 14"/>
        <p:cNvGrpSpPr/>
        <p:nvPr/>
      </p:nvGrpSpPr>
      <p:grpSpPr>
        <a:xfrm>
          <a:off x="0" y="0"/>
          <a:ext cx="0" cy="0"/>
          <a:chOff x="0" y="0"/>
          <a:chExt cx="0" cy="0"/>
        </a:xfrm>
      </p:grpSpPr>
      <p:sp>
        <p:nvSpPr>
          <p:cNvPr id="15" name="Google Shape;15;p18"/>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 name="Google Shape;16;p18"/>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7" name="Google Shape;17;p1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1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8" name="Shape 88"/>
        <p:cNvGrpSpPr/>
        <p:nvPr/>
      </p:nvGrpSpPr>
      <p:grpSpPr>
        <a:xfrm>
          <a:off x="0" y="0"/>
          <a:ext cx="0" cy="0"/>
          <a:chOff x="0" y="0"/>
          <a:chExt cx="0" cy="0"/>
        </a:xfrm>
      </p:grpSpPr>
      <p:sp>
        <p:nvSpPr>
          <p:cNvPr id="89" name="Google Shape;89;p2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 name="Google Shape;90;p27"/>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1" name="Google Shape;91;p2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2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4" name="Shape 94"/>
        <p:cNvGrpSpPr/>
        <p:nvPr/>
      </p:nvGrpSpPr>
      <p:grpSpPr>
        <a:xfrm>
          <a:off x="0" y="0"/>
          <a:ext cx="0" cy="0"/>
          <a:chOff x="0" y="0"/>
          <a:chExt cx="0" cy="0"/>
        </a:xfrm>
      </p:grpSpPr>
      <p:sp>
        <p:nvSpPr>
          <p:cNvPr id="95" name="Google Shape;95;p28"/>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 name="Google Shape;96;p28"/>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97" name="Google Shape;97;p2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9" name="Shape 109"/>
        <p:cNvGrpSpPr/>
        <p:nvPr/>
      </p:nvGrpSpPr>
      <p:grpSpPr>
        <a:xfrm>
          <a:off x="0" y="0"/>
          <a:ext cx="0" cy="0"/>
          <a:chOff x="0" y="0"/>
          <a:chExt cx="0" cy="0"/>
        </a:xfrm>
      </p:grpSpPr>
      <p:sp>
        <p:nvSpPr>
          <p:cNvPr id="110" name="Google Shape;110;g29ef50b68fa_2_9"/>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1" name="Google Shape;111;g29ef50b68fa_2_9"/>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12" name="Google Shape;112;g29ef50b68fa_2_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3" name="Google Shape;113;g29ef50b68fa_2_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g29ef50b68fa_2_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15" name="Shape 115"/>
        <p:cNvGrpSpPr/>
        <p:nvPr/>
      </p:nvGrpSpPr>
      <p:grpSpPr>
        <a:xfrm>
          <a:off x="0" y="0"/>
          <a:ext cx="0" cy="0"/>
          <a:chOff x="0" y="0"/>
          <a:chExt cx="0" cy="0"/>
        </a:xfrm>
      </p:grpSpPr>
      <p:sp>
        <p:nvSpPr>
          <p:cNvPr id="116" name="Google Shape;116;g29ef50b68fa_2_15"/>
          <p:cNvSpPr/>
          <p:nvPr/>
        </p:nvSpPr>
        <p:spPr>
          <a:xfrm>
            <a:off x="920834" y="1346946"/>
            <a:ext cx="10222992" cy="80683"/>
          </a:xfrm>
          <a:prstGeom prst="rect">
            <a:avLst/>
          </a:prstGeom>
          <a:blipFill rotWithShape="1">
            <a:blip r:embed="rId2">
              <a:alphaModFix amt="83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g29ef50b68fa_2_15"/>
          <p:cNvSpPr/>
          <p:nvPr/>
        </p:nvSpPr>
        <p:spPr>
          <a:xfrm>
            <a:off x="920834" y="4299696"/>
            <a:ext cx="10222992" cy="80683"/>
          </a:xfrm>
          <a:prstGeom prst="rect">
            <a:avLst/>
          </a:prstGeom>
          <a:blipFill rotWithShape="1">
            <a:blip r:embed="rId2">
              <a:alphaModFix amt="83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g29ef50b68fa_2_15"/>
          <p:cNvSpPr/>
          <p:nvPr/>
        </p:nvSpPr>
        <p:spPr>
          <a:xfrm>
            <a:off x="920834" y="1484779"/>
            <a:ext cx="10222992" cy="274320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g29ef50b68fa_2_15"/>
          <p:cNvGrpSpPr/>
          <p:nvPr/>
        </p:nvGrpSpPr>
        <p:grpSpPr>
          <a:xfrm>
            <a:off x="9649215" y="4068923"/>
            <a:ext cx="1080904" cy="1080902"/>
            <a:chOff x="9685338" y="4460675"/>
            <a:chExt cx="1080904" cy="1080902"/>
          </a:xfrm>
        </p:grpSpPr>
        <p:sp>
          <p:nvSpPr>
            <p:cNvPr id="120" name="Google Shape;120;g29ef50b68fa_2_15"/>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g29ef50b68fa_2_15"/>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g29ef50b68fa_2_15"/>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SzPts val="7200"/>
              <a:buFont typeface="Georgia"/>
              <a:buNone/>
              <a:defRPr b="1"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3" name="Google Shape;123;g29ef50b68fa_2_15"/>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124" name="Google Shape;124;g29ef50b68fa_2_1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5" name="Google Shape;125;g29ef50b68fa_2_1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g29ef50b68fa_2_15"/>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Trebuchet MS"/>
                <a:ea typeface="Trebuchet MS"/>
                <a:cs typeface="Trebuchet MS"/>
                <a:sym typeface="Trebuchet MS"/>
              </a:defRPr>
            </a:lvl1pPr>
            <a:lvl2pPr indent="0" lvl="1" marL="0" algn="ctr">
              <a:spcBef>
                <a:spcPts val="0"/>
              </a:spcBef>
              <a:buNone/>
              <a:defRPr b="1" sz="2800">
                <a:solidFill>
                  <a:srgbClr val="FFFFFF"/>
                </a:solidFill>
                <a:latin typeface="Trebuchet MS"/>
                <a:ea typeface="Trebuchet MS"/>
                <a:cs typeface="Trebuchet MS"/>
                <a:sym typeface="Trebuchet MS"/>
              </a:defRPr>
            </a:lvl2pPr>
            <a:lvl3pPr indent="0" lvl="2" marL="0" algn="ctr">
              <a:spcBef>
                <a:spcPts val="0"/>
              </a:spcBef>
              <a:buNone/>
              <a:defRPr b="1" sz="2800">
                <a:solidFill>
                  <a:srgbClr val="FFFFFF"/>
                </a:solidFill>
                <a:latin typeface="Trebuchet MS"/>
                <a:ea typeface="Trebuchet MS"/>
                <a:cs typeface="Trebuchet MS"/>
                <a:sym typeface="Trebuchet MS"/>
              </a:defRPr>
            </a:lvl3pPr>
            <a:lvl4pPr indent="0" lvl="3" marL="0" algn="ctr">
              <a:spcBef>
                <a:spcPts val="0"/>
              </a:spcBef>
              <a:buNone/>
              <a:defRPr b="1" sz="2800">
                <a:solidFill>
                  <a:srgbClr val="FFFFFF"/>
                </a:solidFill>
                <a:latin typeface="Trebuchet MS"/>
                <a:ea typeface="Trebuchet MS"/>
                <a:cs typeface="Trebuchet MS"/>
                <a:sym typeface="Trebuchet MS"/>
              </a:defRPr>
            </a:lvl4pPr>
            <a:lvl5pPr indent="0" lvl="4" marL="0" algn="ctr">
              <a:spcBef>
                <a:spcPts val="0"/>
              </a:spcBef>
              <a:buNone/>
              <a:defRPr b="1" sz="2800">
                <a:solidFill>
                  <a:srgbClr val="FFFFFF"/>
                </a:solidFill>
                <a:latin typeface="Trebuchet MS"/>
                <a:ea typeface="Trebuchet MS"/>
                <a:cs typeface="Trebuchet MS"/>
                <a:sym typeface="Trebuchet MS"/>
              </a:defRPr>
            </a:lvl5pPr>
            <a:lvl6pPr indent="0" lvl="5" marL="0" algn="ctr">
              <a:spcBef>
                <a:spcPts val="0"/>
              </a:spcBef>
              <a:buNone/>
              <a:defRPr b="1" sz="2800">
                <a:solidFill>
                  <a:srgbClr val="FFFFFF"/>
                </a:solidFill>
                <a:latin typeface="Trebuchet MS"/>
                <a:ea typeface="Trebuchet MS"/>
                <a:cs typeface="Trebuchet MS"/>
                <a:sym typeface="Trebuchet MS"/>
              </a:defRPr>
            </a:lvl6pPr>
            <a:lvl7pPr indent="0" lvl="6" marL="0" algn="ctr">
              <a:spcBef>
                <a:spcPts val="0"/>
              </a:spcBef>
              <a:buNone/>
              <a:defRPr b="1" sz="2800">
                <a:solidFill>
                  <a:srgbClr val="FFFFFF"/>
                </a:solidFill>
                <a:latin typeface="Trebuchet MS"/>
                <a:ea typeface="Trebuchet MS"/>
                <a:cs typeface="Trebuchet MS"/>
                <a:sym typeface="Trebuchet MS"/>
              </a:defRPr>
            </a:lvl7pPr>
            <a:lvl8pPr indent="0" lvl="7" marL="0" algn="ctr">
              <a:spcBef>
                <a:spcPts val="0"/>
              </a:spcBef>
              <a:buNone/>
              <a:defRPr b="1" sz="2800">
                <a:solidFill>
                  <a:srgbClr val="FFFFFF"/>
                </a:solidFill>
                <a:latin typeface="Trebuchet MS"/>
                <a:ea typeface="Trebuchet MS"/>
                <a:cs typeface="Trebuchet MS"/>
                <a:sym typeface="Trebuchet MS"/>
              </a:defRPr>
            </a:lvl8pPr>
            <a:lvl9pPr indent="0" lvl="8" marL="0" algn="ctr">
              <a:spcBef>
                <a:spcPts val="0"/>
              </a:spcBef>
              <a:buNone/>
              <a:defRPr b="1" sz="2800">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127" name="Shape 127"/>
        <p:cNvGrpSpPr/>
        <p:nvPr/>
      </p:nvGrpSpPr>
      <p:grpSpPr>
        <a:xfrm>
          <a:off x="0" y="0"/>
          <a:ext cx="0" cy="0"/>
          <a:chOff x="0" y="0"/>
          <a:chExt cx="0" cy="0"/>
        </a:xfrm>
      </p:grpSpPr>
      <p:sp>
        <p:nvSpPr>
          <p:cNvPr id="128" name="Google Shape;128;g29ef50b68fa_2_27"/>
          <p:cNvSpPr/>
          <p:nvPr/>
        </p:nvSpPr>
        <p:spPr>
          <a:xfrm>
            <a:off x="0" y="4917989"/>
            <a:ext cx="12192000" cy="194001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g29ef50b68fa_2_27"/>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7200"/>
              <a:buFont typeface="Georgia"/>
              <a:buNone/>
              <a:defRPr b="1"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g29ef50b68fa_2_27"/>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131" name="Google Shape;131;g29ef50b68fa_2_27"/>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2" name="Google Shape;132;g29ef50b68fa_2_27"/>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33" name="Google Shape;133;g29ef50b68fa_2_27"/>
          <p:cNvGrpSpPr/>
          <p:nvPr/>
        </p:nvGrpSpPr>
        <p:grpSpPr>
          <a:xfrm>
            <a:off x="897399" y="2325848"/>
            <a:ext cx="1080904" cy="1080902"/>
            <a:chOff x="9685338" y="4460675"/>
            <a:chExt cx="1080904" cy="1080902"/>
          </a:xfrm>
        </p:grpSpPr>
        <p:sp>
          <p:nvSpPr>
            <p:cNvPr id="134" name="Google Shape;134;g29ef50b68fa_2_27"/>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g29ef50b68fa_2_27"/>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g29ef50b68fa_2_27"/>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Trebuchet MS"/>
                <a:ea typeface="Trebuchet MS"/>
                <a:cs typeface="Trebuchet MS"/>
                <a:sym typeface="Trebuchet MS"/>
              </a:defRPr>
            </a:lvl1pPr>
            <a:lvl2pPr indent="0" lvl="1" marL="0" algn="ctr">
              <a:spcBef>
                <a:spcPts val="0"/>
              </a:spcBef>
              <a:buNone/>
              <a:defRPr b="1" sz="2800">
                <a:solidFill>
                  <a:srgbClr val="FFFFFF"/>
                </a:solidFill>
                <a:latin typeface="Trebuchet MS"/>
                <a:ea typeface="Trebuchet MS"/>
                <a:cs typeface="Trebuchet MS"/>
                <a:sym typeface="Trebuchet MS"/>
              </a:defRPr>
            </a:lvl2pPr>
            <a:lvl3pPr indent="0" lvl="2" marL="0" algn="ctr">
              <a:spcBef>
                <a:spcPts val="0"/>
              </a:spcBef>
              <a:buNone/>
              <a:defRPr b="1" sz="2800">
                <a:solidFill>
                  <a:srgbClr val="FFFFFF"/>
                </a:solidFill>
                <a:latin typeface="Trebuchet MS"/>
                <a:ea typeface="Trebuchet MS"/>
                <a:cs typeface="Trebuchet MS"/>
                <a:sym typeface="Trebuchet MS"/>
              </a:defRPr>
            </a:lvl3pPr>
            <a:lvl4pPr indent="0" lvl="3" marL="0" algn="ctr">
              <a:spcBef>
                <a:spcPts val="0"/>
              </a:spcBef>
              <a:buNone/>
              <a:defRPr b="1" sz="2800">
                <a:solidFill>
                  <a:srgbClr val="FFFFFF"/>
                </a:solidFill>
                <a:latin typeface="Trebuchet MS"/>
                <a:ea typeface="Trebuchet MS"/>
                <a:cs typeface="Trebuchet MS"/>
                <a:sym typeface="Trebuchet MS"/>
              </a:defRPr>
            </a:lvl4pPr>
            <a:lvl5pPr indent="0" lvl="4" marL="0" algn="ctr">
              <a:spcBef>
                <a:spcPts val="0"/>
              </a:spcBef>
              <a:buNone/>
              <a:defRPr b="1" sz="2800">
                <a:solidFill>
                  <a:srgbClr val="FFFFFF"/>
                </a:solidFill>
                <a:latin typeface="Trebuchet MS"/>
                <a:ea typeface="Trebuchet MS"/>
                <a:cs typeface="Trebuchet MS"/>
                <a:sym typeface="Trebuchet MS"/>
              </a:defRPr>
            </a:lvl5pPr>
            <a:lvl6pPr indent="0" lvl="5" marL="0" algn="ctr">
              <a:spcBef>
                <a:spcPts val="0"/>
              </a:spcBef>
              <a:buNone/>
              <a:defRPr b="1" sz="2800">
                <a:solidFill>
                  <a:srgbClr val="FFFFFF"/>
                </a:solidFill>
                <a:latin typeface="Trebuchet MS"/>
                <a:ea typeface="Trebuchet MS"/>
                <a:cs typeface="Trebuchet MS"/>
                <a:sym typeface="Trebuchet MS"/>
              </a:defRPr>
            </a:lvl6pPr>
            <a:lvl7pPr indent="0" lvl="6" marL="0" algn="ctr">
              <a:spcBef>
                <a:spcPts val="0"/>
              </a:spcBef>
              <a:buNone/>
              <a:defRPr b="1" sz="2800">
                <a:solidFill>
                  <a:srgbClr val="FFFFFF"/>
                </a:solidFill>
                <a:latin typeface="Trebuchet MS"/>
                <a:ea typeface="Trebuchet MS"/>
                <a:cs typeface="Trebuchet MS"/>
                <a:sym typeface="Trebuchet MS"/>
              </a:defRPr>
            </a:lvl7pPr>
            <a:lvl8pPr indent="0" lvl="7" marL="0" algn="ctr">
              <a:spcBef>
                <a:spcPts val="0"/>
              </a:spcBef>
              <a:buNone/>
              <a:defRPr b="1" sz="2800">
                <a:solidFill>
                  <a:srgbClr val="FFFFFF"/>
                </a:solidFill>
                <a:latin typeface="Trebuchet MS"/>
                <a:ea typeface="Trebuchet MS"/>
                <a:cs typeface="Trebuchet MS"/>
                <a:sym typeface="Trebuchet MS"/>
              </a:defRPr>
            </a:lvl8pPr>
            <a:lvl9pPr indent="0" lvl="8" marL="0" algn="ctr">
              <a:spcBef>
                <a:spcPts val="0"/>
              </a:spcBef>
              <a:buNone/>
              <a:defRPr b="1" sz="2800">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37" name="Shape 137"/>
        <p:cNvGrpSpPr/>
        <p:nvPr/>
      </p:nvGrpSpPr>
      <p:grpSpPr>
        <a:xfrm>
          <a:off x="0" y="0"/>
          <a:ext cx="0" cy="0"/>
          <a:chOff x="0" y="0"/>
          <a:chExt cx="0" cy="0"/>
        </a:xfrm>
      </p:grpSpPr>
      <p:sp>
        <p:nvSpPr>
          <p:cNvPr id="138" name="Google Shape;138;g29ef50b68fa_2_3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9" name="Google Shape;139;g29ef50b68fa_2_37"/>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40" name="Google Shape;140;g29ef50b68fa_2_37"/>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41" name="Google Shape;141;g29ef50b68fa_2_3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g29ef50b68fa_2_3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g29ef50b68fa_2_3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44" name="Shape 144"/>
        <p:cNvGrpSpPr/>
        <p:nvPr/>
      </p:nvGrpSpPr>
      <p:grpSpPr>
        <a:xfrm>
          <a:off x="0" y="0"/>
          <a:ext cx="0" cy="0"/>
          <a:chOff x="0" y="0"/>
          <a:chExt cx="0" cy="0"/>
        </a:xfrm>
      </p:grpSpPr>
      <p:sp>
        <p:nvSpPr>
          <p:cNvPr id="145" name="Google Shape;145;g29ef50b68fa_2_44"/>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g29ef50b68fa_2_44"/>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147" name="Google Shape;147;g29ef50b68fa_2_44"/>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48" name="Google Shape;148;g29ef50b68fa_2_44"/>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149" name="Google Shape;149;g29ef50b68fa_2_44"/>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50" name="Google Shape;150;g29ef50b68fa_2_4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g29ef50b68fa_2_4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2" name="Google Shape;152;g29ef50b68fa_2_4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53" name="Shape 153"/>
        <p:cNvGrpSpPr/>
        <p:nvPr/>
      </p:nvGrpSpPr>
      <p:grpSpPr>
        <a:xfrm>
          <a:off x="0" y="0"/>
          <a:ext cx="0" cy="0"/>
          <a:chOff x="0" y="0"/>
          <a:chExt cx="0" cy="0"/>
        </a:xfrm>
      </p:grpSpPr>
      <p:sp>
        <p:nvSpPr>
          <p:cNvPr id="154" name="Google Shape;154;g29ef50b68fa_2_5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g29ef50b68fa_2_5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g29ef50b68fa_2_5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7" name="Google Shape;157;g29ef50b68fa_2_5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8" name="Shape 158"/>
        <p:cNvGrpSpPr/>
        <p:nvPr/>
      </p:nvGrpSpPr>
      <p:grpSpPr>
        <a:xfrm>
          <a:off x="0" y="0"/>
          <a:ext cx="0" cy="0"/>
          <a:chOff x="0" y="0"/>
          <a:chExt cx="0" cy="0"/>
        </a:xfrm>
      </p:grpSpPr>
      <p:sp>
        <p:nvSpPr>
          <p:cNvPr id="159" name="Google Shape;159;g29ef50b68fa_2_58"/>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g29ef50b68fa_2_58"/>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1" name="Google Shape;161;g29ef50b68fa_2_58"/>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162" name="Shape 162"/>
        <p:cNvGrpSpPr/>
        <p:nvPr/>
      </p:nvGrpSpPr>
      <p:grpSpPr>
        <a:xfrm>
          <a:off x="0" y="0"/>
          <a:ext cx="0" cy="0"/>
          <a:chOff x="0" y="0"/>
          <a:chExt cx="0" cy="0"/>
        </a:xfrm>
      </p:grpSpPr>
      <p:sp>
        <p:nvSpPr>
          <p:cNvPr id="163" name="Google Shape;163;g29ef50b68fa_2_62"/>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g29ef50b68fa_2_62"/>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5" name="Google Shape;165;g29ef50b68fa_2_62"/>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166" name="Google Shape;166;g29ef50b68fa_2_62"/>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167" name="Google Shape;167;g29ef50b68fa_2_6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8" name="Google Shape;168;g29ef50b68fa_2_6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69" name="Google Shape;169;g29ef50b68fa_2_62"/>
          <p:cNvGrpSpPr/>
          <p:nvPr/>
        </p:nvGrpSpPr>
        <p:grpSpPr>
          <a:xfrm>
            <a:off x="11401725" y="6229681"/>
            <a:ext cx="457200" cy="457200"/>
            <a:chOff x="11361456" y="6195813"/>
            <a:chExt cx="548640" cy="548640"/>
          </a:xfrm>
        </p:grpSpPr>
        <p:sp>
          <p:nvSpPr>
            <p:cNvPr id="170" name="Google Shape;170;g29ef50b68fa_2_62"/>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9ef50b68fa_2_62"/>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72" name="Google Shape;172;g29ef50b68fa_2_6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0" name="Shape 20"/>
        <p:cNvGrpSpPr/>
        <p:nvPr/>
      </p:nvGrpSpPr>
      <p:grpSpPr>
        <a:xfrm>
          <a:off x="0" y="0"/>
          <a:ext cx="0" cy="0"/>
          <a:chOff x="0" y="0"/>
          <a:chExt cx="0" cy="0"/>
        </a:xfrm>
      </p:grpSpPr>
      <p:sp>
        <p:nvSpPr>
          <p:cNvPr id="21" name="Google Shape;21;p19"/>
          <p:cNvSpPr/>
          <p:nvPr/>
        </p:nvSpPr>
        <p:spPr>
          <a:xfrm>
            <a:off x="920834" y="1346946"/>
            <a:ext cx="10222992" cy="80683"/>
          </a:xfrm>
          <a:prstGeom prst="rect">
            <a:avLst/>
          </a:prstGeom>
          <a:blipFill rotWithShape="1">
            <a:blip r:embed="rId2">
              <a:alphaModFix amt="83000"/>
            </a:blip>
            <a:tile algn="ctr" flip="xy" tx="0" sx="92000" ty="-76200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19"/>
          <p:cNvSpPr/>
          <p:nvPr/>
        </p:nvSpPr>
        <p:spPr>
          <a:xfrm>
            <a:off x="920834" y="4299696"/>
            <a:ext cx="10222992" cy="80683"/>
          </a:xfrm>
          <a:prstGeom prst="rect">
            <a:avLst/>
          </a:prstGeom>
          <a:blipFill rotWithShape="1">
            <a:blip r:embed="rId2">
              <a:alphaModFix amt="83000"/>
            </a:blip>
            <a:tile algn="ctr" flip="xy" tx="0" sx="92000" ty="-7175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19"/>
          <p:cNvSpPr/>
          <p:nvPr/>
        </p:nvSpPr>
        <p:spPr>
          <a:xfrm>
            <a:off x="920834" y="1484779"/>
            <a:ext cx="10222992" cy="274320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 name="Google Shape;24;p19"/>
          <p:cNvGrpSpPr/>
          <p:nvPr/>
        </p:nvGrpSpPr>
        <p:grpSpPr>
          <a:xfrm>
            <a:off x="9649215" y="4068923"/>
            <a:ext cx="1080904" cy="1080902"/>
            <a:chOff x="9685338" y="4460675"/>
            <a:chExt cx="1080904" cy="1080902"/>
          </a:xfrm>
        </p:grpSpPr>
        <p:sp>
          <p:nvSpPr>
            <p:cNvPr id="25" name="Google Shape;25;p19"/>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19"/>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 name="Google Shape;27;p19"/>
          <p:cNvSpPr txBox="1"/>
          <p:nvPr>
            <p:ph type="ctrTitle"/>
          </p:nvPr>
        </p:nvSpPr>
        <p:spPr>
          <a:xfrm>
            <a:off x="1051560" y="1432223"/>
            <a:ext cx="9966960" cy="3035808"/>
          </a:xfrm>
          <a:prstGeom prst="rect">
            <a:avLst/>
          </a:prstGeom>
          <a:noFill/>
          <a:ln>
            <a:noFill/>
          </a:ln>
        </p:spPr>
        <p:txBody>
          <a:bodyPr anchorCtr="0" anchor="ctr" bIns="45700" lIns="91425" spcFirstLastPara="1" rIns="91425" wrap="square" tIns="45700">
            <a:noAutofit/>
          </a:bodyPr>
          <a:lstStyle>
            <a:lvl1pPr lvl="0" algn="l">
              <a:lnSpc>
                <a:spcPct val="85000"/>
              </a:lnSpc>
              <a:spcBef>
                <a:spcPts val="0"/>
              </a:spcBef>
              <a:spcAft>
                <a:spcPts val="0"/>
              </a:spcAft>
              <a:buSzPts val="7200"/>
              <a:buFont typeface="Georgia"/>
              <a:buNone/>
              <a:defRPr b="1" sz="7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8" name="Google Shape;28;p19"/>
          <p:cNvSpPr txBox="1"/>
          <p:nvPr>
            <p:ph idx="1" type="subTitle"/>
          </p:nvPr>
        </p:nvSpPr>
        <p:spPr>
          <a:xfrm>
            <a:off x="1069848" y="4389120"/>
            <a:ext cx="7891272" cy="1069848"/>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1870"/>
              <a:buNone/>
              <a:defRPr sz="2200">
                <a:solidFill>
                  <a:schemeClr val="dk1"/>
                </a:solidFill>
              </a:defRPr>
            </a:lvl1pPr>
            <a:lvl2pPr lvl="1" algn="ctr">
              <a:lnSpc>
                <a:spcPct val="90000"/>
              </a:lnSpc>
              <a:spcBef>
                <a:spcPts val="400"/>
              </a:spcBef>
              <a:spcAft>
                <a:spcPts val="0"/>
              </a:spcAft>
              <a:buSzPts val="1870"/>
              <a:buNone/>
              <a:defRPr sz="2200"/>
            </a:lvl2pPr>
            <a:lvl3pPr lvl="2" algn="ctr">
              <a:lnSpc>
                <a:spcPct val="90000"/>
              </a:lnSpc>
              <a:spcBef>
                <a:spcPts val="400"/>
              </a:spcBef>
              <a:spcAft>
                <a:spcPts val="0"/>
              </a:spcAft>
              <a:buSzPts val="1870"/>
              <a:buNone/>
              <a:defRPr sz="2200"/>
            </a:lvl3pPr>
            <a:lvl4pPr lvl="3" algn="ctr">
              <a:lnSpc>
                <a:spcPct val="90000"/>
              </a:lnSpc>
              <a:spcBef>
                <a:spcPts val="400"/>
              </a:spcBef>
              <a:spcAft>
                <a:spcPts val="0"/>
              </a:spcAft>
              <a:buSzPts val="1700"/>
              <a:buNone/>
              <a:defRPr sz="2000"/>
            </a:lvl4pPr>
            <a:lvl5pPr lvl="4" algn="ctr">
              <a:lnSpc>
                <a:spcPct val="90000"/>
              </a:lnSpc>
              <a:spcBef>
                <a:spcPts val="400"/>
              </a:spcBef>
              <a:spcAft>
                <a:spcPts val="0"/>
              </a:spcAft>
              <a:buSzPts val="1700"/>
              <a:buNone/>
              <a:defRPr sz="2000"/>
            </a:lvl5pPr>
            <a:lvl6pPr lvl="5" algn="ctr">
              <a:lnSpc>
                <a:spcPct val="90000"/>
              </a:lnSpc>
              <a:spcBef>
                <a:spcPts val="400"/>
              </a:spcBef>
              <a:spcAft>
                <a:spcPts val="0"/>
              </a:spcAft>
              <a:buSzPts val="1700"/>
              <a:buNone/>
              <a:defRPr sz="2000"/>
            </a:lvl6pPr>
            <a:lvl7pPr lvl="6" algn="ctr">
              <a:lnSpc>
                <a:spcPct val="90000"/>
              </a:lnSpc>
              <a:spcBef>
                <a:spcPts val="400"/>
              </a:spcBef>
              <a:spcAft>
                <a:spcPts val="0"/>
              </a:spcAft>
              <a:buSzPts val="1700"/>
              <a:buNone/>
              <a:defRPr sz="2000"/>
            </a:lvl7pPr>
            <a:lvl8pPr lvl="7" algn="ctr">
              <a:lnSpc>
                <a:spcPct val="90000"/>
              </a:lnSpc>
              <a:spcBef>
                <a:spcPts val="400"/>
              </a:spcBef>
              <a:spcAft>
                <a:spcPts val="0"/>
              </a:spcAft>
              <a:buSzPts val="1700"/>
              <a:buNone/>
              <a:defRPr sz="2000"/>
            </a:lvl8pPr>
            <a:lvl9pPr lvl="8" algn="ctr">
              <a:lnSpc>
                <a:spcPct val="90000"/>
              </a:lnSpc>
              <a:spcBef>
                <a:spcPts val="400"/>
              </a:spcBef>
              <a:spcAft>
                <a:spcPts val="200"/>
              </a:spcAft>
              <a:buSzPts val="1700"/>
              <a:buNone/>
              <a:defRPr sz="2000"/>
            </a:lvl9pPr>
          </a:lstStyle>
          <a:p/>
        </p:txBody>
      </p:sp>
      <p:sp>
        <p:nvSpPr>
          <p:cNvPr id="29" name="Google Shape;29;p1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9"/>
          <p:cNvSpPr txBox="1"/>
          <p:nvPr>
            <p:ph idx="12" type="sldNum"/>
          </p:nvPr>
        </p:nvSpPr>
        <p:spPr>
          <a:xfrm>
            <a:off x="9592733" y="4289334"/>
            <a:ext cx="1193868" cy="640080"/>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Trebuchet MS"/>
                <a:ea typeface="Trebuchet MS"/>
                <a:cs typeface="Trebuchet MS"/>
                <a:sym typeface="Trebuchet MS"/>
              </a:defRPr>
            </a:lvl1pPr>
            <a:lvl2pPr indent="0" lvl="1" marL="0" algn="ctr">
              <a:spcBef>
                <a:spcPts val="0"/>
              </a:spcBef>
              <a:buNone/>
              <a:defRPr b="1" sz="2800">
                <a:solidFill>
                  <a:srgbClr val="FFFFFF"/>
                </a:solidFill>
                <a:latin typeface="Trebuchet MS"/>
                <a:ea typeface="Trebuchet MS"/>
                <a:cs typeface="Trebuchet MS"/>
                <a:sym typeface="Trebuchet MS"/>
              </a:defRPr>
            </a:lvl2pPr>
            <a:lvl3pPr indent="0" lvl="2" marL="0" algn="ctr">
              <a:spcBef>
                <a:spcPts val="0"/>
              </a:spcBef>
              <a:buNone/>
              <a:defRPr b="1" sz="2800">
                <a:solidFill>
                  <a:srgbClr val="FFFFFF"/>
                </a:solidFill>
                <a:latin typeface="Trebuchet MS"/>
                <a:ea typeface="Trebuchet MS"/>
                <a:cs typeface="Trebuchet MS"/>
                <a:sym typeface="Trebuchet MS"/>
              </a:defRPr>
            </a:lvl3pPr>
            <a:lvl4pPr indent="0" lvl="3" marL="0" algn="ctr">
              <a:spcBef>
                <a:spcPts val="0"/>
              </a:spcBef>
              <a:buNone/>
              <a:defRPr b="1" sz="2800">
                <a:solidFill>
                  <a:srgbClr val="FFFFFF"/>
                </a:solidFill>
                <a:latin typeface="Trebuchet MS"/>
                <a:ea typeface="Trebuchet MS"/>
                <a:cs typeface="Trebuchet MS"/>
                <a:sym typeface="Trebuchet MS"/>
              </a:defRPr>
            </a:lvl4pPr>
            <a:lvl5pPr indent="0" lvl="4" marL="0" algn="ctr">
              <a:spcBef>
                <a:spcPts val="0"/>
              </a:spcBef>
              <a:buNone/>
              <a:defRPr b="1" sz="2800">
                <a:solidFill>
                  <a:srgbClr val="FFFFFF"/>
                </a:solidFill>
                <a:latin typeface="Trebuchet MS"/>
                <a:ea typeface="Trebuchet MS"/>
                <a:cs typeface="Trebuchet MS"/>
                <a:sym typeface="Trebuchet MS"/>
              </a:defRPr>
            </a:lvl5pPr>
            <a:lvl6pPr indent="0" lvl="5" marL="0" algn="ctr">
              <a:spcBef>
                <a:spcPts val="0"/>
              </a:spcBef>
              <a:buNone/>
              <a:defRPr b="1" sz="2800">
                <a:solidFill>
                  <a:srgbClr val="FFFFFF"/>
                </a:solidFill>
                <a:latin typeface="Trebuchet MS"/>
                <a:ea typeface="Trebuchet MS"/>
                <a:cs typeface="Trebuchet MS"/>
                <a:sym typeface="Trebuchet MS"/>
              </a:defRPr>
            </a:lvl6pPr>
            <a:lvl7pPr indent="0" lvl="6" marL="0" algn="ctr">
              <a:spcBef>
                <a:spcPts val="0"/>
              </a:spcBef>
              <a:buNone/>
              <a:defRPr b="1" sz="2800">
                <a:solidFill>
                  <a:srgbClr val="FFFFFF"/>
                </a:solidFill>
                <a:latin typeface="Trebuchet MS"/>
                <a:ea typeface="Trebuchet MS"/>
                <a:cs typeface="Trebuchet MS"/>
                <a:sym typeface="Trebuchet MS"/>
              </a:defRPr>
            </a:lvl7pPr>
            <a:lvl8pPr indent="0" lvl="7" marL="0" algn="ctr">
              <a:spcBef>
                <a:spcPts val="0"/>
              </a:spcBef>
              <a:buNone/>
              <a:defRPr b="1" sz="2800">
                <a:solidFill>
                  <a:srgbClr val="FFFFFF"/>
                </a:solidFill>
                <a:latin typeface="Trebuchet MS"/>
                <a:ea typeface="Trebuchet MS"/>
                <a:cs typeface="Trebuchet MS"/>
                <a:sym typeface="Trebuchet MS"/>
              </a:defRPr>
            </a:lvl8pPr>
            <a:lvl9pPr indent="0" lvl="8" marL="0" algn="ctr">
              <a:spcBef>
                <a:spcPts val="0"/>
              </a:spcBef>
              <a:buNone/>
              <a:defRPr b="1" sz="2800">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173" name="Shape 173"/>
        <p:cNvGrpSpPr/>
        <p:nvPr/>
      </p:nvGrpSpPr>
      <p:grpSpPr>
        <a:xfrm>
          <a:off x="0" y="0"/>
          <a:ext cx="0" cy="0"/>
          <a:chOff x="0" y="0"/>
          <a:chExt cx="0" cy="0"/>
        </a:xfrm>
      </p:grpSpPr>
      <p:sp>
        <p:nvSpPr>
          <p:cNvPr id="174" name="Google Shape;174;g29ef50b68fa_2_73"/>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g29ef50b68fa_2_73"/>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6" name="Google Shape;176;g29ef50b68fa_2_73"/>
          <p:cNvSpPr/>
          <p:nvPr>
            <p:ph idx="2" type="pic"/>
          </p:nvPr>
        </p:nvSpPr>
        <p:spPr>
          <a:xfrm>
            <a:off x="0" y="0"/>
            <a:ext cx="8303740" cy="6858000"/>
          </a:xfrm>
          <a:prstGeom prst="rect">
            <a:avLst/>
          </a:prstGeom>
          <a:solidFill>
            <a:srgbClr val="E4DEDB"/>
          </a:solidFill>
          <a:ln>
            <a:noFill/>
          </a:ln>
        </p:spPr>
      </p:sp>
      <p:sp>
        <p:nvSpPr>
          <p:cNvPr id="177" name="Google Shape;177;g29ef50b68fa_2_73"/>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178" name="Google Shape;178;g29ef50b68fa_2_7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179" name="Google Shape;179;g29ef50b68fa_2_73"/>
          <p:cNvGrpSpPr/>
          <p:nvPr/>
        </p:nvGrpSpPr>
        <p:grpSpPr>
          <a:xfrm>
            <a:off x="11401725" y="6229681"/>
            <a:ext cx="457200" cy="457200"/>
            <a:chOff x="11361456" y="6195813"/>
            <a:chExt cx="548640" cy="548640"/>
          </a:xfrm>
        </p:grpSpPr>
        <p:sp>
          <p:nvSpPr>
            <p:cNvPr id="180" name="Google Shape;180;g29ef50b68fa_2_73"/>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9ef50b68fa_2_73"/>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2" name="Google Shape;182;g29ef50b68fa_2_7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83" name="Shape 183"/>
        <p:cNvGrpSpPr/>
        <p:nvPr/>
      </p:nvGrpSpPr>
      <p:grpSpPr>
        <a:xfrm>
          <a:off x="0" y="0"/>
          <a:ext cx="0" cy="0"/>
          <a:chOff x="0" y="0"/>
          <a:chExt cx="0" cy="0"/>
        </a:xfrm>
      </p:grpSpPr>
      <p:sp>
        <p:nvSpPr>
          <p:cNvPr id="184" name="Google Shape;184;g29ef50b68fa_2_8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5" name="Google Shape;185;g29ef50b68fa_2_83"/>
          <p:cNvSpPr txBox="1"/>
          <p:nvPr>
            <p:ph idx="1" type="body"/>
          </p:nvPr>
        </p:nvSpPr>
        <p:spPr>
          <a:xfrm rot="5400000">
            <a:off x="4073652" y="-882396"/>
            <a:ext cx="4050792" cy="100584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86" name="Google Shape;186;g29ef50b68fa_2_8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g29ef50b68fa_2_8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8" name="Google Shape;188;g29ef50b68fa_2_8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9" name="Shape 189"/>
        <p:cNvGrpSpPr/>
        <p:nvPr/>
      </p:nvGrpSpPr>
      <p:grpSpPr>
        <a:xfrm>
          <a:off x="0" y="0"/>
          <a:ext cx="0" cy="0"/>
          <a:chOff x="0" y="0"/>
          <a:chExt cx="0" cy="0"/>
        </a:xfrm>
      </p:grpSpPr>
      <p:sp>
        <p:nvSpPr>
          <p:cNvPr id="190" name="Google Shape;190;g29ef50b68fa_2_89"/>
          <p:cNvSpPr txBox="1"/>
          <p:nvPr>
            <p:ph type="title"/>
          </p:nvPr>
        </p:nvSpPr>
        <p:spPr>
          <a:xfrm rot="5400000">
            <a:off x="7181850" y="2076450"/>
            <a:ext cx="5638800" cy="2552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1" name="Google Shape;191;g29ef50b68fa_2_89"/>
          <p:cNvSpPr txBox="1"/>
          <p:nvPr>
            <p:ph idx="1" type="body"/>
          </p:nvPr>
        </p:nvSpPr>
        <p:spPr>
          <a:xfrm rot="5400000">
            <a:off x="2000250" y="-400050"/>
            <a:ext cx="5638800" cy="7505700"/>
          </a:xfrm>
          <a:prstGeom prst="rect">
            <a:avLst/>
          </a:prstGeom>
          <a:noFill/>
          <a:ln>
            <a:noFill/>
          </a:ln>
        </p:spPr>
        <p:txBody>
          <a:bodyPr anchorCtr="0" anchor="t" bIns="45700" lIns="91425" spcFirstLastPara="1" rIns="91425" wrap="square" tIns="45700">
            <a:normAutofit/>
          </a:bodyPr>
          <a:lstStyle>
            <a:lvl1pPr indent="-325755" lvl="0" marL="457200" algn="l">
              <a:lnSpc>
                <a:spcPct val="90000"/>
              </a:lnSpc>
              <a:spcBef>
                <a:spcPts val="1200"/>
              </a:spcBef>
              <a:spcAft>
                <a:spcPts val="0"/>
              </a:spcAft>
              <a:buSzPts val="1530"/>
              <a:buChar char="▪"/>
              <a:defRPr/>
            </a:lvl1pPr>
            <a:lvl2pPr indent="-325755" lvl="1" marL="914400" algn="l">
              <a:lnSpc>
                <a:spcPct val="90000"/>
              </a:lnSpc>
              <a:spcBef>
                <a:spcPts val="400"/>
              </a:spcBef>
              <a:spcAft>
                <a:spcPts val="0"/>
              </a:spcAft>
              <a:buSzPts val="1530"/>
              <a:buChar char="▪"/>
              <a:defRPr/>
            </a:lvl2pPr>
            <a:lvl3pPr indent="-325755" lvl="2" marL="1371600" algn="l">
              <a:lnSpc>
                <a:spcPct val="90000"/>
              </a:lnSpc>
              <a:spcBef>
                <a:spcPts val="400"/>
              </a:spcBef>
              <a:spcAft>
                <a:spcPts val="0"/>
              </a:spcAft>
              <a:buSzPts val="1530"/>
              <a:buChar char="▪"/>
              <a:defRPr/>
            </a:lvl3pPr>
            <a:lvl4pPr indent="-325755" lvl="3" marL="1828800" algn="l">
              <a:lnSpc>
                <a:spcPct val="90000"/>
              </a:lnSpc>
              <a:spcBef>
                <a:spcPts val="400"/>
              </a:spcBef>
              <a:spcAft>
                <a:spcPts val="0"/>
              </a:spcAft>
              <a:buSzPts val="1530"/>
              <a:buChar char="▪"/>
              <a:defRPr/>
            </a:lvl4pPr>
            <a:lvl5pPr indent="-325754" lvl="4" marL="2286000" algn="l">
              <a:lnSpc>
                <a:spcPct val="90000"/>
              </a:lnSpc>
              <a:spcBef>
                <a:spcPts val="400"/>
              </a:spcBef>
              <a:spcAft>
                <a:spcPts val="0"/>
              </a:spcAft>
              <a:buSzPts val="1530"/>
              <a:buChar char="▪"/>
              <a:defRPr/>
            </a:lvl5pPr>
            <a:lvl6pPr indent="-325754" lvl="5" marL="2743200" algn="l">
              <a:lnSpc>
                <a:spcPct val="90000"/>
              </a:lnSpc>
              <a:spcBef>
                <a:spcPts val="400"/>
              </a:spcBef>
              <a:spcAft>
                <a:spcPts val="0"/>
              </a:spcAft>
              <a:buSzPts val="1530"/>
              <a:buChar char="▪"/>
              <a:defRPr/>
            </a:lvl6pPr>
            <a:lvl7pPr indent="-325754" lvl="6" marL="3200400" algn="l">
              <a:lnSpc>
                <a:spcPct val="90000"/>
              </a:lnSpc>
              <a:spcBef>
                <a:spcPts val="400"/>
              </a:spcBef>
              <a:spcAft>
                <a:spcPts val="0"/>
              </a:spcAft>
              <a:buSzPts val="1530"/>
              <a:buChar char="▪"/>
              <a:defRPr/>
            </a:lvl7pPr>
            <a:lvl8pPr indent="-325754" lvl="7" marL="3657600" algn="l">
              <a:lnSpc>
                <a:spcPct val="90000"/>
              </a:lnSpc>
              <a:spcBef>
                <a:spcPts val="400"/>
              </a:spcBef>
              <a:spcAft>
                <a:spcPts val="0"/>
              </a:spcAft>
              <a:buSzPts val="1530"/>
              <a:buChar char="▪"/>
              <a:defRPr/>
            </a:lvl8pPr>
            <a:lvl9pPr indent="-325754" lvl="8" marL="4114800" algn="l">
              <a:lnSpc>
                <a:spcPct val="90000"/>
              </a:lnSpc>
              <a:spcBef>
                <a:spcPts val="400"/>
              </a:spcBef>
              <a:spcAft>
                <a:spcPts val="200"/>
              </a:spcAft>
              <a:buSzPts val="1530"/>
              <a:buChar char="▪"/>
              <a:defRPr/>
            </a:lvl9pPr>
          </a:lstStyle>
          <a:p/>
        </p:txBody>
      </p:sp>
      <p:sp>
        <p:nvSpPr>
          <p:cNvPr id="192" name="Google Shape;192;g29ef50b68fa_2_89"/>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3" name="Google Shape;193;g29ef50b68fa_2_89"/>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4" name="Google Shape;194;g29ef50b68fa_2_89"/>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spTree>
      <p:nvGrpSpPr>
        <p:cNvPr id="32" name="Shape 32"/>
        <p:cNvGrpSpPr/>
        <p:nvPr/>
      </p:nvGrpSpPr>
      <p:grpSpPr>
        <a:xfrm>
          <a:off x="0" y="0"/>
          <a:ext cx="0" cy="0"/>
          <a:chOff x="0" y="0"/>
          <a:chExt cx="0" cy="0"/>
        </a:xfrm>
      </p:grpSpPr>
      <p:sp>
        <p:nvSpPr>
          <p:cNvPr id="33" name="Google Shape;33;p20"/>
          <p:cNvSpPr/>
          <p:nvPr/>
        </p:nvSpPr>
        <p:spPr>
          <a:xfrm>
            <a:off x="0" y="4917989"/>
            <a:ext cx="12192000" cy="1940010"/>
          </a:xfrm>
          <a:prstGeom prst="rect">
            <a:avLst/>
          </a:prstGeom>
          <a:blipFill rotWithShape="1">
            <a:blip r:embed="rId2">
              <a:alphaModFix amt="83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0"/>
          <p:cNvSpPr txBox="1"/>
          <p:nvPr>
            <p:ph type="title"/>
          </p:nvPr>
        </p:nvSpPr>
        <p:spPr>
          <a:xfrm>
            <a:off x="2167128" y="1225296"/>
            <a:ext cx="9281160" cy="3520440"/>
          </a:xfrm>
          <a:prstGeom prst="rect">
            <a:avLst/>
          </a:prstGeom>
          <a:noFill/>
          <a:ln>
            <a:noFill/>
          </a:ln>
        </p:spPr>
        <p:txBody>
          <a:bodyPr anchorCtr="0" anchor="ctr" bIns="45700" lIns="91425" spcFirstLastPara="1" rIns="91425" wrap="square" tIns="45700">
            <a:normAutofit/>
          </a:bodyPr>
          <a:lstStyle>
            <a:lvl1pPr lvl="0" algn="l">
              <a:lnSpc>
                <a:spcPct val="85000"/>
              </a:lnSpc>
              <a:spcBef>
                <a:spcPts val="0"/>
              </a:spcBef>
              <a:spcAft>
                <a:spcPts val="0"/>
              </a:spcAft>
              <a:buSzPts val="7200"/>
              <a:buFont typeface="Georgia"/>
              <a:buNone/>
              <a:defRPr b="1" sz="7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0"/>
          <p:cNvSpPr txBox="1"/>
          <p:nvPr>
            <p:ph idx="1" type="body"/>
          </p:nvPr>
        </p:nvSpPr>
        <p:spPr>
          <a:xfrm>
            <a:off x="2165774" y="5020056"/>
            <a:ext cx="9052560" cy="10668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700"/>
              <a:buNone/>
              <a:defRPr sz="2000">
                <a:solidFill>
                  <a:schemeClr val="dk1"/>
                </a:solidFill>
              </a:defRPr>
            </a:lvl1pPr>
            <a:lvl2pPr indent="-228600" lvl="1" marL="914400" algn="l">
              <a:lnSpc>
                <a:spcPct val="90000"/>
              </a:lnSpc>
              <a:spcBef>
                <a:spcPts val="400"/>
              </a:spcBef>
              <a:spcAft>
                <a:spcPts val="0"/>
              </a:spcAft>
              <a:buSzPts val="1530"/>
              <a:buNone/>
              <a:defRPr sz="1800">
                <a:solidFill>
                  <a:srgbClr val="888888"/>
                </a:solidFill>
              </a:defRPr>
            </a:lvl2pPr>
            <a:lvl3pPr indent="-228600" lvl="2" marL="1371600" algn="l">
              <a:lnSpc>
                <a:spcPct val="90000"/>
              </a:lnSpc>
              <a:spcBef>
                <a:spcPts val="400"/>
              </a:spcBef>
              <a:spcAft>
                <a:spcPts val="0"/>
              </a:spcAft>
              <a:buSzPts val="1360"/>
              <a:buNone/>
              <a:defRPr sz="1600">
                <a:solidFill>
                  <a:srgbClr val="888888"/>
                </a:solidFill>
              </a:defRPr>
            </a:lvl3pPr>
            <a:lvl4pPr indent="-228600" lvl="3" marL="1828800" algn="l">
              <a:lnSpc>
                <a:spcPct val="90000"/>
              </a:lnSpc>
              <a:spcBef>
                <a:spcPts val="400"/>
              </a:spcBef>
              <a:spcAft>
                <a:spcPts val="0"/>
              </a:spcAft>
              <a:buSzPts val="1190"/>
              <a:buNone/>
              <a:defRPr sz="1400">
                <a:solidFill>
                  <a:srgbClr val="888888"/>
                </a:solidFill>
              </a:defRPr>
            </a:lvl4pPr>
            <a:lvl5pPr indent="-228600" lvl="4" marL="2286000" algn="l">
              <a:lnSpc>
                <a:spcPct val="90000"/>
              </a:lnSpc>
              <a:spcBef>
                <a:spcPts val="400"/>
              </a:spcBef>
              <a:spcAft>
                <a:spcPts val="0"/>
              </a:spcAft>
              <a:buSzPts val="1190"/>
              <a:buNone/>
              <a:defRPr sz="1400">
                <a:solidFill>
                  <a:srgbClr val="888888"/>
                </a:solidFill>
              </a:defRPr>
            </a:lvl5pPr>
            <a:lvl6pPr indent="-228600" lvl="5" marL="2743200" algn="l">
              <a:lnSpc>
                <a:spcPct val="90000"/>
              </a:lnSpc>
              <a:spcBef>
                <a:spcPts val="400"/>
              </a:spcBef>
              <a:spcAft>
                <a:spcPts val="0"/>
              </a:spcAft>
              <a:buSzPts val="1190"/>
              <a:buNone/>
              <a:defRPr sz="1400">
                <a:solidFill>
                  <a:srgbClr val="888888"/>
                </a:solidFill>
              </a:defRPr>
            </a:lvl6pPr>
            <a:lvl7pPr indent="-228600" lvl="6" marL="3200400" algn="l">
              <a:lnSpc>
                <a:spcPct val="90000"/>
              </a:lnSpc>
              <a:spcBef>
                <a:spcPts val="400"/>
              </a:spcBef>
              <a:spcAft>
                <a:spcPts val="0"/>
              </a:spcAft>
              <a:buSzPts val="1190"/>
              <a:buNone/>
              <a:defRPr sz="1400">
                <a:solidFill>
                  <a:srgbClr val="888888"/>
                </a:solidFill>
              </a:defRPr>
            </a:lvl7pPr>
            <a:lvl8pPr indent="-228600" lvl="7" marL="3657600" algn="l">
              <a:lnSpc>
                <a:spcPct val="90000"/>
              </a:lnSpc>
              <a:spcBef>
                <a:spcPts val="400"/>
              </a:spcBef>
              <a:spcAft>
                <a:spcPts val="0"/>
              </a:spcAft>
              <a:buSzPts val="1190"/>
              <a:buNone/>
              <a:defRPr sz="1400">
                <a:solidFill>
                  <a:srgbClr val="888888"/>
                </a:solidFill>
              </a:defRPr>
            </a:lvl8pPr>
            <a:lvl9pPr indent="-228600" lvl="8" marL="4114800" algn="l">
              <a:lnSpc>
                <a:spcPct val="90000"/>
              </a:lnSpc>
              <a:spcBef>
                <a:spcPts val="400"/>
              </a:spcBef>
              <a:spcAft>
                <a:spcPts val="200"/>
              </a:spcAft>
              <a:buSzPts val="1190"/>
              <a:buNone/>
              <a:defRPr sz="1400">
                <a:solidFill>
                  <a:srgbClr val="888888"/>
                </a:solidFill>
              </a:defRPr>
            </a:lvl9pPr>
          </a:lstStyle>
          <a:p/>
        </p:txBody>
      </p:sp>
      <p:sp>
        <p:nvSpPr>
          <p:cNvPr id="36" name="Google Shape;36;p20"/>
          <p:cNvSpPr txBox="1"/>
          <p:nvPr>
            <p:ph idx="10" type="dt"/>
          </p:nvPr>
        </p:nvSpPr>
        <p:spPr>
          <a:xfrm>
            <a:off x="8593667" y="6272784"/>
            <a:ext cx="264430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20"/>
          <p:cNvSpPr txBox="1"/>
          <p:nvPr>
            <p:ph idx="11" type="ftr"/>
          </p:nvPr>
        </p:nvSpPr>
        <p:spPr>
          <a:xfrm>
            <a:off x="2182708"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38" name="Google Shape;38;p20"/>
          <p:cNvGrpSpPr/>
          <p:nvPr/>
        </p:nvGrpSpPr>
        <p:grpSpPr>
          <a:xfrm>
            <a:off x="897399" y="2325848"/>
            <a:ext cx="1080904" cy="1080902"/>
            <a:chOff x="9685338" y="4460675"/>
            <a:chExt cx="1080904" cy="1080902"/>
          </a:xfrm>
        </p:grpSpPr>
        <p:sp>
          <p:nvSpPr>
            <p:cNvPr id="39" name="Google Shape;39;p20"/>
            <p:cNvSpPr/>
            <p:nvPr/>
          </p:nvSpPr>
          <p:spPr>
            <a:xfrm>
              <a:off x="9685338" y="4460675"/>
              <a:ext cx="1080904" cy="1080902"/>
            </a:xfrm>
            <a:prstGeom prst="ellipse">
              <a:avLst/>
            </a:prstGeom>
            <a:blipFill rotWithShape="1">
              <a:blip r:embed="rId3">
                <a:alphaModFix/>
              </a:blip>
              <a:tile algn="tl" flip="none" tx="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0"/>
            <p:cNvSpPr/>
            <p:nvPr/>
          </p:nvSpPr>
          <p:spPr>
            <a:xfrm>
              <a:off x="9793429" y="4568765"/>
              <a:ext cx="864723" cy="864722"/>
            </a:xfrm>
            <a:prstGeom prst="ellipse">
              <a:avLst/>
            </a:prstGeom>
            <a:noFill/>
            <a:ln cap="flat" cmpd="sng" w="254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1" name="Google Shape;41;p20"/>
          <p:cNvSpPr txBox="1"/>
          <p:nvPr>
            <p:ph idx="12" type="sldNum"/>
          </p:nvPr>
        </p:nvSpPr>
        <p:spPr>
          <a:xfrm>
            <a:off x="843702" y="2506133"/>
            <a:ext cx="1188298" cy="720332"/>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b="1" sz="2800">
                <a:solidFill>
                  <a:srgbClr val="FFFFFF"/>
                </a:solidFill>
                <a:latin typeface="Trebuchet MS"/>
                <a:ea typeface="Trebuchet MS"/>
                <a:cs typeface="Trebuchet MS"/>
                <a:sym typeface="Trebuchet MS"/>
              </a:defRPr>
            </a:lvl1pPr>
            <a:lvl2pPr indent="0" lvl="1" marL="0" algn="ctr">
              <a:spcBef>
                <a:spcPts val="0"/>
              </a:spcBef>
              <a:buNone/>
              <a:defRPr b="1" sz="2800">
                <a:solidFill>
                  <a:srgbClr val="FFFFFF"/>
                </a:solidFill>
                <a:latin typeface="Trebuchet MS"/>
                <a:ea typeface="Trebuchet MS"/>
                <a:cs typeface="Trebuchet MS"/>
                <a:sym typeface="Trebuchet MS"/>
              </a:defRPr>
            </a:lvl2pPr>
            <a:lvl3pPr indent="0" lvl="2" marL="0" algn="ctr">
              <a:spcBef>
                <a:spcPts val="0"/>
              </a:spcBef>
              <a:buNone/>
              <a:defRPr b="1" sz="2800">
                <a:solidFill>
                  <a:srgbClr val="FFFFFF"/>
                </a:solidFill>
                <a:latin typeface="Trebuchet MS"/>
                <a:ea typeface="Trebuchet MS"/>
                <a:cs typeface="Trebuchet MS"/>
                <a:sym typeface="Trebuchet MS"/>
              </a:defRPr>
            </a:lvl3pPr>
            <a:lvl4pPr indent="0" lvl="3" marL="0" algn="ctr">
              <a:spcBef>
                <a:spcPts val="0"/>
              </a:spcBef>
              <a:buNone/>
              <a:defRPr b="1" sz="2800">
                <a:solidFill>
                  <a:srgbClr val="FFFFFF"/>
                </a:solidFill>
                <a:latin typeface="Trebuchet MS"/>
                <a:ea typeface="Trebuchet MS"/>
                <a:cs typeface="Trebuchet MS"/>
                <a:sym typeface="Trebuchet MS"/>
              </a:defRPr>
            </a:lvl4pPr>
            <a:lvl5pPr indent="0" lvl="4" marL="0" algn="ctr">
              <a:spcBef>
                <a:spcPts val="0"/>
              </a:spcBef>
              <a:buNone/>
              <a:defRPr b="1" sz="2800">
                <a:solidFill>
                  <a:srgbClr val="FFFFFF"/>
                </a:solidFill>
                <a:latin typeface="Trebuchet MS"/>
                <a:ea typeface="Trebuchet MS"/>
                <a:cs typeface="Trebuchet MS"/>
                <a:sym typeface="Trebuchet MS"/>
              </a:defRPr>
            </a:lvl5pPr>
            <a:lvl6pPr indent="0" lvl="5" marL="0" algn="ctr">
              <a:spcBef>
                <a:spcPts val="0"/>
              </a:spcBef>
              <a:buNone/>
              <a:defRPr b="1" sz="2800">
                <a:solidFill>
                  <a:srgbClr val="FFFFFF"/>
                </a:solidFill>
                <a:latin typeface="Trebuchet MS"/>
                <a:ea typeface="Trebuchet MS"/>
                <a:cs typeface="Trebuchet MS"/>
                <a:sym typeface="Trebuchet MS"/>
              </a:defRPr>
            </a:lvl6pPr>
            <a:lvl7pPr indent="0" lvl="6" marL="0" algn="ctr">
              <a:spcBef>
                <a:spcPts val="0"/>
              </a:spcBef>
              <a:buNone/>
              <a:defRPr b="1" sz="2800">
                <a:solidFill>
                  <a:srgbClr val="FFFFFF"/>
                </a:solidFill>
                <a:latin typeface="Trebuchet MS"/>
                <a:ea typeface="Trebuchet MS"/>
                <a:cs typeface="Trebuchet MS"/>
                <a:sym typeface="Trebuchet MS"/>
              </a:defRPr>
            </a:lvl7pPr>
            <a:lvl8pPr indent="0" lvl="7" marL="0" algn="ctr">
              <a:spcBef>
                <a:spcPts val="0"/>
              </a:spcBef>
              <a:buNone/>
              <a:defRPr b="1" sz="2800">
                <a:solidFill>
                  <a:srgbClr val="FFFFFF"/>
                </a:solidFill>
                <a:latin typeface="Trebuchet MS"/>
                <a:ea typeface="Trebuchet MS"/>
                <a:cs typeface="Trebuchet MS"/>
                <a:sym typeface="Trebuchet MS"/>
              </a:defRPr>
            </a:lvl8pPr>
            <a:lvl9pPr indent="0" lvl="8" marL="0" algn="ctr">
              <a:spcBef>
                <a:spcPts val="0"/>
              </a:spcBef>
              <a:buNone/>
              <a:defRPr b="1" sz="2800">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21"/>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21"/>
          <p:cNvSpPr txBox="1"/>
          <p:nvPr>
            <p:ph idx="1" type="body"/>
          </p:nvPr>
        </p:nvSpPr>
        <p:spPr>
          <a:xfrm>
            <a:off x="1069848"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5" name="Google Shape;45;p21"/>
          <p:cNvSpPr txBox="1"/>
          <p:nvPr>
            <p:ph idx="2" type="body"/>
          </p:nvPr>
        </p:nvSpPr>
        <p:spPr>
          <a:xfrm>
            <a:off x="6364224" y="2194560"/>
            <a:ext cx="4754880" cy="39776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46" name="Google Shape;46;p21"/>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1"/>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1"/>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22"/>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2"/>
          <p:cNvSpPr txBox="1"/>
          <p:nvPr>
            <p:ph idx="1" type="body"/>
          </p:nvPr>
        </p:nvSpPr>
        <p:spPr>
          <a:xfrm>
            <a:off x="1066800"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2" name="Google Shape;52;p22"/>
          <p:cNvSpPr txBox="1"/>
          <p:nvPr>
            <p:ph idx="2" type="body"/>
          </p:nvPr>
        </p:nvSpPr>
        <p:spPr>
          <a:xfrm>
            <a:off x="1069848"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3" name="Google Shape;53;p22"/>
          <p:cNvSpPr txBox="1"/>
          <p:nvPr>
            <p:ph idx="3" type="body"/>
          </p:nvPr>
        </p:nvSpPr>
        <p:spPr>
          <a:xfrm>
            <a:off x="6364224" y="2048256"/>
            <a:ext cx="4754880" cy="64008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1700"/>
              <a:buNone/>
              <a:defRPr b="1" sz="2000">
                <a:solidFill>
                  <a:srgbClr val="548BB7"/>
                </a:solidFill>
              </a:defRPr>
            </a:lvl1pPr>
            <a:lvl2pPr indent="-228600" lvl="1" marL="914400" algn="l">
              <a:lnSpc>
                <a:spcPct val="90000"/>
              </a:lnSpc>
              <a:spcBef>
                <a:spcPts val="400"/>
              </a:spcBef>
              <a:spcAft>
                <a:spcPts val="0"/>
              </a:spcAft>
              <a:buSzPts val="1700"/>
              <a:buNone/>
              <a:defRPr b="1" sz="2000"/>
            </a:lvl2pPr>
            <a:lvl3pPr indent="-228600" lvl="2" marL="1371600" algn="l">
              <a:lnSpc>
                <a:spcPct val="90000"/>
              </a:lnSpc>
              <a:spcBef>
                <a:spcPts val="400"/>
              </a:spcBef>
              <a:spcAft>
                <a:spcPts val="0"/>
              </a:spcAft>
              <a:buSzPts val="1530"/>
              <a:buNone/>
              <a:defRPr b="1" sz="1800"/>
            </a:lvl3pPr>
            <a:lvl4pPr indent="-228600" lvl="3" marL="1828800" algn="l">
              <a:lnSpc>
                <a:spcPct val="90000"/>
              </a:lnSpc>
              <a:spcBef>
                <a:spcPts val="400"/>
              </a:spcBef>
              <a:spcAft>
                <a:spcPts val="0"/>
              </a:spcAft>
              <a:buSzPts val="1360"/>
              <a:buNone/>
              <a:defRPr b="1" sz="1600"/>
            </a:lvl4pPr>
            <a:lvl5pPr indent="-228600" lvl="4" marL="2286000" algn="l">
              <a:lnSpc>
                <a:spcPct val="90000"/>
              </a:lnSpc>
              <a:spcBef>
                <a:spcPts val="400"/>
              </a:spcBef>
              <a:spcAft>
                <a:spcPts val="0"/>
              </a:spcAft>
              <a:buSzPts val="1360"/>
              <a:buNone/>
              <a:defRPr b="1" sz="1600"/>
            </a:lvl5pPr>
            <a:lvl6pPr indent="-228600" lvl="5" marL="2743200" algn="l">
              <a:lnSpc>
                <a:spcPct val="90000"/>
              </a:lnSpc>
              <a:spcBef>
                <a:spcPts val="400"/>
              </a:spcBef>
              <a:spcAft>
                <a:spcPts val="0"/>
              </a:spcAft>
              <a:buSzPts val="1360"/>
              <a:buNone/>
              <a:defRPr b="1" sz="1600"/>
            </a:lvl6pPr>
            <a:lvl7pPr indent="-228600" lvl="6" marL="3200400" algn="l">
              <a:lnSpc>
                <a:spcPct val="90000"/>
              </a:lnSpc>
              <a:spcBef>
                <a:spcPts val="400"/>
              </a:spcBef>
              <a:spcAft>
                <a:spcPts val="0"/>
              </a:spcAft>
              <a:buSzPts val="1360"/>
              <a:buNone/>
              <a:defRPr b="1" sz="1600"/>
            </a:lvl7pPr>
            <a:lvl8pPr indent="-228600" lvl="7" marL="3657600" algn="l">
              <a:lnSpc>
                <a:spcPct val="90000"/>
              </a:lnSpc>
              <a:spcBef>
                <a:spcPts val="400"/>
              </a:spcBef>
              <a:spcAft>
                <a:spcPts val="0"/>
              </a:spcAft>
              <a:buSzPts val="1360"/>
              <a:buNone/>
              <a:defRPr b="1" sz="1600"/>
            </a:lvl8pPr>
            <a:lvl9pPr indent="-228600" lvl="8" marL="4114800" algn="l">
              <a:lnSpc>
                <a:spcPct val="90000"/>
              </a:lnSpc>
              <a:spcBef>
                <a:spcPts val="400"/>
              </a:spcBef>
              <a:spcAft>
                <a:spcPts val="200"/>
              </a:spcAft>
              <a:buSzPts val="1360"/>
              <a:buNone/>
              <a:defRPr b="1" sz="1600"/>
            </a:lvl9pPr>
          </a:lstStyle>
          <a:p/>
        </p:txBody>
      </p:sp>
      <p:sp>
        <p:nvSpPr>
          <p:cNvPr id="54" name="Google Shape;54;p22"/>
          <p:cNvSpPr txBox="1"/>
          <p:nvPr>
            <p:ph idx="4" type="body"/>
          </p:nvPr>
        </p:nvSpPr>
        <p:spPr>
          <a:xfrm>
            <a:off x="6364224" y="2743200"/>
            <a:ext cx="4754880" cy="3291840"/>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55" name="Google Shape;55;p22"/>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22"/>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22"/>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23"/>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23"/>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23"/>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23"/>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24"/>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24"/>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4"/>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7" name="Shape 67"/>
        <p:cNvGrpSpPr/>
        <p:nvPr/>
      </p:nvGrpSpPr>
      <p:grpSpPr>
        <a:xfrm>
          <a:off x="0" y="0"/>
          <a:ext cx="0" cy="0"/>
          <a:chOff x="0" y="0"/>
          <a:chExt cx="0" cy="0"/>
        </a:xfrm>
      </p:grpSpPr>
      <p:sp>
        <p:nvSpPr>
          <p:cNvPr id="68" name="Google Shape;68;p25"/>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5"/>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5"/>
          <p:cNvSpPr txBox="1"/>
          <p:nvPr>
            <p:ph idx="1" type="body"/>
          </p:nvPr>
        </p:nvSpPr>
        <p:spPr>
          <a:xfrm>
            <a:off x="838200" y="685800"/>
            <a:ext cx="6711696" cy="5020056"/>
          </a:xfrm>
          <a:prstGeom prst="rect">
            <a:avLst/>
          </a:prstGeom>
          <a:noFill/>
          <a:ln>
            <a:noFill/>
          </a:ln>
        </p:spPr>
        <p:txBody>
          <a:bodyPr anchorCtr="0" anchor="t" bIns="45700" lIns="91425" spcFirstLastPara="1" rIns="91425" wrap="square" tIns="45700">
            <a:normAutofit/>
          </a:bodyPr>
          <a:lstStyle>
            <a:lvl1pPr indent="-336550" lvl="0" marL="457200" algn="l">
              <a:lnSpc>
                <a:spcPct val="90000"/>
              </a:lnSpc>
              <a:spcBef>
                <a:spcPts val="1200"/>
              </a:spcBef>
              <a:spcAft>
                <a:spcPts val="0"/>
              </a:spcAft>
              <a:buSzPts val="1700"/>
              <a:buChar char="▪"/>
              <a:defRPr sz="2000"/>
            </a:lvl1pPr>
            <a:lvl2pPr indent="-325755" lvl="1" marL="914400" algn="l">
              <a:lnSpc>
                <a:spcPct val="90000"/>
              </a:lnSpc>
              <a:spcBef>
                <a:spcPts val="400"/>
              </a:spcBef>
              <a:spcAft>
                <a:spcPts val="0"/>
              </a:spcAft>
              <a:buSzPts val="1530"/>
              <a:buChar char="▪"/>
              <a:defRPr sz="1800"/>
            </a:lvl2pPr>
            <a:lvl3pPr indent="-314960" lvl="2" marL="1371600" algn="l">
              <a:lnSpc>
                <a:spcPct val="90000"/>
              </a:lnSpc>
              <a:spcBef>
                <a:spcPts val="400"/>
              </a:spcBef>
              <a:spcAft>
                <a:spcPts val="0"/>
              </a:spcAft>
              <a:buSzPts val="1360"/>
              <a:buChar char="▪"/>
              <a:defRPr sz="1600"/>
            </a:lvl3pPr>
            <a:lvl4pPr indent="-314960" lvl="3" marL="1828800" algn="l">
              <a:lnSpc>
                <a:spcPct val="90000"/>
              </a:lnSpc>
              <a:spcBef>
                <a:spcPts val="400"/>
              </a:spcBef>
              <a:spcAft>
                <a:spcPts val="0"/>
              </a:spcAft>
              <a:buSzPts val="1360"/>
              <a:buChar char="▪"/>
              <a:defRPr sz="1600"/>
            </a:lvl4pPr>
            <a:lvl5pPr indent="-314960" lvl="4" marL="2286000" algn="l">
              <a:lnSpc>
                <a:spcPct val="90000"/>
              </a:lnSpc>
              <a:spcBef>
                <a:spcPts val="400"/>
              </a:spcBef>
              <a:spcAft>
                <a:spcPts val="0"/>
              </a:spcAft>
              <a:buSzPts val="1360"/>
              <a:buChar char="▪"/>
              <a:defRPr sz="1600"/>
            </a:lvl5pPr>
            <a:lvl6pPr indent="-314960" lvl="5" marL="2743200" algn="l">
              <a:lnSpc>
                <a:spcPct val="90000"/>
              </a:lnSpc>
              <a:spcBef>
                <a:spcPts val="400"/>
              </a:spcBef>
              <a:spcAft>
                <a:spcPts val="0"/>
              </a:spcAft>
              <a:buSzPts val="1360"/>
              <a:buChar char="▪"/>
              <a:defRPr sz="1600"/>
            </a:lvl6pPr>
            <a:lvl7pPr indent="-314960" lvl="6" marL="3200400" algn="l">
              <a:lnSpc>
                <a:spcPct val="90000"/>
              </a:lnSpc>
              <a:spcBef>
                <a:spcPts val="400"/>
              </a:spcBef>
              <a:spcAft>
                <a:spcPts val="0"/>
              </a:spcAft>
              <a:buSzPts val="1360"/>
              <a:buChar char="▪"/>
              <a:defRPr sz="1600"/>
            </a:lvl7pPr>
            <a:lvl8pPr indent="-314959" lvl="7" marL="3657600" algn="l">
              <a:lnSpc>
                <a:spcPct val="90000"/>
              </a:lnSpc>
              <a:spcBef>
                <a:spcPts val="400"/>
              </a:spcBef>
              <a:spcAft>
                <a:spcPts val="0"/>
              </a:spcAft>
              <a:buSzPts val="1360"/>
              <a:buChar char="▪"/>
              <a:defRPr sz="1600"/>
            </a:lvl8pPr>
            <a:lvl9pPr indent="-314959" lvl="8" marL="4114800" algn="l">
              <a:lnSpc>
                <a:spcPct val="90000"/>
              </a:lnSpc>
              <a:spcBef>
                <a:spcPts val="400"/>
              </a:spcBef>
              <a:spcAft>
                <a:spcPts val="200"/>
              </a:spcAft>
              <a:buSzPts val="1360"/>
              <a:buChar char="▪"/>
              <a:defRPr sz="1600"/>
            </a:lvl9pPr>
          </a:lstStyle>
          <a:p/>
        </p:txBody>
      </p:sp>
      <p:sp>
        <p:nvSpPr>
          <p:cNvPr id="71" name="Google Shape;71;p25"/>
          <p:cNvSpPr txBox="1"/>
          <p:nvPr>
            <p:ph idx="2"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72" name="Google Shape;72;p25"/>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5"/>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74" name="Google Shape;74;p25"/>
          <p:cNvGrpSpPr/>
          <p:nvPr/>
        </p:nvGrpSpPr>
        <p:grpSpPr>
          <a:xfrm>
            <a:off x="11401725" y="6229681"/>
            <a:ext cx="457200" cy="457200"/>
            <a:chOff x="11361456" y="6195813"/>
            <a:chExt cx="548640" cy="548640"/>
          </a:xfrm>
        </p:grpSpPr>
        <p:sp>
          <p:nvSpPr>
            <p:cNvPr id="75" name="Google Shape;75;p25"/>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5"/>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25"/>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6"/>
          <p:cNvSpPr/>
          <p:nvPr/>
        </p:nvSpPr>
        <p:spPr>
          <a:xfrm>
            <a:off x="8303740" y="0"/>
            <a:ext cx="3888259" cy="6857999"/>
          </a:xfrm>
          <a:prstGeom prst="rect">
            <a:avLst/>
          </a:prstGeom>
          <a:blipFill rotWithShape="1">
            <a:blip r:embed="rId2">
              <a:alphaModFix amt="60000"/>
            </a:blip>
            <a:tile algn="ctr" flip="xy" tx="0" sx="92000" ty="-704850" sy="89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6"/>
          <p:cNvSpPr txBox="1"/>
          <p:nvPr>
            <p:ph type="title"/>
          </p:nvPr>
        </p:nvSpPr>
        <p:spPr>
          <a:xfrm>
            <a:off x="8549640" y="685800"/>
            <a:ext cx="3200400" cy="17373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SzPts val="3200"/>
              <a:buFont typeface="Georgia"/>
              <a:buNone/>
              <a:defRPr b="1"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1" name="Google Shape;81;p26"/>
          <p:cNvSpPr/>
          <p:nvPr>
            <p:ph idx="2" type="pic"/>
          </p:nvPr>
        </p:nvSpPr>
        <p:spPr>
          <a:xfrm>
            <a:off x="0" y="0"/>
            <a:ext cx="8303740" cy="6858000"/>
          </a:xfrm>
          <a:prstGeom prst="rect">
            <a:avLst/>
          </a:prstGeom>
          <a:solidFill>
            <a:srgbClr val="E4DEDB"/>
          </a:solidFill>
          <a:ln>
            <a:noFill/>
          </a:ln>
        </p:spPr>
      </p:sp>
      <p:sp>
        <p:nvSpPr>
          <p:cNvPr id="82" name="Google Shape;82;p26"/>
          <p:cNvSpPr txBox="1"/>
          <p:nvPr>
            <p:ph idx="1" type="body"/>
          </p:nvPr>
        </p:nvSpPr>
        <p:spPr>
          <a:xfrm>
            <a:off x="8549640" y="2423160"/>
            <a:ext cx="3200400" cy="329184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1000"/>
              </a:spcBef>
              <a:spcAft>
                <a:spcPts val="0"/>
              </a:spcAft>
              <a:buSzPts val="1190"/>
              <a:buNone/>
              <a:defRPr sz="1400">
                <a:solidFill>
                  <a:srgbClr val="345D7E"/>
                </a:solidFill>
              </a:defRPr>
            </a:lvl1pPr>
            <a:lvl2pPr indent="-228600" lvl="1" marL="914400" algn="l">
              <a:lnSpc>
                <a:spcPct val="90000"/>
              </a:lnSpc>
              <a:spcBef>
                <a:spcPts val="400"/>
              </a:spcBef>
              <a:spcAft>
                <a:spcPts val="0"/>
              </a:spcAft>
              <a:buSzPts val="1020"/>
              <a:buNone/>
              <a:defRPr sz="1200"/>
            </a:lvl2pPr>
            <a:lvl3pPr indent="-228600" lvl="2" marL="1371600" algn="l">
              <a:lnSpc>
                <a:spcPct val="90000"/>
              </a:lnSpc>
              <a:spcBef>
                <a:spcPts val="400"/>
              </a:spcBef>
              <a:spcAft>
                <a:spcPts val="0"/>
              </a:spcAft>
              <a:buSzPts val="850"/>
              <a:buNone/>
              <a:defRPr sz="1000"/>
            </a:lvl3pPr>
            <a:lvl4pPr indent="-228600" lvl="3" marL="1828800" algn="l">
              <a:lnSpc>
                <a:spcPct val="90000"/>
              </a:lnSpc>
              <a:spcBef>
                <a:spcPts val="400"/>
              </a:spcBef>
              <a:spcAft>
                <a:spcPts val="0"/>
              </a:spcAft>
              <a:buSzPts val="765"/>
              <a:buNone/>
              <a:defRPr sz="900"/>
            </a:lvl4pPr>
            <a:lvl5pPr indent="-228600" lvl="4" marL="2286000" algn="l">
              <a:lnSpc>
                <a:spcPct val="90000"/>
              </a:lnSpc>
              <a:spcBef>
                <a:spcPts val="400"/>
              </a:spcBef>
              <a:spcAft>
                <a:spcPts val="0"/>
              </a:spcAft>
              <a:buSzPts val="765"/>
              <a:buNone/>
              <a:defRPr sz="900"/>
            </a:lvl5pPr>
            <a:lvl6pPr indent="-228600" lvl="5" marL="2743200" algn="l">
              <a:lnSpc>
                <a:spcPct val="90000"/>
              </a:lnSpc>
              <a:spcBef>
                <a:spcPts val="400"/>
              </a:spcBef>
              <a:spcAft>
                <a:spcPts val="0"/>
              </a:spcAft>
              <a:buSzPts val="765"/>
              <a:buNone/>
              <a:defRPr sz="900"/>
            </a:lvl6pPr>
            <a:lvl7pPr indent="-228600" lvl="6" marL="3200400" algn="l">
              <a:lnSpc>
                <a:spcPct val="90000"/>
              </a:lnSpc>
              <a:spcBef>
                <a:spcPts val="400"/>
              </a:spcBef>
              <a:spcAft>
                <a:spcPts val="0"/>
              </a:spcAft>
              <a:buSzPts val="765"/>
              <a:buNone/>
              <a:defRPr sz="900"/>
            </a:lvl7pPr>
            <a:lvl8pPr indent="-228600" lvl="7" marL="3657600" algn="l">
              <a:lnSpc>
                <a:spcPct val="90000"/>
              </a:lnSpc>
              <a:spcBef>
                <a:spcPts val="400"/>
              </a:spcBef>
              <a:spcAft>
                <a:spcPts val="0"/>
              </a:spcAft>
              <a:buSzPts val="765"/>
              <a:buNone/>
              <a:defRPr sz="900"/>
            </a:lvl8pPr>
            <a:lvl9pPr indent="-228600" lvl="8" marL="4114800" algn="l">
              <a:lnSpc>
                <a:spcPct val="90000"/>
              </a:lnSpc>
              <a:spcBef>
                <a:spcPts val="400"/>
              </a:spcBef>
              <a:spcAft>
                <a:spcPts val="200"/>
              </a:spcAft>
              <a:buSzPts val="765"/>
              <a:buNone/>
              <a:defRPr sz="900"/>
            </a:lvl9pPr>
          </a:lstStyle>
          <a:p/>
        </p:txBody>
      </p:sp>
      <p:sp>
        <p:nvSpPr>
          <p:cNvPr id="83" name="Google Shape;83;p26"/>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grpSp>
        <p:nvGrpSpPr>
          <p:cNvPr id="84" name="Google Shape;84;p26"/>
          <p:cNvGrpSpPr/>
          <p:nvPr/>
        </p:nvGrpSpPr>
        <p:grpSpPr>
          <a:xfrm>
            <a:off x="11401725" y="6229681"/>
            <a:ext cx="457200" cy="457200"/>
            <a:chOff x="11361456" y="6195813"/>
            <a:chExt cx="548640" cy="548640"/>
          </a:xfrm>
        </p:grpSpPr>
        <p:sp>
          <p:nvSpPr>
            <p:cNvPr id="85" name="Google Shape;85;p26"/>
            <p:cNvSpPr/>
            <p:nvPr/>
          </p:nvSpPr>
          <p:spPr>
            <a:xfrm>
              <a:off x="11361456" y="6195813"/>
              <a:ext cx="548640" cy="548640"/>
            </a:xfrm>
            <a:prstGeom prst="ellipse">
              <a:avLst/>
            </a:prstGeom>
            <a:blipFill rotWithShape="1">
              <a:blip r:embed="rId3">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6"/>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26"/>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algn="ctr">
              <a:spcBef>
                <a:spcPts val="0"/>
              </a:spcBef>
              <a:buNone/>
              <a:defRPr/>
            </a:lvl1pPr>
            <a:lvl2pPr indent="0" lvl="1" marL="0" algn="ctr">
              <a:spcBef>
                <a:spcPts val="0"/>
              </a:spcBef>
              <a:buNone/>
              <a:defRPr/>
            </a:lvl2pPr>
            <a:lvl3pPr indent="0" lvl="2" marL="0" algn="ctr">
              <a:spcBef>
                <a:spcPts val="0"/>
              </a:spcBef>
              <a:buNone/>
              <a:defRPr/>
            </a:lvl3pPr>
            <a:lvl4pPr indent="0" lvl="3" marL="0" algn="ctr">
              <a:spcBef>
                <a:spcPts val="0"/>
              </a:spcBef>
              <a:buNone/>
              <a:defRPr/>
            </a:lvl4pPr>
            <a:lvl5pPr indent="0" lvl="4" marL="0" algn="ctr">
              <a:spcBef>
                <a:spcPts val="0"/>
              </a:spcBef>
              <a:buNone/>
              <a:defRPr/>
            </a:lvl5pPr>
            <a:lvl6pPr indent="0" lvl="5" marL="0" algn="ctr">
              <a:spcBef>
                <a:spcPts val="0"/>
              </a:spcBef>
              <a:buNone/>
              <a:defRPr/>
            </a:lvl6pPr>
            <a:lvl7pPr indent="0" lvl="6" marL="0" algn="ctr">
              <a:spcBef>
                <a:spcPts val="0"/>
              </a:spcBef>
              <a:buNone/>
              <a:defRPr/>
            </a:lvl7pPr>
            <a:lvl8pPr indent="0" lvl="7" marL="0" algn="ctr">
              <a:spcBef>
                <a:spcPts val="0"/>
              </a:spcBef>
              <a:buNone/>
              <a:defRPr/>
            </a:lvl8pPr>
            <a:lvl9pPr indent="0" lvl="8" marL="0" algn="ctr">
              <a:spcBef>
                <a:spcPts val="0"/>
              </a:spcBef>
              <a:buNone/>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1.xml"/><Relationship Id="rId10" Type="http://schemas.openxmlformats.org/officeDocument/2006/relationships/slideLayout" Target="../slideLayouts/slideLayout20.xml"/><Relationship Id="rId13" Type="http://schemas.openxmlformats.org/officeDocument/2006/relationships/theme" Target="../theme/theme2.xml"/><Relationship Id="rId12" Type="http://schemas.openxmlformats.org/officeDocument/2006/relationships/slideLayout" Target="../slideLayouts/slideLayout22.xml"/><Relationship Id="rId1" Type="http://schemas.openxmlformats.org/officeDocument/2006/relationships/image" Target="../media/image5.pn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9" Type="http://schemas.openxmlformats.org/officeDocument/2006/relationships/slideLayout" Target="../slideLayouts/slideLayout19.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7"/>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Georgia"/>
              <a:buNone/>
              <a:defRPr b="1" i="0" sz="4800" u="none" cap="none" strike="noStrik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7"/>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548BB7"/>
              </a:buClr>
              <a:buSzPts val="1700"/>
              <a:buFont typeface="Noto Sans Symbols"/>
              <a:buChar char="▪"/>
              <a:defRPr b="0" i="0" sz="2000" u="none" cap="none" strike="noStrike">
                <a:solidFill>
                  <a:schemeClr val="dk1"/>
                </a:solidFill>
                <a:latin typeface="Trebuchet MS"/>
                <a:ea typeface="Trebuchet MS"/>
                <a:cs typeface="Trebuchet MS"/>
                <a:sym typeface="Trebuchet MS"/>
              </a:defRPr>
            </a:lvl1pPr>
            <a:lvl2pPr indent="-325755" lvl="1" marL="914400" marR="0" rtl="0" algn="l">
              <a:lnSpc>
                <a:spcPct val="90000"/>
              </a:lnSpc>
              <a:spcBef>
                <a:spcPts val="400"/>
              </a:spcBef>
              <a:spcAft>
                <a:spcPts val="0"/>
              </a:spcAft>
              <a:buClr>
                <a:srgbClr val="548BB7"/>
              </a:buClr>
              <a:buSzPts val="1530"/>
              <a:buFont typeface="Noto Sans Symbols"/>
              <a:buChar char="▪"/>
              <a:defRPr b="0" i="0" sz="1800" u="none" cap="none" strike="noStrike">
                <a:solidFill>
                  <a:schemeClr val="dk1"/>
                </a:solidFill>
                <a:latin typeface="Trebuchet MS"/>
                <a:ea typeface="Trebuchet MS"/>
                <a:cs typeface="Trebuchet MS"/>
                <a:sym typeface="Trebuchet MS"/>
              </a:defRPr>
            </a:lvl2pPr>
            <a:lvl3pPr indent="-314960" lvl="2" marL="1371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3pPr>
            <a:lvl4pPr indent="-314960" lvl="3" marL="18288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4pPr>
            <a:lvl5pPr indent="-314960" lvl="4" marL="22860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5pPr>
            <a:lvl6pPr indent="-314960" lvl="5" marL="27432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6pPr>
            <a:lvl7pPr indent="-314960" lvl="6" marL="32004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7pPr>
            <a:lvl8pPr indent="-314959" lvl="7" marL="3657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8pPr>
            <a:lvl9pPr indent="-314959" lvl="8" marL="4114800" marR="0" rtl="0" algn="l">
              <a:lnSpc>
                <a:spcPct val="90000"/>
              </a:lnSpc>
              <a:spcBef>
                <a:spcPts val="400"/>
              </a:spcBef>
              <a:spcAft>
                <a:spcPts val="20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9pPr>
          </a:lstStyle>
          <a:p/>
        </p:txBody>
      </p:sp>
      <p:sp>
        <p:nvSpPr>
          <p:cNvPr id="8" name="Google Shape;8;p17"/>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9" name="Google Shape;9;p17"/>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grpSp>
        <p:nvGrpSpPr>
          <p:cNvPr id="10" name="Google Shape;10;p17"/>
          <p:cNvGrpSpPr/>
          <p:nvPr/>
        </p:nvGrpSpPr>
        <p:grpSpPr>
          <a:xfrm>
            <a:off x="11401725" y="6229681"/>
            <a:ext cx="457200" cy="457200"/>
            <a:chOff x="11361456" y="6195813"/>
            <a:chExt cx="548640" cy="548640"/>
          </a:xfrm>
        </p:grpSpPr>
        <p:sp>
          <p:nvSpPr>
            <p:cNvPr id="11" name="Google Shape;11;p17"/>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17"/>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 name="Google Shape;13;p17"/>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Trebuchet MS"/>
                <a:ea typeface="Trebuchet MS"/>
                <a:cs typeface="Trebuchet MS"/>
                <a:sym typeface="Trebuchet MS"/>
              </a:defRPr>
            </a:lvl1pPr>
            <a:lvl2pPr indent="0" lvl="1" marL="0" marR="0" rtl="0" algn="ctr">
              <a:spcBef>
                <a:spcPts val="0"/>
              </a:spcBef>
              <a:buNone/>
              <a:defRPr b="1" i="0" sz="1400" u="none" cap="none" strike="noStrike">
                <a:solidFill>
                  <a:srgbClr val="FFFFFF"/>
                </a:solidFill>
                <a:latin typeface="Trebuchet MS"/>
                <a:ea typeface="Trebuchet MS"/>
                <a:cs typeface="Trebuchet MS"/>
                <a:sym typeface="Trebuchet MS"/>
              </a:defRPr>
            </a:lvl2pPr>
            <a:lvl3pPr indent="0" lvl="2" marL="0" marR="0" rtl="0" algn="ctr">
              <a:spcBef>
                <a:spcPts val="0"/>
              </a:spcBef>
              <a:buNone/>
              <a:defRPr b="1" i="0" sz="1400" u="none" cap="none" strike="noStrike">
                <a:solidFill>
                  <a:srgbClr val="FFFFFF"/>
                </a:solidFill>
                <a:latin typeface="Trebuchet MS"/>
                <a:ea typeface="Trebuchet MS"/>
                <a:cs typeface="Trebuchet MS"/>
                <a:sym typeface="Trebuchet MS"/>
              </a:defRPr>
            </a:lvl3pPr>
            <a:lvl4pPr indent="0" lvl="3" marL="0" marR="0" rtl="0" algn="ctr">
              <a:spcBef>
                <a:spcPts val="0"/>
              </a:spcBef>
              <a:buNone/>
              <a:defRPr b="1" i="0" sz="1400" u="none" cap="none" strike="noStrike">
                <a:solidFill>
                  <a:srgbClr val="FFFFFF"/>
                </a:solidFill>
                <a:latin typeface="Trebuchet MS"/>
                <a:ea typeface="Trebuchet MS"/>
                <a:cs typeface="Trebuchet MS"/>
                <a:sym typeface="Trebuchet MS"/>
              </a:defRPr>
            </a:lvl4pPr>
            <a:lvl5pPr indent="0" lvl="4" marL="0" marR="0" rtl="0" algn="ctr">
              <a:spcBef>
                <a:spcPts val="0"/>
              </a:spcBef>
              <a:buNone/>
              <a:defRPr b="1" i="0" sz="1400" u="none" cap="none" strike="noStrike">
                <a:solidFill>
                  <a:srgbClr val="FFFFFF"/>
                </a:solidFill>
                <a:latin typeface="Trebuchet MS"/>
                <a:ea typeface="Trebuchet MS"/>
                <a:cs typeface="Trebuchet MS"/>
                <a:sym typeface="Trebuchet MS"/>
              </a:defRPr>
            </a:lvl5pPr>
            <a:lvl6pPr indent="0" lvl="5" marL="0" marR="0" rtl="0" algn="ctr">
              <a:spcBef>
                <a:spcPts val="0"/>
              </a:spcBef>
              <a:buNone/>
              <a:defRPr b="1" i="0" sz="1400" u="none" cap="none" strike="noStrike">
                <a:solidFill>
                  <a:srgbClr val="FFFFFF"/>
                </a:solidFill>
                <a:latin typeface="Trebuchet MS"/>
                <a:ea typeface="Trebuchet MS"/>
                <a:cs typeface="Trebuchet MS"/>
                <a:sym typeface="Trebuchet MS"/>
              </a:defRPr>
            </a:lvl6pPr>
            <a:lvl7pPr indent="0" lvl="6" marL="0" marR="0" rtl="0" algn="ctr">
              <a:spcBef>
                <a:spcPts val="0"/>
              </a:spcBef>
              <a:buNone/>
              <a:defRPr b="1" i="0" sz="1400" u="none" cap="none" strike="noStrike">
                <a:solidFill>
                  <a:srgbClr val="FFFFFF"/>
                </a:solidFill>
                <a:latin typeface="Trebuchet MS"/>
                <a:ea typeface="Trebuchet MS"/>
                <a:cs typeface="Trebuchet MS"/>
                <a:sym typeface="Trebuchet MS"/>
              </a:defRPr>
            </a:lvl7pPr>
            <a:lvl8pPr indent="0" lvl="7" marL="0" marR="0" rtl="0" algn="ctr">
              <a:spcBef>
                <a:spcPts val="0"/>
              </a:spcBef>
              <a:buNone/>
              <a:defRPr b="1" i="0" sz="1400" u="none" cap="none" strike="noStrike">
                <a:solidFill>
                  <a:srgbClr val="FFFFFF"/>
                </a:solidFill>
                <a:latin typeface="Trebuchet MS"/>
                <a:ea typeface="Trebuchet MS"/>
                <a:cs typeface="Trebuchet MS"/>
                <a:sym typeface="Trebuchet MS"/>
              </a:defRPr>
            </a:lvl8pPr>
            <a:lvl9pPr indent="0" lvl="8" marL="0" marR="0" rtl="0" algn="ctr">
              <a:spcBef>
                <a:spcPts val="0"/>
              </a:spcBef>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0" name="Shape 100"/>
        <p:cNvGrpSpPr/>
        <p:nvPr/>
      </p:nvGrpSpPr>
      <p:grpSpPr>
        <a:xfrm>
          <a:off x="0" y="0"/>
          <a:ext cx="0" cy="0"/>
          <a:chOff x="0" y="0"/>
          <a:chExt cx="0" cy="0"/>
        </a:xfrm>
      </p:grpSpPr>
      <p:sp>
        <p:nvSpPr>
          <p:cNvPr id="101" name="Google Shape;101;g29ef50b68fa_2_0"/>
          <p:cNvSpPr txBox="1"/>
          <p:nvPr>
            <p:ph type="title"/>
          </p:nvPr>
        </p:nvSpPr>
        <p:spPr>
          <a:xfrm>
            <a:off x="1069848" y="484632"/>
            <a:ext cx="10058400" cy="1609344"/>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SzPts val="4800"/>
              <a:buFont typeface="Georgia"/>
              <a:buNone/>
              <a:defRPr b="1" i="0" sz="4800" u="none" cap="none" strike="noStrike">
                <a:latin typeface="Georgia"/>
                <a:ea typeface="Georgia"/>
                <a:cs typeface="Georgia"/>
                <a:sym typeface="Georgi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02" name="Google Shape;102;g29ef50b68fa_2_0"/>
          <p:cNvSpPr txBox="1"/>
          <p:nvPr>
            <p:ph idx="1" type="body"/>
          </p:nvPr>
        </p:nvSpPr>
        <p:spPr>
          <a:xfrm>
            <a:off x="1069848" y="2121408"/>
            <a:ext cx="10058400" cy="4050792"/>
          </a:xfrm>
          <a:prstGeom prst="rect">
            <a:avLst/>
          </a:prstGeom>
          <a:noFill/>
          <a:ln>
            <a:noFill/>
          </a:ln>
        </p:spPr>
        <p:txBody>
          <a:bodyPr anchorCtr="0" anchor="t" bIns="45700" lIns="91425" spcFirstLastPara="1" rIns="91425" wrap="square" tIns="45700">
            <a:normAutofit/>
          </a:bodyPr>
          <a:lstStyle>
            <a:lvl1pPr indent="-336550" lvl="0" marL="457200" marR="0" rtl="0" algn="l">
              <a:lnSpc>
                <a:spcPct val="90000"/>
              </a:lnSpc>
              <a:spcBef>
                <a:spcPts val="1200"/>
              </a:spcBef>
              <a:spcAft>
                <a:spcPts val="0"/>
              </a:spcAft>
              <a:buClr>
                <a:srgbClr val="548BB7"/>
              </a:buClr>
              <a:buSzPts val="1700"/>
              <a:buFont typeface="Noto Sans Symbols"/>
              <a:buChar char="▪"/>
              <a:defRPr b="0" i="0" sz="2000" u="none" cap="none" strike="noStrike">
                <a:solidFill>
                  <a:schemeClr val="dk1"/>
                </a:solidFill>
                <a:latin typeface="Trebuchet MS"/>
                <a:ea typeface="Trebuchet MS"/>
                <a:cs typeface="Trebuchet MS"/>
                <a:sym typeface="Trebuchet MS"/>
              </a:defRPr>
            </a:lvl1pPr>
            <a:lvl2pPr indent="-325755" lvl="1" marL="914400" marR="0" rtl="0" algn="l">
              <a:lnSpc>
                <a:spcPct val="90000"/>
              </a:lnSpc>
              <a:spcBef>
                <a:spcPts val="400"/>
              </a:spcBef>
              <a:spcAft>
                <a:spcPts val="0"/>
              </a:spcAft>
              <a:buClr>
                <a:srgbClr val="548BB7"/>
              </a:buClr>
              <a:buSzPts val="1530"/>
              <a:buFont typeface="Noto Sans Symbols"/>
              <a:buChar char="▪"/>
              <a:defRPr b="0" i="0" sz="1800" u="none" cap="none" strike="noStrike">
                <a:solidFill>
                  <a:schemeClr val="dk1"/>
                </a:solidFill>
                <a:latin typeface="Trebuchet MS"/>
                <a:ea typeface="Trebuchet MS"/>
                <a:cs typeface="Trebuchet MS"/>
                <a:sym typeface="Trebuchet MS"/>
              </a:defRPr>
            </a:lvl2pPr>
            <a:lvl3pPr indent="-314960" lvl="2" marL="1371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3pPr>
            <a:lvl4pPr indent="-314960" lvl="3" marL="18288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4pPr>
            <a:lvl5pPr indent="-314960" lvl="4" marL="22860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5pPr>
            <a:lvl6pPr indent="-314960" lvl="5" marL="27432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6pPr>
            <a:lvl7pPr indent="-314960" lvl="6" marL="32004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7pPr>
            <a:lvl8pPr indent="-314959" lvl="7" marL="3657600" marR="0" rtl="0" algn="l">
              <a:lnSpc>
                <a:spcPct val="90000"/>
              </a:lnSpc>
              <a:spcBef>
                <a:spcPts val="400"/>
              </a:spcBef>
              <a:spcAft>
                <a:spcPts val="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8pPr>
            <a:lvl9pPr indent="-314959" lvl="8" marL="4114800" marR="0" rtl="0" algn="l">
              <a:lnSpc>
                <a:spcPct val="90000"/>
              </a:lnSpc>
              <a:spcBef>
                <a:spcPts val="400"/>
              </a:spcBef>
              <a:spcAft>
                <a:spcPts val="200"/>
              </a:spcAft>
              <a:buClr>
                <a:srgbClr val="548BB7"/>
              </a:buClr>
              <a:buSzPts val="1360"/>
              <a:buFont typeface="Noto Sans Symbols"/>
              <a:buChar char="▪"/>
              <a:defRPr b="0" i="0" sz="1600" u="none" cap="none" strike="noStrike">
                <a:solidFill>
                  <a:schemeClr val="dk1"/>
                </a:solidFill>
                <a:latin typeface="Trebuchet MS"/>
                <a:ea typeface="Trebuchet MS"/>
                <a:cs typeface="Trebuchet MS"/>
                <a:sym typeface="Trebuchet MS"/>
              </a:defRPr>
            </a:lvl9pPr>
          </a:lstStyle>
          <a:p/>
        </p:txBody>
      </p:sp>
      <p:sp>
        <p:nvSpPr>
          <p:cNvPr id="103" name="Google Shape;103;g29ef50b68fa_2_0"/>
          <p:cNvSpPr txBox="1"/>
          <p:nvPr>
            <p:ph idx="10" type="dt"/>
          </p:nvPr>
        </p:nvSpPr>
        <p:spPr>
          <a:xfrm>
            <a:off x="7964424" y="6272784"/>
            <a:ext cx="3273552"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104" name="Google Shape;104;g29ef50b68fa_2_0"/>
          <p:cNvSpPr txBox="1"/>
          <p:nvPr>
            <p:ph idx="11" type="ftr"/>
          </p:nvPr>
        </p:nvSpPr>
        <p:spPr>
          <a:xfrm>
            <a:off x="1088136" y="6272784"/>
            <a:ext cx="6327648"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chemeClr val="dk2"/>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grpSp>
        <p:nvGrpSpPr>
          <p:cNvPr id="105" name="Google Shape;105;g29ef50b68fa_2_0"/>
          <p:cNvGrpSpPr/>
          <p:nvPr/>
        </p:nvGrpSpPr>
        <p:grpSpPr>
          <a:xfrm>
            <a:off x="11401725" y="6229681"/>
            <a:ext cx="457200" cy="457200"/>
            <a:chOff x="11361456" y="6195813"/>
            <a:chExt cx="548640" cy="548640"/>
          </a:xfrm>
        </p:grpSpPr>
        <p:sp>
          <p:nvSpPr>
            <p:cNvPr id="106" name="Google Shape;106;g29ef50b68fa_2_0"/>
            <p:cNvSpPr/>
            <p:nvPr/>
          </p:nvSpPr>
          <p:spPr>
            <a:xfrm>
              <a:off x="11361456" y="6195813"/>
              <a:ext cx="548640" cy="548640"/>
            </a:xfrm>
            <a:prstGeom prst="ellipse">
              <a:avLst/>
            </a:prstGeom>
            <a:blipFill rotWithShape="1">
              <a:blip r:embed="rId1">
                <a:alphaModFix/>
              </a:blip>
              <a:tile algn="tl" flip="none" tx="50800" sx="85000" ty="0" sy="85000"/>
            </a:blip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g29ef50b68fa_2_0"/>
            <p:cNvSpPr/>
            <p:nvPr/>
          </p:nvSpPr>
          <p:spPr>
            <a:xfrm>
              <a:off x="11396488" y="6230844"/>
              <a:ext cx="478576" cy="478578"/>
            </a:xfrm>
            <a:prstGeom prst="ellipse">
              <a:avLst/>
            </a:prstGeom>
            <a:noFill/>
            <a:ln cap="flat" cmpd="sng" w="12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g29ef50b68fa_2_0"/>
          <p:cNvSpPr txBox="1"/>
          <p:nvPr>
            <p:ph idx="12" type="sldNum"/>
          </p:nvPr>
        </p:nvSpPr>
        <p:spPr>
          <a:xfrm>
            <a:off x="11311128" y="6272784"/>
            <a:ext cx="640080" cy="365125"/>
          </a:xfrm>
          <a:prstGeom prst="rect">
            <a:avLst/>
          </a:prstGeom>
          <a:noFill/>
          <a:ln>
            <a:noFill/>
          </a:ln>
        </p:spPr>
        <p:txBody>
          <a:bodyPr anchorCtr="0" anchor="ctr" bIns="45700" lIns="91425" spcFirstLastPara="1" rIns="91425" wrap="square" tIns="45700">
            <a:noAutofit/>
          </a:bodyPr>
          <a:lstStyle>
            <a:lvl1pPr indent="0" lvl="0" marL="0" marR="0" rtl="0" algn="ctr">
              <a:spcBef>
                <a:spcPts val="0"/>
              </a:spcBef>
              <a:buNone/>
              <a:defRPr b="1" i="0" sz="1400" u="none" cap="none" strike="noStrike">
                <a:solidFill>
                  <a:srgbClr val="FFFFFF"/>
                </a:solidFill>
                <a:latin typeface="Trebuchet MS"/>
                <a:ea typeface="Trebuchet MS"/>
                <a:cs typeface="Trebuchet MS"/>
                <a:sym typeface="Trebuchet MS"/>
              </a:defRPr>
            </a:lvl1pPr>
            <a:lvl2pPr indent="0" lvl="1" marL="0" marR="0" rtl="0" algn="ctr">
              <a:spcBef>
                <a:spcPts val="0"/>
              </a:spcBef>
              <a:buNone/>
              <a:defRPr b="1" i="0" sz="1400" u="none" cap="none" strike="noStrike">
                <a:solidFill>
                  <a:srgbClr val="FFFFFF"/>
                </a:solidFill>
                <a:latin typeface="Trebuchet MS"/>
                <a:ea typeface="Trebuchet MS"/>
                <a:cs typeface="Trebuchet MS"/>
                <a:sym typeface="Trebuchet MS"/>
              </a:defRPr>
            </a:lvl2pPr>
            <a:lvl3pPr indent="0" lvl="2" marL="0" marR="0" rtl="0" algn="ctr">
              <a:spcBef>
                <a:spcPts val="0"/>
              </a:spcBef>
              <a:buNone/>
              <a:defRPr b="1" i="0" sz="1400" u="none" cap="none" strike="noStrike">
                <a:solidFill>
                  <a:srgbClr val="FFFFFF"/>
                </a:solidFill>
                <a:latin typeface="Trebuchet MS"/>
                <a:ea typeface="Trebuchet MS"/>
                <a:cs typeface="Trebuchet MS"/>
                <a:sym typeface="Trebuchet MS"/>
              </a:defRPr>
            </a:lvl3pPr>
            <a:lvl4pPr indent="0" lvl="3" marL="0" marR="0" rtl="0" algn="ctr">
              <a:spcBef>
                <a:spcPts val="0"/>
              </a:spcBef>
              <a:buNone/>
              <a:defRPr b="1" i="0" sz="1400" u="none" cap="none" strike="noStrike">
                <a:solidFill>
                  <a:srgbClr val="FFFFFF"/>
                </a:solidFill>
                <a:latin typeface="Trebuchet MS"/>
                <a:ea typeface="Trebuchet MS"/>
                <a:cs typeface="Trebuchet MS"/>
                <a:sym typeface="Trebuchet MS"/>
              </a:defRPr>
            </a:lvl4pPr>
            <a:lvl5pPr indent="0" lvl="4" marL="0" marR="0" rtl="0" algn="ctr">
              <a:spcBef>
                <a:spcPts val="0"/>
              </a:spcBef>
              <a:buNone/>
              <a:defRPr b="1" i="0" sz="1400" u="none" cap="none" strike="noStrike">
                <a:solidFill>
                  <a:srgbClr val="FFFFFF"/>
                </a:solidFill>
                <a:latin typeface="Trebuchet MS"/>
                <a:ea typeface="Trebuchet MS"/>
                <a:cs typeface="Trebuchet MS"/>
                <a:sym typeface="Trebuchet MS"/>
              </a:defRPr>
            </a:lvl5pPr>
            <a:lvl6pPr indent="0" lvl="5" marL="0" marR="0" rtl="0" algn="ctr">
              <a:spcBef>
                <a:spcPts val="0"/>
              </a:spcBef>
              <a:buNone/>
              <a:defRPr b="1" i="0" sz="1400" u="none" cap="none" strike="noStrike">
                <a:solidFill>
                  <a:srgbClr val="FFFFFF"/>
                </a:solidFill>
                <a:latin typeface="Trebuchet MS"/>
                <a:ea typeface="Trebuchet MS"/>
                <a:cs typeface="Trebuchet MS"/>
                <a:sym typeface="Trebuchet MS"/>
              </a:defRPr>
            </a:lvl6pPr>
            <a:lvl7pPr indent="0" lvl="6" marL="0" marR="0" rtl="0" algn="ctr">
              <a:spcBef>
                <a:spcPts val="0"/>
              </a:spcBef>
              <a:buNone/>
              <a:defRPr b="1" i="0" sz="1400" u="none" cap="none" strike="noStrike">
                <a:solidFill>
                  <a:srgbClr val="FFFFFF"/>
                </a:solidFill>
                <a:latin typeface="Trebuchet MS"/>
                <a:ea typeface="Trebuchet MS"/>
                <a:cs typeface="Trebuchet MS"/>
                <a:sym typeface="Trebuchet MS"/>
              </a:defRPr>
            </a:lvl7pPr>
            <a:lvl8pPr indent="0" lvl="7" marL="0" marR="0" rtl="0" algn="ctr">
              <a:spcBef>
                <a:spcPts val="0"/>
              </a:spcBef>
              <a:buNone/>
              <a:defRPr b="1" i="0" sz="1400" u="none" cap="none" strike="noStrike">
                <a:solidFill>
                  <a:srgbClr val="FFFFFF"/>
                </a:solidFill>
                <a:latin typeface="Trebuchet MS"/>
                <a:ea typeface="Trebuchet MS"/>
                <a:cs typeface="Trebuchet MS"/>
                <a:sym typeface="Trebuchet MS"/>
              </a:defRPr>
            </a:lvl8pPr>
            <a:lvl9pPr indent="0" lvl="8" marL="0" marR="0" rtl="0" algn="ctr">
              <a:spcBef>
                <a:spcPts val="0"/>
              </a:spcBef>
              <a:buNone/>
              <a:defRPr b="1" i="0" sz="1400" u="none" cap="none" strike="noStrike">
                <a:solidFill>
                  <a:srgbClr val="FFFFFF"/>
                </a:solidFill>
                <a:latin typeface="Trebuchet MS"/>
                <a:ea typeface="Trebuchet MS"/>
                <a:cs typeface="Trebuchet MS"/>
                <a:sym typeface="Trebuchet MS"/>
              </a:defRPr>
            </a:lvl9pPr>
          </a:lstStyle>
          <a:p>
            <a:pPr indent="0" lvl="0" marL="0" rtl="0" algn="ct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2.png"/><Relationship Id="rId4" Type="http://schemas.openxmlformats.org/officeDocument/2006/relationships/hyperlink" Target="https://www.sec.gov/edgar/searchedgar/companysearch.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hyperlink" Target="https://www.sec.gov/edgar/searchedgar/companysearch.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2.png"/><Relationship Id="rId4" Type="http://schemas.openxmlformats.org/officeDocument/2006/relationships/image" Target="../media/image23.png"/><Relationship Id="rId5"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2.png"/><Relationship Id="rId4" Type="http://schemas.openxmlformats.org/officeDocument/2006/relationships/image" Target="../media/image24.png"/><Relationship Id="rId5" Type="http://schemas.openxmlformats.org/officeDocument/2006/relationships/image" Target="../media/image2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29.png"/><Relationship Id="rId5" Type="http://schemas.openxmlformats.org/officeDocument/2006/relationships/image" Target="../media/image3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28.jpg"/><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2.png"/><Relationship Id="rId4" Type="http://schemas.openxmlformats.org/officeDocument/2006/relationships/image" Target="../media/image14.jpg"/><Relationship Id="rId5" Type="http://schemas.openxmlformats.org/officeDocument/2006/relationships/image" Target="../media/image13.png"/><Relationship Id="rId6" Type="http://schemas.openxmlformats.org/officeDocument/2006/relationships/image" Target="../media/image18.jpg"/><Relationship Id="rId7" Type="http://schemas.openxmlformats.org/officeDocument/2006/relationships/image" Target="../media/image1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2.png"/><Relationship Id="rId4" Type="http://schemas.openxmlformats.org/officeDocument/2006/relationships/image" Target="../media/image17.jpg"/><Relationship Id="rId5" Type="http://schemas.openxmlformats.org/officeDocument/2006/relationships/image" Target="../media/image19.png"/><Relationship Id="rId6" Type="http://schemas.openxmlformats.org/officeDocument/2006/relationships/image" Target="../media/image21.jpg"/><Relationship Id="rId7"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hyperlink" Target="https://www.sec.gov/edgar/searchedgar/companysearch.html"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hyperlink" Target="https://www.sec.gov/edgar/searchedgar/companysearch.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12.png"/><Relationship Id="rId4" Type="http://schemas.openxmlformats.org/officeDocument/2006/relationships/hyperlink" Target="https://www.sec.gov/edgar/searchedgar/companysearch.html"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grpSp>
        <p:nvGrpSpPr>
          <p:cNvPr id="199" name="Google Shape;199;p1"/>
          <p:cNvGrpSpPr/>
          <p:nvPr/>
        </p:nvGrpSpPr>
        <p:grpSpPr>
          <a:xfrm>
            <a:off x="118131" y="0"/>
            <a:ext cx="6480562" cy="6044741"/>
            <a:chOff x="457181" y="0"/>
            <a:chExt cx="5018634" cy="4681128"/>
          </a:xfrm>
        </p:grpSpPr>
        <p:sp>
          <p:nvSpPr>
            <p:cNvPr id="200" name="Google Shape;200;p1"/>
            <p:cNvSpPr/>
            <p:nvPr/>
          </p:nvSpPr>
          <p:spPr>
            <a:xfrm>
              <a:off x="4741147" y="3000621"/>
              <a:ext cx="734668" cy="727545"/>
            </a:xfrm>
            <a:custGeom>
              <a:rect b="b" l="l" r="r" t="t"/>
              <a:pathLst>
                <a:path extrusionOk="0" h="25843" w="26096">
                  <a:moveTo>
                    <a:pt x="6366" y="1"/>
                  </a:moveTo>
                  <a:lnTo>
                    <a:pt x="4118" y="6303"/>
                  </a:lnTo>
                  <a:cubicBezTo>
                    <a:pt x="2724" y="6429"/>
                    <a:pt x="1362" y="6683"/>
                    <a:pt x="1" y="6999"/>
                  </a:cubicBezTo>
                  <a:lnTo>
                    <a:pt x="3389" y="23055"/>
                  </a:lnTo>
                  <a:cubicBezTo>
                    <a:pt x="4856" y="22682"/>
                    <a:pt x="6353" y="22497"/>
                    <a:pt x="7846" y="22497"/>
                  </a:cubicBezTo>
                  <a:cubicBezTo>
                    <a:pt x="11542" y="22497"/>
                    <a:pt x="15205" y="23631"/>
                    <a:pt x="18274" y="25842"/>
                  </a:cubicBezTo>
                  <a:lnTo>
                    <a:pt x="26096" y="11338"/>
                  </a:lnTo>
                  <a:cubicBezTo>
                    <a:pt x="24512" y="10325"/>
                    <a:pt x="22834" y="9469"/>
                    <a:pt x="21124" y="8741"/>
                  </a:cubicBezTo>
                  <a:lnTo>
                    <a:pt x="20744" y="2059"/>
                  </a:lnTo>
                  <a:lnTo>
                    <a:pt x="6366" y="1"/>
                  </a:lnTo>
                  <a:close/>
                </a:path>
              </a:pathLst>
            </a:custGeom>
            <a:solidFill>
              <a:srgbClr val="F69FA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1" name="Google Shape;201;p1"/>
            <p:cNvSpPr/>
            <p:nvPr/>
          </p:nvSpPr>
          <p:spPr>
            <a:xfrm>
              <a:off x="2177918" y="2822303"/>
              <a:ext cx="370909" cy="256807"/>
            </a:xfrm>
            <a:custGeom>
              <a:rect b="b" l="l" r="r" t="t"/>
              <a:pathLst>
                <a:path extrusionOk="0" h="9122" w="13175">
                  <a:moveTo>
                    <a:pt x="12699" y="1"/>
                  </a:moveTo>
                  <a:cubicBezTo>
                    <a:pt x="10609" y="5226"/>
                    <a:pt x="5605" y="8583"/>
                    <a:pt x="0" y="8583"/>
                  </a:cubicBezTo>
                  <a:lnTo>
                    <a:pt x="0" y="9121"/>
                  </a:lnTo>
                  <a:cubicBezTo>
                    <a:pt x="5827" y="9121"/>
                    <a:pt x="11021" y="5638"/>
                    <a:pt x="13174" y="222"/>
                  </a:cubicBezTo>
                  <a:lnTo>
                    <a:pt x="12699" y="1"/>
                  </a:ln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2" name="Google Shape;202;p1"/>
            <p:cNvSpPr/>
            <p:nvPr/>
          </p:nvSpPr>
          <p:spPr>
            <a:xfrm>
              <a:off x="2177918" y="3065709"/>
              <a:ext cx="327217" cy="125729"/>
            </a:xfrm>
            <a:custGeom>
              <a:rect b="b" l="l" r="r" t="t"/>
              <a:pathLst>
                <a:path extrusionOk="0" h="4466" w="11623">
                  <a:moveTo>
                    <a:pt x="11274" y="0"/>
                  </a:moveTo>
                  <a:cubicBezTo>
                    <a:pt x="8044" y="2566"/>
                    <a:pt x="4149" y="3927"/>
                    <a:pt x="0" y="3927"/>
                  </a:cubicBezTo>
                  <a:lnTo>
                    <a:pt x="0" y="4466"/>
                  </a:lnTo>
                  <a:cubicBezTo>
                    <a:pt x="4275" y="4466"/>
                    <a:pt x="8297" y="3072"/>
                    <a:pt x="11623" y="444"/>
                  </a:cubicBezTo>
                  <a:lnTo>
                    <a:pt x="11274" y="0"/>
                  </a:ln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3" name="Google Shape;203;p1"/>
            <p:cNvSpPr/>
            <p:nvPr/>
          </p:nvSpPr>
          <p:spPr>
            <a:xfrm>
              <a:off x="2542549" y="2926608"/>
              <a:ext cx="247010" cy="290703"/>
            </a:xfrm>
            <a:custGeom>
              <a:rect b="b" l="l" r="r" t="t"/>
              <a:pathLst>
                <a:path extrusionOk="0" h="10326" w="8774">
                  <a:moveTo>
                    <a:pt x="8266" y="1"/>
                  </a:moveTo>
                  <a:cubicBezTo>
                    <a:pt x="6493" y="4023"/>
                    <a:pt x="3643" y="7443"/>
                    <a:pt x="1" y="9882"/>
                  </a:cubicBezTo>
                  <a:lnTo>
                    <a:pt x="317" y="10325"/>
                  </a:lnTo>
                  <a:cubicBezTo>
                    <a:pt x="4023" y="7823"/>
                    <a:pt x="6936" y="4308"/>
                    <a:pt x="8773" y="223"/>
                  </a:cubicBezTo>
                  <a:lnTo>
                    <a:pt x="8266" y="1"/>
                  </a:ln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4" name="Google Shape;204;p1"/>
            <p:cNvSpPr/>
            <p:nvPr/>
          </p:nvSpPr>
          <p:spPr>
            <a:xfrm>
              <a:off x="1285456" y="1781871"/>
              <a:ext cx="1784925" cy="1702888"/>
            </a:xfrm>
            <a:custGeom>
              <a:rect b="b" l="l" r="r" t="t"/>
              <a:pathLst>
                <a:path extrusionOk="0" h="60488" w="63402">
                  <a:moveTo>
                    <a:pt x="31986" y="602"/>
                  </a:moveTo>
                  <a:lnTo>
                    <a:pt x="33823" y="5416"/>
                  </a:lnTo>
                  <a:lnTo>
                    <a:pt x="33981" y="5416"/>
                  </a:lnTo>
                  <a:cubicBezTo>
                    <a:pt x="36451" y="5637"/>
                    <a:pt x="38827" y="6176"/>
                    <a:pt x="41107" y="7062"/>
                  </a:cubicBezTo>
                  <a:lnTo>
                    <a:pt x="41265" y="7126"/>
                  </a:lnTo>
                  <a:lnTo>
                    <a:pt x="45034" y="3579"/>
                  </a:lnTo>
                  <a:lnTo>
                    <a:pt x="53869" y="9881"/>
                  </a:lnTo>
                  <a:lnTo>
                    <a:pt x="51779" y="14599"/>
                  </a:lnTo>
                  <a:lnTo>
                    <a:pt x="51906" y="14726"/>
                  </a:lnTo>
                  <a:cubicBezTo>
                    <a:pt x="53458" y="16595"/>
                    <a:pt x="54756" y="18685"/>
                    <a:pt x="55770" y="20933"/>
                  </a:cubicBezTo>
                  <a:lnTo>
                    <a:pt x="55833" y="21092"/>
                  </a:lnTo>
                  <a:lnTo>
                    <a:pt x="60995" y="21250"/>
                  </a:lnTo>
                  <a:lnTo>
                    <a:pt x="62800" y="31954"/>
                  </a:lnTo>
                  <a:lnTo>
                    <a:pt x="57986" y="33791"/>
                  </a:lnTo>
                  <a:lnTo>
                    <a:pt x="57955" y="33949"/>
                  </a:lnTo>
                  <a:cubicBezTo>
                    <a:pt x="57891" y="34963"/>
                    <a:pt x="57733" y="35944"/>
                    <a:pt x="57543" y="36926"/>
                  </a:cubicBezTo>
                  <a:lnTo>
                    <a:pt x="45635" y="33981"/>
                  </a:lnTo>
                  <a:cubicBezTo>
                    <a:pt x="46522" y="28692"/>
                    <a:pt x="44274" y="23277"/>
                    <a:pt x="39903" y="20173"/>
                  </a:cubicBezTo>
                  <a:cubicBezTo>
                    <a:pt x="37416" y="18403"/>
                    <a:pt x="34551" y="17553"/>
                    <a:pt x="31714" y="17553"/>
                  </a:cubicBezTo>
                  <a:cubicBezTo>
                    <a:pt x="27290" y="17553"/>
                    <a:pt x="22932" y="19621"/>
                    <a:pt x="20174" y="23498"/>
                  </a:cubicBezTo>
                  <a:cubicBezTo>
                    <a:pt x="15677" y="29832"/>
                    <a:pt x="17165" y="38668"/>
                    <a:pt x="23499" y="43196"/>
                  </a:cubicBezTo>
                  <a:cubicBezTo>
                    <a:pt x="24766" y="44083"/>
                    <a:pt x="26159" y="44780"/>
                    <a:pt x="27616" y="45223"/>
                  </a:cubicBezTo>
                  <a:lnTo>
                    <a:pt x="25336" y="57257"/>
                  </a:lnTo>
                  <a:cubicBezTo>
                    <a:pt x="24291" y="57004"/>
                    <a:pt x="23277" y="56687"/>
                    <a:pt x="22295" y="56307"/>
                  </a:cubicBezTo>
                  <a:lnTo>
                    <a:pt x="22137" y="56244"/>
                  </a:lnTo>
                  <a:lnTo>
                    <a:pt x="18368" y="59791"/>
                  </a:lnTo>
                  <a:lnTo>
                    <a:pt x="9533" y="53489"/>
                  </a:lnTo>
                  <a:lnTo>
                    <a:pt x="11623" y="48770"/>
                  </a:lnTo>
                  <a:lnTo>
                    <a:pt x="11528" y="48644"/>
                  </a:lnTo>
                  <a:cubicBezTo>
                    <a:pt x="9944" y="46775"/>
                    <a:pt x="8646" y="44685"/>
                    <a:pt x="7633" y="42436"/>
                  </a:cubicBezTo>
                  <a:lnTo>
                    <a:pt x="7569" y="42278"/>
                  </a:lnTo>
                  <a:lnTo>
                    <a:pt x="2439" y="42120"/>
                  </a:lnTo>
                  <a:lnTo>
                    <a:pt x="634" y="31416"/>
                  </a:lnTo>
                  <a:lnTo>
                    <a:pt x="5447" y="29579"/>
                  </a:lnTo>
                  <a:lnTo>
                    <a:pt x="5447" y="29389"/>
                  </a:lnTo>
                  <a:cubicBezTo>
                    <a:pt x="5669" y="26950"/>
                    <a:pt x="6207" y="24544"/>
                    <a:pt x="7094" y="22263"/>
                  </a:cubicBezTo>
                  <a:lnTo>
                    <a:pt x="7126" y="22105"/>
                  </a:lnTo>
                  <a:lnTo>
                    <a:pt x="3611" y="18368"/>
                  </a:lnTo>
                  <a:lnTo>
                    <a:pt x="9913" y="9501"/>
                  </a:lnTo>
                  <a:lnTo>
                    <a:pt x="14631" y="11591"/>
                  </a:lnTo>
                  <a:lnTo>
                    <a:pt x="14758" y="11496"/>
                  </a:lnTo>
                  <a:cubicBezTo>
                    <a:pt x="16627" y="9912"/>
                    <a:pt x="18685" y="8614"/>
                    <a:pt x="20934" y="7632"/>
                  </a:cubicBezTo>
                  <a:lnTo>
                    <a:pt x="21092" y="7537"/>
                  </a:lnTo>
                  <a:lnTo>
                    <a:pt x="21250" y="2407"/>
                  </a:lnTo>
                  <a:lnTo>
                    <a:pt x="31986" y="602"/>
                  </a:lnTo>
                  <a:close/>
                  <a:moveTo>
                    <a:pt x="32334" y="0"/>
                  </a:moveTo>
                  <a:lnTo>
                    <a:pt x="20744" y="1964"/>
                  </a:lnTo>
                  <a:lnTo>
                    <a:pt x="20585" y="7221"/>
                  </a:lnTo>
                  <a:cubicBezTo>
                    <a:pt x="18400" y="8202"/>
                    <a:pt x="16342" y="9469"/>
                    <a:pt x="14536" y="10989"/>
                  </a:cubicBezTo>
                  <a:lnTo>
                    <a:pt x="9723" y="8836"/>
                  </a:lnTo>
                  <a:lnTo>
                    <a:pt x="2914" y="18431"/>
                  </a:lnTo>
                  <a:lnTo>
                    <a:pt x="6524" y="22232"/>
                  </a:lnTo>
                  <a:cubicBezTo>
                    <a:pt x="5669" y="24480"/>
                    <a:pt x="5131" y="26824"/>
                    <a:pt x="4909" y="29199"/>
                  </a:cubicBezTo>
                  <a:lnTo>
                    <a:pt x="0" y="31067"/>
                  </a:lnTo>
                  <a:lnTo>
                    <a:pt x="1964" y="42658"/>
                  </a:lnTo>
                  <a:lnTo>
                    <a:pt x="7221" y="42816"/>
                  </a:lnTo>
                  <a:cubicBezTo>
                    <a:pt x="8203" y="45002"/>
                    <a:pt x="9469" y="47028"/>
                    <a:pt x="10989" y="48865"/>
                  </a:cubicBezTo>
                  <a:lnTo>
                    <a:pt x="8868" y="53647"/>
                  </a:lnTo>
                  <a:lnTo>
                    <a:pt x="18432" y="60488"/>
                  </a:lnTo>
                  <a:lnTo>
                    <a:pt x="22264" y="56909"/>
                  </a:lnTo>
                  <a:cubicBezTo>
                    <a:pt x="23309" y="57289"/>
                    <a:pt x="24386" y="57606"/>
                    <a:pt x="25462" y="57859"/>
                  </a:cubicBezTo>
                  <a:lnTo>
                    <a:pt x="25747" y="57923"/>
                  </a:lnTo>
                  <a:lnTo>
                    <a:pt x="28217" y="44843"/>
                  </a:lnTo>
                  <a:lnTo>
                    <a:pt x="27996" y="44780"/>
                  </a:lnTo>
                  <a:cubicBezTo>
                    <a:pt x="26507" y="44368"/>
                    <a:pt x="25082" y="43703"/>
                    <a:pt x="23815" y="42785"/>
                  </a:cubicBezTo>
                  <a:cubicBezTo>
                    <a:pt x="17703" y="38446"/>
                    <a:pt x="16278" y="29927"/>
                    <a:pt x="20617" y="23815"/>
                  </a:cubicBezTo>
                  <a:cubicBezTo>
                    <a:pt x="23280" y="20091"/>
                    <a:pt x="27472" y="18106"/>
                    <a:pt x="31724" y="18106"/>
                  </a:cubicBezTo>
                  <a:cubicBezTo>
                    <a:pt x="34449" y="18106"/>
                    <a:pt x="37199" y="18922"/>
                    <a:pt x="39587" y="20617"/>
                  </a:cubicBezTo>
                  <a:cubicBezTo>
                    <a:pt x="43862" y="23688"/>
                    <a:pt x="46015" y="28977"/>
                    <a:pt x="45065" y="34171"/>
                  </a:cubicBezTo>
                  <a:lnTo>
                    <a:pt x="45034" y="34424"/>
                  </a:lnTo>
                  <a:lnTo>
                    <a:pt x="57955" y="37591"/>
                  </a:lnTo>
                  <a:lnTo>
                    <a:pt x="58018" y="37338"/>
                  </a:lnTo>
                  <a:cubicBezTo>
                    <a:pt x="58240" y="36293"/>
                    <a:pt x="58398" y="35248"/>
                    <a:pt x="58493" y="34203"/>
                  </a:cubicBezTo>
                  <a:lnTo>
                    <a:pt x="63402" y="32302"/>
                  </a:lnTo>
                  <a:lnTo>
                    <a:pt x="61438" y="20743"/>
                  </a:lnTo>
                  <a:lnTo>
                    <a:pt x="56181" y="20553"/>
                  </a:lnTo>
                  <a:cubicBezTo>
                    <a:pt x="55200" y="18400"/>
                    <a:pt x="53933" y="16341"/>
                    <a:pt x="52413" y="14536"/>
                  </a:cubicBezTo>
                  <a:lnTo>
                    <a:pt x="54566" y="9722"/>
                  </a:lnTo>
                  <a:lnTo>
                    <a:pt x="44970" y="2914"/>
                  </a:lnTo>
                  <a:lnTo>
                    <a:pt x="41138" y="6492"/>
                  </a:lnTo>
                  <a:cubicBezTo>
                    <a:pt x="38922" y="5669"/>
                    <a:pt x="36578" y="5130"/>
                    <a:pt x="34203" y="4909"/>
                  </a:cubicBezTo>
                  <a:lnTo>
                    <a:pt x="32334" y="0"/>
                  </a:ln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5" name="Google Shape;205;p1"/>
            <p:cNvSpPr/>
            <p:nvPr/>
          </p:nvSpPr>
          <p:spPr>
            <a:xfrm>
              <a:off x="1294380" y="1873704"/>
              <a:ext cx="1767104" cy="1601258"/>
            </a:xfrm>
            <a:custGeom>
              <a:rect b="b" l="l" r="r" t="t"/>
              <a:pathLst>
                <a:path extrusionOk="0" h="56878" w="62769">
                  <a:moveTo>
                    <a:pt x="44685" y="0"/>
                  </a:moveTo>
                  <a:lnTo>
                    <a:pt x="40885" y="3547"/>
                  </a:lnTo>
                  <a:cubicBezTo>
                    <a:pt x="39935" y="3167"/>
                    <a:pt x="38953" y="2882"/>
                    <a:pt x="37971" y="2629"/>
                  </a:cubicBezTo>
                  <a:lnTo>
                    <a:pt x="35628" y="15233"/>
                  </a:lnTo>
                  <a:cubicBezTo>
                    <a:pt x="36958" y="15644"/>
                    <a:pt x="38225" y="16278"/>
                    <a:pt x="39428" y="17133"/>
                  </a:cubicBezTo>
                  <a:cubicBezTo>
                    <a:pt x="43957" y="20363"/>
                    <a:pt x="45952" y="25810"/>
                    <a:pt x="45002" y="30941"/>
                  </a:cubicBezTo>
                  <a:lnTo>
                    <a:pt x="57416" y="34012"/>
                  </a:lnTo>
                  <a:cubicBezTo>
                    <a:pt x="57638" y="32904"/>
                    <a:pt x="57828" y="31827"/>
                    <a:pt x="57923" y="30719"/>
                  </a:cubicBezTo>
                  <a:lnTo>
                    <a:pt x="62768" y="28882"/>
                  </a:lnTo>
                  <a:lnTo>
                    <a:pt x="61850" y="23308"/>
                  </a:lnTo>
                  <a:lnTo>
                    <a:pt x="60900" y="17703"/>
                  </a:lnTo>
                  <a:lnTo>
                    <a:pt x="55706" y="17545"/>
                  </a:lnTo>
                  <a:cubicBezTo>
                    <a:pt x="54692" y="15328"/>
                    <a:pt x="53394" y="13206"/>
                    <a:pt x="51779" y="11306"/>
                  </a:cubicBezTo>
                  <a:lnTo>
                    <a:pt x="53901" y="6555"/>
                  </a:lnTo>
                  <a:lnTo>
                    <a:pt x="44685" y="0"/>
                  </a:lnTo>
                  <a:close/>
                  <a:moveTo>
                    <a:pt x="17640" y="5605"/>
                  </a:moveTo>
                  <a:cubicBezTo>
                    <a:pt x="16468" y="6334"/>
                    <a:pt x="15328" y="7126"/>
                    <a:pt x="14251" y="8044"/>
                  </a:cubicBezTo>
                  <a:lnTo>
                    <a:pt x="9501" y="5922"/>
                  </a:lnTo>
                  <a:lnTo>
                    <a:pt x="6239" y="10514"/>
                  </a:lnTo>
                  <a:lnTo>
                    <a:pt x="2945" y="15138"/>
                  </a:lnTo>
                  <a:lnTo>
                    <a:pt x="6492" y="18906"/>
                  </a:lnTo>
                  <a:cubicBezTo>
                    <a:pt x="5605" y="21250"/>
                    <a:pt x="5067" y="23688"/>
                    <a:pt x="4845" y="26127"/>
                  </a:cubicBezTo>
                  <a:lnTo>
                    <a:pt x="0" y="27995"/>
                  </a:lnTo>
                  <a:lnTo>
                    <a:pt x="950" y="33569"/>
                  </a:lnTo>
                  <a:lnTo>
                    <a:pt x="1868" y="39143"/>
                  </a:lnTo>
                  <a:lnTo>
                    <a:pt x="7062" y="39301"/>
                  </a:lnTo>
                  <a:cubicBezTo>
                    <a:pt x="8076" y="41518"/>
                    <a:pt x="9374" y="43640"/>
                    <a:pt x="10989" y="45572"/>
                  </a:cubicBezTo>
                  <a:lnTo>
                    <a:pt x="8867" y="50290"/>
                  </a:lnTo>
                  <a:lnTo>
                    <a:pt x="13491" y="53584"/>
                  </a:lnTo>
                  <a:lnTo>
                    <a:pt x="18083" y="56877"/>
                  </a:lnTo>
                  <a:lnTo>
                    <a:pt x="21883" y="53299"/>
                  </a:lnTo>
                  <a:cubicBezTo>
                    <a:pt x="22992" y="53710"/>
                    <a:pt x="24100" y="54059"/>
                    <a:pt x="25209" y="54312"/>
                  </a:cubicBezTo>
                  <a:lnTo>
                    <a:pt x="27584" y="41771"/>
                  </a:lnTo>
                  <a:cubicBezTo>
                    <a:pt x="26127" y="41328"/>
                    <a:pt x="24670" y="40663"/>
                    <a:pt x="23340" y="39713"/>
                  </a:cubicBezTo>
                  <a:cubicBezTo>
                    <a:pt x="17101" y="35279"/>
                    <a:pt x="15645" y="26634"/>
                    <a:pt x="20078" y="20395"/>
                  </a:cubicBezTo>
                  <a:cubicBezTo>
                    <a:pt x="21155" y="18875"/>
                    <a:pt x="22485" y="17640"/>
                    <a:pt x="23974" y="16721"/>
                  </a:cubicBezTo>
                  <a:lnTo>
                    <a:pt x="17640" y="5605"/>
                  </a:lnTo>
                  <a:close/>
                </a:path>
              </a:pathLst>
            </a:custGeom>
            <a:solidFill>
              <a:srgbClr val="F69FA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6" name="Google Shape;206;p1"/>
            <p:cNvSpPr/>
            <p:nvPr/>
          </p:nvSpPr>
          <p:spPr>
            <a:xfrm>
              <a:off x="802685" y="925048"/>
              <a:ext cx="610740" cy="610740"/>
            </a:xfrm>
            <a:custGeom>
              <a:rect b="b" l="l" r="r" t="t"/>
              <a:pathLst>
                <a:path extrusionOk="0" h="21694" w="21694">
                  <a:moveTo>
                    <a:pt x="10862" y="6060"/>
                  </a:moveTo>
                  <a:cubicBezTo>
                    <a:pt x="11817" y="6060"/>
                    <a:pt x="12780" y="6344"/>
                    <a:pt x="13618" y="6936"/>
                  </a:cubicBezTo>
                  <a:cubicBezTo>
                    <a:pt x="15771" y="8488"/>
                    <a:pt x="16278" y="11465"/>
                    <a:pt x="14758" y="13618"/>
                  </a:cubicBezTo>
                  <a:cubicBezTo>
                    <a:pt x="13810" y="14933"/>
                    <a:pt x="12330" y="15634"/>
                    <a:pt x="10832" y="15634"/>
                  </a:cubicBezTo>
                  <a:cubicBezTo>
                    <a:pt x="9877" y="15634"/>
                    <a:pt x="8914" y="15350"/>
                    <a:pt x="8076" y="14758"/>
                  </a:cubicBezTo>
                  <a:cubicBezTo>
                    <a:pt x="5922" y="13206"/>
                    <a:pt x="5415" y="10229"/>
                    <a:pt x="6936" y="8076"/>
                  </a:cubicBezTo>
                  <a:cubicBezTo>
                    <a:pt x="7883" y="6761"/>
                    <a:pt x="9363" y="6060"/>
                    <a:pt x="10862" y="6060"/>
                  </a:cubicBezTo>
                  <a:close/>
                  <a:moveTo>
                    <a:pt x="11021" y="0"/>
                  </a:moveTo>
                  <a:lnTo>
                    <a:pt x="9089" y="317"/>
                  </a:lnTo>
                  <a:lnTo>
                    <a:pt x="7157" y="634"/>
                  </a:lnTo>
                  <a:lnTo>
                    <a:pt x="7094" y="2439"/>
                  </a:lnTo>
                  <a:cubicBezTo>
                    <a:pt x="6334" y="2787"/>
                    <a:pt x="5605" y="3231"/>
                    <a:pt x="4940" y="3801"/>
                  </a:cubicBezTo>
                  <a:lnTo>
                    <a:pt x="3294" y="3072"/>
                  </a:lnTo>
                  <a:lnTo>
                    <a:pt x="2154" y="4656"/>
                  </a:lnTo>
                  <a:lnTo>
                    <a:pt x="1013" y="6239"/>
                  </a:lnTo>
                  <a:lnTo>
                    <a:pt x="2249" y="7569"/>
                  </a:lnTo>
                  <a:cubicBezTo>
                    <a:pt x="1932" y="8361"/>
                    <a:pt x="1742" y="9216"/>
                    <a:pt x="1678" y="10039"/>
                  </a:cubicBezTo>
                  <a:lnTo>
                    <a:pt x="0" y="10704"/>
                  </a:lnTo>
                  <a:lnTo>
                    <a:pt x="317" y="12605"/>
                  </a:lnTo>
                  <a:lnTo>
                    <a:pt x="633" y="14536"/>
                  </a:lnTo>
                  <a:lnTo>
                    <a:pt x="2439" y="14600"/>
                  </a:lnTo>
                  <a:cubicBezTo>
                    <a:pt x="2787" y="15360"/>
                    <a:pt x="3230" y="16120"/>
                    <a:pt x="3800" y="16753"/>
                  </a:cubicBezTo>
                  <a:lnTo>
                    <a:pt x="3072" y="18400"/>
                  </a:lnTo>
                  <a:lnTo>
                    <a:pt x="4655" y="19540"/>
                  </a:lnTo>
                  <a:lnTo>
                    <a:pt x="6239" y="20680"/>
                  </a:lnTo>
                  <a:lnTo>
                    <a:pt x="7569" y="19445"/>
                  </a:lnTo>
                  <a:cubicBezTo>
                    <a:pt x="8361" y="19762"/>
                    <a:pt x="9184" y="19952"/>
                    <a:pt x="10039" y="20015"/>
                  </a:cubicBezTo>
                  <a:lnTo>
                    <a:pt x="10673" y="21694"/>
                  </a:lnTo>
                  <a:lnTo>
                    <a:pt x="12604" y="21377"/>
                  </a:lnTo>
                  <a:lnTo>
                    <a:pt x="14536" y="21060"/>
                  </a:lnTo>
                  <a:lnTo>
                    <a:pt x="14599" y="19255"/>
                  </a:lnTo>
                  <a:cubicBezTo>
                    <a:pt x="15360" y="18907"/>
                    <a:pt x="16088" y="18463"/>
                    <a:pt x="16753" y="17893"/>
                  </a:cubicBezTo>
                  <a:lnTo>
                    <a:pt x="18400" y="18622"/>
                  </a:lnTo>
                  <a:lnTo>
                    <a:pt x="19540" y="17038"/>
                  </a:lnTo>
                  <a:lnTo>
                    <a:pt x="20680" y="15455"/>
                  </a:lnTo>
                  <a:lnTo>
                    <a:pt x="19445" y="14125"/>
                  </a:lnTo>
                  <a:cubicBezTo>
                    <a:pt x="19762" y="13333"/>
                    <a:pt x="19952" y="12478"/>
                    <a:pt x="20015" y="11655"/>
                  </a:cubicBezTo>
                  <a:lnTo>
                    <a:pt x="21693" y="10989"/>
                  </a:lnTo>
                  <a:lnTo>
                    <a:pt x="21377" y="9058"/>
                  </a:lnTo>
                  <a:lnTo>
                    <a:pt x="21060" y="7126"/>
                  </a:lnTo>
                  <a:lnTo>
                    <a:pt x="19255" y="7094"/>
                  </a:lnTo>
                  <a:cubicBezTo>
                    <a:pt x="18906" y="6302"/>
                    <a:pt x="18463" y="5574"/>
                    <a:pt x="17893" y="4909"/>
                  </a:cubicBezTo>
                  <a:lnTo>
                    <a:pt x="18653" y="3262"/>
                  </a:lnTo>
                  <a:lnTo>
                    <a:pt x="17038" y="2154"/>
                  </a:lnTo>
                  <a:lnTo>
                    <a:pt x="15455" y="1014"/>
                  </a:lnTo>
                  <a:lnTo>
                    <a:pt x="14156" y="2249"/>
                  </a:lnTo>
                  <a:cubicBezTo>
                    <a:pt x="13333" y="1932"/>
                    <a:pt x="12509" y="1742"/>
                    <a:pt x="11654" y="1679"/>
                  </a:cubicBezTo>
                  <a:lnTo>
                    <a:pt x="11021" y="0"/>
                  </a:lnTo>
                  <a:close/>
                </a:path>
              </a:pathLst>
            </a:custGeom>
            <a:solidFill>
              <a:srgbClr val="ADE7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7" name="Google Shape;207;p1"/>
            <p:cNvSpPr/>
            <p:nvPr/>
          </p:nvSpPr>
          <p:spPr>
            <a:xfrm>
              <a:off x="1097341" y="3606885"/>
              <a:ext cx="21424" cy="944179"/>
            </a:xfrm>
            <a:custGeom>
              <a:rect b="b" l="l" r="r" t="t"/>
              <a:pathLst>
                <a:path extrusionOk="0" h="33538" w="761">
                  <a:moveTo>
                    <a:pt x="0" y="0"/>
                  </a:moveTo>
                  <a:lnTo>
                    <a:pt x="0" y="33538"/>
                  </a:lnTo>
                  <a:lnTo>
                    <a:pt x="760" y="33538"/>
                  </a:lnTo>
                  <a:lnTo>
                    <a:pt x="760" y="0"/>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8" name="Google Shape;208;p1"/>
            <p:cNvSpPr/>
            <p:nvPr/>
          </p:nvSpPr>
          <p:spPr>
            <a:xfrm>
              <a:off x="631051" y="3606885"/>
              <a:ext cx="20523" cy="944179"/>
            </a:xfrm>
            <a:custGeom>
              <a:rect b="b" l="l" r="r" t="t"/>
              <a:pathLst>
                <a:path extrusionOk="0" h="33538" w="729">
                  <a:moveTo>
                    <a:pt x="0" y="0"/>
                  </a:moveTo>
                  <a:lnTo>
                    <a:pt x="0" y="33538"/>
                  </a:lnTo>
                  <a:lnTo>
                    <a:pt x="729" y="33538"/>
                  </a:lnTo>
                  <a:lnTo>
                    <a:pt x="729" y="0"/>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09" name="Google Shape;209;p1"/>
            <p:cNvSpPr/>
            <p:nvPr/>
          </p:nvSpPr>
          <p:spPr>
            <a:xfrm>
              <a:off x="526718" y="3212806"/>
              <a:ext cx="682980" cy="1182236"/>
            </a:xfrm>
            <a:custGeom>
              <a:rect b="b" l="l" r="r" t="t"/>
              <a:pathLst>
                <a:path extrusionOk="0" h="41994" w="24260">
                  <a:moveTo>
                    <a:pt x="2218" y="1"/>
                  </a:moveTo>
                  <a:cubicBezTo>
                    <a:pt x="983" y="1"/>
                    <a:pt x="1" y="982"/>
                    <a:pt x="1" y="2218"/>
                  </a:cubicBezTo>
                  <a:lnTo>
                    <a:pt x="1" y="39777"/>
                  </a:lnTo>
                  <a:cubicBezTo>
                    <a:pt x="1" y="41012"/>
                    <a:pt x="983" y="41994"/>
                    <a:pt x="2218" y="41994"/>
                  </a:cubicBezTo>
                  <a:lnTo>
                    <a:pt x="22043" y="41994"/>
                  </a:lnTo>
                  <a:cubicBezTo>
                    <a:pt x="23278" y="41994"/>
                    <a:pt x="24259" y="41012"/>
                    <a:pt x="24259" y="39777"/>
                  </a:cubicBezTo>
                  <a:lnTo>
                    <a:pt x="24259" y="2218"/>
                  </a:lnTo>
                  <a:cubicBezTo>
                    <a:pt x="24259" y="982"/>
                    <a:pt x="23278" y="1"/>
                    <a:pt x="22043" y="1"/>
                  </a:cubicBez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0" name="Google Shape;210;p1"/>
            <p:cNvSpPr/>
            <p:nvPr/>
          </p:nvSpPr>
          <p:spPr>
            <a:xfrm>
              <a:off x="545439" y="3231527"/>
              <a:ext cx="645537" cy="1117148"/>
            </a:xfrm>
            <a:custGeom>
              <a:rect b="b" l="l" r="r" t="t"/>
              <a:pathLst>
                <a:path extrusionOk="0" h="39682" w="22930">
                  <a:moveTo>
                    <a:pt x="2186" y="1"/>
                  </a:moveTo>
                  <a:cubicBezTo>
                    <a:pt x="983" y="1"/>
                    <a:pt x="1" y="982"/>
                    <a:pt x="1" y="2186"/>
                  </a:cubicBezTo>
                  <a:lnTo>
                    <a:pt x="1" y="37497"/>
                  </a:lnTo>
                  <a:cubicBezTo>
                    <a:pt x="1" y="38732"/>
                    <a:pt x="983" y="39682"/>
                    <a:pt x="2186" y="39682"/>
                  </a:cubicBezTo>
                  <a:lnTo>
                    <a:pt x="20744" y="39682"/>
                  </a:lnTo>
                  <a:cubicBezTo>
                    <a:pt x="21948" y="39682"/>
                    <a:pt x="22929" y="38700"/>
                    <a:pt x="22929" y="37497"/>
                  </a:cubicBezTo>
                  <a:lnTo>
                    <a:pt x="22929" y="2186"/>
                  </a:lnTo>
                  <a:cubicBezTo>
                    <a:pt x="22929" y="982"/>
                    <a:pt x="21948" y="1"/>
                    <a:pt x="2074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1" name="Google Shape;211;p1"/>
            <p:cNvSpPr/>
            <p:nvPr/>
          </p:nvSpPr>
          <p:spPr>
            <a:xfrm>
              <a:off x="766549" y="3203009"/>
              <a:ext cx="203317" cy="46395"/>
            </a:xfrm>
            <a:custGeom>
              <a:rect b="b" l="l" r="r" t="t"/>
              <a:pathLst>
                <a:path extrusionOk="0" h="1648" w="7222">
                  <a:moveTo>
                    <a:pt x="1" y="0"/>
                  </a:moveTo>
                  <a:lnTo>
                    <a:pt x="1" y="1647"/>
                  </a:lnTo>
                  <a:lnTo>
                    <a:pt x="7221" y="1647"/>
                  </a:lnTo>
                  <a:lnTo>
                    <a:pt x="7221" y="0"/>
                  </a:ln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2" name="Google Shape;212;p1"/>
            <p:cNvSpPr/>
            <p:nvPr/>
          </p:nvSpPr>
          <p:spPr>
            <a:xfrm>
              <a:off x="640848" y="3299291"/>
              <a:ext cx="454719" cy="454719"/>
            </a:xfrm>
            <a:custGeom>
              <a:rect b="b" l="l" r="r" t="t"/>
              <a:pathLst>
                <a:path extrusionOk="0" h="16152" w="16152">
                  <a:moveTo>
                    <a:pt x="7981" y="792"/>
                  </a:moveTo>
                  <a:lnTo>
                    <a:pt x="8393" y="1901"/>
                  </a:lnTo>
                  <a:lnTo>
                    <a:pt x="8615" y="1932"/>
                  </a:lnTo>
                  <a:cubicBezTo>
                    <a:pt x="9185" y="1996"/>
                    <a:pt x="9755" y="2122"/>
                    <a:pt x="10293" y="2312"/>
                  </a:cubicBezTo>
                  <a:lnTo>
                    <a:pt x="10483" y="2407"/>
                  </a:lnTo>
                  <a:lnTo>
                    <a:pt x="11370" y="1584"/>
                  </a:lnTo>
                  <a:lnTo>
                    <a:pt x="13175" y="2851"/>
                  </a:lnTo>
                  <a:lnTo>
                    <a:pt x="12668" y="3959"/>
                  </a:lnTo>
                  <a:lnTo>
                    <a:pt x="12795" y="4118"/>
                  </a:lnTo>
                  <a:cubicBezTo>
                    <a:pt x="13175" y="4561"/>
                    <a:pt x="13492" y="5036"/>
                    <a:pt x="13713" y="5574"/>
                  </a:cubicBezTo>
                  <a:lnTo>
                    <a:pt x="13808" y="5764"/>
                  </a:lnTo>
                  <a:lnTo>
                    <a:pt x="15012" y="5796"/>
                  </a:lnTo>
                  <a:lnTo>
                    <a:pt x="15392" y="7981"/>
                  </a:lnTo>
                  <a:lnTo>
                    <a:pt x="14252" y="8393"/>
                  </a:lnTo>
                  <a:lnTo>
                    <a:pt x="14220" y="8615"/>
                  </a:lnTo>
                  <a:cubicBezTo>
                    <a:pt x="14188" y="9185"/>
                    <a:pt x="14062" y="9755"/>
                    <a:pt x="13840" y="10293"/>
                  </a:cubicBezTo>
                  <a:lnTo>
                    <a:pt x="13777" y="10483"/>
                  </a:lnTo>
                  <a:lnTo>
                    <a:pt x="14600" y="11370"/>
                  </a:lnTo>
                  <a:lnTo>
                    <a:pt x="13302" y="13143"/>
                  </a:lnTo>
                  <a:lnTo>
                    <a:pt x="12225" y="12668"/>
                  </a:lnTo>
                  <a:lnTo>
                    <a:pt x="12035" y="12795"/>
                  </a:lnTo>
                  <a:cubicBezTo>
                    <a:pt x="11623" y="13175"/>
                    <a:pt x="11116" y="13492"/>
                    <a:pt x="10610" y="13713"/>
                  </a:cubicBezTo>
                  <a:lnTo>
                    <a:pt x="10388" y="13808"/>
                  </a:lnTo>
                  <a:lnTo>
                    <a:pt x="10356" y="15012"/>
                  </a:lnTo>
                  <a:lnTo>
                    <a:pt x="8203" y="15360"/>
                  </a:lnTo>
                  <a:lnTo>
                    <a:pt x="7760" y="14252"/>
                  </a:lnTo>
                  <a:lnTo>
                    <a:pt x="7538" y="14220"/>
                  </a:lnTo>
                  <a:cubicBezTo>
                    <a:pt x="6968" y="14188"/>
                    <a:pt x="6398" y="14062"/>
                    <a:pt x="5891" y="13840"/>
                  </a:cubicBezTo>
                  <a:lnTo>
                    <a:pt x="5669" y="13777"/>
                  </a:lnTo>
                  <a:lnTo>
                    <a:pt x="4783" y="14600"/>
                  </a:lnTo>
                  <a:lnTo>
                    <a:pt x="3009" y="13302"/>
                  </a:lnTo>
                  <a:lnTo>
                    <a:pt x="3484" y="12225"/>
                  </a:lnTo>
                  <a:lnTo>
                    <a:pt x="3358" y="12035"/>
                  </a:lnTo>
                  <a:cubicBezTo>
                    <a:pt x="2977" y="11591"/>
                    <a:pt x="2692" y="11116"/>
                    <a:pt x="2439" y="10578"/>
                  </a:cubicBezTo>
                  <a:lnTo>
                    <a:pt x="2376" y="10388"/>
                  </a:lnTo>
                  <a:lnTo>
                    <a:pt x="1141" y="10356"/>
                  </a:lnTo>
                  <a:lnTo>
                    <a:pt x="792" y="8171"/>
                  </a:lnTo>
                  <a:lnTo>
                    <a:pt x="1901" y="7759"/>
                  </a:lnTo>
                  <a:lnTo>
                    <a:pt x="1932" y="7538"/>
                  </a:lnTo>
                  <a:cubicBezTo>
                    <a:pt x="1996" y="6968"/>
                    <a:pt x="2122" y="6398"/>
                    <a:pt x="2312" y="5859"/>
                  </a:cubicBezTo>
                  <a:lnTo>
                    <a:pt x="2407" y="5669"/>
                  </a:lnTo>
                  <a:lnTo>
                    <a:pt x="1584" y="4783"/>
                  </a:lnTo>
                  <a:lnTo>
                    <a:pt x="2851" y="3009"/>
                  </a:lnTo>
                  <a:lnTo>
                    <a:pt x="3959" y="3484"/>
                  </a:lnTo>
                  <a:lnTo>
                    <a:pt x="4118" y="3357"/>
                  </a:lnTo>
                  <a:cubicBezTo>
                    <a:pt x="4561" y="2977"/>
                    <a:pt x="5036" y="2661"/>
                    <a:pt x="5574" y="2439"/>
                  </a:cubicBezTo>
                  <a:lnTo>
                    <a:pt x="5764" y="2344"/>
                  </a:lnTo>
                  <a:lnTo>
                    <a:pt x="5796" y="1141"/>
                  </a:lnTo>
                  <a:lnTo>
                    <a:pt x="7981" y="792"/>
                  </a:lnTo>
                  <a:close/>
                  <a:moveTo>
                    <a:pt x="8425" y="1"/>
                  </a:moveTo>
                  <a:lnTo>
                    <a:pt x="5131" y="571"/>
                  </a:lnTo>
                  <a:lnTo>
                    <a:pt x="5068" y="1901"/>
                  </a:lnTo>
                  <a:cubicBezTo>
                    <a:pt x="4624" y="2122"/>
                    <a:pt x="4213" y="2376"/>
                    <a:pt x="3833" y="2692"/>
                  </a:cubicBezTo>
                  <a:lnTo>
                    <a:pt x="2597" y="2122"/>
                  </a:lnTo>
                  <a:lnTo>
                    <a:pt x="666" y="4846"/>
                  </a:lnTo>
                  <a:lnTo>
                    <a:pt x="1584" y="5828"/>
                  </a:lnTo>
                  <a:cubicBezTo>
                    <a:pt x="1426" y="6303"/>
                    <a:pt x="1331" y="6778"/>
                    <a:pt x="1267" y="7253"/>
                  </a:cubicBezTo>
                  <a:lnTo>
                    <a:pt x="1" y="7728"/>
                  </a:lnTo>
                  <a:lnTo>
                    <a:pt x="571" y="11021"/>
                  </a:lnTo>
                  <a:lnTo>
                    <a:pt x="1901" y="11085"/>
                  </a:lnTo>
                  <a:cubicBezTo>
                    <a:pt x="2122" y="11528"/>
                    <a:pt x="2376" y="11940"/>
                    <a:pt x="2692" y="12320"/>
                  </a:cubicBezTo>
                  <a:lnTo>
                    <a:pt x="2154" y="13555"/>
                  </a:lnTo>
                  <a:lnTo>
                    <a:pt x="4846" y="15487"/>
                  </a:lnTo>
                  <a:lnTo>
                    <a:pt x="5828" y="14568"/>
                  </a:lnTo>
                  <a:cubicBezTo>
                    <a:pt x="6303" y="14727"/>
                    <a:pt x="6778" y="14822"/>
                    <a:pt x="7284" y="14885"/>
                  </a:cubicBezTo>
                  <a:lnTo>
                    <a:pt x="7760" y="16152"/>
                  </a:lnTo>
                  <a:lnTo>
                    <a:pt x="11053" y="15582"/>
                  </a:lnTo>
                  <a:lnTo>
                    <a:pt x="11085" y="14252"/>
                  </a:lnTo>
                  <a:cubicBezTo>
                    <a:pt x="11528" y="14030"/>
                    <a:pt x="11940" y="13777"/>
                    <a:pt x="12320" y="13460"/>
                  </a:cubicBezTo>
                  <a:lnTo>
                    <a:pt x="13555" y="14030"/>
                  </a:lnTo>
                  <a:lnTo>
                    <a:pt x="15487" y="11306"/>
                  </a:lnTo>
                  <a:lnTo>
                    <a:pt x="14568" y="10325"/>
                  </a:lnTo>
                  <a:cubicBezTo>
                    <a:pt x="14727" y="9850"/>
                    <a:pt x="14853" y="9375"/>
                    <a:pt x="14885" y="8900"/>
                  </a:cubicBezTo>
                  <a:lnTo>
                    <a:pt x="16152" y="8393"/>
                  </a:lnTo>
                  <a:lnTo>
                    <a:pt x="15613" y="5131"/>
                  </a:lnTo>
                  <a:lnTo>
                    <a:pt x="14252" y="5068"/>
                  </a:lnTo>
                  <a:cubicBezTo>
                    <a:pt x="14030" y="4624"/>
                    <a:pt x="13777" y="4213"/>
                    <a:pt x="13492" y="3833"/>
                  </a:cubicBezTo>
                  <a:lnTo>
                    <a:pt x="14030" y="2597"/>
                  </a:lnTo>
                  <a:lnTo>
                    <a:pt x="11306" y="666"/>
                  </a:lnTo>
                  <a:lnTo>
                    <a:pt x="10325" y="1584"/>
                  </a:lnTo>
                  <a:cubicBezTo>
                    <a:pt x="9850" y="1426"/>
                    <a:pt x="9375" y="1331"/>
                    <a:pt x="8900" y="1267"/>
                  </a:cubicBezTo>
                  <a:lnTo>
                    <a:pt x="8425"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3" name="Google Shape;213;p1"/>
            <p:cNvSpPr/>
            <p:nvPr/>
          </p:nvSpPr>
          <p:spPr>
            <a:xfrm>
              <a:off x="763002" y="3421444"/>
              <a:ext cx="209539" cy="200615"/>
            </a:xfrm>
            <a:custGeom>
              <a:rect b="b" l="l" r="r" t="t"/>
              <a:pathLst>
                <a:path extrusionOk="0" h="7126" w="7443">
                  <a:moveTo>
                    <a:pt x="3737" y="0"/>
                  </a:moveTo>
                  <a:cubicBezTo>
                    <a:pt x="3199" y="0"/>
                    <a:pt x="2660" y="127"/>
                    <a:pt x="2185" y="349"/>
                  </a:cubicBezTo>
                  <a:lnTo>
                    <a:pt x="2470" y="950"/>
                  </a:lnTo>
                  <a:cubicBezTo>
                    <a:pt x="2882" y="792"/>
                    <a:pt x="3294" y="697"/>
                    <a:pt x="3737" y="697"/>
                  </a:cubicBezTo>
                  <a:cubicBezTo>
                    <a:pt x="4371" y="697"/>
                    <a:pt x="4972" y="887"/>
                    <a:pt x="5511" y="1235"/>
                  </a:cubicBezTo>
                  <a:lnTo>
                    <a:pt x="5891" y="697"/>
                  </a:lnTo>
                  <a:cubicBezTo>
                    <a:pt x="5257" y="222"/>
                    <a:pt x="4529" y="0"/>
                    <a:pt x="3737" y="0"/>
                  </a:cubicBezTo>
                  <a:close/>
                  <a:moveTo>
                    <a:pt x="0" y="3389"/>
                  </a:moveTo>
                  <a:cubicBezTo>
                    <a:pt x="0" y="3515"/>
                    <a:pt x="0" y="3610"/>
                    <a:pt x="0" y="3737"/>
                  </a:cubicBezTo>
                  <a:cubicBezTo>
                    <a:pt x="0" y="4941"/>
                    <a:pt x="602" y="6081"/>
                    <a:pt x="1552" y="6777"/>
                  </a:cubicBezTo>
                  <a:lnTo>
                    <a:pt x="1584" y="6777"/>
                  </a:lnTo>
                  <a:lnTo>
                    <a:pt x="1964" y="6207"/>
                  </a:lnTo>
                  <a:cubicBezTo>
                    <a:pt x="1172" y="5637"/>
                    <a:pt x="697" y="4719"/>
                    <a:pt x="697" y="3737"/>
                  </a:cubicBezTo>
                  <a:cubicBezTo>
                    <a:pt x="697" y="3642"/>
                    <a:pt x="697" y="3547"/>
                    <a:pt x="697" y="3452"/>
                  </a:cubicBezTo>
                  <a:lnTo>
                    <a:pt x="0" y="3389"/>
                  </a:lnTo>
                  <a:close/>
                  <a:moveTo>
                    <a:pt x="6777" y="4022"/>
                  </a:moveTo>
                  <a:cubicBezTo>
                    <a:pt x="6714" y="4561"/>
                    <a:pt x="6524" y="5067"/>
                    <a:pt x="6207" y="5511"/>
                  </a:cubicBezTo>
                  <a:cubicBezTo>
                    <a:pt x="5922" y="5954"/>
                    <a:pt x="5511" y="6271"/>
                    <a:pt x="5004" y="6492"/>
                  </a:cubicBezTo>
                  <a:lnTo>
                    <a:pt x="5289" y="7126"/>
                  </a:lnTo>
                  <a:cubicBezTo>
                    <a:pt x="5891" y="6872"/>
                    <a:pt x="6397" y="6429"/>
                    <a:pt x="6777" y="5891"/>
                  </a:cubicBezTo>
                  <a:cubicBezTo>
                    <a:pt x="7157" y="5352"/>
                    <a:pt x="7411" y="4751"/>
                    <a:pt x="7442" y="4086"/>
                  </a:cubicBezTo>
                  <a:lnTo>
                    <a:pt x="6777" y="4022"/>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4" name="Google Shape;214;p1"/>
            <p:cNvSpPr/>
            <p:nvPr/>
          </p:nvSpPr>
          <p:spPr>
            <a:xfrm>
              <a:off x="886929" y="3718312"/>
              <a:ext cx="248755" cy="248784"/>
            </a:xfrm>
            <a:custGeom>
              <a:rect b="b" l="l" r="r" t="t"/>
              <a:pathLst>
                <a:path extrusionOk="0" h="8837" w="8836">
                  <a:moveTo>
                    <a:pt x="4434" y="2978"/>
                  </a:moveTo>
                  <a:cubicBezTo>
                    <a:pt x="4719" y="2978"/>
                    <a:pt x="5004" y="3073"/>
                    <a:pt x="5257" y="3231"/>
                  </a:cubicBezTo>
                  <a:cubicBezTo>
                    <a:pt x="5891" y="3706"/>
                    <a:pt x="6049" y="4593"/>
                    <a:pt x="5574" y="5226"/>
                  </a:cubicBezTo>
                  <a:cubicBezTo>
                    <a:pt x="5352" y="5543"/>
                    <a:pt x="5036" y="5765"/>
                    <a:pt x="4656" y="5828"/>
                  </a:cubicBezTo>
                  <a:cubicBezTo>
                    <a:pt x="4578" y="5841"/>
                    <a:pt x="4500" y="5847"/>
                    <a:pt x="4423" y="5847"/>
                  </a:cubicBezTo>
                  <a:cubicBezTo>
                    <a:pt x="4123" y="5847"/>
                    <a:pt x="3831" y="5751"/>
                    <a:pt x="3579" y="5575"/>
                  </a:cubicBezTo>
                  <a:cubicBezTo>
                    <a:pt x="2945" y="5131"/>
                    <a:pt x="2787" y="4213"/>
                    <a:pt x="3262" y="3580"/>
                  </a:cubicBezTo>
                  <a:cubicBezTo>
                    <a:pt x="3516" y="3200"/>
                    <a:pt x="3959" y="2978"/>
                    <a:pt x="4434" y="2978"/>
                  </a:cubicBezTo>
                  <a:close/>
                  <a:moveTo>
                    <a:pt x="4396" y="2285"/>
                  </a:moveTo>
                  <a:cubicBezTo>
                    <a:pt x="3739" y="2285"/>
                    <a:pt x="3094" y="2594"/>
                    <a:pt x="2692" y="3168"/>
                  </a:cubicBezTo>
                  <a:cubicBezTo>
                    <a:pt x="1995" y="4118"/>
                    <a:pt x="2249" y="5448"/>
                    <a:pt x="3199" y="6145"/>
                  </a:cubicBezTo>
                  <a:cubicBezTo>
                    <a:pt x="3547" y="6398"/>
                    <a:pt x="3991" y="6525"/>
                    <a:pt x="4402" y="6525"/>
                  </a:cubicBezTo>
                  <a:cubicBezTo>
                    <a:pt x="4529" y="6525"/>
                    <a:pt x="4656" y="6525"/>
                    <a:pt x="4782" y="6493"/>
                  </a:cubicBezTo>
                  <a:cubicBezTo>
                    <a:pt x="5321" y="6398"/>
                    <a:pt x="5827" y="6113"/>
                    <a:pt x="6144" y="5638"/>
                  </a:cubicBezTo>
                  <a:cubicBezTo>
                    <a:pt x="6841" y="4688"/>
                    <a:pt x="6619" y="3358"/>
                    <a:pt x="5637" y="2693"/>
                  </a:cubicBezTo>
                  <a:cubicBezTo>
                    <a:pt x="5262" y="2417"/>
                    <a:pt x="4826" y="2285"/>
                    <a:pt x="4396" y="2285"/>
                  </a:cubicBezTo>
                  <a:close/>
                  <a:moveTo>
                    <a:pt x="4244" y="761"/>
                  </a:moveTo>
                  <a:lnTo>
                    <a:pt x="4466" y="1331"/>
                  </a:lnTo>
                  <a:lnTo>
                    <a:pt x="4687" y="1363"/>
                  </a:lnTo>
                  <a:cubicBezTo>
                    <a:pt x="4972" y="1394"/>
                    <a:pt x="5257" y="1458"/>
                    <a:pt x="5511" y="1553"/>
                  </a:cubicBezTo>
                  <a:lnTo>
                    <a:pt x="5701" y="1616"/>
                  </a:lnTo>
                  <a:lnTo>
                    <a:pt x="6144" y="1204"/>
                  </a:lnTo>
                  <a:lnTo>
                    <a:pt x="6872" y="1743"/>
                  </a:lnTo>
                  <a:lnTo>
                    <a:pt x="6619" y="2281"/>
                  </a:lnTo>
                  <a:lnTo>
                    <a:pt x="6777" y="2439"/>
                  </a:lnTo>
                  <a:cubicBezTo>
                    <a:pt x="6936" y="2661"/>
                    <a:pt x="7094" y="2914"/>
                    <a:pt x="7221" y="3168"/>
                  </a:cubicBezTo>
                  <a:lnTo>
                    <a:pt x="7316" y="3358"/>
                  </a:lnTo>
                  <a:lnTo>
                    <a:pt x="7918" y="3390"/>
                  </a:lnTo>
                  <a:lnTo>
                    <a:pt x="8044" y="4245"/>
                  </a:lnTo>
                  <a:lnTo>
                    <a:pt x="7506" y="4466"/>
                  </a:lnTo>
                  <a:lnTo>
                    <a:pt x="7474" y="4688"/>
                  </a:lnTo>
                  <a:cubicBezTo>
                    <a:pt x="7442" y="4973"/>
                    <a:pt x="7379" y="5258"/>
                    <a:pt x="7284" y="5511"/>
                  </a:cubicBezTo>
                  <a:lnTo>
                    <a:pt x="7189" y="5701"/>
                  </a:lnTo>
                  <a:lnTo>
                    <a:pt x="7601" y="6145"/>
                  </a:lnTo>
                  <a:lnTo>
                    <a:pt x="7094" y="6873"/>
                  </a:lnTo>
                  <a:lnTo>
                    <a:pt x="6556" y="6620"/>
                  </a:lnTo>
                  <a:lnTo>
                    <a:pt x="6397" y="6778"/>
                  </a:lnTo>
                  <a:cubicBezTo>
                    <a:pt x="6176" y="6936"/>
                    <a:pt x="5922" y="7095"/>
                    <a:pt x="5669" y="7221"/>
                  </a:cubicBezTo>
                  <a:lnTo>
                    <a:pt x="5479" y="7316"/>
                  </a:lnTo>
                  <a:lnTo>
                    <a:pt x="5447" y="7918"/>
                  </a:lnTo>
                  <a:lnTo>
                    <a:pt x="4592" y="8045"/>
                  </a:lnTo>
                  <a:lnTo>
                    <a:pt x="4371" y="7475"/>
                  </a:lnTo>
                  <a:lnTo>
                    <a:pt x="4149" y="7475"/>
                  </a:lnTo>
                  <a:cubicBezTo>
                    <a:pt x="3864" y="7443"/>
                    <a:pt x="3579" y="7380"/>
                    <a:pt x="3326" y="7285"/>
                  </a:cubicBezTo>
                  <a:lnTo>
                    <a:pt x="3135" y="7190"/>
                  </a:lnTo>
                  <a:lnTo>
                    <a:pt x="2692" y="7601"/>
                  </a:lnTo>
                  <a:lnTo>
                    <a:pt x="1964" y="7095"/>
                  </a:lnTo>
                  <a:lnTo>
                    <a:pt x="2217" y="6556"/>
                  </a:lnTo>
                  <a:lnTo>
                    <a:pt x="2059" y="6398"/>
                  </a:lnTo>
                  <a:cubicBezTo>
                    <a:pt x="1900" y="6176"/>
                    <a:pt x="1742" y="5923"/>
                    <a:pt x="1615" y="5670"/>
                  </a:cubicBezTo>
                  <a:lnTo>
                    <a:pt x="1520" y="5480"/>
                  </a:lnTo>
                  <a:lnTo>
                    <a:pt x="919" y="5448"/>
                  </a:lnTo>
                  <a:lnTo>
                    <a:pt x="792" y="4593"/>
                  </a:lnTo>
                  <a:lnTo>
                    <a:pt x="1330" y="4371"/>
                  </a:lnTo>
                  <a:lnTo>
                    <a:pt x="1362" y="4150"/>
                  </a:lnTo>
                  <a:cubicBezTo>
                    <a:pt x="1394" y="3865"/>
                    <a:pt x="1457" y="3580"/>
                    <a:pt x="1552" y="3326"/>
                  </a:cubicBezTo>
                  <a:lnTo>
                    <a:pt x="1647" y="3105"/>
                  </a:lnTo>
                  <a:lnTo>
                    <a:pt x="1235" y="2693"/>
                  </a:lnTo>
                  <a:lnTo>
                    <a:pt x="1742" y="1964"/>
                  </a:lnTo>
                  <a:lnTo>
                    <a:pt x="2280" y="2218"/>
                  </a:lnTo>
                  <a:lnTo>
                    <a:pt x="2439" y="2059"/>
                  </a:lnTo>
                  <a:cubicBezTo>
                    <a:pt x="2660" y="1869"/>
                    <a:pt x="2914" y="1743"/>
                    <a:pt x="3167" y="1616"/>
                  </a:cubicBezTo>
                  <a:lnTo>
                    <a:pt x="3357" y="1521"/>
                  </a:lnTo>
                  <a:lnTo>
                    <a:pt x="3389" y="919"/>
                  </a:lnTo>
                  <a:lnTo>
                    <a:pt x="4244" y="761"/>
                  </a:lnTo>
                  <a:close/>
                  <a:moveTo>
                    <a:pt x="4687" y="1"/>
                  </a:moveTo>
                  <a:lnTo>
                    <a:pt x="2724" y="349"/>
                  </a:lnTo>
                  <a:lnTo>
                    <a:pt x="2692" y="1078"/>
                  </a:lnTo>
                  <a:cubicBezTo>
                    <a:pt x="2502" y="1173"/>
                    <a:pt x="2344" y="1268"/>
                    <a:pt x="2185" y="1394"/>
                  </a:cubicBezTo>
                  <a:lnTo>
                    <a:pt x="1489" y="1109"/>
                  </a:lnTo>
                  <a:lnTo>
                    <a:pt x="317" y="2724"/>
                  </a:lnTo>
                  <a:lnTo>
                    <a:pt x="824" y="3263"/>
                  </a:lnTo>
                  <a:cubicBezTo>
                    <a:pt x="760" y="3453"/>
                    <a:pt x="729" y="3675"/>
                    <a:pt x="697" y="3865"/>
                  </a:cubicBezTo>
                  <a:lnTo>
                    <a:pt x="0" y="4118"/>
                  </a:lnTo>
                  <a:lnTo>
                    <a:pt x="349" y="6113"/>
                  </a:lnTo>
                  <a:lnTo>
                    <a:pt x="1077" y="6145"/>
                  </a:lnTo>
                  <a:cubicBezTo>
                    <a:pt x="1172" y="6335"/>
                    <a:pt x="1267" y="6493"/>
                    <a:pt x="1394" y="6651"/>
                  </a:cubicBezTo>
                  <a:lnTo>
                    <a:pt x="1109" y="7348"/>
                  </a:lnTo>
                  <a:lnTo>
                    <a:pt x="2755" y="8488"/>
                  </a:lnTo>
                  <a:lnTo>
                    <a:pt x="3294" y="7982"/>
                  </a:lnTo>
                  <a:cubicBezTo>
                    <a:pt x="3484" y="8045"/>
                    <a:pt x="3674" y="8108"/>
                    <a:pt x="3864" y="8140"/>
                  </a:cubicBezTo>
                  <a:lnTo>
                    <a:pt x="4149" y="8837"/>
                  </a:lnTo>
                  <a:lnTo>
                    <a:pt x="6112" y="8488"/>
                  </a:lnTo>
                  <a:lnTo>
                    <a:pt x="6144" y="7760"/>
                  </a:lnTo>
                  <a:cubicBezTo>
                    <a:pt x="6334" y="7665"/>
                    <a:pt x="6492" y="7538"/>
                    <a:pt x="6651" y="7411"/>
                  </a:cubicBezTo>
                  <a:lnTo>
                    <a:pt x="7347" y="7728"/>
                  </a:lnTo>
                  <a:lnTo>
                    <a:pt x="8519" y="6081"/>
                  </a:lnTo>
                  <a:lnTo>
                    <a:pt x="8013" y="5543"/>
                  </a:lnTo>
                  <a:cubicBezTo>
                    <a:pt x="8076" y="5353"/>
                    <a:pt x="8108" y="5163"/>
                    <a:pt x="8139" y="4941"/>
                  </a:cubicBezTo>
                  <a:lnTo>
                    <a:pt x="8836" y="4688"/>
                  </a:lnTo>
                  <a:lnTo>
                    <a:pt x="8488" y="2693"/>
                  </a:lnTo>
                  <a:lnTo>
                    <a:pt x="7759" y="2693"/>
                  </a:lnTo>
                  <a:cubicBezTo>
                    <a:pt x="7664" y="2503"/>
                    <a:pt x="7569" y="2313"/>
                    <a:pt x="7442" y="2154"/>
                  </a:cubicBezTo>
                  <a:lnTo>
                    <a:pt x="7728" y="1489"/>
                  </a:lnTo>
                  <a:lnTo>
                    <a:pt x="6081" y="318"/>
                  </a:lnTo>
                  <a:lnTo>
                    <a:pt x="5542" y="824"/>
                  </a:lnTo>
                  <a:cubicBezTo>
                    <a:pt x="5352" y="761"/>
                    <a:pt x="5162" y="729"/>
                    <a:pt x="4972" y="698"/>
                  </a:cubicBezTo>
                  <a:lnTo>
                    <a:pt x="4687" y="1"/>
                  </a:lnTo>
                  <a:close/>
                </a:path>
              </a:pathLst>
            </a:custGeom>
            <a:solidFill>
              <a:srgbClr val="E0E0E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5" name="Google Shape;215;p1"/>
            <p:cNvSpPr/>
            <p:nvPr/>
          </p:nvSpPr>
          <p:spPr>
            <a:xfrm>
              <a:off x="460757" y="4022359"/>
              <a:ext cx="63315" cy="98984"/>
            </a:xfrm>
            <a:custGeom>
              <a:rect b="b" l="l" r="r" t="t"/>
              <a:pathLst>
                <a:path extrusionOk="0" h="3516" w="2249">
                  <a:moveTo>
                    <a:pt x="254" y="0"/>
                  </a:moveTo>
                  <a:cubicBezTo>
                    <a:pt x="254" y="0"/>
                    <a:pt x="634" y="633"/>
                    <a:pt x="317" y="1298"/>
                  </a:cubicBezTo>
                  <a:cubicBezTo>
                    <a:pt x="0" y="1932"/>
                    <a:pt x="0" y="2850"/>
                    <a:pt x="32" y="2945"/>
                  </a:cubicBezTo>
                  <a:cubicBezTo>
                    <a:pt x="64" y="3072"/>
                    <a:pt x="32" y="3167"/>
                    <a:pt x="95" y="3294"/>
                  </a:cubicBezTo>
                  <a:cubicBezTo>
                    <a:pt x="152" y="3351"/>
                    <a:pt x="255" y="3362"/>
                    <a:pt x="328" y="3362"/>
                  </a:cubicBezTo>
                  <a:cubicBezTo>
                    <a:pt x="377" y="3362"/>
                    <a:pt x="412" y="3357"/>
                    <a:pt x="412" y="3357"/>
                  </a:cubicBezTo>
                  <a:cubicBezTo>
                    <a:pt x="412" y="3357"/>
                    <a:pt x="507" y="3515"/>
                    <a:pt x="697" y="3515"/>
                  </a:cubicBezTo>
                  <a:cubicBezTo>
                    <a:pt x="824" y="3515"/>
                    <a:pt x="919" y="3452"/>
                    <a:pt x="919" y="3452"/>
                  </a:cubicBezTo>
                  <a:cubicBezTo>
                    <a:pt x="919" y="3452"/>
                    <a:pt x="980" y="3492"/>
                    <a:pt x="1117" y="3492"/>
                  </a:cubicBezTo>
                  <a:cubicBezTo>
                    <a:pt x="1152" y="3492"/>
                    <a:pt x="1191" y="3490"/>
                    <a:pt x="1236" y="3484"/>
                  </a:cubicBezTo>
                  <a:cubicBezTo>
                    <a:pt x="1331" y="3452"/>
                    <a:pt x="1426" y="3325"/>
                    <a:pt x="1426" y="3325"/>
                  </a:cubicBezTo>
                  <a:cubicBezTo>
                    <a:pt x="1426" y="3325"/>
                    <a:pt x="1460" y="3359"/>
                    <a:pt x="1535" y="3359"/>
                  </a:cubicBezTo>
                  <a:cubicBezTo>
                    <a:pt x="1585" y="3359"/>
                    <a:pt x="1654" y="3344"/>
                    <a:pt x="1742" y="3294"/>
                  </a:cubicBezTo>
                  <a:cubicBezTo>
                    <a:pt x="1837" y="3262"/>
                    <a:pt x="1837" y="3135"/>
                    <a:pt x="1837" y="3135"/>
                  </a:cubicBezTo>
                  <a:cubicBezTo>
                    <a:pt x="1837" y="3135"/>
                    <a:pt x="1948" y="3328"/>
                    <a:pt x="2065" y="3328"/>
                  </a:cubicBezTo>
                  <a:cubicBezTo>
                    <a:pt x="2074" y="3328"/>
                    <a:pt x="2082" y="3327"/>
                    <a:pt x="2091" y="3325"/>
                  </a:cubicBezTo>
                  <a:cubicBezTo>
                    <a:pt x="2217" y="3325"/>
                    <a:pt x="2154" y="3040"/>
                    <a:pt x="2122" y="2914"/>
                  </a:cubicBezTo>
                  <a:cubicBezTo>
                    <a:pt x="2091" y="2755"/>
                    <a:pt x="2249" y="2312"/>
                    <a:pt x="2249" y="2249"/>
                  </a:cubicBezTo>
                  <a:cubicBezTo>
                    <a:pt x="2249" y="2090"/>
                    <a:pt x="2027" y="1425"/>
                    <a:pt x="1964" y="1267"/>
                  </a:cubicBezTo>
                  <a:cubicBezTo>
                    <a:pt x="1901" y="1140"/>
                    <a:pt x="1774" y="855"/>
                    <a:pt x="1742" y="697"/>
                  </a:cubicBezTo>
                  <a:cubicBezTo>
                    <a:pt x="1742" y="475"/>
                    <a:pt x="1552" y="190"/>
                    <a:pt x="1552" y="190"/>
                  </a:cubicBezTo>
                  <a:lnTo>
                    <a:pt x="254" y="0"/>
                  </a:ln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6" name="Google Shape;216;p1"/>
            <p:cNvSpPr/>
            <p:nvPr/>
          </p:nvSpPr>
          <p:spPr>
            <a:xfrm>
              <a:off x="457181" y="4073991"/>
              <a:ext cx="56192" cy="47775"/>
            </a:xfrm>
            <a:custGeom>
              <a:rect b="b" l="l" r="r" t="t"/>
              <a:pathLst>
                <a:path extrusionOk="0" h="1697" w="1996">
                  <a:moveTo>
                    <a:pt x="1331" y="1"/>
                  </a:moveTo>
                  <a:cubicBezTo>
                    <a:pt x="1109" y="1"/>
                    <a:pt x="1109" y="320"/>
                    <a:pt x="1109" y="320"/>
                  </a:cubicBezTo>
                  <a:cubicBezTo>
                    <a:pt x="1109" y="320"/>
                    <a:pt x="1082" y="126"/>
                    <a:pt x="872" y="126"/>
                  </a:cubicBezTo>
                  <a:cubicBezTo>
                    <a:pt x="857" y="126"/>
                    <a:pt x="841" y="127"/>
                    <a:pt x="824" y="130"/>
                  </a:cubicBezTo>
                  <a:cubicBezTo>
                    <a:pt x="571" y="193"/>
                    <a:pt x="634" y="478"/>
                    <a:pt x="634" y="478"/>
                  </a:cubicBezTo>
                  <a:cubicBezTo>
                    <a:pt x="634" y="478"/>
                    <a:pt x="528" y="341"/>
                    <a:pt x="410" y="341"/>
                  </a:cubicBezTo>
                  <a:cubicBezTo>
                    <a:pt x="358" y="341"/>
                    <a:pt x="303" y="368"/>
                    <a:pt x="254" y="446"/>
                  </a:cubicBezTo>
                  <a:cubicBezTo>
                    <a:pt x="1" y="921"/>
                    <a:pt x="254" y="1460"/>
                    <a:pt x="254" y="1460"/>
                  </a:cubicBezTo>
                  <a:cubicBezTo>
                    <a:pt x="254" y="1460"/>
                    <a:pt x="295" y="1541"/>
                    <a:pt x="424" y="1541"/>
                  </a:cubicBezTo>
                  <a:cubicBezTo>
                    <a:pt x="457" y="1541"/>
                    <a:pt x="495" y="1536"/>
                    <a:pt x="539" y="1523"/>
                  </a:cubicBezTo>
                  <a:cubicBezTo>
                    <a:pt x="539" y="1523"/>
                    <a:pt x="626" y="1697"/>
                    <a:pt x="813" y="1697"/>
                  </a:cubicBezTo>
                  <a:cubicBezTo>
                    <a:pt x="878" y="1697"/>
                    <a:pt x="956" y="1675"/>
                    <a:pt x="1046" y="1618"/>
                  </a:cubicBezTo>
                  <a:cubicBezTo>
                    <a:pt x="1046" y="1618"/>
                    <a:pt x="1159" y="1674"/>
                    <a:pt x="1282" y="1674"/>
                  </a:cubicBezTo>
                  <a:cubicBezTo>
                    <a:pt x="1385" y="1674"/>
                    <a:pt x="1495" y="1635"/>
                    <a:pt x="1553" y="1491"/>
                  </a:cubicBezTo>
                  <a:cubicBezTo>
                    <a:pt x="1553" y="1491"/>
                    <a:pt x="1628" y="1529"/>
                    <a:pt x="1717" y="1529"/>
                  </a:cubicBezTo>
                  <a:cubicBezTo>
                    <a:pt x="1828" y="1529"/>
                    <a:pt x="1961" y="1470"/>
                    <a:pt x="1996" y="1206"/>
                  </a:cubicBezTo>
                  <a:cubicBezTo>
                    <a:pt x="1996" y="1206"/>
                    <a:pt x="1996" y="383"/>
                    <a:pt x="1806" y="225"/>
                  </a:cubicBezTo>
                  <a:cubicBezTo>
                    <a:pt x="1755" y="181"/>
                    <a:pt x="1714" y="164"/>
                    <a:pt x="1681" y="164"/>
                  </a:cubicBezTo>
                  <a:cubicBezTo>
                    <a:pt x="1574" y="164"/>
                    <a:pt x="1554" y="341"/>
                    <a:pt x="1553" y="351"/>
                  </a:cubicBezTo>
                  <a:lnTo>
                    <a:pt x="1553" y="351"/>
                  </a:lnTo>
                  <a:cubicBezTo>
                    <a:pt x="1554" y="339"/>
                    <a:pt x="1579" y="65"/>
                    <a:pt x="1363" y="3"/>
                  </a:cubicBezTo>
                  <a:cubicBezTo>
                    <a:pt x="1352" y="1"/>
                    <a:pt x="1341" y="1"/>
                    <a:pt x="1331" y="1"/>
                  </a:cubicBezTo>
                  <a:close/>
                </a:path>
              </a:pathLst>
            </a:custGeom>
            <a:solidFill>
              <a:srgbClr val="DB9C7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7" name="Google Shape;217;p1"/>
            <p:cNvSpPr/>
            <p:nvPr/>
          </p:nvSpPr>
          <p:spPr>
            <a:xfrm>
              <a:off x="462530" y="3642948"/>
              <a:ext cx="131106" cy="413307"/>
            </a:xfrm>
            <a:custGeom>
              <a:rect b="b" l="l" r="r" t="t"/>
              <a:pathLst>
                <a:path extrusionOk="0" h="14681" w="4657">
                  <a:moveTo>
                    <a:pt x="3076" y="1"/>
                  </a:moveTo>
                  <a:cubicBezTo>
                    <a:pt x="2977" y="1"/>
                    <a:pt x="2874" y="26"/>
                    <a:pt x="2756" y="81"/>
                  </a:cubicBezTo>
                  <a:cubicBezTo>
                    <a:pt x="2186" y="334"/>
                    <a:pt x="254" y="7523"/>
                    <a:pt x="222" y="7872"/>
                  </a:cubicBezTo>
                  <a:cubicBezTo>
                    <a:pt x="222" y="8220"/>
                    <a:pt x="1" y="14680"/>
                    <a:pt x="1" y="14680"/>
                  </a:cubicBezTo>
                  <a:cubicBezTo>
                    <a:pt x="1" y="14680"/>
                    <a:pt x="1774" y="14395"/>
                    <a:pt x="1838" y="14174"/>
                  </a:cubicBezTo>
                  <a:cubicBezTo>
                    <a:pt x="1901" y="13984"/>
                    <a:pt x="2249" y="8822"/>
                    <a:pt x="2408" y="8283"/>
                  </a:cubicBezTo>
                  <a:cubicBezTo>
                    <a:pt x="2883" y="6573"/>
                    <a:pt x="4276" y="1918"/>
                    <a:pt x="4276" y="1918"/>
                  </a:cubicBezTo>
                  <a:cubicBezTo>
                    <a:pt x="4276" y="1918"/>
                    <a:pt x="4656" y="1000"/>
                    <a:pt x="3928" y="429"/>
                  </a:cubicBezTo>
                  <a:cubicBezTo>
                    <a:pt x="3544" y="159"/>
                    <a:pt x="3322" y="1"/>
                    <a:pt x="3076" y="1"/>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8" name="Google Shape;218;p1"/>
            <p:cNvSpPr/>
            <p:nvPr/>
          </p:nvSpPr>
          <p:spPr>
            <a:xfrm>
              <a:off x="966263" y="3453538"/>
              <a:ext cx="94536" cy="65989"/>
            </a:xfrm>
            <a:custGeom>
              <a:rect b="b" l="l" r="r" t="t"/>
              <a:pathLst>
                <a:path extrusionOk="0" h="2344" w="3358">
                  <a:moveTo>
                    <a:pt x="3199" y="0"/>
                  </a:moveTo>
                  <a:lnTo>
                    <a:pt x="1" y="2090"/>
                  </a:lnTo>
                  <a:lnTo>
                    <a:pt x="159" y="2344"/>
                  </a:lnTo>
                  <a:lnTo>
                    <a:pt x="3358" y="254"/>
                  </a:lnTo>
                  <a:lnTo>
                    <a:pt x="3199" y="0"/>
                  </a:ln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19" name="Google Shape;219;p1"/>
            <p:cNvSpPr/>
            <p:nvPr/>
          </p:nvSpPr>
          <p:spPr>
            <a:xfrm>
              <a:off x="1004607" y="3460576"/>
              <a:ext cx="66018" cy="72324"/>
            </a:xfrm>
            <a:custGeom>
              <a:rect b="b" l="l" r="r" t="t"/>
              <a:pathLst>
                <a:path extrusionOk="0" h="2569" w="2345">
                  <a:moveTo>
                    <a:pt x="1148" y="0"/>
                  </a:moveTo>
                  <a:cubicBezTo>
                    <a:pt x="1040" y="0"/>
                    <a:pt x="822" y="164"/>
                    <a:pt x="792" y="194"/>
                  </a:cubicBezTo>
                  <a:cubicBezTo>
                    <a:pt x="729" y="257"/>
                    <a:pt x="571" y="289"/>
                    <a:pt x="444" y="415"/>
                  </a:cubicBezTo>
                  <a:cubicBezTo>
                    <a:pt x="444" y="415"/>
                    <a:pt x="412" y="447"/>
                    <a:pt x="412" y="447"/>
                  </a:cubicBezTo>
                  <a:cubicBezTo>
                    <a:pt x="286" y="605"/>
                    <a:pt x="1" y="1904"/>
                    <a:pt x="1" y="1904"/>
                  </a:cubicBezTo>
                  <a:lnTo>
                    <a:pt x="507" y="2157"/>
                  </a:lnTo>
                  <a:lnTo>
                    <a:pt x="1014" y="2569"/>
                  </a:lnTo>
                  <a:cubicBezTo>
                    <a:pt x="1014" y="2569"/>
                    <a:pt x="1616" y="2094"/>
                    <a:pt x="1774" y="1935"/>
                  </a:cubicBezTo>
                  <a:cubicBezTo>
                    <a:pt x="1932" y="1777"/>
                    <a:pt x="1996" y="1587"/>
                    <a:pt x="2027" y="1524"/>
                  </a:cubicBezTo>
                  <a:cubicBezTo>
                    <a:pt x="2059" y="1492"/>
                    <a:pt x="2059" y="1460"/>
                    <a:pt x="2091" y="1429"/>
                  </a:cubicBezTo>
                  <a:cubicBezTo>
                    <a:pt x="2154" y="1334"/>
                    <a:pt x="2249" y="1207"/>
                    <a:pt x="2249" y="1207"/>
                  </a:cubicBezTo>
                  <a:cubicBezTo>
                    <a:pt x="2312" y="1144"/>
                    <a:pt x="2344" y="985"/>
                    <a:pt x="2344" y="985"/>
                  </a:cubicBezTo>
                  <a:cubicBezTo>
                    <a:pt x="2344" y="827"/>
                    <a:pt x="2091" y="732"/>
                    <a:pt x="2091" y="732"/>
                  </a:cubicBezTo>
                  <a:cubicBezTo>
                    <a:pt x="2027" y="510"/>
                    <a:pt x="1774" y="415"/>
                    <a:pt x="1774" y="415"/>
                  </a:cubicBezTo>
                  <a:cubicBezTo>
                    <a:pt x="1679" y="289"/>
                    <a:pt x="1426" y="194"/>
                    <a:pt x="1426" y="194"/>
                  </a:cubicBezTo>
                  <a:cubicBezTo>
                    <a:pt x="1394" y="99"/>
                    <a:pt x="1331" y="35"/>
                    <a:pt x="1172" y="4"/>
                  </a:cubicBezTo>
                  <a:cubicBezTo>
                    <a:pt x="1165" y="1"/>
                    <a:pt x="1157" y="0"/>
                    <a:pt x="1148" y="0"/>
                  </a:cubicBezTo>
                  <a:close/>
                </a:path>
              </a:pathLst>
            </a:custGeom>
            <a:solidFill>
              <a:srgbClr val="EFAA8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0" name="Google Shape;220;p1"/>
            <p:cNvSpPr/>
            <p:nvPr/>
          </p:nvSpPr>
          <p:spPr>
            <a:xfrm>
              <a:off x="503548" y="4589266"/>
              <a:ext cx="47296" cy="32938"/>
            </a:xfrm>
            <a:custGeom>
              <a:rect b="b" l="l" r="r" t="t"/>
              <a:pathLst>
                <a:path extrusionOk="0" h="1170" w="1680">
                  <a:moveTo>
                    <a:pt x="393" y="1"/>
                  </a:moveTo>
                  <a:cubicBezTo>
                    <a:pt x="166" y="1"/>
                    <a:pt x="1" y="4"/>
                    <a:pt x="1" y="4"/>
                  </a:cubicBezTo>
                  <a:lnTo>
                    <a:pt x="127" y="1050"/>
                  </a:lnTo>
                  <a:cubicBezTo>
                    <a:pt x="127" y="1050"/>
                    <a:pt x="884" y="1170"/>
                    <a:pt x="1282" y="1170"/>
                  </a:cubicBezTo>
                  <a:cubicBezTo>
                    <a:pt x="1424" y="1170"/>
                    <a:pt x="1521" y="1155"/>
                    <a:pt x="1521" y="1113"/>
                  </a:cubicBezTo>
                  <a:cubicBezTo>
                    <a:pt x="1552" y="986"/>
                    <a:pt x="1679" y="99"/>
                    <a:pt x="1679" y="99"/>
                  </a:cubicBezTo>
                  <a:cubicBezTo>
                    <a:pt x="1552" y="15"/>
                    <a:pt x="849" y="1"/>
                    <a:pt x="393" y="1"/>
                  </a:cubicBezTo>
                  <a:close/>
                </a:path>
              </a:pathLst>
            </a:custGeom>
            <a:solidFill>
              <a:srgbClr val="42477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1" name="Google Shape;221;p1"/>
            <p:cNvSpPr/>
            <p:nvPr/>
          </p:nvSpPr>
          <p:spPr>
            <a:xfrm>
              <a:off x="493751" y="4616124"/>
              <a:ext cx="134963" cy="65004"/>
            </a:xfrm>
            <a:custGeom>
              <a:rect b="b" l="l" r="r" t="t"/>
              <a:pathLst>
                <a:path extrusionOk="0" h="2309" w="4794">
                  <a:moveTo>
                    <a:pt x="444" y="1"/>
                  </a:moveTo>
                  <a:cubicBezTo>
                    <a:pt x="444" y="1"/>
                    <a:pt x="0" y="1837"/>
                    <a:pt x="190" y="2122"/>
                  </a:cubicBezTo>
                  <a:cubicBezTo>
                    <a:pt x="291" y="2273"/>
                    <a:pt x="578" y="2309"/>
                    <a:pt x="1089" y="2309"/>
                  </a:cubicBezTo>
                  <a:cubicBezTo>
                    <a:pt x="1543" y="2309"/>
                    <a:pt x="2174" y="2281"/>
                    <a:pt x="3009" y="2281"/>
                  </a:cubicBezTo>
                  <a:cubicBezTo>
                    <a:pt x="3046" y="2281"/>
                    <a:pt x="3081" y="2282"/>
                    <a:pt x="3116" y="2282"/>
                  </a:cubicBezTo>
                  <a:cubicBezTo>
                    <a:pt x="4793" y="2282"/>
                    <a:pt x="4303" y="1549"/>
                    <a:pt x="4117" y="1394"/>
                  </a:cubicBezTo>
                  <a:cubicBezTo>
                    <a:pt x="3864" y="1141"/>
                    <a:pt x="3199" y="1046"/>
                    <a:pt x="2787" y="824"/>
                  </a:cubicBezTo>
                  <a:cubicBezTo>
                    <a:pt x="2344" y="602"/>
                    <a:pt x="1900" y="64"/>
                    <a:pt x="1900" y="64"/>
                  </a:cubicBezTo>
                  <a:cubicBezTo>
                    <a:pt x="1666" y="86"/>
                    <a:pt x="1463" y="94"/>
                    <a:pt x="1288" y="94"/>
                  </a:cubicBezTo>
                  <a:cubicBezTo>
                    <a:pt x="706" y="94"/>
                    <a:pt x="444" y="1"/>
                    <a:pt x="444" y="1"/>
                  </a:cubicBez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2" name="Google Shape;222;p1"/>
            <p:cNvSpPr/>
            <p:nvPr/>
          </p:nvSpPr>
          <p:spPr>
            <a:xfrm>
              <a:off x="786171" y="4589266"/>
              <a:ext cx="47296" cy="32938"/>
            </a:xfrm>
            <a:custGeom>
              <a:rect b="b" l="l" r="r" t="t"/>
              <a:pathLst>
                <a:path extrusionOk="0" h="1170" w="1680">
                  <a:moveTo>
                    <a:pt x="401" y="1"/>
                  </a:moveTo>
                  <a:cubicBezTo>
                    <a:pt x="170" y="1"/>
                    <a:pt x="1" y="4"/>
                    <a:pt x="1" y="4"/>
                  </a:cubicBezTo>
                  <a:lnTo>
                    <a:pt x="127" y="1050"/>
                  </a:lnTo>
                  <a:cubicBezTo>
                    <a:pt x="127" y="1050"/>
                    <a:pt x="884" y="1170"/>
                    <a:pt x="1295" y="1170"/>
                  </a:cubicBezTo>
                  <a:cubicBezTo>
                    <a:pt x="1441" y="1170"/>
                    <a:pt x="1544" y="1155"/>
                    <a:pt x="1552" y="1113"/>
                  </a:cubicBezTo>
                  <a:cubicBezTo>
                    <a:pt x="1552" y="986"/>
                    <a:pt x="1679" y="99"/>
                    <a:pt x="1679" y="99"/>
                  </a:cubicBezTo>
                  <a:cubicBezTo>
                    <a:pt x="1574" y="15"/>
                    <a:pt x="863" y="1"/>
                    <a:pt x="401" y="1"/>
                  </a:cubicBezTo>
                  <a:close/>
                </a:path>
              </a:pathLst>
            </a:custGeom>
            <a:solidFill>
              <a:srgbClr val="42477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3" name="Google Shape;223;p1"/>
            <p:cNvSpPr/>
            <p:nvPr/>
          </p:nvSpPr>
          <p:spPr>
            <a:xfrm>
              <a:off x="776374" y="4616124"/>
              <a:ext cx="155289" cy="64666"/>
            </a:xfrm>
            <a:custGeom>
              <a:rect b="b" l="l" r="r" t="t"/>
              <a:pathLst>
                <a:path extrusionOk="0" h="2297" w="5516">
                  <a:moveTo>
                    <a:pt x="444" y="1"/>
                  </a:moveTo>
                  <a:cubicBezTo>
                    <a:pt x="444" y="1"/>
                    <a:pt x="0" y="1837"/>
                    <a:pt x="190" y="2122"/>
                  </a:cubicBezTo>
                  <a:cubicBezTo>
                    <a:pt x="285" y="2265"/>
                    <a:pt x="547" y="2297"/>
                    <a:pt x="1006" y="2297"/>
                  </a:cubicBezTo>
                  <a:cubicBezTo>
                    <a:pt x="1373" y="2297"/>
                    <a:pt x="1867" y="2276"/>
                    <a:pt x="2504" y="2276"/>
                  </a:cubicBezTo>
                  <a:cubicBezTo>
                    <a:pt x="2663" y="2276"/>
                    <a:pt x="2832" y="2278"/>
                    <a:pt x="3009" y="2281"/>
                  </a:cubicBezTo>
                  <a:cubicBezTo>
                    <a:pt x="3118" y="2283"/>
                    <a:pt x="3223" y="2285"/>
                    <a:pt x="3322" y="2285"/>
                  </a:cubicBezTo>
                  <a:cubicBezTo>
                    <a:pt x="5515" y="2285"/>
                    <a:pt x="5217" y="1640"/>
                    <a:pt x="5036" y="1489"/>
                  </a:cubicBezTo>
                  <a:cubicBezTo>
                    <a:pt x="4782" y="1236"/>
                    <a:pt x="3199" y="1046"/>
                    <a:pt x="2787" y="824"/>
                  </a:cubicBezTo>
                  <a:cubicBezTo>
                    <a:pt x="2344" y="602"/>
                    <a:pt x="1900" y="64"/>
                    <a:pt x="1900" y="64"/>
                  </a:cubicBezTo>
                  <a:cubicBezTo>
                    <a:pt x="1659" y="86"/>
                    <a:pt x="1452" y="94"/>
                    <a:pt x="1275" y="94"/>
                  </a:cubicBezTo>
                  <a:cubicBezTo>
                    <a:pt x="687" y="94"/>
                    <a:pt x="444" y="1"/>
                    <a:pt x="444" y="1"/>
                  </a:cubicBez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4" name="Google Shape;224;p1"/>
            <p:cNvSpPr/>
            <p:nvPr/>
          </p:nvSpPr>
          <p:spPr>
            <a:xfrm>
              <a:off x="496426" y="3952794"/>
              <a:ext cx="179219" cy="660683"/>
            </a:xfrm>
            <a:custGeom>
              <a:rect b="b" l="l" r="r" t="t"/>
              <a:pathLst>
                <a:path extrusionOk="0" h="23468" w="6366">
                  <a:moveTo>
                    <a:pt x="3104" y="1"/>
                  </a:moveTo>
                  <a:cubicBezTo>
                    <a:pt x="3104" y="1"/>
                    <a:pt x="1774" y="2091"/>
                    <a:pt x="1869" y="3959"/>
                  </a:cubicBezTo>
                  <a:cubicBezTo>
                    <a:pt x="1964" y="5860"/>
                    <a:pt x="1394" y="7918"/>
                    <a:pt x="1204" y="9913"/>
                  </a:cubicBezTo>
                  <a:cubicBezTo>
                    <a:pt x="982" y="12098"/>
                    <a:pt x="64" y="17324"/>
                    <a:pt x="32" y="18496"/>
                  </a:cubicBezTo>
                  <a:cubicBezTo>
                    <a:pt x="0" y="19667"/>
                    <a:pt x="190" y="23436"/>
                    <a:pt x="190" y="23436"/>
                  </a:cubicBezTo>
                  <a:lnTo>
                    <a:pt x="1995" y="23468"/>
                  </a:lnTo>
                  <a:cubicBezTo>
                    <a:pt x="1995" y="23468"/>
                    <a:pt x="3515" y="14347"/>
                    <a:pt x="3895" y="13428"/>
                  </a:cubicBezTo>
                  <a:cubicBezTo>
                    <a:pt x="4276" y="12510"/>
                    <a:pt x="6239" y="5860"/>
                    <a:pt x="6302" y="5131"/>
                  </a:cubicBezTo>
                  <a:cubicBezTo>
                    <a:pt x="6366" y="4371"/>
                    <a:pt x="3104" y="1"/>
                    <a:pt x="3104" y="1"/>
                  </a:cubicBezTo>
                  <a:close/>
                </a:path>
              </a:pathLst>
            </a:custGeom>
            <a:solidFill>
              <a:srgbClr val="18184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5" name="Google Shape;225;p1"/>
            <p:cNvSpPr/>
            <p:nvPr/>
          </p:nvSpPr>
          <p:spPr>
            <a:xfrm>
              <a:off x="565062" y="3942406"/>
              <a:ext cx="275529" cy="671071"/>
            </a:xfrm>
            <a:custGeom>
              <a:rect b="b" l="l" r="r" t="t"/>
              <a:pathLst>
                <a:path extrusionOk="0" h="23837" w="9787">
                  <a:moveTo>
                    <a:pt x="4218" y="1"/>
                  </a:moveTo>
                  <a:cubicBezTo>
                    <a:pt x="2182" y="1"/>
                    <a:pt x="1" y="243"/>
                    <a:pt x="1" y="243"/>
                  </a:cubicBezTo>
                  <a:cubicBezTo>
                    <a:pt x="539" y="3917"/>
                    <a:pt x="2566" y="3980"/>
                    <a:pt x="3453" y="5975"/>
                  </a:cubicBezTo>
                  <a:cubicBezTo>
                    <a:pt x="4339" y="7939"/>
                    <a:pt x="5701" y="11486"/>
                    <a:pt x="5701" y="14494"/>
                  </a:cubicBezTo>
                  <a:cubicBezTo>
                    <a:pt x="5701" y="17503"/>
                    <a:pt x="7475" y="23837"/>
                    <a:pt x="7475" y="23837"/>
                  </a:cubicBezTo>
                  <a:lnTo>
                    <a:pt x="9786" y="23837"/>
                  </a:lnTo>
                  <a:cubicBezTo>
                    <a:pt x="9596" y="22760"/>
                    <a:pt x="9058" y="14019"/>
                    <a:pt x="8995" y="13322"/>
                  </a:cubicBezTo>
                  <a:cubicBezTo>
                    <a:pt x="8931" y="12594"/>
                    <a:pt x="8836" y="8129"/>
                    <a:pt x="8710" y="6989"/>
                  </a:cubicBezTo>
                  <a:cubicBezTo>
                    <a:pt x="8583" y="5817"/>
                    <a:pt x="7601" y="655"/>
                    <a:pt x="7601" y="655"/>
                  </a:cubicBezTo>
                  <a:cubicBezTo>
                    <a:pt x="7270" y="145"/>
                    <a:pt x="5787" y="1"/>
                    <a:pt x="4218" y="1"/>
                  </a:cubicBezTo>
                  <a:close/>
                </a:path>
              </a:pathLst>
            </a:custGeom>
            <a:solidFill>
              <a:srgbClr val="181844"/>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6" name="Google Shape;226;p1"/>
            <p:cNvSpPr/>
            <p:nvPr/>
          </p:nvSpPr>
          <p:spPr>
            <a:xfrm>
              <a:off x="613202" y="3452525"/>
              <a:ext cx="127531" cy="151489"/>
            </a:xfrm>
            <a:custGeom>
              <a:rect b="b" l="l" r="r" t="t"/>
              <a:pathLst>
                <a:path extrusionOk="0" h="5381" w="4530">
                  <a:moveTo>
                    <a:pt x="2108" y="1"/>
                  </a:moveTo>
                  <a:cubicBezTo>
                    <a:pt x="1574" y="1"/>
                    <a:pt x="1141" y="163"/>
                    <a:pt x="1141" y="163"/>
                  </a:cubicBezTo>
                  <a:cubicBezTo>
                    <a:pt x="666" y="416"/>
                    <a:pt x="64" y="860"/>
                    <a:pt x="33" y="1651"/>
                  </a:cubicBezTo>
                  <a:cubicBezTo>
                    <a:pt x="1" y="2475"/>
                    <a:pt x="413" y="3678"/>
                    <a:pt x="888" y="4533"/>
                  </a:cubicBezTo>
                  <a:cubicBezTo>
                    <a:pt x="1193" y="5123"/>
                    <a:pt x="1920" y="5381"/>
                    <a:pt x="2643" y="5381"/>
                  </a:cubicBezTo>
                  <a:cubicBezTo>
                    <a:pt x="2969" y="5381"/>
                    <a:pt x="3294" y="5328"/>
                    <a:pt x="3579" y="5230"/>
                  </a:cubicBezTo>
                  <a:cubicBezTo>
                    <a:pt x="4466" y="4882"/>
                    <a:pt x="4530" y="2190"/>
                    <a:pt x="3706" y="860"/>
                  </a:cubicBezTo>
                  <a:cubicBezTo>
                    <a:pt x="3306" y="171"/>
                    <a:pt x="2654" y="1"/>
                    <a:pt x="2108" y="1"/>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7" name="Google Shape;227;p1"/>
            <p:cNvSpPr/>
            <p:nvPr/>
          </p:nvSpPr>
          <p:spPr>
            <a:xfrm>
              <a:off x="627363" y="3553845"/>
              <a:ext cx="85724" cy="74463"/>
            </a:xfrm>
            <a:custGeom>
              <a:rect b="b" l="l" r="r" t="t"/>
              <a:pathLst>
                <a:path extrusionOk="0" h="2645" w="3045">
                  <a:moveTo>
                    <a:pt x="165" y="0"/>
                  </a:moveTo>
                  <a:cubicBezTo>
                    <a:pt x="46" y="0"/>
                    <a:pt x="1" y="79"/>
                    <a:pt x="68" y="269"/>
                  </a:cubicBezTo>
                  <a:cubicBezTo>
                    <a:pt x="448" y="1346"/>
                    <a:pt x="638" y="2644"/>
                    <a:pt x="638" y="2644"/>
                  </a:cubicBezTo>
                  <a:cubicBezTo>
                    <a:pt x="638" y="2644"/>
                    <a:pt x="3045" y="2644"/>
                    <a:pt x="2918" y="2391"/>
                  </a:cubicBezTo>
                  <a:cubicBezTo>
                    <a:pt x="2791" y="2169"/>
                    <a:pt x="2886" y="1694"/>
                    <a:pt x="2886" y="1694"/>
                  </a:cubicBezTo>
                  <a:cubicBezTo>
                    <a:pt x="2886" y="1694"/>
                    <a:pt x="720" y="0"/>
                    <a:pt x="165" y="0"/>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8" name="Google Shape;228;p1"/>
            <p:cNvSpPr/>
            <p:nvPr/>
          </p:nvSpPr>
          <p:spPr>
            <a:xfrm>
              <a:off x="607853" y="3446556"/>
              <a:ext cx="131247" cy="120774"/>
            </a:xfrm>
            <a:custGeom>
              <a:rect b="b" l="l" r="r" t="t"/>
              <a:pathLst>
                <a:path extrusionOk="0" h="4290" w="4662">
                  <a:moveTo>
                    <a:pt x="2518" y="1"/>
                  </a:moveTo>
                  <a:cubicBezTo>
                    <a:pt x="2264" y="1"/>
                    <a:pt x="1985" y="47"/>
                    <a:pt x="1679" y="153"/>
                  </a:cubicBezTo>
                  <a:cubicBezTo>
                    <a:pt x="1679" y="153"/>
                    <a:pt x="1" y="628"/>
                    <a:pt x="64" y="1578"/>
                  </a:cubicBezTo>
                  <a:cubicBezTo>
                    <a:pt x="128" y="2528"/>
                    <a:pt x="381" y="3605"/>
                    <a:pt x="761" y="4080"/>
                  </a:cubicBezTo>
                  <a:cubicBezTo>
                    <a:pt x="761" y="4080"/>
                    <a:pt x="877" y="4290"/>
                    <a:pt x="1349" y="4290"/>
                  </a:cubicBezTo>
                  <a:cubicBezTo>
                    <a:pt x="1428" y="4290"/>
                    <a:pt x="1516" y="4284"/>
                    <a:pt x="1616" y="4270"/>
                  </a:cubicBezTo>
                  <a:cubicBezTo>
                    <a:pt x="2281" y="4144"/>
                    <a:pt x="3104" y="3257"/>
                    <a:pt x="3389" y="3162"/>
                  </a:cubicBezTo>
                  <a:cubicBezTo>
                    <a:pt x="3674" y="3035"/>
                    <a:pt x="3674" y="2877"/>
                    <a:pt x="3674" y="2877"/>
                  </a:cubicBezTo>
                  <a:lnTo>
                    <a:pt x="3864" y="3130"/>
                  </a:lnTo>
                  <a:lnTo>
                    <a:pt x="4149" y="3162"/>
                  </a:lnTo>
                  <a:cubicBezTo>
                    <a:pt x="4149" y="3162"/>
                    <a:pt x="3896" y="2370"/>
                    <a:pt x="4308" y="2022"/>
                  </a:cubicBezTo>
                  <a:cubicBezTo>
                    <a:pt x="4662" y="1749"/>
                    <a:pt x="4079" y="1"/>
                    <a:pt x="2518" y="1"/>
                  </a:cubicBezTo>
                  <a:close/>
                </a:path>
              </a:pathLst>
            </a:custGeom>
            <a:solidFill>
              <a:srgbClr val="D88A5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29" name="Google Shape;229;p1"/>
            <p:cNvSpPr/>
            <p:nvPr/>
          </p:nvSpPr>
          <p:spPr>
            <a:xfrm>
              <a:off x="637273" y="3601677"/>
              <a:ext cx="76716" cy="20439"/>
            </a:xfrm>
            <a:custGeom>
              <a:rect b="b" l="l" r="r" t="t"/>
              <a:pathLst>
                <a:path extrusionOk="0" h="726" w="2725">
                  <a:moveTo>
                    <a:pt x="325" y="1"/>
                  </a:moveTo>
                  <a:cubicBezTo>
                    <a:pt x="167" y="1"/>
                    <a:pt x="50" y="9"/>
                    <a:pt x="1" y="27"/>
                  </a:cubicBezTo>
                  <a:lnTo>
                    <a:pt x="1" y="565"/>
                  </a:lnTo>
                  <a:cubicBezTo>
                    <a:pt x="1" y="565"/>
                    <a:pt x="268" y="726"/>
                    <a:pt x="1350" y="726"/>
                  </a:cubicBezTo>
                  <a:cubicBezTo>
                    <a:pt x="1711" y="726"/>
                    <a:pt x="2162" y="708"/>
                    <a:pt x="2724" y="660"/>
                  </a:cubicBezTo>
                  <a:cubicBezTo>
                    <a:pt x="2724" y="660"/>
                    <a:pt x="2693" y="217"/>
                    <a:pt x="2503" y="185"/>
                  </a:cubicBezTo>
                  <a:cubicBezTo>
                    <a:pt x="2350" y="134"/>
                    <a:pt x="982" y="1"/>
                    <a:pt x="325" y="1"/>
                  </a:cubicBezTo>
                  <a:close/>
                </a:path>
              </a:pathLst>
            </a:custGeom>
            <a:solidFill>
              <a:srgbClr val="E2D2CA"/>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0" name="Google Shape;230;p1"/>
            <p:cNvSpPr/>
            <p:nvPr/>
          </p:nvSpPr>
          <p:spPr>
            <a:xfrm>
              <a:off x="689101" y="3508154"/>
              <a:ext cx="23986" cy="37274"/>
            </a:xfrm>
            <a:custGeom>
              <a:rect b="b" l="l" r="r" t="t"/>
              <a:pathLst>
                <a:path extrusionOk="0" h="1324" w="852">
                  <a:moveTo>
                    <a:pt x="372" y="0"/>
                  </a:moveTo>
                  <a:cubicBezTo>
                    <a:pt x="287" y="0"/>
                    <a:pt x="207" y="57"/>
                    <a:pt x="155" y="214"/>
                  </a:cubicBezTo>
                  <a:cubicBezTo>
                    <a:pt x="1" y="708"/>
                    <a:pt x="359" y="1323"/>
                    <a:pt x="582" y="1323"/>
                  </a:cubicBezTo>
                  <a:cubicBezTo>
                    <a:pt x="588" y="1323"/>
                    <a:pt x="593" y="1323"/>
                    <a:pt x="598" y="1322"/>
                  </a:cubicBezTo>
                  <a:cubicBezTo>
                    <a:pt x="820" y="1259"/>
                    <a:pt x="852" y="752"/>
                    <a:pt x="757" y="340"/>
                  </a:cubicBezTo>
                  <a:cubicBezTo>
                    <a:pt x="736" y="234"/>
                    <a:pt x="544" y="0"/>
                    <a:pt x="372" y="0"/>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1" name="Google Shape;231;p1"/>
            <p:cNvSpPr/>
            <p:nvPr/>
          </p:nvSpPr>
          <p:spPr>
            <a:xfrm>
              <a:off x="530293" y="3507901"/>
              <a:ext cx="518935" cy="601816"/>
            </a:xfrm>
            <a:custGeom>
              <a:rect b="b" l="l" r="r" t="t"/>
              <a:pathLst>
                <a:path extrusionOk="0" h="21377" w="18433">
                  <a:moveTo>
                    <a:pt x="16877" y="1"/>
                  </a:moveTo>
                  <a:cubicBezTo>
                    <a:pt x="16730" y="1"/>
                    <a:pt x="15229" y="2033"/>
                    <a:pt x="14632" y="2661"/>
                  </a:cubicBezTo>
                  <a:cubicBezTo>
                    <a:pt x="14347" y="2978"/>
                    <a:pt x="13238" y="3770"/>
                    <a:pt x="13238" y="3770"/>
                  </a:cubicBezTo>
                  <a:cubicBezTo>
                    <a:pt x="13238" y="3770"/>
                    <a:pt x="10848" y="4689"/>
                    <a:pt x="9926" y="4689"/>
                  </a:cubicBezTo>
                  <a:cubicBezTo>
                    <a:pt x="9911" y="4689"/>
                    <a:pt x="9896" y="4689"/>
                    <a:pt x="9881" y="4688"/>
                  </a:cubicBezTo>
                  <a:cubicBezTo>
                    <a:pt x="8488" y="4498"/>
                    <a:pt x="6524" y="3991"/>
                    <a:pt x="6524" y="3991"/>
                  </a:cubicBezTo>
                  <a:lnTo>
                    <a:pt x="3801" y="3896"/>
                  </a:lnTo>
                  <a:cubicBezTo>
                    <a:pt x="3801" y="3896"/>
                    <a:pt x="1331" y="4435"/>
                    <a:pt x="349" y="4878"/>
                  </a:cubicBezTo>
                  <a:cubicBezTo>
                    <a:pt x="254" y="4910"/>
                    <a:pt x="254" y="7095"/>
                    <a:pt x="1" y="7665"/>
                  </a:cubicBezTo>
                  <a:lnTo>
                    <a:pt x="792" y="9375"/>
                  </a:lnTo>
                  <a:cubicBezTo>
                    <a:pt x="792" y="9375"/>
                    <a:pt x="1267" y="12764"/>
                    <a:pt x="1362" y="14284"/>
                  </a:cubicBezTo>
                  <a:cubicBezTo>
                    <a:pt x="1426" y="14980"/>
                    <a:pt x="412" y="20776"/>
                    <a:pt x="412" y="20776"/>
                  </a:cubicBezTo>
                  <a:cubicBezTo>
                    <a:pt x="412" y="20776"/>
                    <a:pt x="1489" y="21093"/>
                    <a:pt x="3326" y="21314"/>
                  </a:cubicBezTo>
                  <a:cubicBezTo>
                    <a:pt x="3756" y="21358"/>
                    <a:pt x="4331" y="21377"/>
                    <a:pt x="4962" y="21377"/>
                  </a:cubicBezTo>
                  <a:cubicBezTo>
                    <a:pt x="7076" y="21377"/>
                    <a:pt x="9818" y="21168"/>
                    <a:pt x="9818" y="20998"/>
                  </a:cubicBezTo>
                  <a:cubicBezTo>
                    <a:pt x="9850" y="20776"/>
                    <a:pt x="8931" y="12859"/>
                    <a:pt x="8900" y="12479"/>
                  </a:cubicBezTo>
                  <a:cubicBezTo>
                    <a:pt x="8836" y="11845"/>
                    <a:pt x="9121" y="8488"/>
                    <a:pt x="9121" y="8488"/>
                  </a:cubicBezTo>
                  <a:cubicBezTo>
                    <a:pt x="9533" y="8172"/>
                    <a:pt x="13302" y="6430"/>
                    <a:pt x="14315" y="5511"/>
                  </a:cubicBezTo>
                  <a:cubicBezTo>
                    <a:pt x="14600" y="5290"/>
                    <a:pt x="15740" y="4150"/>
                    <a:pt x="16057" y="3770"/>
                  </a:cubicBezTo>
                  <a:cubicBezTo>
                    <a:pt x="17229" y="2408"/>
                    <a:pt x="18179" y="1205"/>
                    <a:pt x="18305" y="951"/>
                  </a:cubicBezTo>
                  <a:cubicBezTo>
                    <a:pt x="18432" y="824"/>
                    <a:pt x="17007" y="33"/>
                    <a:pt x="16880" y="1"/>
                  </a:cubicBezTo>
                  <a:cubicBezTo>
                    <a:pt x="16879" y="1"/>
                    <a:pt x="16878" y="1"/>
                    <a:pt x="16877" y="1"/>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2" name="Google Shape;232;p1"/>
            <p:cNvSpPr/>
            <p:nvPr/>
          </p:nvSpPr>
          <p:spPr>
            <a:xfrm>
              <a:off x="567736" y="3461562"/>
              <a:ext cx="63343" cy="99885"/>
            </a:xfrm>
            <a:custGeom>
              <a:rect b="b" l="l" r="r" t="t"/>
              <a:pathLst>
                <a:path extrusionOk="0" h="3548" w="2250">
                  <a:moveTo>
                    <a:pt x="2249" y="0"/>
                  </a:moveTo>
                  <a:cubicBezTo>
                    <a:pt x="2249" y="0"/>
                    <a:pt x="1" y="190"/>
                    <a:pt x="2186" y="3547"/>
                  </a:cubicBezTo>
                  <a:lnTo>
                    <a:pt x="2249" y="0"/>
                  </a:lnTo>
                  <a:close/>
                </a:path>
              </a:pathLst>
            </a:custGeom>
            <a:solidFill>
              <a:srgbClr val="D88A5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3" name="Google Shape;233;p1"/>
            <p:cNvSpPr/>
            <p:nvPr/>
          </p:nvSpPr>
          <p:spPr>
            <a:xfrm>
              <a:off x="1056323" y="3452637"/>
              <a:ext cx="9825" cy="8052"/>
            </a:xfrm>
            <a:custGeom>
              <a:rect b="b" l="l" r="r" t="t"/>
              <a:pathLst>
                <a:path extrusionOk="0" h="286" w="349">
                  <a:moveTo>
                    <a:pt x="349" y="1"/>
                  </a:moveTo>
                  <a:lnTo>
                    <a:pt x="0" y="64"/>
                  </a:lnTo>
                  <a:lnTo>
                    <a:pt x="159" y="286"/>
                  </a:lnTo>
                  <a:lnTo>
                    <a:pt x="349" y="1"/>
                  </a:lnTo>
                  <a:close/>
                </a:path>
              </a:pathLst>
            </a:custGeom>
            <a:solidFill>
              <a:srgbClr val="DFE1E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nvGrpSpPr>
            <p:cNvPr id="234" name="Google Shape;234;p1"/>
            <p:cNvGrpSpPr/>
            <p:nvPr/>
          </p:nvGrpSpPr>
          <p:grpSpPr>
            <a:xfrm>
              <a:off x="3402918" y="0"/>
              <a:ext cx="1371252" cy="2124599"/>
              <a:chOff x="3402918" y="185975"/>
              <a:chExt cx="1371252" cy="2124599"/>
            </a:xfrm>
          </p:grpSpPr>
          <p:sp>
            <p:nvSpPr>
              <p:cNvPr id="235" name="Google Shape;235;p1"/>
              <p:cNvSpPr/>
              <p:nvPr/>
            </p:nvSpPr>
            <p:spPr>
              <a:xfrm>
                <a:off x="4081393" y="1214823"/>
                <a:ext cx="354862" cy="387857"/>
              </a:xfrm>
              <a:custGeom>
                <a:rect b="b" l="l" r="r" t="t"/>
                <a:pathLst>
                  <a:path extrusionOk="0" h="13777" w="12605">
                    <a:moveTo>
                      <a:pt x="507" y="1"/>
                    </a:moveTo>
                    <a:lnTo>
                      <a:pt x="1" y="444"/>
                    </a:lnTo>
                    <a:lnTo>
                      <a:pt x="12098" y="13777"/>
                    </a:lnTo>
                    <a:lnTo>
                      <a:pt x="12605" y="13333"/>
                    </a:lnTo>
                    <a:lnTo>
                      <a:pt x="507" y="1"/>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6" name="Google Shape;236;p1"/>
              <p:cNvSpPr/>
              <p:nvPr/>
            </p:nvSpPr>
            <p:spPr>
              <a:xfrm>
                <a:off x="4038600" y="185975"/>
                <a:ext cx="99876" cy="1046746"/>
              </a:xfrm>
              <a:custGeom>
                <a:rect b="b" l="l" r="r" t="t"/>
                <a:pathLst>
                  <a:path extrusionOk="0" h="24481" w="3548">
                    <a:moveTo>
                      <a:pt x="1552" y="0"/>
                    </a:moveTo>
                    <a:lnTo>
                      <a:pt x="1552" y="20965"/>
                    </a:lnTo>
                    <a:cubicBezTo>
                      <a:pt x="697" y="21060"/>
                      <a:pt x="0" y="21820"/>
                      <a:pt x="0" y="22707"/>
                    </a:cubicBezTo>
                    <a:cubicBezTo>
                      <a:pt x="0" y="23688"/>
                      <a:pt x="792" y="24480"/>
                      <a:pt x="1774" y="24480"/>
                    </a:cubicBezTo>
                    <a:cubicBezTo>
                      <a:pt x="2756" y="24480"/>
                      <a:pt x="3547" y="23688"/>
                      <a:pt x="3547" y="22707"/>
                    </a:cubicBezTo>
                    <a:lnTo>
                      <a:pt x="3104" y="22707"/>
                    </a:lnTo>
                    <a:cubicBezTo>
                      <a:pt x="3104" y="23467"/>
                      <a:pt x="2502" y="24068"/>
                      <a:pt x="1774" y="24068"/>
                    </a:cubicBezTo>
                    <a:cubicBezTo>
                      <a:pt x="1014" y="24068"/>
                      <a:pt x="412" y="23467"/>
                      <a:pt x="412" y="22707"/>
                    </a:cubicBezTo>
                    <a:cubicBezTo>
                      <a:pt x="412" y="21978"/>
                      <a:pt x="1014" y="21377"/>
                      <a:pt x="1774" y="21377"/>
                    </a:cubicBezTo>
                    <a:lnTo>
                      <a:pt x="1964" y="21377"/>
                    </a:lnTo>
                    <a:lnTo>
                      <a:pt x="1964" y="0"/>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7" name="Google Shape;237;p1"/>
              <p:cNvSpPr/>
              <p:nvPr/>
            </p:nvSpPr>
            <p:spPr>
              <a:xfrm>
                <a:off x="4075143" y="847517"/>
                <a:ext cx="27674" cy="283524"/>
              </a:xfrm>
              <a:custGeom>
                <a:rect b="b" l="l" r="r" t="t"/>
                <a:pathLst>
                  <a:path extrusionOk="0" h="10071" w="983">
                    <a:moveTo>
                      <a:pt x="1" y="0"/>
                    </a:moveTo>
                    <a:lnTo>
                      <a:pt x="1" y="10071"/>
                    </a:lnTo>
                    <a:lnTo>
                      <a:pt x="983" y="10071"/>
                    </a:lnTo>
                    <a:lnTo>
                      <a:pt x="983" y="0"/>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8" name="Google Shape;238;p1"/>
              <p:cNvSpPr/>
              <p:nvPr/>
            </p:nvSpPr>
            <p:spPr>
              <a:xfrm>
                <a:off x="3740804" y="1206800"/>
                <a:ext cx="361112" cy="396781"/>
              </a:xfrm>
              <a:custGeom>
                <a:rect b="b" l="l" r="r" t="t"/>
                <a:pathLst>
                  <a:path extrusionOk="0" h="14094" w="12827">
                    <a:moveTo>
                      <a:pt x="12384" y="1"/>
                    </a:moveTo>
                    <a:lnTo>
                      <a:pt x="1" y="13618"/>
                    </a:lnTo>
                    <a:lnTo>
                      <a:pt x="508" y="14093"/>
                    </a:lnTo>
                    <a:lnTo>
                      <a:pt x="12827" y="539"/>
                    </a:lnTo>
                    <a:lnTo>
                      <a:pt x="12384" y="1"/>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39" name="Google Shape;239;p1"/>
              <p:cNvSpPr/>
              <p:nvPr/>
            </p:nvSpPr>
            <p:spPr>
              <a:xfrm>
                <a:off x="3402918" y="1538464"/>
                <a:ext cx="1371252" cy="772110"/>
              </a:xfrm>
              <a:custGeom>
                <a:rect b="b" l="l" r="r" t="t"/>
                <a:pathLst>
                  <a:path extrusionOk="0" h="27426" w="48708">
                    <a:moveTo>
                      <a:pt x="11116" y="1"/>
                    </a:moveTo>
                    <a:lnTo>
                      <a:pt x="0" y="12003"/>
                    </a:lnTo>
                    <a:cubicBezTo>
                      <a:pt x="1172" y="13175"/>
                      <a:pt x="2439" y="14283"/>
                      <a:pt x="3769" y="15297"/>
                    </a:cubicBezTo>
                    <a:lnTo>
                      <a:pt x="2471" y="21820"/>
                    </a:lnTo>
                    <a:lnTo>
                      <a:pt x="9121" y="24607"/>
                    </a:lnTo>
                    <a:lnTo>
                      <a:pt x="15803" y="27394"/>
                    </a:lnTo>
                    <a:lnTo>
                      <a:pt x="19509" y="21852"/>
                    </a:lnTo>
                    <a:cubicBezTo>
                      <a:pt x="21116" y="22082"/>
                      <a:pt x="22740" y="22201"/>
                      <a:pt x="24376" y="22201"/>
                    </a:cubicBezTo>
                    <a:cubicBezTo>
                      <a:pt x="25900" y="22201"/>
                      <a:pt x="27435" y="22098"/>
                      <a:pt x="28978" y="21884"/>
                    </a:cubicBezTo>
                    <a:lnTo>
                      <a:pt x="32651" y="27426"/>
                    </a:lnTo>
                    <a:lnTo>
                      <a:pt x="39333" y="24671"/>
                    </a:lnTo>
                    <a:lnTo>
                      <a:pt x="46016" y="21915"/>
                    </a:lnTo>
                    <a:lnTo>
                      <a:pt x="44749" y="15392"/>
                    </a:lnTo>
                    <a:cubicBezTo>
                      <a:pt x="46174" y="14315"/>
                      <a:pt x="47504" y="13175"/>
                      <a:pt x="48707" y="11908"/>
                    </a:cubicBezTo>
                    <a:lnTo>
                      <a:pt x="37370" y="159"/>
                    </a:lnTo>
                    <a:cubicBezTo>
                      <a:pt x="35660" y="2027"/>
                      <a:pt x="33538" y="3516"/>
                      <a:pt x="31068" y="4561"/>
                    </a:cubicBezTo>
                    <a:cubicBezTo>
                      <a:pt x="28870" y="5460"/>
                      <a:pt x="26594" y="5885"/>
                      <a:pt x="24353" y="5885"/>
                    </a:cubicBezTo>
                    <a:cubicBezTo>
                      <a:pt x="19331" y="5885"/>
                      <a:pt x="14489" y="3746"/>
                      <a:pt x="11116" y="1"/>
                    </a:cubicBezTo>
                    <a:close/>
                  </a:path>
                </a:pathLst>
              </a:custGeom>
              <a:solidFill>
                <a:srgbClr val="ADE7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sp>
          <p:nvSpPr>
            <p:cNvPr id="240" name="Google Shape;240;p1"/>
            <p:cNvSpPr/>
            <p:nvPr/>
          </p:nvSpPr>
          <p:spPr>
            <a:xfrm>
              <a:off x="3373499" y="4025034"/>
              <a:ext cx="892491" cy="648183"/>
            </a:xfrm>
            <a:custGeom>
              <a:rect b="b" l="l" r="r" t="t"/>
              <a:pathLst>
                <a:path extrusionOk="0" h="23024" w="31702">
                  <a:moveTo>
                    <a:pt x="7411" y="0"/>
                  </a:moveTo>
                  <a:lnTo>
                    <a:pt x="0" y="22802"/>
                  </a:lnTo>
                  <a:lnTo>
                    <a:pt x="665" y="23023"/>
                  </a:lnTo>
                  <a:lnTo>
                    <a:pt x="7918" y="728"/>
                  </a:lnTo>
                  <a:lnTo>
                    <a:pt x="30719" y="728"/>
                  </a:lnTo>
                  <a:lnTo>
                    <a:pt x="23530" y="22802"/>
                  </a:lnTo>
                  <a:lnTo>
                    <a:pt x="24227" y="23023"/>
                  </a:lnTo>
                  <a:lnTo>
                    <a:pt x="31701" y="0"/>
                  </a:ln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1" name="Google Shape;241;p1"/>
            <p:cNvSpPr/>
            <p:nvPr/>
          </p:nvSpPr>
          <p:spPr>
            <a:xfrm>
              <a:off x="3584783" y="4025034"/>
              <a:ext cx="893391" cy="648183"/>
            </a:xfrm>
            <a:custGeom>
              <a:rect b="b" l="l" r="r" t="t"/>
              <a:pathLst>
                <a:path extrusionOk="0" h="23024" w="31734">
                  <a:moveTo>
                    <a:pt x="1" y="0"/>
                  </a:moveTo>
                  <a:lnTo>
                    <a:pt x="7506" y="23023"/>
                  </a:lnTo>
                  <a:lnTo>
                    <a:pt x="8171" y="22802"/>
                  </a:lnTo>
                  <a:lnTo>
                    <a:pt x="983" y="728"/>
                  </a:lnTo>
                  <a:lnTo>
                    <a:pt x="23816" y="728"/>
                  </a:lnTo>
                  <a:lnTo>
                    <a:pt x="31068" y="23023"/>
                  </a:lnTo>
                  <a:lnTo>
                    <a:pt x="31733" y="22802"/>
                  </a:lnTo>
                  <a:lnTo>
                    <a:pt x="24323" y="0"/>
                  </a:ln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2" name="Google Shape;242;p1"/>
            <p:cNvSpPr/>
            <p:nvPr/>
          </p:nvSpPr>
          <p:spPr>
            <a:xfrm>
              <a:off x="3536642" y="4221172"/>
              <a:ext cx="786384" cy="19622"/>
            </a:xfrm>
            <a:custGeom>
              <a:rect b="b" l="l" r="r" t="t"/>
              <a:pathLst>
                <a:path extrusionOk="0" h="697" w="27933">
                  <a:moveTo>
                    <a:pt x="1" y="0"/>
                  </a:moveTo>
                  <a:lnTo>
                    <a:pt x="1" y="697"/>
                  </a:lnTo>
                  <a:lnTo>
                    <a:pt x="27933" y="697"/>
                  </a:lnTo>
                  <a:lnTo>
                    <a:pt x="27933" y="0"/>
                  </a:ln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3" name="Google Shape;243;p1"/>
            <p:cNvSpPr/>
            <p:nvPr/>
          </p:nvSpPr>
          <p:spPr>
            <a:xfrm>
              <a:off x="3455507" y="4436933"/>
              <a:ext cx="940631" cy="19622"/>
            </a:xfrm>
            <a:custGeom>
              <a:rect b="b" l="l" r="r" t="t"/>
              <a:pathLst>
                <a:path extrusionOk="0" h="697" w="33412">
                  <a:moveTo>
                    <a:pt x="1" y="0"/>
                  </a:moveTo>
                  <a:lnTo>
                    <a:pt x="1" y="697"/>
                  </a:lnTo>
                  <a:lnTo>
                    <a:pt x="33412" y="697"/>
                  </a:lnTo>
                  <a:lnTo>
                    <a:pt x="33412" y="0"/>
                  </a:ln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4" name="Google Shape;244;p1"/>
            <p:cNvSpPr/>
            <p:nvPr/>
          </p:nvSpPr>
          <p:spPr>
            <a:xfrm>
              <a:off x="4240990" y="2750880"/>
              <a:ext cx="78658" cy="64328"/>
            </a:xfrm>
            <a:custGeom>
              <a:rect b="b" l="l" r="r" t="t"/>
              <a:pathLst>
                <a:path extrusionOk="0" h="2285" w="2794">
                  <a:moveTo>
                    <a:pt x="246" y="0"/>
                  </a:moveTo>
                  <a:cubicBezTo>
                    <a:pt x="238" y="0"/>
                    <a:pt x="230" y="2"/>
                    <a:pt x="222" y="4"/>
                  </a:cubicBezTo>
                  <a:cubicBezTo>
                    <a:pt x="0" y="99"/>
                    <a:pt x="380" y="511"/>
                    <a:pt x="444" y="669"/>
                  </a:cubicBezTo>
                  <a:cubicBezTo>
                    <a:pt x="475" y="796"/>
                    <a:pt x="602" y="1176"/>
                    <a:pt x="824" y="1366"/>
                  </a:cubicBezTo>
                  <a:cubicBezTo>
                    <a:pt x="1077" y="1588"/>
                    <a:pt x="919" y="2158"/>
                    <a:pt x="919" y="2158"/>
                  </a:cubicBezTo>
                  <a:lnTo>
                    <a:pt x="1869" y="2284"/>
                  </a:lnTo>
                  <a:cubicBezTo>
                    <a:pt x="1869" y="2284"/>
                    <a:pt x="1964" y="1968"/>
                    <a:pt x="1964" y="1873"/>
                  </a:cubicBezTo>
                  <a:cubicBezTo>
                    <a:pt x="1995" y="1778"/>
                    <a:pt x="2502" y="1303"/>
                    <a:pt x="2660" y="764"/>
                  </a:cubicBezTo>
                  <a:cubicBezTo>
                    <a:pt x="2794" y="284"/>
                    <a:pt x="1871" y="6"/>
                    <a:pt x="1501" y="6"/>
                  </a:cubicBezTo>
                  <a:cubicBezTo>
                    <a:pt x="1432" y="6"/>
                    <a:pt x="1382" y="16"/>
                    <a:pt x="1362" y="36"/>
                  </a:cubicBezTo>
                  <a:cubicBezTo>
                    <a:pt x="1218" y="152"/>
                    <a:pt x="1099" y="848"/>
                    <a:pt x="983" y="848"/>
                  </a:cubicBezTo>
                  <a:cubicBezTo>
                    <a:pt x="972" y="848"/>
                    <a:pt x="961" y="841"/>
                    <a:pt x="950" y="828"/>
                  </a:cubicBezTo>
                  <a:cubicBezTo>
                    <a:pt x="859" y="706"/>
                    <a:pt x="447" y="0"/>
                    <a:pt x="246" y="0"/>
                  </a:cubicBezTo>
                  <a:close/>
                </a:path>
              </a:pathLst>
            </a:custGeom>
            <a:solidFill>
              <a:srgbClr val="E09E7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5" name="Google Shape;245;p1"/>
            <p:cNvSpPr/>
            <p:nvPr/>
          </p:nvSpPr>
          <p:spPr>
            <a:xfrm>
              <a:off x="4277532" y="2700825"/>
              <a:ext cx="63343" cy="70691"/>
            </a:xfrm>
            <a:custGeom>
              <a:rect b="b" l="l" r="r" t="t"/>
              <a:pathLst>
                <a:path extrusionOk="0" h="2511" w="2250">
                  <a:moveTo>
                    <a:pt x="1530" y="1"/>
                  </a:moveTo>
                  <a:cubicBezTo>
                    <a:pt x="1515" y="1"/>
                    <a:pt x="1500" y="3"/>
                    <a:pt x="1489" y="9"/>
                  </a:cubicBezTo>
                  <a:cubicBezTo>
                    <a:pt x="1394" y="104"/>
                    <a:pt x="381" y="1941"/>
                    <a:pt x="381" y="1941"/>
                  </a:cubicBezTo>
                  <a:cubicBezTo>
                    <a:pt x="381" y="1941"/>
                    <a:pt x="856" y="484"/>
                    <a:pt x="887" y="325"/>
                  </a:cubicBezTo>
                  <a:cubicBezTo>
                    <a:pt x="931" y="217"/>
                    <a:pt x="900" y="168"/>
                    <a:pt x="836" y="168"/>
                  </a:cubicBezTo>
                  <a:cubicBezTo>
                    <a:pt x="806" y="168"/>
                    <a:pt x="769" y="179"/>
                    <a:pt x="729" y="199"/>
                  </a:cubicBezTo>
                  <a:cubicBezTo>
                    <a:pt x="602" y="294"/>
                    <a:pt x="1" y="1941"/>
                    <a:pt x="1" y="1941"/>
                  </a:cubicBezTo>
                  <a:lnTo>
                    <a:pt x="1394" y="2511"/>
                  </a:lnTo>
                  <a:cubicBezTo>
                    <a:pt x="1394" y="2511"/>
                    <a:pt x="1806" y="1751"/>
                    <a:pt x="2028" y="1434"/>
                  </a:cubicBezTo>
                  <a:cubicBezTo>
                    <a:pt x="2249" y="1117"/>
                    <a:pt x="2091" y="1085"/>
                    <a:pt x="2028" y="1085"/>
                  </a:cubicBezTo>
                  <a:cubicBezTo>
                    <a:pt x="1901" y="1085"/>
                    <a:pt x="1141" y="2257"/>
                    <a:pt x="1141" y="2257"/>
                  </a:cubicBezTo>
                  <a:cubicBezTo>
                    <a:pt x="1141" y="2257"/>
                    <a:pt x="1933" y="642"/>
                    <a:pt x="1996" y="515"/>
                  </a:cubicBezTo>
                  <a:cubicBezTo>
                    <a:pt x="2048" y="412"/>
                    <a:pt x="1952" y="309"/>
                    <a:pt x="1880" y="309"/>
                  </a:cubicBezTo>
                  <a:cubicBezTo>
                    <a:pt x="1864" y="309"/>
                    <a:pt x="1849" y="314"/>
                    <a:pt x="1838" y="325"/>
                  </a:cubicBezTo>
                  <a:cubicBezTo>
                    <a:pt x="1743" y="357"/>
                    <a:pt x="761" y="2067"/>
                    <a:pt x="761" y="2067"/>
                  </a:cubicBezTo>
                  <a:cubicBezTo>
                    <a:pt x="761" y="2067"/>
                    <a:pt x="1679" y="199"/>
                    <a:pt x="1711" y="135"/>
                  </a:cubicBezTo>
                  <a:cubicBezTo>
                    <a:pt x="1711" y="57"/>
                    <a:pt x="1604" y="1"/>
                    <a:pt x="1530" y="1"/>
                  </a:cubicBezTo>
                  <a:close/>
                </a:path>
              </a:pathLst>
            </a:custGeom>
            <a:solidFill>
              <a:srgbClr val="E09E7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6" name="Google Shape;246;p1"/>
            <p:cNvSpPr/>
            <p:nvPr/>
          </p:nvSpPr>
          <p:spPr>
            <a:xfrm>
              <a:off x="3558038" y="3218127"/>
              <a:ext cx="70466" cy="68551"/>
            </a:xfrm>
            <a:custGeom>
              <a:rect b="b" l="l" r="r" t="t"/>
              <a:pathLst>
                <a:path extrusionOk="0" h="2435" w="2503">
                  <a:moveTo>
                    <a:pt x="144" y="0"/>
                  </a:moveTo>
                  <a:cubicBezTo>
                    <a:pt x="89" y="0"/>
                    <a:pt x="48" y="18"/>
                    <a:pt x="32" y="65"/>
                  </a:cubicBezTo>
                  <a:cubicBezTo>
                    <a:pt x="1" y="287"/>
                    <a:pt x="793" y="603"/>
                    <a:pt x="951" y="698"/>
                  </a:cubicBezTo>
                  <a:cubicBezTo>
                    <a:pt x="1109" y="793"/>
                    <a:pt x="317" y="1047"/>
                    <a:pt x="191" y="1205"/>
                  </a:cubicBezTo>
                  <a:cubicBezTo>
                    <a:pt x="103" y="1351"/>
                    <a:pt x="498" y="2435"/>
                    <a:pt x="957" y="2435"/>
                  </a:cubicBezTo>
                  <a:cubicBezTo>
                    <a:pt x="997" y="2435"/>
                    <a:pt x="1037" y="2426"/>
                    <a:pt x="1078" y="2409"/>
                  </a:cubicBezTo>
                  <a:cubicBezTo>
                    <a:pt x="1616" y="2187"/>
                    <a:pt x="2028" y="1585"/>
                    <a:pt x="2123" y="1553"/>
                  </a:cubicBezTo>
                  <a:cubicBezTo>
                    <a:pt x="2218" y="1553"/>
                    <a:pt x="2503" y="1427"/>
                    <a:pt x="2503" y="1427"/>
                  </a:cubicBezTo>
                  <a:lnTo>
                    <a:pt x="2249" y="477"/>
                  </a:lnTo>
                  <a:cubicBezTo>
                    <a:pt x="2249" y="477"/>
                    <a:pt x="2010" y="575"/>
                    <a:pt x="1775" y="575"/>
                  </a:cubicBezTo>
                  <a:cubicBezTo>
                    <a:pt x="1658" y="575"/>
                    <a:pt x="1542" y="551"/>
                    <a:pt x="1458" y="477"/>
                  </a:cubicBezTo>
                  <a:cubicBezTo>
                    <a:pt x="1268" y="318"/>
                    <a:pt x="856" y="223"/>
                    <a:pt x="729" y="192"/>
                  </a:cubicBezTo>
                  <a:cubicBezTo>
                    <a:pt x="610" y="168"/>
                    <a:pt x="311" y="0"/>
                    <a:pt x="144" y="0"/>
                  </a:cubicBezTo>
                  <a:close/>
                </a:path>
              </a:pathLst>
            </a:custGeom>
            <a:solidFill>
              <a:srgbClr val="E09E7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7" name="Google Shape;247;p1"/>
            <p:cNvSpPr/>
            <p:nvPr/>
          </p:nvSpPr>
          <p:spPr>
            <a:xfrm>
              <a:off x="3518005" y="3249376"/>
              <a:ext cx="69480" cy="62780"/>
            </a:xfrm>
            <a:custGeom>
              <a:rect b="b" l="l" r="r" t="t"/>
              <a:pathLst>
                <a:path extrusionOk="0" h="2230" w="2468">
                  <a:moveTo>
                    <a:pt x="1739" y="0"/>
                  </a:moveTo>
                  <a:cubicBezTo>
                    <a:pt x="1739" y="0"/>
                    <a:pt x="188" y="824"/>
                    <a:pt x="124" y="950"/>
                  </a:cubicBezTo>
                  <a:cubicBezTo>
                    <a:pt x="75" y="1049"/>
                    <a:pt x="103" y="1129"/>
                    <a:pt x="178" y="1129"/>
                  </a:cubicBezTo>
                  <a:cubicBezTo>
                    <a:pt x="199" y="1129"/>
                    <a:pt x="223" y="1122"/>
                    <a:pt x="251" y="1109"/>
                  </a:cubicBezTo>
                  <a:cubicBezTo>
                    <a:pt x="409" y="1045"/>
                    <a:pt x="1771" y="380"/>
                    <a:pt x="1771" y="380"/>
                  </a:cubicBezTo>
                  <a:lnTo>
                    <a:pt x="1771" y="380"/>
                  </a:lnTo>
                  <a:cubicBezTo>
                    <a:pt x="1771" y="380"/>
                    <a:pt x="124" y="1647"/>
                    <a:pt x="29" y="1742"/>
                  </a:cubicBezTo>
                  <a:cubicBezTo>
                    <a:pt x="1" y="1800"/>
                    <a:pt x="77" y="1936"/>
                    <a:pt x="138" y="1936"/>
                  </a:cubicBezTo>
                  <a:cubicBezTo>
                    <a:pt x="144" y="1936"/>
                    <a:pt x="150" y="1935"/>
                    <a:pt x="156" y="1932"/>
                  </a:cubicBezTo>
                  <a:cubicBezTo>
                    <a:pt x="251" y="1900"/>
                    <a:pt x="1961" y="761"/>
                    <a:pt x="1961" y="760"/>
                  </a:cubicBezTo>
                  <a:lnTo>
                    <a:pt x="1961" y="760"/>
                  </a:lnTo>
                  <a:cubicBezTo>
                    <a:pt x="1961" y="761"/>
                    <a:pt x="409" y="1932"/>
                    <a:pt x="378" y="2027"/>
                  </a:cubicBezTo>
                  <a:cubicBezTo>
                    <a:pt x="352" y="2104"/>
                    <a:pt x="410" y="2202"/>
                    <a:pt x="501" y="2202"/>
                  </a:cubicBezTo>
                  <a:cubicBezTo>
                    <a:pt x="521" y="2202"/>
                    <a:pt x="544" y="2197"/>
                    <a:pt x="568" y="2185"/>
                  </a:cubicBezTo>
                  <a:cubicBezTo>
                    <a:pt x="694" y="2090"/>
                    <a:pt x="2214" y="1077"/>
                    <a:pt x="2215" y="1077"/>
                  </a:cubicBezTo>
                  <a:lnTo>
                    <a:pt x="2215" y="1077"/>
                  </a:lnTo>
                  <a:cubicBezTo>
                    <a:pt x="2214" y="1077"/>
                    <a:pt x="1138" y="2027"/>
                    <a:pt x="1138" y="2122"/>
                  </a:cubicBezTo>
                  <a:cubicBezTo>
                    <a:pt x="1156" y="2159"/>
                    <a:pt x="1186" y="2229"/>
                    <a:pt x="1265" y="2229"/>
                  </a:cubicBezTo>
                  <a:cubicBezTo>
                    <a:pt x="1320" y="2229"/>
                    <a:pt x="1400" y="2195"/>
                    <a:pt x="1518" y="2090"/>
                  </a:cubicBezTo>
                  <a:cubicBezTo>
                    <a:pt x="1771" y="1837"/>
                    <a:pt x="2468" y="1330"/>
                    <a:pt x="2468" y="1330"/>
                  </a:cubicBezTo>
                  <a:lnTo>
                    <a:pt x="1739" y="0"/>
                  </a:lnTo>
                  <a:close/>
                </a:path>
              </a:pathLst>
            </a:custGeom>
            <a:solidFill>
              <a:srgbClr val="E09E7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8" name="Google Shape;248;p1"/>
            <p:cNvSpPr/>
            <p:nvPr/>
          </p:nvSpPr>
          <p:spPr>
            <a:xfrm>
              <a:off x="3605306" y="3005604"/>
              <a:ext cx="374485" cy="255371"/>
            </a:xfrm>
            <a:custGeom>
              <a:rect b="b" l="l" r="r" t="t"/>
              <a:pathLst>
                <a:path extrusionOk="0" h="9071" w="13302">
                  <a:moveTo>
                    <a:pt x="11609" y="0"/>
                  </a:moveTo>
                  <a:cubicBezTo>
                    <a:pt x="11447" y="0"/>
                    <a:pt x="11260" y="37"/>
                    <a:pt x="11053" y="140"/>
                  </a:cubicBezTo>
                  <a:cubicBezTo>
                    <a:pt x="10356" y="457"/>
                    <a:pt x="9343" y="1344"/>
                    <a:pt x="9121" y="1565"/>
                  </a:cubicBezTo>
                  <a:cubicBezTo>
                    <a:pt x="8868" y="1787"/>
                    <a:pt x="7316" y="3117"/>
                    <a:pt x="7252" y="3212"/>
                  </a:cubicBezTo>
                  <a:cubicBezTo>
                    <a:pt x="6936" y="3529"/>
                    <a:pt x="5891" y="4447"/>
                    <a:pt x="5321" y="4859"/>
                  </a:cubicBezTo>
                  <a:cubicBezTo>
                    <a:pt x="4371" y="5587"/>
                    <a:pt x="0" y="8057"/>
                    <a:pt x="0" y="8057"/>
                  </a:cubicBezTo>
                  <a:lnTo>
                    <a:pt x="824" y="9071"/>
                  </a:lnTo>
                  <a:cubicBezTo>
                    <a:pt x="824" y="9071"/>
                    <a:pt x="6176" y="6854"/>
                    <a:pt x="6999" y="6094"/>
                  </a:cubicBezTo>
                  <a:cubicBezTo>
                    <a:pt x="6999" y="6094"/>
                    <a:pt x="7221" y="6031"/>
                    <a:pt x="8329" y="5144"/>
                  </a:cubicBezTo>
                  <a:cubicBezTo>
                    <a:pt x="8551" y="4954"/>
                    <a:pt x="8804" y="4764"/>
                    <a:pt x="8994" y="4606"/>
                  </a:cubicBezTo>
                  <a:cubicBezTo>
                    <a:pt x="8994" y="4606"/>
                    <a:pt x="9058" y="4574"/>
                    <a:pt x="9153" y="4479"/>
                  </a:cubicBezTo>
                  <a:cubicBezTo>
                    <a:pt x="9533" y="4130"/>
                    <a:pt x="10609" y="3180"/>
                    <a:pt x="10609" y="3180"/>
                  </a:cubicBezTo>
                  <a:cubicBezTo>
                    <a:pt x="10609" y="3180"/>
                    <a:pt x="13301" y="1755"/>
                    <a:pt x="12225" y="204"/>
                  </a:cubicBezTo>
                  <a:cubicBezTo>
                    <a:pt x="12225" y="204"/>
                    <a:pt x="11990" y="0"/>
                    <a:pt x="11609" y="0"/>
                  </a:cubicBezTo>
                  <a:close/>
                </a:path>
              </a:pathLst>
            </a:custGeom>
            <a:solidFill>
              <a:srgbClr val="ADE7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49" name="Google Shape;249;p1"/>
            <p:cNvSpPr/>
            <p:nvPr/>
          </p:nvSpPr>
          <p:spPr>
            <a:xfrm>
              <a:off x="3925372" y="2808846"/>
              <a:ext cx="131078" cy="172434"/>
            </a:xfrm>
            <a:custGeom>
              <a:rect b="b" l="l" r="r" t="t"/>
              <a:pathLst>
                <a:path extrusionOk="0" h="6125" w="4656">
                  <a:moveTo>
                    <a:pt x="1873" y="0"/>
                  </a:moveTo>
                  <a:cubicBezTo>
                    <a:pt x="1817" y="0"/>
                    <a:pt x="1762" y="2"/>
                    <a:pt x="1711" y="4"/>
                  </a:cubicBezTo>
                  <a:cubicBezTo>
                    <a:pt x="1711" y="4"/>
                    <a:pt x="665" y="257"/>
                    <a:pt x="222" y="1714"/>
                  </a:cubicBezTo>
                  <a:cubicBezTo>
                    <a:pt x="95" y="2126"/>
                    <a:pt x="0" y="2664"/>
                    <a:pt x="0" y="3297"/>
                  </a:cubicBezTo>
                  <a:cubicBezTo>
                    <a:pt x="20" y="5351"/>
                    <a:pt x="873" y="6124"/>
                    <a:pt x="1747" y="6124"/>
                  </a:cubicBezTo>
                  <a:cubicBezTo>
                    <a:pt x="2287" y="6124"/>
                    <a:pt x="2836" y="5828"/>
                    <a:pt x="3199" y="5356"/>
                  </a:cubicBezTo>
                  <a:cubicBezTo>
                    <a:pt x="3452" y="5007"/>
                    <a:pt x="3706" y="4596"/>
                    <a:pt x="3927" y="4184"/>
                  </a:cubicBezTo>
                  <a:cubicBezTo>
                    <a:pt x="4434" y="3107"/>
                    <a:pt x="4656" y="1904"/>
                    <a:pt x="4339" y="1175"/>
                  </a:cubicBezTo>
                  <a:cubicBezTo>
                    <a:pt x="3895" y="229"/>
                    <a:pt x="2677" y="0"/>
                    <a:pt x="1873" y="0"/>
                  </a:cubicBezTo>
                  <a:close/>
                </a:path>
              </a:pathLst>
            </a:custGeom>
            <a:solidFill>
              <a:srgbClr val="EEA98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0" name="Google Shape;250;p1"/>
            <p:cNvSpPr/>
            <p:nvPr/>
          </p:nvSpPr>
          <p:spPr>
            <a:xfrm>
              <a:off x="3931622" y="2804567"/>
              <a:ext cx="133753" cy="122097"/>
            </a:xfrm>
            <a:custGeom>
              <a:rect b="b" l="l" r="r" t="t"/>
              <a:pathLst>
                <a:path extrusionOk="0" h="4337" w="4751">
                  <a:moveTo>
                    <a:pt x="1025" y="0"/>
                  </a:moveTo>
                  <a:cubicBezTo>
                    <a:pt x="654" y="0"/>
                    <a:pt x="168" y="319"/>
                    <a:pt x="0" y="1866"/>
                  </a:cubicBezTo>
                  <a:cubicBezTo>
                    <a:pt x="0" y="1866"/>
                    <a:pt x="647" y="1676"/>
                    <a:pt x="1328" y="1676"/>
                  </a:cubicBezTo>
                  <a:cubicBezTo>
                    <a:pt x="1612" y="1676"/>
                    <a:pt x="1902" y="1709"/>
                    <a:pt x="2154" y="1802"/>
                  </a:cubicBezTo>
                  <a:cubicBezTo>
                    <a:pt x="2977" y="2087"/>
                    <a:pt x="2344" y="3164"/>
                    <a:pt x="2344" y="3164"/>
                  </a:cubicBezTo>
                  <a:lnTo>
                    <a:pt x="3009" y="3418"/>
                  </a:lnTo>
                  <a:cubicBezTo>
                    <a:pt x="3017" y="3433"/>
                    <a:pt x="3026" y="3437"/>
                    <a:pt x="3038" y="3437"/>
                  </a:cubicBezTo>
                  <a:cubicBezTo>
                    <a:pt x="3049" y="3437"/>
                    <a:pt x="3062" y="3433"/>
                    <a:pt x="3076" y="3433"/>
                  </a:cubicBezTo>
                  <a:cubicBezTo>
                    <a:pt x="3104" y="3433"/>
                    <a:pt x="3135" y="3449"/>
                    <a:pt x="3167" y="3544"/>
                  </a:cubicBezTo>
                  <a:cubicBezTo>
                    <a:pt x="3549" y="4309"/>
                    <a:pt x="3686" y="4336"/>
                    <a:pt x="3703" y="4336"/>
                  </a:cubicBezTo>
                  <a:cubicBezTo>
                    <a:pt x="3705" y="4336"/>
                    <a:pt x="3705" y="4336"/>
                    <a:pt x="3705" y="4336"/>
                  </a:cubicBezTo>
                  <a:cubicBezTo>
                    <a:pt x="4212" y="3259"/>
                    <a:pt x="4750" y="1897"/>
                    <a:pt x="4402" y="1169"/>
                  </a:cubicBezTo>
                  <a:cubicBezTo>
                    <a:pt x="4016" y="287"/>
                    <a:pt x="2693" y="149"/>
                    <a:pt x="1835" y="149"/>
                  </a:cubicBezTo>
                  <a:cubicBezTo>
                    <a:pt x="1708" y="149"/>
                    <a:pt x="1591" y="152"/>
                    <a:pt x="1489" y="156"/>
                  </a:cubicBezTo>
                  <a:cubicBezTo>
                    <a:pt x="1489" y="156"/>
                    <a:pt x="1285" y="0"/>
                    <a:pt x="1025" y="0"/>
                  </a:cubicBez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1" name="Google Shape;251;p1"/>
            <p:cNvSpPr/>
            <p:nvPr/>
          </p:nvSpPr>
          <p:spPr>
            <a:xfrm>
              <a:off x="4010083" y="2879987"/>
              <a:ext cx="26323" cy="33614"/>
            </a:xfrm>
            <a:custGeom>
              <a:rect b="b" l="l" r="r" t="t"/>
              <a:pathLst>
                <a:path extrusionOk="0" h="1194" w="935">
                  <a:moveTo>
                    <a:pt x="402" y="0"/>
                  </a:moveTo>
                  <a:cubicBezTo>
                    <a:pt x="245" y="0"/>
                    <a:pt x="98" y="111"/>
                    <a:pt x="63" y="232"/>
                  </a:cubicBezTo>
                  <a:cubicBezTo>
                    <a:pt x="0" y="612"/>
                    <a:pt x="0" y="1087"/>
                    <a:pt x="158" y="1182"/>
                  </a:cubicBezTo>
                  <a:cubicBezTo>
                    <a:pt x="171" y="1190"/>
                    <a:pt x="188" y="1194"/>
                    <a:pt x="207" y="1194"/>
                  </a:cubicBezTo>
                  <a:cubicBezTo>
                    <a:pt x="416" y="1194"/>
                    <a:pt x="934" y="731"/>
                    <a:pt x="760" y="295"/>
                  </a:cubicBezTo>
                  <a:cubicBezTo>
                    <a:pt x="673" y="78"/>
                    <a:pt x="534" y="0"/>
                    <a:pt x="402" y="0"/>
                  </a:cubicBezTo>
                  <a:close/>
                </a:path>
              </a:pathLst>
            </a:custGeom>
            <a:solidFill>
              <a:srgbClr val="EEA98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2" name="Google Shape;252;p1"/>
            <p:cNvSpPr/>
            <p:nvPr/>
          </p:nvSpPr>
          <p:spPr>
            <a:xfrm>
              <a:off x="3694465" y="3975908"/>
              <a:ext cx="135526" cy="69621"/>
            </a:xfrm>
            <a:custGeom>
              <a:rect b="b" l="l" r="r" t="t"/>
              <a:pathLst>
                <a:path extrusionOk="0" h="2473" w="4814">
                  <a:moveTo>
                    <a:pt x="4061" y="1"/>
                  </a:moveTo>
                  <a:cubicBezTo>
                    <a:pt x="3523" y="1"/>
                    <a:pt x="2850" y="35"/>
                    <a:pt x="2850" y="35"/>
                  </a:cubicBezTo>
                  <a:cubicBezTo>
                    <a:pt x="2850" y="35"/>
                    <a:pt x="1964" y="763"/>
                    <a:pt x="1172" y="953"/>
                  </a:cubicBezTo>
                  <a:cubicBezTo>
                    <a:pt x="412" y="1112"/>
                    <a:pt x="32" y="1492"/>
                    <a:pt x="0" y="1935"/>
                  </a:cubicBezTo>
                  <a:cubicBezTo>
                    <a:pt x="0" y="2244"/>
                    <a:pt x="938" y="2473"/>
                    <a:pt x="1838" y="2473"/>
                  </a:cubicBezTo>
                  <a:cubicBezTo>
                    <a:pt x="2321" y="2473"/>
                    <a:pt x="2794" y="2407"/>
                    <a:pt x="3104" y="2252"/>
                  </a:cubicBezTo>
                  <a:cubicBezTo>
                    <a:pt x="4402" y="1555"/>
                    <a:pt x="4529" y="1777"/>
                    <a:pt x="4687" y="1428"/>
                  </a:cubicBezTo>
                  <a:cubicBezTo>
                    <a:pt x="4814" y="1080"/>
                    <a:pt x="4687" y="193"/>
                    <a:pt x="4719" y="67"/>
                  </a:cubicBezTo>
                  <a:cubicBezTo>
                    <a:pt x="4719" y="16"/>
                    <a:pt x="4420" y="1"/>
                    <a:pt x="4061" y="1"/>
                  </a:cubicBez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3" name="Google Shape;253;p1"/>
            <p:cNvSpPr/>
            <p:nvPr/>
          </p:nvSpPr>
          <p:spPr>
            <a:xfrm>
              <a:off x="3773799" y="3963492"/>
              <a:ext cx="48056" cy="18721"/>
            </a:xfrm>
            <a:custGeom>
              <a:rect b="b" l="l" r="r" t="t"/>
              <a:pathLst>
                <a:path extrusionOk="0" h="665" w="1707">
                  <a:moveTo>
                    <a:pt x="1584" y="1"/>
                  </a:moveTo>
                  <a:lnTo>
                    <a:pt x="96" y="223"/>
                  </a:lnTo>
                  <a:cubicBezTo>
                    <a:pt x="96" y="223"/>
                    <a:pt x="1" y="603"/>
                    <a:pt x="32" y="603"/>
                  </a:cubicBezTo>
                  <a:cubicBezTo>
                    <a:pt x="32" y="603"/>
                    <a:pt x="591" y="665"/>
                    <a:pt x="1058" y="665"/>
                  </a:cubicBezTo>
                  <a:cubicBezTo>
                    <a:pt x="1408" y="665"/>
                    <a:pt x="1706" y="630"/>
                    <a:pt x="1679" y="508"/>
                  </a:cubicBezTo>
                  <a:cubicBezTo>
                    <a:pt x="1647" y="254"/>
                    <a:pt x="1584" y="1"/>
                    <a:pt x="1584" y="1"/>
                  </a:cubicBezTo>
                  <a:close/>
                </a:path>
              </a:pathLst>
            </a:custGeom>
            <a:solidFill>
              <a:srgbClr val="2E262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4" name="Google Shape;254;p1"/>
            <p:cNvSpPr/>
            <p:nvPr/>
          </p:nvSpPr>
          <p:spPr>
            <a:xfrm>
              <a:off x="4015742" y="3993024"/>
              <a:ext cx="120943" cy="71057"/>
            </a:xfrm>
            <a:custGeom>
              <a:rect b="b" l="l" r="r" t="t"/>
              <a:pathLst>
                <a:path extrusionOk="0" h="2524" w="4296">
                  <a:moveTo>
                    <a:pt x="3375" y="0"/>
                  </a:moveTo>
                  <a:cubicBezTo>
                    <a:pt x="2866" y="0"/>
                    <a:pt x="2301" y="29"/>
                    <a:pt x="2301" y="29"/>
                  </a:cubicBezTo>
                  <a:cubicBezTo>
                    <a:pt x="2301" y="29"/>
                    <a:pt x="1762" y="884"/>
                    <a:pt x="1034" y="1042"/>
                  </a:cubicBezTo>
                  <a:cubicBezTo>
                    <a:pt x="306" y="1232"/>
                    <a:pt x="52" y="1485"/>
                    <a:pt x="21" y="1929"/>
                  </a:cubicBezTo>
                  <a:cubicBezTo>
                    <a:pt x="0" y="2193"/>
                    <a:pt x="700" y="2524"/>
                    <a:pt x="1522" y="2524"/>
                  </a:cubicBezTo>
                  <a:cubicBezTo>
                    <a:pt x="1979" y="2524"/>
                    <a:pt x="2473" y="2422"/>
                    <a:pt x="2903" y="2150"/>
                  </a:cubicBezTo>
                  <a:cubicBezTo>
                    <a:pt x="3694" y="1675"/>
                    <a:pt x="3979" y="1707"/>
                    <a:pt x="4138" y="1390"/>
                  </a:cubicBezTo>
                  <a:cubicBezTo>
                    <a:pt x="4296" y="1074"/>
                    <a:pt x="4169" y="187"/>
                    <a:pt x="4169" y="92"/>
                  </a:cubicBezTo>
                  <a:cubicBezTo>
                    <a:pt x="4184" y="20"/>
                    <a:pt x="3799" y="0"/>
                    <a:pt x="3375" y="0"/>
                  </a:cubicBez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5" name="Google Shape;255;p1"/>
            <p:cNvSpPr/>
            <p:nvPr/>
          </p:nvSpPr>
          <p:spPr>
            <a:xfrm>
              <a:off x="4084969" y="3981341"/>
              <a:ext cx="45494" cy="17849"/>
            </a:xfrm>
            <a:custGeom>
              <a:rect b="b" l="l" r="r" t="t"/>
              <a:pathLst>
                <a:path extrusionOk="0" h="634" w="1616">
                  <a:moveTo>
                    <a:pt x="1489" y="0"/>
                  </a:moveTo>
                  <a:lnTo>
                    <a:pt x="32" y="127"/>
                  </a:lnTo>
                  <a:cubicBezTo>
                    <a:pt x="32" y="127"/>
                    <a:pt x="0" y="475"/>
                    <a:pt x="32" y="507"/>
                  </a:cubicBezTo>
                  <a:cubicBezTo>
                    <a:pt x="32" y="507"/>
                    <a:pt x="736" y="634"/>
                    <a:pt x="1205" y="634"/>
                  </a:cubicBezTo>
                  <a:cubicBezTo>
                    <a:pt x="1439" y="634"/>
                    <a:pt x="1615" y="602"/>
                    <a:pt x="1615" y="507"/>
                  </a:cubicBezTo>
                  <a:cubicBezTo>
                    <a:pt x="1584" y="285"/>
                    <a:pt x="1489" y="0"/>
                    <a:pt x="1489" y="0"/>
                  </a:cubicBezTo>
                  <a:close/>
                </a:path>
              </a:pathLst>
            </a:custGeom>
            <a:solidFill>
              <a:srgbClr val="2F6B8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6" name="Google Shape;256;p1"/>
            <p:cNvSpPr/>
            <p:nvPr/>
          </p:nvSpPr>
          <p:spPr>
            <a:xfrm>
              <a:off x="3765015" y="3327640"/>
              <a:ext cx="378820" cy="672338"/>
            </a:xfrm>
            <a:custGeom>
              <a:rect b="b" l="l" r="r" t="t"/>
              <a:pathLst>
                <a:path extrusionOk="0" h="23882" w="13456">
                  <a:moveTo>
                    <a:pt x="10699" y="1"/>
                  </a:moveTo>
                  <a:cubicBezTo>
                    <a:pt x="8567" y="1"/>
                    <a:pt x="4905" y="1590"/>
                    <a:pt x="4905" y="1590"/>
                  </a:cubicBezTo>
                  <a:cubicBezTo>
                    <a:pt x="4905" y="1590"/>
                    <a:pt x="2751" y="6911"/>
                    <a:pt x="2150" y="8716"/>
                  </a:cubicBezTo>
                  <a:cubicBezTo>
                    <a:pt x="1326" y="11091"/>
                    <a:pt x="883" y="13181"/>
                    <a:pt x="788" y="14321"/>
                  </a:cubicBezTo>
                  <a:cubicBezTo>
                    <a:pt x="661" y="15746"/>
                    <a:pt x="154" y="22524"/>
                    <a:pt x="59" y="22935"/>
                  </a:cubicBezTo>
                  <a:cubicBezTo>
                    <a:pt x="1" y="23190"/>
                    <a:pt x="937" y="23239"/>
                    <a:pt x="1659" y="23239"/>
                  </a:cubicBezTo>
                  <a:cubicBezTo>
                    <a:pt x="2103" y="23239"/>
                    <a:pt x="2466" y="23220"/>
                    <a:pt x="2466" y="23220"/>
                  </a:cubicBezTo>
                  <a:cubicBezTo>
                    <a:pt x="2466" y="23220"/>
                    <a:pt x="3860" y="14670"/>
                    <a:pt x="4240" y="13150"/>
                  </a:cubicBezTo>
                  <a:cubicBezTo>
                    <a:pt x="4609" y="11765"/>
                    <a:pt x="7787" y="5660"/>
                    <a:pt x="8259" y="5660"/>
                  </a:cubicBezTo>
                  <a:cubicBezTo>
                    <a:pt x="8273" y="5660"/>
                    <a:pt x="8284" y="5665"/>
                    <a:pt x="8293" y="5676"/>
                  </a:cubicBezTo>
                  <a:cubicBezTo>
                    <a:pt x="8642" y="6087"/>
                    <a:pt x="9718" y="12675"/>
                    <a:pt x="9940" y="13783"/>
                  </a:cubicBezTo>
                  <a:cubicBezTo>
                    <a:pt x="10193" y="14923"/>
                    <a:pt x="10827" y="23727"/>
                    <a:pt x="10827" y="23727"/>
                  </a:cubicBezTo>
                  <a:cubicBezTo>
                    <a:pt x="10827" y="23727"/>
                    <a:pt x="11798" y="23882"/>
                    <a:pt x="12577" y="23882"/>
                  </a:cubicBezTo>
                  <a:cubicBezTo>
                    <a:pt x="12966" y="23882"/>
                    <a:pt x="13308" y="23843"/>
                    <a:pt x="13455" y="23727"/>
                  </a:cubicBezTo>
                  <a:cubicBezTo>
                    <a:pt x="13455" y="23727"/>
                    <a:pt x="13107" y="15873"/>
                    <a:pt x="12949" y="13751"/>
                  </a:cubicBezTo>
                  <a:cubicBezTo>
                    <a:pt x="12917" y="12960"/>
                    <a:pt x="13455" y="4187"/>
                    <a:pt x="12125" y="640"/>
                  </a:cubicBezTo>
                  <a:cubicBezTo>
                    <a:pt x="11944" y="175"/>
                    <a:pt x="11405" y="1"/>
                    <a:pt x="10699" y="1"/>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7" name="Google Shape;257;p1"/>
            <p:cNvSpPr/>
            <p:nvPr/>
          </p:nvSpPr>
          <p:spPr>
            <a:xfrm>
              <a:off x="3885255" y="2997045"/>
              <a:ext cx="257314" cy="419754"/>
            </a:xfrm>
            <a:custGeom>
              <a:rect b="b" l="l" r="r" t="t"/>
              <a:pathLst>
                <a:path extrusionOk="0" h="14910" w="9140">
                  <a:moveTo>
                    <a:pt x="2946" y="1"/>
                  </a:moveTo>
                  <a:cubicBezTo>
                    <a:pt x="2946" y="1"/>
                    <a:pt x="1077" y="381"/>
                    <a:pt x="855" y="571"/>
                  </a:cubicBezTo>
                  <a:cubicBezTo>
                    <a:pt x="570" y="793"/>
                    <a:pt x="64" y="3104"/>
                    <a:pt x="32" y="3706"/>
                  </a:cubicBezTo>
                  <a:cubicBezTo>
                    <a:pt x="0" y="4339"/>
                    <a:pt x="159" y="6873"/>
                    <a:pt x="412" y="7855"/>
                  </a:cubicBezTo>
                  <a:cubicBezTo>
                    <a:pt x="697" y="8805"/>
                    <a:pt x="190" y="12827"/>
                    <a:pt x="32" y="14157"/>
                  </a:cubicBezTo>
                  <a:cubicBezTo>
                    <a:pt x="32" y="14157"/>
                    <a:pt x="1684" y="14909"/>
                    <a:pt x="4636" y="14909"/>
                  </a:cubicBezTo>
                  <a:cubicBezTo>
                    <a:pt x="5792" y="14909"/>
                    <a:pt x="7146" y="14794"/>
                    <a:pt x="8678" y="14474"/>
                  </a:cubicBezTo>
                  <a:cubicBezTo>
                    <a:pt x="8678" y="14474"/>
                    <a:pt x="7728" y="10325"/>
                    <a:pt x="7886" y="8995"/>
                  </a:cubicBezTo>
                  <a:cubicBezTo>
                    <a:pt x="8076" y="7316"/>
                    <a:pt x="8646" y="3611"/>
                    <a:pt x="8646" y="3611"/>
                  </a:cubicBezTo>
                  <a:cubicBezTo>
                    <a:pt x="8646" y="3611"/>
                    <a:pt x="9139" y="189"/>
                    <a:pt x="8696" y="189"/>
                  </a:cubicBezTo>
                  <a:cubicBezTo>
                    <a:pt x="8690" y="189"/>
                    <a:pt x="8684" y="190"/>
                    <a:pt x="8678" y="191"/>
                  </a:cubicBezTo>
                  <a:cubicBezTo>
                    <a:pt x="8327" y="257"/>
                    <a:pt x="7954" y="282"/>
                    <a:pt x="7588" y="282"/>
                  </a:cubicBezTo>
                  <a:cubicBezTo>
                    <a:pt x="6369" y="282"/>
                    <a:pt x="5226" y="1"/>
                    <a:pt x="5226" y="1"/>
                  </a:cubicBezTo>
                  <a:close/>
                </a:path>
              </a:pathLst>
            </a:custGeom>
            <a:solidFill>
              <a:srgbClr val="ADE7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8" name="Google Shape;258;p1"/>
            <p:cNvSpPr/>
            <p:nvPr/>
          </p:nvSpPr>
          <p:spPr>
            <a:xfrm>
              <a:off x="3956565" y="2924102"/>
              <a:ext cx="76153" cy="87808"/>
            </a:xfrm>
            <a:custGeom>
              <a:rect b="b" l="l" r="r" t="t"/>
              <a:pathLst>
                <a:path extrusionOk="0" h="3119" w="2705">
                  <a:moveTo>
                    <a:pt x="2526" y="1"/>
                  </a:moveTo>
                  <a:cubicBezTo>
                    <a:pt x="2004" y="1"/>
                    <a:pt x="191" y="1610"/>
                    <a:pt x="191" y="1610"/>
                  </a:cubicBezTo>
                  <a:cubicBezTo>
                    <a:pt x="223" y="1642"/>
                    <a:pt x="223" y="1768"/>
                    <a:pt x="223" y="1927"/>
                  </a:cubicBezTo>
                  <a:cubicBezTo>
                    <a:pt x="223" y="1927"/>
                    <a:pt x="191" y="1958"/>
                    <a:pt x="191" y="1958"/>
                  </a:cubicBezTo>
                  <a:cubicBezTo>
                    <a:pt x="191" y="2085"/>
                    <a:pt x="159" y="2212"/>
                    <a:pt x="128" y="2370"/>
                  </a:cubicBezTo>
                  <a:cubicBezTo>
                    <a:pt x="128" y="2402"/>
                    <a:pt x="128" y="2402"/>
                    <a:pt x="128" y="2433"/>
                  </a:cubicBezTo>
                  <a:cubicBezTo>
                    <a:pt x="1" y="2845"/>
                    <a:pt x="1" y="2655"/>
                    <a:pt x="1" y="3004"/>
                  </a:cubicBezTo>
                  <a:cubicBezTo>
                    <a:pt x="1" y="3004"/>
                    <a:pt x="149" y="3118"/>
                    <a:pt x="544" y="3118"/>
                  </a:cubicBezTo>
                  <a:cubicBezTo>
                    <a:pt x="926" y="3118"/>
                    <a:pt x="1538" y="3012"/>
                    <a:pt x="2471" y="2592"/>
                  </a:cubicBezTo>
                  <a:cubicBezTo>
                    <a:pt x="2471" y="2592"/>
                    <a:pt x="2281" y="1547"/>
                    <a:pt x="2629" y="343"/>
                  </a:cubicBezTo>
                  <a:cubicBezTo>
                    <a:pt x="2705" y="99"/>
                    <a:pt x="2654" y="1"/>
                    <a:pt x="2526" y="1"/>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59" name="Google Shape;259;p1"/>
            <p:cNvSpPr/>
            <p:nvPr/>
          </p:nvSpPr>
          <p:spPr>
            <a:xfrm>
              <a:off x="3960140" y="2953381"/>
              <a:ext cx="59768" cy="37921"/>
            </a:xfrm>
            <a:custGeom>
              <a:rect b="b" l="l" r="r" t="t"/>
              <a:pathLst>
                <a:path extrusionOk="0" h="1347" w="2123">
                  <a:moveTo>
                    <a:pt x="2122" y="0"/>
                  </a:moveTo>
                  <a:cubicBezTo>
                    <a:pt x="1566" y="825"/>
                    <a:pt x="940" y="987"/>
                    <a:pt x="533" y="987"/>
                  </a:cubicBezTo>
                  <a:cubicBezTo>
                    <a:pt x="268" y="987"/>
                    <a:pt x="96" y="918"/>
                    <a:pt x="96" y="918"/>
                  </a:cubicBezTo>
                  <a:cubicBezTo>
                    <a:pt x="64" y="1045"/>
                    <a:pt x="32" y="1172"/>
                    <a:pt x="1" y="1330"/>
                  </a:cubicBezTo>
                  <a:cubicBezTo>
                    <a:pt x="82" y="1342"/>
                    <a:pt x="162" y="1347"/>
                    <a:pt x="239" y="1347"/>
                  </a:cubicBezTo>
                  <a:cubicBezTo>
                    <a:pt x="1451" y="1347"/>
                    <a:pt x="2122" y="30"/>
                    <a:pt x="2122" y="0"/>
                  </a:cubicBezTo>
                  <a:close/>
                </a:path>
              </a:pathLst>
            </a:custGeom>
            <a:solidFill>
              <a:srgbClr val="A7786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0" name="Google Shape;260;p1"/>
            <p:cNvSpPr/>
            <p:nvPr/>
          </p:nvSpPr>
          <p:spPr>
            <a:xfrm>
              <a:off x="3944094" y="2993188"/>
              <a:ext cx="88286" cy="28265"/>
            </a:xfrm>
            <a:custGeom>
              <a:rect b="b" l="l" r="r" t="t"/>
              <a:pathLst>
                <a:path extrusionOk="0" h="1004" w="3136">
                  <a:moveTo>
                    <a:pt x="1686" y="0"/>
                  </a:moveTo>
                  <a:cubicBezTo>
                    <a:pt x="1244" y="0"/>
                    <a:pt x="785" y="48"/>
                    <a:pt x="444" y="201"/>
                  </a:cubicBezTo>
                  <a:cubicBezTo>
                    <a:pt x="444" y="201"/>
                    <a:pt x="0" y="866"/>
                    <a:pt x="602" y="961"/>
                  </a:cubicBezTo>
                  <a:cubicBezTo>
                    <a:pt x="729" y="988"/>
                    <a:pt x="886" y="1003"/>
                    <a:pt x="1060" y="1003"/>
                  </a:cubicBezTo>
                  <a:cubicBezTo>
                    <a:pt x="1712" y="1003"/>
                    <a:pt x="2611" y="787"/>
                    <a:pt x="3136" y="138"/>
                  </a:cubicBezTo>
                  <a:cubicBezTo>
                    <a:pt x="3136" y="138"/>
                    <a:pt x="2435" y="0"/>
                    <a:pt x="1686" y="0"/>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1" name="Google Shape;261;p1"/>
            <p:cNvSpPr/>
            <p:nvPr/>
          </p:nvSpPr>
          <p:spPr>
            <a:xfrm>
              <a:off x="4039502" y="2795558"/>
              <a:ext cx="262128" cy="320235"/>
            </a:xfrm>
            <a:custGeom>
              <a:rect b="b" l="l" r="r" t="t"/>
              <a:pathLst>
                <a:path extrusionOk="0" h="11375" w="9311">
                  <a:moveTo>
                    <a:pt x="7854" y="1"/>
                  </a:moveTo>
                  <a:cubicBezTo>
                    <a:pt x="7854" y="1"/>
                    <a:pt x="6682" y="3579"/>
                    <a:pt x="6587" y="3896"/>
                  </a:cubicBezTo>
                  <a:cubicBezTo>
                    <a:pt x="6556" y="4054"/>
                    <a:pt x="5922" y="5891"/>
                    <a:pt x="5764" y="6239"/>
                  </a:cubicBezTo>
                  <a:cubicBezTo>
                    <a:pt x="5669" y="6524"/>
                    <a:pt x="3357" y="7285"/>
                    <a:pt x="3009" y="7411"/>
                  </a:cubicBezTo>
                  <a:cubicBezTo>
                    <a:pt x="2660" y="7538"/>
                    <a:pt x="1964" y="7886"/>
                    <a:pt x="1299" y="8456"/>
                  </a:cubicBezTo>
                  <a:cubicBezTo>
                    <a:pt x="475" y="9185"/>
                    <a:pt x="0" y="10230"/>
                    <a:pt x="190" y="10641"/>
                  </a:cubicBezTo>
                  <a:cubicBezTo>
                    <a:pt x="452" y="11184"/>
                    <a:pt x="850" y="11374"/>
                    <a:pt x="1284" y="11374"/>
                  </a:cubicBezTo>
                  <a:cubicBezTo>
                    <a:pt x="2265" y="11374"/>
                    <a:pt x="3425" y="10400"/>
                    <a:pt x="3579" y="10356"/>
                  </a:cubicBezTo>
                  <a:cubicBezTo>
                    <a:pt x="3800" y="10261"/>
                    <a:pt x="5954" y="8646"/>
                    <a:pt x="6967" y="8013"/>
                  </a:cubicBezTo>
                  <a:cubicBezTo>
                    <a:pt x="7917" y="7411"/>
                    <a:pt x="8012" y="6619"/>
                    <a:pt x="8076" y="6176"/>
                  </a:cubicBezTo>
                  <a:cubicBezTo>
                    <a:pt x="8234" y="5511"/>
                    <a:pt x="9311" y="349"/>
                    <a:pt x="9311" y="349"/>
                  </a:cubicBezTo>
                  <a:lnTo>
                    <a:pt x="7854" y="1"/>
                  </a:lnTo>
                  <a:close/>
                </a:path>
              </a:pathLst>
            </a:custGeom>
            <a:solidFill>
              <a:srgbClr val="ADE7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2" name="Google Shape;262;p1"/>
            <p:cNvSpPr/>
            <p:nvPr/>
          </p:nvSpPr>
          <p:spPr>
            <a:xfrm>
              <a:off x="4825858" y="4577358"/>
              <a:ext cx="168521" cy="83022"/>
            </a:xfrm>
            <a:custGeom>
              <a:rect b="b" l="l" r="r" t="t"/>
              <a:pathLst>
                <a:path extrusionOk="0" h="2949" w="5986">
                  <a:moveTo>
                    <a:pt x="5443" y="1"/>
                  </a:moveTo>
                  <a:cubicBezTo>
                    <a:pt x="4981" y="1"/>
                    <a:pt x="3705" y="111"/>
                    <a:pt x="3705" y="111"/>
                  </a:cubicBezTo>
                  <a:cubicBezTo>
                    <a:pt x="3705" y="111"/>
                    <a:pt x="3325" y="237"/>
                    <a:pt x="2882" y="554"/>
                  </a:cubicBezTo>
                  <a:cubicBezTo>
                    <a:pt x="2470" y="839"/>
                    <a:pt x="1900" y="1346"/>
                    <a:pt x="1299" y="1473"/>
                  </a:cubicBezTo>
                  <a:cubicBezTo>
                    <a:pt x="665" y="1568"/>
                    <a:pt x="0" y="1568"/>
                    <a:pt x="95" y="2233"/>
                  </a:cubicBezTo>
                  <a:cubicBezTo>
                    <a:pt x="177" y="2664"/>
                    <a:pt x="1059" y="2949"/>
                    <a:pt x="2169" y="2949"/>
                  </a:cubicBezTo>
                  <a:cubicBezTo>
                    <a:pt x="2771" y="2949"/>
                    <a:pt x="3440" y="2865"/>
                    <a:pt x="4086" y="2676"/>
                  </a:cubicBezTo>
                  <a:cubicBezTo>
                    <a:pt x="5954" y="2106"/>
                    <a:pt x="5986" y="2043"/>
                    <a:pt x="5986" y="1884"/>
                  </a:cubicBezTo>
                  <a:cubicBezTo>
                    <a:pt x="5986" y="1726"/>
                    <a:pt x="5701" y="79"/>
                    <a:pt x="5606" y="16"/>
                  </a:cubicBezTo>
                  <a:cubicBezTo>
                    <a:pt x="5595" y="5"/>
                    <a:pt x="5535" y="1"/>
                    <a:pt x="5443" y="1"/>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3" name="Google Shape;263;p1"/>
            <p:cNvSpPr/>
            <p:nvPr/>
          </p:nvSpPr>
          <p:spPr>
            <a:xfrm>
              <a:off x="5153947" y="4548361"/>
              <a:ext cx="145351" cy="77082"/>
            </a:xfrm>
            <a:custGeom>
              <a:rect b="b" l="l" r="r" t="t"/>
              <a:pathLst>
                <a:path extrusionOk="0" h="2738" w="5163">
                  <a:moveTo>
                    <a:pt x="4371" y="1"/>
                  </a:moveTo>
                  <a:lnTo>
                    <a:pt x="2819" y="539"/>
                  </a:lnTo>
                  <a:cubicBezTo>
                    <a:pt x="2819" y="539"/>
                    <a:pt x="2091" y="1267"/>
                    <a:pt x="1489" y="1394"/>
                  </a:cubicBezTo>
                  <a:cubicBezTo>
                    <a:pt x="855" y="1521"/>
                    <a:pt x="64" y="1711"/>
                    <a:pt x="32" y="2123"/>
                  </a:cubicBezTo>
                  <a:cubicBezTo>
                    <a:pt x="0" y="2503"/>
                    <a:pt x="254" y="2629"/>
                    <a:pt x="254" y="2629"/>
                  </a:cubicBezTo>
                  <a:cubicBezTo>
                    <a:pt x="326" y="2687"/>
                    <a:pt x="965" y="2738"/>
                    <a:pt x="1749" y="2738"/>
                  </a:cubicBezTo>
                  <a:cubicBezTo>
                    <a:pt x="2692" y="2738"/>
                    <a:pt x="3843" y="2664"/>
                    <a:pt x="4466" y="2439"/>
                  </a:cubicBezTo>
                  <a:cubicBezTo>
                    <a:pt x="5162" y="2186"/>
                    <a:pt x="4371" y="1"/>
                    <a:pt x="4371" y="1"/>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4" name="Google Shape;264;p1"/>
            <p:cNvSpPr/>
            <p:nvPr/>
          </p:nvSpPr>
          <p:spPr>
            <a:xfrm>
              <a:off x="4982752" y="3588811"/>
              <a:ext cx="71367" cy="134090"/>
            </a:xfrm>
            <a:custGeom>
              <a:rect b="b" l="l" r="r" t="t"/>
              <a:pathLst>
                <a:path extrusionOk="0" h="4763" w="2535">
                  <a:moveTo>
                    <a:pt x="2104" y="1"/>
                  </a:moveTo>
                  <a:cubicBezTo>
                    <a:pt x="1700" y="1"/>
                    <a:pt x="1" y="2388"/>
                    <a:pt x="1" y="2416"/>
                  </a:cubicBezTo>
                  <a:cubicBezTo>
                    <a:pt x="1" y="2416"/>
                    <a:pt x="96" y="2669"/>
                    <a:pt x="191" y="2986"/>
                  </a:cubicBezTo>
                  <a:cubicBezTo>
                    <a:pt x="349" y="3493"/>
                    <a:pt x="539" y="4221"/>
                    <a:pt x="508" y="4633"/>
                  </a:cubicBezTo>
                  <a:cubicBezTo>
                    <a:pt x="499" y="4723"/>
                    <a:pt x="527" y="4762"/>
                    <a:pt x="582" y="4762"/>
                  </a:cubicBezTo>
                  <a:cubicBezTo>
                    <a:pt x="950" y="4762"/>
                    <a:pt x="2534" y="2986"/>
                    <a:pt x="2534" y="2986"/>
                  </a:cubicBezTo>
                  <a:cubicBezTo>
                    <a:pt x="2534" y="2986"/>
                    <a:pt x="2123" y="1181"/>
                    <a:pt x="2186" y="199"/>
                  </a:cubicBezTo>
                  <a:cubicBezTo>
                    <a:pt x="2199" y="60"/>
                    <a:pt x="2168" y="1"/>
                    <a:pt x="2104" y="1"/>
                  </a:cubicBezTo>
                  <a:close/>
                </a:path>
              </a:pathLst>
            </a:custGeom>
            <a:solidFill>
              <a:srgbClr val="EEA98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5" name="Google Shape;265;p1"/>
            <p:cNvSpPr/>
            <p:nvPr/>
          </p:nvSpPr>
          <p:spPr>
            <a:xfrm>
              <a:off x="5005950" y="4031650"/>
              <a:ext cx="275529" cy="543062"/>
            </a:xfrm>
            <a:custGeom>
              <a:rect b="b" l="l" r="r" t="t"/>
              <a:pathLst>
                <a:path extrusionOk="0" h="19290" w="9787">
                  <a:moveTo>
                    <a:pt x="5581" y="1"/>
                  </a:moveTo>
                  <a:cubicBezTo>
                    <a:pt x="4462" y="1"/>
                    <a:pt x="1055" y="3445"/>
                    <a:pt x="919" y="4832"/>
                  </a:cubicBezTo>
                  <a:cubicBezTo>
                    <a:pt x="919" y="4832"/>
                    <a:pt x="0" y="8031"/>
                    <a:pt x="159" y="8601"/>
                  </a:cubicBezTo>
                  <a:cubicBezTo>
                    <a:pt x="317" y="9171"/>
                    <a:pt x="1900" y="11229"/>
                    <a:pt x="2122" y="11546"/>
                  </a:cubicBezTo>
                  <a:cubicBezTo>
                    <a:pt x="2407" y="11958"/>
                    <a:pt x="6968" y="19146"/>
                    <a:pt x="7031" y="19273"/>
                  </a:cubicBezTo>
                  <a:cubicBezTo>
                    <a:pt x="7036" y="19284"/>
                    <a:pt x="7061" y="19289"/>
                    <a:pt x="7102" y="19289"/>
                  </a:cubicBezTo>
                  <a:cubicBezTo>
                    <a:pt x="7524" y="19289"/>
                    <a:pt x="9670" y="18717"/>
                    <a:pt x="9786" y="18196"/>
                  </a:cubicBezTo>
                  <a:cubicBezTo>
                    <a:pt x="9786" y="18196"/>
                    <a:pt x="6144" y="10786"/>
                    <a:pt x="5289" y="9804"/>
                  </a:cubicBezTo>
                  <a:cubicBezTo>
                    <a:pt x="4434" y="8822"/>
                    <a:pt x="4212" y="7777"/>
                    <a:pt x="4371" y="6637"/>
                  </a:cubicBezTo>
                  <a:cubicBezTo>
                    <a:pt x="4497" y="5529"/>
                    <a:pt x="6176" y="1824"/>
                    <a:pt x="5922" y="303"/>
                  </a:cubicBezTo>
                  <a:cubicBezTo>
                    <a:pt x="5887" y="94"/>
                    <a:pt x="5765" y="1"/>
                    <a:pt x="5581" y="1"/>
                  </a:cubicBezTo>
                  <a:close/>
                </a:path>
              </a:pathLst>
            </a:custGeom>
            <a:solidFill>
              <a:srgbClr val="ADE7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6" name="Google Shape;266;p1"/>
            <p:cNvSpPr/>
            <p:nvPr/>
          </p:nvSpPr>
          <p:spPr>
            <a:xfrm>
              <a:off x="4771467" y="4017404"/>
              <a:ext cx="406578" cy="565049"/>
            </a:xfrm>
            <a:custGeom>
              <a:rect b="b" l="l" r="r" t="t"/>
              <a:pathLst>
                <a:path extrusionOk="0" h="20071" w="14442">
                  <a:moveTo>
                    <a:pt x="12616" y="0"/>
                  </a:moveTo>
                  <a:cubicBezTo>
                    <a:pt x="11596" y="0"/>
                    <a:pt x="9989" y="221"/>
                    <a:pt x="7569" y="1063"/>
                  </a:cubicBezTo>
                  <a:cubicBezTo>
                    <a:pt x="7569" y="1063"/>
                    <a:pt x="1394" y="5750"/>
                    <a:pt x="697" y="6700"/>
                  </a:cubicBezTo>
                  <a:cubicBezTo>
                    <a:pt x="0" y="7650"/>
                    <a:pt x="792" y="9075"/>
                    <a:pt x="887" y="9550"/>
                  </a:cubicBezTo>
                  <a:cubicBezTo>
                    <a:pt x="982" y="10025"/>
                    <a:pt x="5131" y="19209"/>
                    <a:pt x="5194" y="20032"/>
                  </a:cubicBezTo>
                  <a:cubicBezTo>
                    <a:pt x="5194" y="20032"/>
                    <a:pt x="5667" y="20070"/>
                    <a:pt x="6258" y="20070"/>
                  </a:cubicBezTo>
                  <a:cubicBezTo>
                    <a:pt x="7103" y="20070"/>
                    <a:pt x="8190" y="19993"/>
                    <a:pt x="8488" y="19621"/>
                  </a:cubicBezTo>
                  <a:cubicBezTo>
                    <a:pt x="8488" y="19621"/>
                    <a:pt x="5447" y="10880"/>
                    <a:pt x="5004" y="9392"/>
                  </a:cubicBezTo>
                  <a:cubicBezTo>
                    <a:pt x="4561" y="7903"/>
                    <a:pt x="6081" y="7523"/>
                    <a:pt x="7284" y="6985"/>
                  </a:cubicBezTo>
                  <a:cubicBezTo>
                    <a:pt x="8519" y="6446"/>
                    <a:pt x="13840" y="3311"/>
                    <a:pt x="14156" y="2140"/>
                  </a:cubicBezTo>
                  <a:cubicBezTo>
                    <a:pt x="14441" y="1063"/>
                    <a:pt x="14156" y="271"/>
                    <a:pt x="14156" y="271"/>
                  </a:cubicBezTo>
                  <a:cubicBezTo>
                    <a:pt x="14156" y="271"/>
                    <a:pt x="13746" y="0"/>
                    <a:pt x="12616" y="0"/>
                  </a:cubicBezTo>
                  <a:close/>
                </a:path>
              </a:pathLst>
            </a:custGeom>
            <a:solidFill>
              <a:srgbClr val="ADE7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7" name="Google Shape;267;p1"/>
            <p:cNvSpPr/>
            <p:nvPr/>
          </p:nvSpPr>
          <p:spPr>
            <a:xfrm>
              <a:off x="4858825" y="3564966"/>
              <a:ext cx="179247" cy="216690"/>
            </a:xfrm>
            <a:custGeom>
              <a:rect b="b" l="l" r="r" t="t"/>
              <a:pathLst>
                <a:path extrusionOk="0" h="7697" w="6367">
                  <a:moveTo>
                    <a:pt x="3770" y="1"/>
                  </a:moveTo>
                  <a:cubicBezTo>
                    <a:pt x="3770" y="1"/>
                    <a:pt x="128" y="4435"/>
                    <a:pt x="64" y="5353"/>
                  </a:cubicBezTo>
                  <a:cubicBezTo>
                    <a:pt x="1" y="6240"/>
                    <a:pt x="4118" y="7696"/>
                    <a:pt x="4118" y="7696"/>
                  </a:cubicBezTo>
                  <a:lnTo>
                    <a:pt x="6366" y="6620"/>
                  </a:lnTo>
                  <a:lnTo>
                    <a:pt x="3231" y="5448"/>
                  </a:lnTo>
                  <a:lnTo>
                    <a:pt x="5005" y="793"/>
                  </a:lnTo>
                  <a:lnTo>
                    <a:pt x="3770" y="1"/>
                  </a:ln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8" name="Google Shape;268;p1"/>
            <p:cNvSpPr/>
            <p:nvPr/>
          </p:nvSpPr>
          <p:spPr>
            <a:xfrm>
              <a:off x="4982752" y="3636304"/>
              <a:ext cx="77616" cy="87385"/>
            </a:xfrm>
            <a:custGeom>
              <a:rect b="b" l="l" r="r" t="t"/>
              <a:pathLst>
                <a:path extrusionOk="0" h="3104" w="2757">
                  <a:moveTo>
                    <a:pt x="2281" y="0"/>
                  </a:moveTo>
                  <a:cubicBezTo>
                    <a:pt x="2281" y="0"/>
                    <a:pt x="191" y="1647"/>
                    <a:pt x="1" y="2027"/>
                  </a:cubicBezTo>
                  <a:cubicBezTo>
                    <a:pt x="1" y="2027"/>
                    <a:pt x="96" y="2756"/>
                    <a:pt x="33" y="3104"/>
                  </a:cubicBezTo>
                  <a:lnTo>
                    <a:pt x="2756" y="1172"/>
                  </a:lnTo>
                  <a:cubicBezTo>
                    <a:pt x="2756" y="1172"/>
                    <a:pt x="2281" y="222"/>
                    <a:pt x="2281"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69" name="Google Shape;269;p1"/>
            <p:cNvSpPr/>
            <p:nvPr/>
          </p:nvSpPr>
          <p:spPr>
            <a:xfrm>
              <a:off x="4940861" y="3668060"/>
              <a:ext cx="247883" cy="441685"/>
            </a:xfrm>
            <a:custGeom>
              <a:rect b="b" l="l" r="r" t="t"/>
              <a:pathLst>
                <a:path extrusionOk="0" h="15689" w="8805">
                  <a:moveTo>
                    <a:pt x="3981" y="0"/>
                  </a:moveTo>
                  <a:cubicBezTo>
                    <a:pt x="3798" y="0"/>
                    <a:pt x="3528" y="52"/>
                    <a:pt x="3199" y="266"/>
                  </a:cubicBezTo>
                  <a:cubicBezTo>
                    <a:pt x="2566" y="678"/>
                    <a:pt x="381" y="2863"/>
                    <a:pt x="1" y="2989"/>
                  </a:cubicBezTo>
                  <a:cubicBezTo>
                    <a:pt x="1" y="2989"/>
                    <a:pt x="919" y="7106"/>
                    <a:pt x="982" y="8183"/>
                  </a:cubicBezTo>
                  <a:cubicBezTo>
                    <a:pt x="1046" y="9291"/>
                    <a:pt x="1742" y="14960"/>
                    <a:pt x="1331" y="15689"/>
                  </a:cubicBezTo>
                  <a:cubicBezTo>
                    <a:pt x="1331" y="15689"/>
                    <a:pt x="2914" y="15245"/>
                    <a:pt x="4878" y="14612"/>
                  </a:cubicBezTo>
                  <a:cubicBezTo>
                    <a:pt x="6904" y="13915"/>
                    <a:pt x="8805" y="12775"/>
                    <a:pt x="8805" y="12775"/>
                  </a:cubicBezTo>
                  <a:cubicBezTo>
                    <a:pt x="8805" y="12775"/>
                    <a:pt x="7411" y="9355"/>
                    <a:pt x="7284" y="8278"/>
                  </a:cubicBezTo>
                  <a:cubicBezTo>
                    <a:pt x="7126" y="7138"/>
                    <a:pt x="5986" y="1438"/>
                    <a:pt x="4244" y="44"/>
                  </a:cubicBezTo>
                  <a:cubicBezTo>
                    <a:pt x="4244" y="44"/>
                    <a:pt x="4149" y="0"/>
                    <a:pt x="3981"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0" name="Google Shape;270;p1"/>
            <p:cNvSpPr/>
            <p:nvPr/>
          </p:nvSpPr>
          <p:spPr>
            <a:xfrm>
              <a:off x="4899561" y="3543823"/>
              <a:ext cx="11909" cy="51491"/>
            </a:xfrm>
            <a:custGeom>
              <a:rect b="b" l="l" r="r" t="t"/>
              <a:pathLst>
                <a:path extrusionOk="0" h="1829" w="423">
                  <a:moveTo>
                    <a:pt x="3" y="0"/>
                  </a:moveTo>
                  <a:cubicBezTo>
                    <a:pt x="1" y="0"/>
                    <a:pt x="5" y="108"/>
                    <a:pt x="42" y="625"/>
                  </a:cubicBezTo>
                  <a:cubicBezTo>
                    <a:pt x="74" y="1449"/>
                    <a:pt x="422" y="1829"/>
                    <a:pt x="422" y="1829"/>
                  </a:cubicBezTo>
                  <a:lnTo>
                    <a:pt x="11" y="55"/>
                  </a:lnTo>
                  <a:cubicBezTo>
                    <a:pt x="11" y="55"/>
                    <a:pt x="5" y="0"/>
                    <a:pt x="3" y="0"/>
                  </a:cubicBezTo>
                  <a:close/>
                </a:path>
              </a:pathLst>
            </a:custGeom>
            <a:solidFill>
              <a:srgbClr val="EEA987"/>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1" name="Google Shape;271;p1"/>
            <p:cNvSpPr/>
            <p:nvPr/>
          </p:nvSpPr>
          <p:spPr>
            <a:xfrm>
              <a:off x="4894494" y="3545118"/>
              <a:ext cx="79390" cy="38597"/>
            </a:xfrm>
            <a:custGeom>
              <a:rect b="b" l="l" r="r" t="t"/>
              <a:pathLst>
                <a:path extrusionOk="0" h="1371" w="2820">
                  <a:moveTo>
                    <a:pt x="289" y="0"/>
                  </a:moveTo>
                  <a:cubicBezTo>
                    <a:pt x="241" y="0"/>
                    <a:pt x="207" y="13"/>
                    <a:pt x="191" y="41"/>
                  </a:cubicBezTo>
                  <a:cubicBezTo>
                    <a:pt x="1" y="389"/>
                    <a:pt x="222" y="1213"/>
                    <a:pt x="222" y="1213"/>
                  </a:cubicBezTo>
                  <a:cubicBezTo>
                    <a:pt x="222" y="1213"/>
                    <a:pt x="761" y="833"/>
                    <a:pt x="1299" y="833"/>
                  </a:cubicBezTo>
                  <a:cubicBezTo>
                    <a:pt x="1806" y="833"/>
                    <a:pt x="2819" y="1371"/>
                    <a:pt x="2819" y="1371"/>
                  </a:cubicBezTo>
                  <a:cubicBezTo>
                    <a:pt x="2819" y="1371"/>
                    <a:pt x="790" y="0"/>
                    <a:pt x="289" y="0"/>
                  </a:cubicBezTo>
                  <a:close/>
                </a:path>
              </a:pathLst>
            </a:custGeom>
            <a:solidFill>
              <a:srgbClr val="5C5C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2" name="Google Shape;272;p1"/>
            <p:cNvSpPr/>
            <p:nvPr/>
          </p:nvSpPr>
          <p:spPr>
            <a:xfrm>
              <a:off x="4982752" y="3611333"/>
              <a:ext cx="41046" cy="61541"/>
            </a:xfrm>
            <a:custGeom>
              <a:rect b="b" l="l" r="r" t="t"/>
              <a:pathLst>
                <a:path extrusionOk="0" h="2186" w="1458">
                  <a:moveTo>
                    <a:pt x="1458" y="1"/>
                  </a:moveTo>
                  <a:lnTo>
                    <a:pt x="1458" y="1"/>
                  </a:lnTo>
                  <a:cubicBezTo>
                    <a:pt x="1014" y="1046"/>
                    <a:pt x="1" y="1616"/>
                    <a:pt x="1" y="1616"/>
                  </a:cubicBezTo>
                  <a:cubicBezTo>
                    <a:pt x="1" y="1616"/>
                    <a:pt x="96" y="1869"/>
                    <a:pt x="191" y="2186"/>
                  </a:cubicBezTo>
                  <a:cubicBezTo>
                    <a:pt x="1204" y="1489"/>
                    <a:pt x="1458" y="1"/>
                    <a:pt x="1458" y="1"/>
                  </a:cubicBezTo>
                  <a:close/>
                </a:path>
              </a:pathLst>
            </a:custGeom>
            <a:solidFill>
              <a:srgbClr val="A8786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3" name="Google Shape;273;p1"/>
            <p:cNvSpPr/>
            <p:nvPr/>
          </p:nvSpPr>
          <p:spPr>
            <a:xfrm>
              <a:off x="4890947" y="3508379"/>
              <a:ext cx="62414" cy="96141"/>
            </a:xfrm>
            <a:custGeom>
              <a:rect b="b" l="l" r="r" t="t"/>
              <a:pathLst>
                <a:path extrusionOk="0" h="3415" w="2217">
                  <a:moveTo>
                    <a:pt x="1045" y="0"/>
                  </a:moveTo>
                  <a:cubicBezTo>
                    <a:pt x="917" y="0"/>
                    <a:pt x="822" y="75"/>
                    <a:pt x="792" y="269"/>
                  </a:cubicBezTo>
                  <a:cubicBezTo>
                    <a:pt x="633" y="1124"/>
                    <a:pt x="0" y="2834"/>
                    <a:pt x="0" y="2834"/>
                  </a:cubicBezTo>
                  <a:cubicBezTo>
                    <a:pt x="0" y="2834"/>
                    <a:pt x="880" y="3414"/>
                    <a:pt x="1273" y="3414"/>
                  </a:cubicBezTo>
                  <a:cubicBezTo>
                    <a:pt x="1375" y="3414"/>
                    <a:pt x="1444" y="3375"/>
                    <a:pt x="1457" y="3278"/>
                  </a:cubicBezTo>
                  <a:cubicBezTo>
                    <a:pt x="1520" y="2803"/>
                    <a:pt x="2217" y="776"/>
                    <a:pt x="2217" y="776"/>
                  </a:cubicBezTo>
                  <a:cubicBezTo>
                    <a:pt x="2217" y="776"/>
                    <a:pt x="1460" y="0"/>
                    <a:pt x="1045" y="0"/>
                  </a:cubicBezTo>
                  <a:close/>
                </a:path>
              </a:pathLst>
            </a:custGeom>
            <a:solidFill>
              <a:srgbClr val="EFAA8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4" name="Google Shape;274;p1"/>
            <p:cNvSpPr/>
            <p:nvPr/>
          </p:nvSpPr>
          <p:spPr>
            <a:xfrm>
              <a:off x="4812486" y="3528424"/>
              <a:ext cx="265703" cy="274628"/>
            </a:xfrm>
            <a:custGeom>
              <a:rect b="b" l="l" r="r" t="t"/>
              <a:pathLst>
                <a:path extrusionOk="0" h="9755" w="9438">
                  <a:moveTo>
                    <a:pt x="3167" y="0"/>
                  </a:moveTo>
                  <a:cubicBezTo>
                    <a:pt x="3167" y="0"/>
                    <a:pt x="0" y="8361"/>
                    <a:pt x="380" y="8614"/>
                  </a:cubicBezTo>
                  <a:cubicBezTo>
                    <a:pt x="1742" y="9533"/>
                    <a:pt x="7854" y="9755"/>
                    <a:pt x="7854" y="9755"/>
                  </a:cubicBezTo>
                  <a:cubicBezTo>
                    <a:pt x="7854" y="9755"/>
                    <a:pt x="9121" y="9469"/>
                    <a:pt x="9374" y="8614"/>
                  </a:cubicBezTo>
                  <a:cubicBezTo>
                    <a:pt x="9438" y="8329"/>
                    <a:pt x="9438" y="8076"/>
                    <a:pt x="9406" y="7854"/>
                  </a:cubicBezTo>
                  <a:cubicBezTo>
                    <a:pt x="9311" y="7284"/>
                    <a:pt x="8677" y="6683"/>
                    <a:pt x="8107" y="6651"/>
                  </a:cubicBezTo>
                  <a:cubicBezTo>
                    <a:pt x="6809" y="6556"/>
                    <a:pt x="3895" y="6556"/>
                    <a:pt x="3800" y="6398"/>
                  </a:cubicBezTo>
                  <a:cubicBezTo>
                    <a:pt x="3705" y="6176"/>
                    <a:pt x="5099" y="539"/>
                    <a:pt x="5099" y="539"/>
                  </a:cubicBezTo>
                  <a:cubicBezTo>
                    <a:pt x="5099" y="539"/>
                    <a:pt x="3927" y="64"/>
                    <a:pt x="3167"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5" name="Google Shape;275;p1"/>
            <p:cNvSpPr/>
            <p:nvPr/>
          </p:nvSpPr>
          <p:spPr>
            <a:xfrm>
              <a:off x="4912342" y="3445655"/>
              <a:ext cx="80263" cy="84570"/>
            </a:xfrm>
            <a:custGeom>
              <a:rect b="b" l="l" r="r" t="t"/>
              <a:pathLst>
                <a:path extrusionOk="0" h="3004" w="2851">
                  <a:moveTo>
                    <a:pt x="1025" y="0"/>
                  </a:moveTo>
                  <a:cubicBezTo>
                    <a:pt x="987" y="0"/>
                    <a:pt x="950" y="8"/>
                    <a:pt x="919" y="27"/>
                  </a:cubicBezTo>
                  <a:cubicBezTo>
                    <a:pt x="919" y="27"/>
                    <a:pt x="728" y="154"/>
                    <a:pt x="697" y="280"/>
                  </a:cubicBezTo>
                  <a:cubicBezTo>
                    <a:pt x="697" y="280"/>
                    <a:pt x="633" y="470"/>
                    <a:pt x="570" y="597"/>
                  </a:cubicBezTo>
                  <a:cubicBezTo>
                    <a:pt x="538" y="660"/>
                    <a:pt x="538" y="692"/>
                    <a:pt x="507" y="724"/>
                  </a:cubicBezTo>
                  <a:cubicBezTo>
                    <a:pt x="443" y="819"/>
                    <a:pt x="317" y="1009"/>
                    <a:pt x="222" y="1262"/>
                  </a:cubicBezTo>
                  <a:cubicBezTo>
                    <a:pt x="158" y="1547"/>
                    <a:pt x="0" y="2497"/>
                    <a:pt x="0" y="2497"/>
                  </a:cubicBezTo>
                  <a:lnTo>
                    <a:pt x="823" y="2782"/>
                  </a:lnTo>
                  <a:lnTo>
                    <a:pt x="1457" y="3004"/>
                  </a:lnTo>
                  <a:cubicBezTo>
                    <a:pt x="1457" y="3004"/>
                    <a:pt x="2629" y="2054"/>
                    <a:pt x="2724" y="1800"/>
                  </a:cubicBezTo>
                  <a:lnTo>
                    <a:pt x="2755" y="1737"/>
                  </a:lnTo>
                  <a:cubicBezTo>
                    <a:pt x="2819" y="1515"/>
                    <a:pt x="2787" y="1325"/>
                    <a:pt x="2787" y="1230"/>
                  </a:cubicBezTo>
                  <a:cubicBezTo>
                    <a:pt x="2787" y="1167"/>
                    <a:pt x="2850" y="755"/>
                    <a:pt x="2755" y="660"/>
                  </a:cubicBezTo>
                  <a:cubicBezTo>
                    <a:pt x="2659" y="564"/>
                    <a:pt x="2543" y="522"/>
                    <a:pt x="2452" y="522"/>
                  </a:cubicBezTo>
                  <a:cubicBezTo>
                    <a:pt x="2424" y="522"/>
                    <a:pt x="2398" y="526"/>
                    <a:pt x="2375" y="534"/>
                  </a:cubicBezTo>
                  <a:cubicBezTo>
                    <a:pt x="2375" y="534"/>
                    <a:pt x="2090" y="280"/>
                    <a:pt x="1869" y="280"/>
                  </a:cubicBezTo>
                  <a:cubicBezTo>
                    <a:pt x="1869" y="280"/>
                    <a:pt x="1699" y="111"/>
                    <a:pt x="1444" y="111"/>
                  </a:cubicBezTo>
                  <a:cubicBezTo>
                    <a:pt x="1408" y="111"/>
                    <a:pt x="1371" y="114"/>
                    <a:pt x="1332" y="122"/>
                  </a:cubicBezTo>
                  <a:lnTo>
                    <a:pt x="1332" y="122"/>
                  </a:lnTo>
                  <a:cubicBezTo>
                    <a:pt x="1344" y="114"/>
                    <a:pt x="1173" y="0"/>
                    <a:pt x="1025" y="0"/>
                  </a:cubicBezTo>
                  <a:close/>
                </a:path>
              </a:pathLst>
            </a:custGeom>
            <a:solidFill>
              <a:srgbClr val="EFAA88"/>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6" name="Google Shape;276;p1"/>
            <p:cNvSpPr/>
            <p:nvPr/>
          </p:nvSpPr>
          <p:spPr>
            <a:xfrm>
              <a:off x="4900744" y="3480762"/>
              <a:ext cx="145351" cy="184174"/>
            </a:xfrm>
            <a:custGeom>
              <a:rect b="b" l="l" r="r" t="t"/>
              <a:pathLst>
                <a:path extrusionOk="0" h="6542" w="5163">
                  <a:moveTo>
                    <a:pt x="3044" y="1"/>
                  </a:moveTo>
                  <a:cubicBezTo>
                    <a:pt x="1972" y="1"/>
                    <a:pt x="574" y="675"/>
                    <a:pt x="254" y="2169"/>
                  </a:cubicBezTo>
                  <a:cubicBezTo>
                    <a:pt x="254" y="2169"/>
                    <a:pt x="0" y="3435"/>
                    <a:pt x="349" y="3499"/>
                  </a:cubicBezTo>
                  <a:cubicBezTo>
                    <a:pt x="634" y="3594"/>
                    <a:pt x="412" y="4797"/>
                    <a:pt x="412" y="4987"/>
                  </a:cubicBezTo>
                  <a:cubicBezTo>
                    <a:pt x="380" y="5177"/>
                    <a:pt x="919" y="5177"/>
                    <a:pt x="1077" y="5240"/>
                  </a:cubicBezTo>
                  <a:cubicBezTo>
                    <a:pt x="1201" y="5333"/>
                    <a:pt x="1897" y="6541"/>
                    <a:pt x="2343" y="6541"/>
                  </a:cubicBezTo>
                  <a:cubicBezTo>
                    <a:pt x="2354" y="6541"/>
                    <a:pt x="2365" y="6540"/>
                    <a:pt x="2376" y="6539"/>
                  </a:cubicBezTo>
                  <a:cubicBezTo>
                    <a:pt x="2787" y="6444"/>
                    <a:pt x="4466" y="5240"/>
                    <a:pt x="4814" y="4544"/>
                  </a:cubicBezTo>
                  <a:cubicBezTo>
                    <a:pt x="5162" y="3879"/>
                    <a:pt x="4877" y="1377"/>
                    <a:pt x="4212" y="458"/>
                  </a:cubicBezTo>
                  <a:cubicBezTo>
                    <a:pt x="4006" y="159"/>
                    <a:pt x="3563" y="1"/>
                    <a:pt x="3044" y="1"/>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7" name="Google Shape;277;p1"/>
            <p:cNvSpPr/>
            <p:nvPr/>
          </p:nvSpPr>
          <p:spPr>
            <a:xfrm>
              <a:off x="4894494" y="3470739"/>
              <a:ext cx="158414" cy="134400"/>
            </a:xfrm>
            <a:custGeom>
              <a:rect b="b" l="l" r="r" t="t"/>
              <a:pathLst>
                <a:path extrusionOk="0" h="4774" w="5627">
                  <a:moveTo>
                    <a:pt x="1920" y="0"/>
                  </a:moveTo>
                  <a:cubicBezTo>
                    <a:pt x="1147" y="0"/>
                    <a:pt x="402" y="202"/>
                    <a:pt x="254" y="973"/>
                  </a:cubicBezTo>
                  <a:cubicBezTo>
                    <a:pt x="1" y="2398"/>
                    <a:pt x="412" y="2715"/>
                    <a:pt x="412" y="2715"/>
                  </a:cubicBezTo>
                  <a:cubicBezTo>
                    <a:pt x="644" y="2538"/>
                    <a:pt x="951" y="2489"/>
                    <a:pt x="1279" y="2489"/>
                  </a:cubicBezTo>
                  <a:cubicBezTo>
                    <a:pt x="1673" y="2489"/>
                    <a:pt x="2096" y="2559"/>
                    <a:pt x="2454" y="2559"/>
                  </a:cubicBezTo>
                  <a:cubicBezTo>
                    <a:pt x="2492" y="2559"/>
                    <a:pt x="2529" y="2558"/>
                    <a:pt x="2566" y="2556"/>
                  </a:cubicBezTo>
                  <a:cubicBezTo>
                    <a:pt x="2575" y="2556"/>
                    <a:pt x="2584" y="2556"/>
                    <a:pt x="2592" y="2556"/>
                  </a:cubicBezTo>
                  <a:cubicBezTo>
                    <a:pt x="3197" y="2556"/>
                    <a:pt x="3104" y="3633"/>
                    <a:pt x="3104" y="3633"/>
                  </a:cubicBezTo>
                  <a:cubicBezTo>
                    <a:pt x="3104" y="3633"/>
                    <a:pt x="3896" y="3538"/>
                    <a:pt x="4339" y="3506"/>
                  </a:cubicBezTo>
                  <a:cubicBezTo>
                    <a:pt x="4345" y="3506"/>
                    <a:pt x="4350" y="3506"/>
                    <a:pt x="4355" y="3506"/>
                  </a:cubicBezTo>
                  <a:cubicBezTo>
                    <a:pt x="4796" y="3506"/>
                    <a:pt x="5321" y="4773"/>
                    <a:pt x="5321" y="4773"/>
                  </a:cubicBezTo>
                  <a:cubicBezTo>
                    <a:pt x="5321" y="4773"/>
                    <a:pt x="5321" y="4773"/>
                    <a:pt x="5321" y="4773"/>
                  </a:cubicBezTo>
                  <a:cubicBezTo>
                    <a:pt x="5326" y="4773"/>
                    <a:pt x="5419" y="4743"/>
                    <a:pt x="5543" y="2366"/>
                  </a:cubicBezTo>
                  <a:cubicBezTo>
                    <a:pt x="5626" y="364"/>
                    <a:pt x="4440" y="242"/>
                    <a:pt x="3978" y="242"/>
                  </a:cubicBezTo>
                  <a:cubicBezTo>
                    <a:pt x="3914" y="242"/>
                    <a:pt x="3864" y="244"/>
                    <a:pt x="3833" y="244"/>
                  </a:cubicBezTo>
                  <a:cubicBezTo>
                    <a:pt x="3829" y="245"/>
                    <a:pt x="3825" y="245"/>
                    <a:pt x="3819" y="245"/>
                  </a:cubicBezTo>
                  <a:cubicBezTo>
                    <a:pt x="3658" y="245"/>
                    <a:pt x="2771" y="0"/>
                    <a:pt x="1920"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8" name="Google Shape;278;p1"/>
            <p:cNvSpPr/>
            <p:nvPr/>
          </p:nvSpPr>
          <p:spPr>
            <a:xfrm>
              <a:off x="4989903" y="3554240"/>
              <a:ext cx="25760" cy="39836"/>
            </a:xfrm>
            <a:custGeom>
              <a:rect b="b" l="l" r="r" t="t"/>
              <a:pathLst>
                <a:path extrusionOk="0" h="1415" w="915">
                  <a:moveTo>
                    <a:pt x="441" y="1"/>
                  </a:moveTo>
                  <a:cubicBezTo>
                    <a:pt x="431" y="1"/>
                    <a:pt x="422" y="1"/>
                    <a:pt x="412" y="2"/>
                  </a:cubicBezTo>
                  <a:cubicBezTo>
                    <a:pt x="0" y="65"/>
                    <a:pt x="0" y="635"/>
                    <a:pt x="0" y="762"/>
                  </a:cubicBezTo>
                  <a:cubicBezTo>
                    <a:pt x="20" y="1190"/>
                    <a:pt x="206" y="1414"/>
                    <a:pt x="399" y="1414"/>
                  </a:cubicBezTo>
                  <a:cubicBezTo>
                    <a:pt x="520" y="1414"/>
                    <a:pt x="643" y="1325"/>
                    <a:pt x="729" y="1142"/>
                  </a:cubicBezTo>
                  <a:cubicBezTo>
                    <a:pt x="915" y="677"/>
                    <a:pt x="858" y="1"/>
                    <a:pt x="441" y="1"/>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79" name="Google Shape;279;p1"/>
            <p:cNvSpPr/>
            <p:nvPr/>
          </p:nvSpPr>
          <p:spPr>
            <a:xfrm>
              <a:off x="2515805" y="4138263"/>
              <a:ext cx="71367" cy="398527"/>
            </a:xfrm>
            <a:custGeom>
              <a:rect b="b" l="l" r="r" t="t"/>
              <a:pathLst>
                <a:path extrusionOk="0" h="14156" w="2535">
                  <a:moveTo>
                    <a:pt x="412" y="0"/>
                  </a:moveTo>
                  <a:lnTo>
                    <a:pt x="1" y="63"/>
                  </a:lnTo>
                  <a:lnTo>
                    <a:pt x="2122" y="14156"/>
                  </a:lnTo>
                  <a:lnTo>
                    <a:pt x="2534" y="14093"/>
                  </a:lnTo>
                  <a:lnTo>
                    <a:pt x="412" y="0"/>
                  </a:ln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0" name="Google Shape;280;p1"/>
            <p:cNvSpPr/>
            <p:nvPr/>
          </p:nvSpPr>
          <p:spPr>
            <a:xfrm>
              <a:off x="2442693" y="4138263"/>
              <a:ext cx="71367" cy="398527"/>
            </a:xfrm>
            <a:custGeom>
              <a:rect b="b" l="l" r="r" t="t"/>
              <a:pathLst>
                <a:path extrusionOk="0" h="14156" w="2535">
                  <a:moveTo>
                    <a:pt x="412" y="0"/>
                  </a:moveTo>
                  <a:lnTo>
                    <a:pt x="1" y="63"/>
                  </a:lnTo>
                  <a:lnTo>
                    <a:pt x="2123" y="14156"/>
                  </a:lnTo>
                  <a:lnTo>
                    <a:pt x="2534" y="14093"/>
                  </a:lnTo>
                  <a:lnTo>
                    <a:pt x="412" y="0"/>
                  </a:ln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1" name="Google Shape;281;p1"/>
            <p:cNvSpPr/>
            <p:nvPr/>
          </p:nvSpPr>
          <p:spPr>
            <a:xfrm>
              <a:off x="2132424" y="4138263"/>
              <a:ext cx="71367" cy="398527"/>
            </a:xfrm>
            <a:custGeom>
              <a:rect b="b" l="l" r="r" t="t"/>
              <a:pathLst>
                <a:path extrusionOk="0" h="14156" w="2535">
                  <a:moveTo>
                    <a:pt x="2123" y="0"/>
                  </a:moveTo>
                  <a:lnTo>
                    <a:pt x="1" y="14093"/>
                  </a:lnTo>
                  <a:lnTo>
                    <a:pt x="413" y="14156"/>
                  </a:lnTo>
                  <a:lnTo>
                    <a:pt x="2534" y="63"/>
                  </a:lnTo>
                  <a:lnTo>
                    <a:pt x="2123" y="0"/>
                  </a:ln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2" name="Google Shape;282;p1"/>
            <p:cNvSpPr/>
            <p:nvPr/>
          </p:nvSpPr>
          <p:spPr>
            <a:xfrm>
              <a:off x="2375830" y="3643004"/>
              <a:ext cx="205992" cy="500636"/>
            </a:xfrm>
            <a:custGeom>
              <a:rect b="b" l="l" r="r" t="t"/>
              <a:pathLst>
                <a:path extrusionOk="0" h="17783" w="7317">
                  <a:moveTo>
                    <a:pt x="3279" y="1"/>
                  </a:moveTo>
                  <a:cubicBezTo>
                    <a:pt x="3062" y="1"/>
                    <a:pt x="2854" y="5"/>
                    <a:pt x="2661" y="16"/>
                  </a:cubicBezTo>
                  <a:lnTo>
                    <a:pt x="1" y="17782"/>
                  </a:lnTo>
                  <a:lnTo>
                    <a:pt x="5638" y="17782"/>
                  </a:lnTo>
                  <a:lnTo>
                    <a:pt x="7316" y="301"/>
                  </a:lnTo>
                  <a:cubicBezTo>
                    <a:pt x="7316" y="301"/>
                    <a:pt x="5014" y="1"/>
                    <a:pt x="3279" y="1"/>
                  </a:cubicBezTo>
                  <a:close/>
                </a:path>
              </a:pathLst>
            </a:custGeom>
            <a:solidFill>
              <a:srgbClr val="ADE7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3" name="Google Shape;283;p1"/>
            <p:cNvSpPr/>
            <p:nvPr/>
          </p:nvSpPr>
          <p:spPr>
            <a:xfrm>
              <a:off x="2375830" y="4118641"/>
              <a:ext cx="158724" cy="24999"/>
            </a:xfrm>
            <a:custGeom>
              <a:rect b="b" l="l" r="r" t="t"/>
              <a:pathLst>
                <a:path extrusionOk="0" h="888" w="5638">
                  <a:moveTo>
                    <a:pt x="1" y="0"/>
                  </a:moveTo>
                  <a:lnTo>
                    <a:pt x="1" y="887"/>
                  </a:lnTo>
                  <a:lnTo>
                    <a:pt x="5638" y="887"/>
                  </a:lnTo>
                  <a:lnTo>
                    <a:pt x="5638" y="0"/>
                  </a:lnTo>
                  <a:close/>
                </a:path>
              </a:pathLst>
            </a:custGeom>
            <a:solidFill>
              <a:srgbClr val="43BFB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4" name="Google Shape;284;p1"/>
            <p:cNvSpPr/>
            <p:nvPr/>
          </p:nvSpPr>
          <p:spPr>
            <a:xfrm>
              <a:off x="2247455" y="3643962"/>
              <a:ext cx="334367" cy="480056"/>
            </a:xfrm>
            <a:custGeom>
              <a:rect b="b" l="l" r="r" t="t"/>
              <a:pathLst>
                <a:path extrusionOk="0" h="17052" w="11877">
                  <a:moveTo>
                    <a:pt x="7381" y="1"/>
                  </a:moveTo>
                  <a:cubicBezTo>
                    <a:pt x="3644" y="1"/>
                    <a:pt x="0" y="393"/>
                    <a:pt x="0" y="393"/>
                  </a:cubicBezTo>
                  <a:lnTo>
                    <a:pt x="887" y="17051"/>
                  </a:lnTo>
                  <a:lnTo>
                    <a:pt x="11876" y="267"/>
                  </a:lnTo>
                  <a:cubicBezTo>
                    <a:pt x="10537" y="70"/>
                    <a:pt x="8951" y="1"/>
                    <a:pt x="7381" y="1"/>
                  </a:cubicBezTo>
                  <a:close/>
                </a:path>
              </a:pathLst>
            </a:custGeom>
            <a:solidFill>
              <a:srgbClr val="5BCF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5" name="Google Shape;285;p1"/>
            <p:cNvSpPr/>
            <p:nvPr/>
          </p:nvSpPr>
          <p:spPr>
            <a:xfrm>
              <a:off x="2234955" y="3370319"/>
              <a:ext cx="234510" cy="319756"/>
            </a:xfrm>
            <a:custGeom>
              <a:rect b="b" l="l" r="r" t="t"/>
              <a:pathLst>
                <a:path extrusionOk="0" h="11358" w="8330">
                  <a:moveTo>
                    <a:pt x="4643" y="0"/>
                  </a:moveTo>
                  <a:cubicBezTo>
                    <a:pt x="3184" y="0"/>
                    <a:pt x="2069" y="1004"/>
                    <a:pt x="1806" y="1626"/>
                  </a:cubicBezTo>
                  <a:cubicBezTo>
                    <a:pt x="1458" y="2418"/>
                    <a:pt x="1553" y="3906"/>
                    <a:pt x="1838" y="4920"/>
                  </a:cubicBezTo>
                  <a:cubicBezTo>
                    <a:pt x="2154" y="5933"/>
                    <a:pt x="2091" y="7485"/>
                    <a:pt x="1458" y="8023"/>
                  </a:cubicBezTo>
                  <a:cubicBezTo>
                    <a:pt x="793" y="8530"/>
                    <a:pt x="1" y="9417"/>
                    <a:pt x="33" y="11159"/>
                  </a:cubicBezTo>
                  <a:cubicBezTo>
                    <a:pt x="36" y="11297"/>
                    <a:pt x="106" y="11357"/>
                    <a:pt x="225" y="11357"/>
                  </a:cubicBezTo>
                  <a:cubicBezTo>
                    <a:pt x="1063" y="11357"/>
                    <a:pt x="4340" y="8372"/>
                    <a:pt x="4340" y="8372"/>
                  </a:cubicBezTo>
                  <a:lnTo>
                    <a:pt x="7190" y="4698"/>
                  </a:lnTo>
                  <a:cubicBezTo>
                    <a:pt x="7190" y="4698"/>
                    <a:pt x="8330" y="1373"/>
                    <a:pt x="6145" y="359"/>
                  </a:cubicBezTo>
                  <a:cubicBezTo>
                    <a:pt x="5620" y="105"/>
                    <a:pt x="5114" y="0"/>
                    <a:pt x="4643"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6" name="Google Shape;286;p1"/>
            <p:cNvSpPr/>
            <p:nvPr/>
          </p:nvSpPr>
          <p:spPr>
            <a:xfrm>
              <a:off x="2331265" y="4406388"/>
              <a:ext cx="108781" cy="176432"/>
            </a:xfrm>
            <a:custGeom>
              <a:rect b="b" l="l" r="r" t="t"/>
              <a:pathLst>
                <a:path extrusionOk="0" h="6267" w="3864">
                  <a:moveTo>
                    <a:pt x="1051" y="0"/>
                  </a:moveTo>
                  <a:cubicBezTo>
                    <a:pt x="980" y="0"/>
                    <a:pt x="914" y="13"/>
                    <a:pt x="855" y="40"/>
                  </a:cubicBezTo>
                  <a:cubicBezTo>
                    <a:pt x="380" y="262"/>
                    <a:pt x="0" y="832"/>
                    <a:pt x="0" y="832"/>
                  </a:cubicBezTo>
                  <a:cubicBezTo>
                    <a:pt x="0" y="832"/>
                    <a:pt x="1235" y="1687"/>
                    <a:pt x="887" y="3745"/>
                  </a:cubicBezTo>
                  <a:cubicBezTo>
                    <a:pt x="887" y="3745"/>
                    <a:pt x="824" y="6120"/>
                    <a:pt x="1140" y="6247"/>
                  </a:cubicBezTo>
                  <a:cubicBezTo>
                    <a:pt x="1170" y="6260"/>
                    <a:pt x="1205" y="6267"/>
                    <a:pt x="1247" y="6267"/>
                  </a:cubicBezTo>
                  <a:cubicBezTo>
                    <a:pt x="1697" y="6267"/>
                    <a:pt x="2803" y="5513"/>
                    <a:pt x="3325" y="4759"/>
                  </a:cubicBezTo>
                  <a:cubicBezTo>
                    <a:pt x="3864" y="3935"/>
                    <a:pt x="2629" y="2067"/>
                    <a:pt x="2407" y="1022"/>
                  </a:cubicBezTo>
                  <a:cubicBezTo>
                    <a:pt x="2324" y="633"/>
                    <a:pt x="1558" y="0"/>
                    <a:pt x="1051" y="0"/>
                  </a:cubicBezTo>
                  <a:close/>
                </a:path>
              </a:pathLst>
            </a:custGeom>
            <a:solidFill>
              <a:srgbClr val="D4C3B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7" name="Google Shape;287;p1"/>
            <p:cNvSpPr/>
            <p:nvPr/>
          </p:nvSpPr>
          <p:spPr>
            <a:xfrm>
              <a:off x="2331265" y="4407514"/>
              <a:ext cx="71338" cy="132486"/>
            </a:xfrm>
            <a:custGeom>
              <a:rect b="b" l="l" r="r" t="t"/>
              <a:pathLst>
                <a:path extrusionOk="0" h="4706" w="2534">
                  <a:moveTo>
                    <a:pt x="855" y="0"/>
                  </a:moveTo>
                  <a:cubicBezTo>
                    <a:pt x="855" y="0"/>
                    <a:pt x="127" y="127"/>
                    <a:pt x="0" y="792"/>
                  </a:cubicBezTo>
                  <a:cubicBezTo>
                    <a:pt x="0" y="792"/>
                    <a:pt x="444" y="1615"/>
                    <a:pt x="634" y="2217"/>
                  </a:cubicBezTo>
                  <a:cubicBezTo>
                    <a:pt x="855" y="2850"/>
                    <a:pt x="887" y="4560"/>
                    <a:pt x="1045" y="4687"/>
                  </a:cubicBezTo>
                  <a:cubicBezTo>
                    <a:pt x="1058" y="4700"/>
                    <a:pt x="1080" y="4706"/>
                    <a:pt x="1109" y="4706"/>
                  </a:cubicBezTo>
                  <a:cubicBezTo>
                    <a:pt x="1377" y="4706"/>
                    <a:pt x="2261" y="4212"/>
                    <a:pt x="2375" y="3642"/>
                  </a:cubicBezTo>
                  <a:cubicBezTo>
                    <a:pt x="2534" y="2977"/>
                    <a:pt x="2090" y="1678"/>
                    <a:pt x="1679" y="1013"/>
                  </a:cubicBezTo>
                  <a:cubicBezTo>
                    <a:pt x="1267" y="348"/>
                    <a:pt x="855" y="0"/>
                    <a:pt x="855" y="0"/>
                  </a:cubicBezTo>
                  <a:close/>
                </a:path>
              </a:pathLst>
            </a:custGeom>
            <a:solidFill>
              <a:srgbClr val="DE967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8" name="Google Shape;288;p1"/>
            <p:cNvSpPr/>
            <p:nvPr/>
          </p:nvSpPr>
          <p:spPr>
            <a:xfrm>
              <a:off x="2399000" y="4435131"/>
              <a:ext cx="32150" cy="51744"/>
            </a:xfrm>
            <a:custGeom>
              <a:rect b="b" l="l" r="r" t="t"/>
              <a:pathLst>
                <a:path extrusionOk="0" h="1838" w="1142">
                  <a:moveTo>
                    <a:pt x="1" y="1"/>
                  </a:moveTo>
                  <a:lnTo>
                    <a:pt x="33" y="539"/>
                  </a:lnTo>
                  <a:lnTo>
                    <a:pt x="919" y="1838"/>
                  </a:lnTo>
                  <a:lnTo>
                    <a:pt x="1141" y="1679"/>
                  </a:lnTo>
                  <a:lnTo>
                    <a:pt x="1" y="1"/>
                  </a:lnTo>
                  <a:close/>
                </a:path>
              </a:pathLst>
            </a:custGeom>
            <a:solidFill>
              <a:srgbClr val="D4C3BD"/>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89" name="Google Shape;289;p1"/>
            <p:cNvSpPr/>
            <p:nvPr/>
          </p:nvSpPr>
          <p:spPr>
            <a:xfrm>
              <a:off x="2160970" y="3896940"/>
              <a:ext cx="288901" cy="559221"/>
            </a:xfrm>
            <a:custGeom>
              <a:rect b="b" l="l" r="r" t="t"/>
              <a:pathLst>
                <a:path extrusionOk="0" h="19864" w="10262">
                  <a:moveTo>
                    <a:pt x="7927" y="1"/>
                  </a:moveTo>
                  <a:cubicBezTo>
                    <a:pt x="7069" y="1"/>
                    <a:pt x="5907" y="161"/>
                    <a:pt x="4339" y="623"/>
                  </a:cubicBezTo>
                  <a:cubicBezTo>
                    <a:pt x="4339" y="623"/>
                    <a:pt x="4877" y="1573"/>
                    <a:pt x="4339" y="2270"/>
                  </a:cubicBezTo>
                  <a:cubicBezTo>
                    <a:pt x="3769" y="2967"/>
                    <a:pt x="0" y="4867"/>
                    <a:pt x="32" y="5943"/>
                  </a:cubicBezTo>
                  <a:cubicBezTo>
                    <a:pt x="64" y="7052"/>
                    <a:pt x="760" y="8762"/>
                    <a:pt x="982" y="9174"/>
                  </a:cubicBezTo>
                  <a:cubicBezTo>
                    <a:pt x="1235" y="9617"/>
                    <a:pt x="2154" y="11422"/>
                    <a:pt x="2629" y="12467"/>
                  </a:cubicBezTo>
                  <a:cubicBezTo>
                    <a:pt x="3104" y="13544"/>
                    <a:pt x="5859" y="18579"/>
                    <a:pt x="6398" y="19719"/>
                  </a:cubicBezTo>
                  <a:cubicBezTo>
                    <a:pt x="6445" y="19818"/>
                    <a:pt x="6486" y="19863"/>
                    <a:pt x="6521" y="19863"/>
                  </a:cubicBezTo>
                  <a:cubicBezTo>
                    <a:pt x="6877" y="19863"/>
                    <a:pt x="6588" y="15159"/>
                    <a:pt x="6588" y="15159"/>
                  </a:cubicBezTo>
                  <a:lnTo>
                    <a:pt x="3864" y="7115"/>
                  </a:lnTo>
                  <a:lnTo>
                    <a:pt x="10261" y="845"/>
                  </a:lnTo>
                  <a:cubicBezTo>
                    <a:pt x="10261" y="845"/>
                    <a:pt x="9893" y="1"/>
                    <a:pt x="7927" y="1"/>
                  </a:cubicBezTo>
                  <a:close/>
                </a:path>
              </a:pathLst>
            </a:custGeom>
            <a:solidFill>
              <a:srgbClr val="DE9673"/>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0" name="Google Shape;290;p1"/>
            <p:cNvSpPr/>
            <p:nvPr/>
          </p:nvSpPr>
          <p:spPr>
            <a:xfrm>
              <a:off x="2217135" y="3611840"/>
              <a:ext cx="351315" cy="291970"/>
            </a:xfrm>
            <a:custGeom>
              <a:rect b="b" l="l" r="r" t="t"/>
              <a:pathLst>
                <a:path extrusionOk="0" h="10371" w="12479">
                  <a:moveTo>
                    <a:pt x="6251" y="1"/>
                  </a:moveTo>
                  <a:cubicBezTo>
                    <a:pt x="5388" y="1"/>
                    <a:pt x="4783" y="109"/>
                    <a:pt x="4783" y="109"/>
                  </a:cubicBezTo>
                  <a:cubicBezTo>
                    <a:pt x="4783" y="109"/>
                    <a:pt x="3009" y="489"/>
                    <a:pt x="2281" y="901"/>
                  </a:cubicBezTo>
                  <a:cubicBezTo>
                    <a:pt x="1584" y="1313"/>
                    <a:pt x="1" y="3213"/>
                    <a:pt x="1" y="4036"/>
                  </a:cubicBezTo>
                  <a:cubicBezTo>
                    <a:pt x="1" y="4860"/>
                    <a:pt x="6873" y="5620"/>
                    <a:pt x="6873" y="5620"/>
                  </a:cubicBezTo>
                  <a:lnTo>
                    <a:pt x="8171" y="10370"/>
                  </a:lnTo>
                  <a:cubicBezTo>
                    <a:pt x="8171" y="10370"/>
                    <a:pt x="11655" y="9515"/>
                    <a:pt x="12066" y="8818"/>
                  </a:cubicBezTo>
                  <a:cubicBezTo>
                    <a:pt x="12478" y="8122"/>
                    <a:pt x="10705" y="3118"/>
                    <a:pt x="10451" y="2073"/>
                  </a:cubicBezTo>
                  <a:cubicBezTo>
                    <a:pt x="10198" y="996"/>
                    <a:pt x="8900" y="299"/>
                    <a:pt x="7474" y="78"/>
                  </a:cubicBezTo>
                  <a:cubicBezTo>
                    <a:pt x="7037" y="21"/>
                    <a:pt x="6620" y="1"/>
                    <a:pt x="6251" y="1"/>
                  </a:cubicBez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1" name="Google Shape;291;p1"/>
            <p:cNvSpPr/>
            <p:nvPr/>
          </p:nvSpPr>
          <p:spPr>
            <a:xfrm>
              <a:off x="2227833" y="3918927"/>
              <a:ext cx="300472" cy="583376"/>
            </a:xfrm>
            <a:custGeom>
              <a:rect b="b" l="l" r="r" t="t"/>
              <a:pathLst>
                <a:path extrusionOk="0" h="20722" w="10673">
                  <a:moveTo>
                    <a:pt x="8615" y="0"/>
                  </a:moveTo>
                  <a:lnTo>
                    <a:pt x="8615" y="0"/>
                  </a:lnTo>
                  <a:cubicBezTo>
                    <a:pt x="5511" y="32"/>
                    <a:pt x="4688" y="2344"/>
                    <a:pt x="2344" y="3167"/>
                  </a:cubicBezTo>
                  <a:cubicBezTo>
                    <a:pt x="1" y="3991"/>
                    <a:pt x="1077" y="7221"/>
                    <a:pt x="1077" y="7443"/>
                  </a:cubicBezTo>
                  <a:cubicBezTo>
                    <a:pt x="1077" y="7633"/>
                    <a:pt x="2186" y="9659"/>
                    <a:pt x="2376" y="10325"/>
                  </a:cubicBezTo>
                  <a:cubicBezTo>
                    <a:pt x="2534" y="10958"/>
                    <a:pt x="3167" y="15423"/>
                    <a:pt x="3294" y="16563"/>
                  </a:cubicBezTo>
                  <a:cubicBezTo>
                    <a:pt x="3452" y="17672"/>
                    <a:pt x="3484" y="20617"/>
                    <a:pt x="3484" y="20617"/>
                  </a:cubicBezTo>
                  <a:cubicBezTo>
                    <a:pt x="3533" y="20691"/>
                    <a:pt x="3607" y="20721"/>
                    <a:pt x="3695" y="20721"/>
                  </a:cubicBezTo>
                  <a:cubicBezTo>
                    <a:pt x="4060" y="20721"/>
                    <a:pt x="4662" y="20188"/>
                    <a:pt x="4688" y="19984"/>
                  </a:cubicBezTo>
                  <a:cubicBezTo>
                    <a:pt x="4719" y="19730"/>
                    <a:pt x="5701" y="14821"/>
                    <a:pt x="5891" y="12700"/>
                  </a:cubicBezTo>
                  <a:cubicBezTo>
                    <a:pt x="6113" y="10546"/>
                    <a:pt x="5448" y="7284"/>
                    <a:pt x="5448" y="7284"/>
                  </a:cubicBezTo>
                  <a:lnTo>
                    <a:pt x="7696" y="7284"/>
                  </a:lnTo>
                  <a:cubicBezTo>
                    <a:pt x="7696" y="7284"/>
                    <a:pt x="7698" y="7284"/>
                    <a:pt x="7701" y="7284"/>
                  </a:cubicBezTo>
                  <a:cubicBezTo>
                    <a:pt x="7792" y="7284"/>
                    <a:pt x="9146" y="7255"/>
                    <a:pt x="9850" y="5511"/>
                  </a:cubicBezTo>
                  <a:cubicBezTo>
                    <a:pt x="10673" y="3516"/>
                    <a:pt x="9153" y="1521"/>
                    <a:pt x="8805" y="1172"/>
                  </a:cubicBezTo>
                  <a:cubicBezTo>
                    <a:pt x="8488" y="824"/>
                    <a:pt x="8615" y="0"/>
                    <a:pt x="8615" y="0"/>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2" name="Google Shape;292;p1"/>
            <p:cNvSpPr/>
            <p:nvPr/>
          </p:nvSpPr>
          <p:spPr>
            <a:xfrm>
              <a:off x="2251903" y="4480400"/>
              <a:ext cx="130205" cy="152418"/>
            </a:xfrm>
            <a:custGeom>
              <a:rect b="b" l="l" r="r" t="t"/>
              <a:pathLst>
                <a:path extrusionOk="0" h="5414" w="4625">
                  <a:moveTo>
                    <a:pt x="3484" y="0"/>
                  </a:moveTo>
                  <a:cubicBezTo>
                    <a:pt x="3076" y="0"/>
                    <a:pt x="2692" y="135"/>
                    <a:pt x="2692" y="135"/>
                  </a:cubicBezTo>
                  <a:cubicBezTo>
                    <a:pt x="2692" y="135"/>
                    <a:pt x="3104" y="1560"/>
                    <a:pt x="1521" y="2953"/>
                  </a:cubicBezTo>
                  <a:cubicBezTo>
                    <a:pt x="1521" y="2953"/>
                    <a:pt x="1" y="4758"/>
                    <a:pt x="159" y="5075"/>
                  </a:cubicBezTo>
                  <a:cubicBezTo>
                    <a:pt x="280" y="5276"/>
                    <a:pt x="926" y="5414"/>
                    <a:pt x="1625" y="5414"/>
                  </a:cubicBezTo>
                  <a:cubicBezTo>
                    <a:pt x="2024" y="5414"/>
                    <a:pt x="2442" y="5369"/>
                    <a:pt x="2787" y="5265"/>
                  </a:cubicBezTo>
                  <a:cubicBezTo>
                    <a:pt x="3738" y="5012"/>
                    <a:pt x="3928" y="2731"/>
                    <a:pt x="4434" y="1813"/>
                  </a:cubicBezTo>
                  <a:cubicBezTo>
                    <a:pt x="4624" y="1401"/>
                    <a:pt x="4339" y="166"/>
                    <a:pt x="3833" y="40"/>
                  </a:cubicBezTo>
                  <a:cubicBezTo>
                    <a:pt x="3720" y="11"/>
                    <a:pt x="3601" y="0"/>
                    <a:pt x="3484" y="0"/>
                  </a:cubicBezTo>
                  <a:close/>
                </a:path>
              </a:pathLst>
            </a:custGeom>
            <a:solidFill>
              <a:srgbClr val="E6D3C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3" name="Google Shape;293;p1"/>
            <p:cNvSpPr/>
            <p:nvPr/>
          </p:nvSpPr>
          <p:spPr>
            <a:xfrm>
              <a:off x="2280450" y="4477839"/>
              <a:ext cx="82937" cy="116917"/>
            </a:xfrm>
            <a:custGeom>
              <a:rect b="b" l="l" r="r" t="t"/>
              <a:pathLst>
                <a:path extrusionOk="0" h="4153" w="2946">
                  <a:moveTo>
                    <a:pt x="2282" y="0"/>
                  </a:moveTo>
                  <a:cubicBezTo>
                    <a:pt x="2092" y="0"/>
                    <a:pt x="1876" y="53"/>
                    <a:pt x="1678" y="226"/>
                  </a:cubicBezTo>
                  <a:cubicBezTo>
                    <a:pt x="1678" y="226"/>
                    <a:pt x="1488" y="1112"/>
                    <a:pt x="1267" y="1746"/>
                  </a:cubicBezTo>
                  <a:cubicBezTo>
                    <a:pt x="1045" y="2379"/>
                    <a:pt x="0" y="3741"/>
                    <a:pt x="32" y="3899"/>
                  </a:cubicBezTo>
                  <a:cubicBezTo>
                    <a:pt x="51" y="4014"/>
                    <a:pt x="476" y="4152"/>
                    <a:pt x="928" y="4152"/>
                  </a:cubicBezTo>
                  <a:cubicBezTo>
                    <a:pt x="1223" y="4152"/>
                    <a:pt x="1529" y="4093"/>
                    <a:pt x="1742" y="3931"/>
                  </a:cubicBezTo>
                  <a:cubicBezTo>
                    <a:pt x="2249" y="3519"/>
                    <a:pt x="2724" y="2252"/>
                    <a:pt x="2819" y="1461"/>
                  </a:cubicBezTo>
                  <a:cubicBezTo>
                    <a:pt x="2945" y="669"/>
                    <a:pt x="2819" y="131"/>
                    <a:pt x="2819" y="131"/>
                  </a:cubicBezTo>
                  <a:cubicBezTo>
                    <a:pt x="2819" y="131"/>
                    <a:pt x="2582" y="0"/>
                    <a:pt x="2282" y="0"/>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4" name="Google Shape;294;p1"/>
            <p:cNvSpPr/>
            <p:nvPr/>
          </p:nvSpPr>
          <p:spPr>
            <a:xfrm>
              <a:off x="2364232" y="4531413"/>
              <a:ext cx="12528" cy="56221"/>
            </a:xfrm>
            <a:custGeom>
              <a:rect b="b" l="l" r="r" t="t"/>
              <a:pathLst>
                <a:path extrusionOk="0" h="1997" w="445">
                  <a:moveTo>
                    <a:pt x="444" y="1"/>
                  </a:moveTo>
                  <a:lnTo>
                    <a:pt x="128" y="413"/>
                  </a:lnTo>
                  <a:lnTo>
                    <a:pt x="1" y="1996"/>
                  </a:lnTo>
                  <a:lnTo>
                    <a:pt x="286" y="1996"/>
                  </a:lnTo>
                  <a:lnTo>
                    <a:pt x="444" y="1"/>
                  </a:lnTo>
                  <a:close/>
                </a:path>
              </a:pathLst>
            </a:custGeom>
            <a:solidFill>
              <a:srgbClr val="E6D3C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5" name="Google Shape;295;p1"/>
            <p:cNvSpPr/>
            <p:nvPr/>
          </p:nvSpPr>
          <p:spPr>
            <a:xfrm>
              <a:off x="2157395" y="3896940"/>
              <a:ext cx="369136" cy="227078"/>
            </a:xfrm>
            <a:custGeom>
              <a:rect b="b" l="l" r="r" t="t"/>
              <a:pathLst>
                <a:path extrusionOk="0" h="8066" w="13112">
                  <a:moveTo>
                    <a:pt x="8043" y="1"/>
                  </a:moveTo>
                  <a:cubicBezTo>
                    <a:pt x="7181" y="1"/>
                    <a:pt x="6012" y="161"/>
                    <a:pt x="4434" y="623"/>
                  </a:cubicBezTo>
                  <a:cubicBezTo>
                    <a:pt x="4434" y="623"/>
                    <a:pt x="5004" y="1573"/>
                    <a:pt x="4434" y="2270"/>
                  </a:cubicBezTo>
                  <a:cubicBezTo>
                    <a:pt x="3896" y="2967"/>
                    <a:pt x="444" y="3473"/>
                    <a:pt x="159" y="5848"/>
                  </a:cubicBezTo>
                  <a:cubicBezTo>
                    <a:pt x="96" y="6387"/>
                    <a:pt x="349" y="7337"/>
                    <a:pt x="602" y="7970"/>
                  </a:cubicBezTo>
                  <a:cubicBezTo>
                    <a:pt x="602" y="7939"/>
                    <a:pt x="1" y="6830"/>
                    <a:pt x="3041" y="6387"/>
                  </a:cubicBezTo>
                  <a:cubicBezTo>
                    <a:pt x="3463" y="6327"/>
                    <a:pt x="3846" y="6305"/>
                    <a:pt x="4191" y="6305"/>
                  </a:cubicBezTo>
                  <a:cubicBezTo>
                    <a:pt x="4391" y="6305"/>
                    <a:pt x="4577" y="6312"/>
                    <a:pt x="4751" y="6324"/>
                  </a:cubicBezTo>
                  <a:cubicBezTo>
                    <a:pt x="7031" y="6577"/>
                    <a:pt x="7950" y="8065"/>
                    <a:pt x="7950" y="8065"/>
                  </a:cubicBezTo>
                  <a:lnTo>
                    <a:pt x="10198" y="8065"/>
                  </a:lnTo>
                  <a:cubicBezTo>
                    <a:pt x="10198" y="8065"/>
                    <a:pt x="10200" y="8065"/>
                    <a:pt x="10203" y="8065"/>
                  </a:cubicBezTo>
                  <a:cubicBezTo>
                    <a:pt x="10296" y="8065"/>
                    <a:pt x="11679" y="8036"/>
                    <a:pt x="12352" y="6292"/>
                  </a:cubicBezTo>
                  <a:cubicBezTo>
                    <a:pt x="13112" y="4297"/>
                    <a:pt x="12067" y="1985"/>
                    <a:pt x="11877" y="1542"/>
                  </a:cubicBezTo>
                  <a:cubicBezTo>
                    <a:pt x="11718" y="1035"/>
                    <a:pt x="11433" y="465"/>
                    <a:pt x="11433" y="465"/>
                  </a:cubicBezTo>
                  <a:cubicBezTo>
                    <a:pt x="11212" y="465"/>
                    <a:pt x="10610" y="813"/>
                    <a:pt x="10388" y="845"/>
                  </a:cubicBezTo>
                  <a:cubicBezTo>
                    <a:pt x="10388" y="845"/>
                    <a:pt x="10020" y="1"/>
                    <a:pt x="8043" y="1"/>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6" name="Google Shape;296;p1"/>
            <p:cNvSpPr/>
            <p:nvPr/>
          </p:nvSpPr>
          <p:spPr>
            <a:xfrm>
              <a:off x="2161871" y="3703166"/>
              <a:ext cx="304920" cy="200643"/>
            </a:xfrm>
            <a:custGeom>
              <a:rect b="b" l="l" r="r" t="t"/>
              <a:pathLst>
                <a:path extrusionOk="0" h="7127" w="10831">
                  <a:moveTo>
                    <a:pt x="0" y="1"/>
                  </a:moveTo>
                  <a:lnTo>
                    <a:pt x="760" y="7126"/>
                  </a:lnTo>
                  <a:lnTo>
                    <a:pt x="10831" y="7126"/>
                  </a:lnTo>
                  <a:lnTo>
                    <a:pt x="10071" y="1"/>
                  </a:lnTo>
                  <a:close/>
                </a:path>
              </a:pathLst>
            </a:custGeom>
            <a:solidFill>
              <a:srgbClr val="DED1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7" name="Google Shape;297;p1"/>
            <p:cNvSpPr/>
            <p:nvPr/>
          </p:nvSpPr>
          <p:spPr>
            <a:xfrm>
              <a:off x="2441820" y="3885932"/>
              <a:ext cx="47268" cy="17877"/>
            </a:xfrm>
            <a:custGeom>
              <a:rect b="b" l="l" r="r" t="t"/>
              <a:pathLst>
                <a:path extrusionOk="0" h="635" w="1679">
                  <a:moveTo>
                    <a:pt x="0" y="1"/>
                  </a:moveTo>
                  <a:lnTo>
                    <a:pt x="0" y="634"/>
                  </a:lnTo>
                  <a:lnTo>
                    <a:pt x="1679" y="634"/>
                  </a:lnTo>
                  <a:lnTo>
                    <a:pt x="1679" y="1"/>
                  </a:lnTo>
                  <a:close/>
                </a:path>
              </a:pathLst>
            </a:custGeom>
            <a:solidFill>
              <a:srgbClr val="DED1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8" name="Google Shape;298;p1"/>
            <p:cNvSpPr/>
            <p:nvPr/>
          </p:nvSpPr>
          <p:spPr>
            <a:xfrm>
              <a:off x="1988002" y="3903781"/>
              <a:ext cx="902288" cy="26773"/>
            </a:xfrm>
            <a:custGeom>
              <a:rect b="b" l="l" r="r" t="t"/>
              <a:pathLst>
                <a:path extrusionOk="0" h="951" w="32050">
                  <a:moveTo>
                    <a:pt x="1" y="0"/>
                  </a:moveTo>
                  <a:lnTo>
                    <a:pt x="1" y="950"/>
                  </a:lnTo>
                  <a:lnTo>
                    <a:pt x="32050" y="950"/>
                  </a:lnTo>
                  <a:lnTo>
                    <a:pt x="32050" y="0"/>
                  </a:lnTo>
                  <a:close/>
                </a:path>
              </a:pathLst>
            </a:custGeom>
            <a:solidFill>
              <a:srgbClr val="ADE7E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299" name="Google Shape;299;p1"/>
            <p:cNvSpPr/>
            <p:nvPr/>
          </p:nvSpPr>
          <p:spPr>
            <a:xfrm>
              <a:off x="2303084" y="3394333"/>
              <a:ext cx="143212" cy="196533"/>
            </a:xfrm>
            <a:custGeom>
              <a:rect b="b" l="l" r="r" t="t"/>
              <a:pathLst>
                <a:path extrusionOk="0" h="6981" w="5087">
                  <a:moveTo>
                    <a:pt x="2351" y="0"/>
                  </a:moveTo>
                  <a:cubicBezTo>
                    <a:pt x="1531" y="0"/>
                    <a:pt x="1" y="365"/>
                    <a:pt x="399" y="3180"/>
                  </a:cubicBezTo>
                  <a:cubicBezTo>
                    <a:pt x="880" y="6574"/>
                    <a:pt x="2346" y="6861"/>
                    <a:pt x="2744" y="6861"/>
                  </a:cubicBezTo>
                  <a:cubicBezTo>
                    <a:pt x="2792" y="6861"/>
                    <a:pt x="2824" y="6857"/>
                    <a:pt x="2838" y="6854"/>
                  </a:cubicBezTo>
                  <a:cubicBezTo>
                    <a:pt x="2965" y="6822"/>
                    <a:pt x="4453" y="6980"/>
                    <a:pt x="4770" y="3845"/>
                  </a:cubicBezTo>
                  <a:cubicBezTo>
                    <a:pt x="5086" y="742"/>
                    <a:pt x="2838" y="45"/>
                    <a:pt x="2838" y="45"/>
                  </a:cubicBezTo>
                  <a:cubicBezTo>
                    <a:pt x="2838" y="45"/>
                    <a:pt x="2638" y="0"/>
                    <a:pt x="2351" y="0"/>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00" name="Google Shape;300;p1"/>
            <p:cNvSpPr/>
            <p:nvPr/>
          </p:nvSpPr>
          <p:spPr>
            <a:xfrm>
              <a:off x="2340020" y="3550861"/>
              <a:ext cx="78827" cy="81839"/>
            </a:xfrm>
            <a:custGeom>
              <a:rect b="b" l="l" r="r" t="t"/>
              <a:pathLst>
                <a:path extrusionOk="0" h="2907" w="2800">
                  <a:moveTo>
                    <a:pt x="418" y="0"/>
                  </a:moveTo>
                  <a:cubicBezTo>
                    <a:pt x="155" y="0"/>
                    <a:pt x="0" y="100"/>
                    <a:pt x="69" y="375"/>
                  </a:cubicBezTo>
                  <a:cubicBezTo>
                    <a:pt x="354" y="1420"/>
                    <a:pt x="69" y="1927"/>
                    <a:pt x="69" y="2529"/>
                  </a:cubicBezTo>
                  <a:cubicBezTo>
                    <a:pt x="69" y="2780"/>
                    <a:pt x="682" y="2907"/>
                    <a:pt x="1316" y="2907"/>
                  </a:cubicBezTo>
                  <a:cubicBezTo>
                    <a:pt x="2043" y="2907"/>
                    <a:pt x="2799" y="2740"/>
                    <a:pt x="2698" y="2402"/>
                  </a:cubicBezTo>
                  <a:cubicBezTo>
                    <a:pt x="2476" y="1737"/>
                    <a:pt x="2603" y="724"/>
                    <a:pt x="2603" y="724"/>
                  </a:cubicBezTo>
                  <a:cubicBezTo>
                    <a:pt x="2603" y="724"/>
                    <a:pt x="1122" y="0"/>
                    <a:pt x="418" y="0"/>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01" name="Google Shape;301;p1"/>
            <p:cNvSpPr/>
            <p:nvPr/>
          </p:nvSpPr>
          <p:spPr>
            <a:xfrm>
              <a:off x="2295680" y="3389041"/>
              <a:ext cx="161314" cy="125138"/>
            </a:xfrm>
            <a:custGeom>
              <a:rect b="b" l="l" r="r" t="t"/>
              <a:pathLst>
                <a:path extrusionOk="0" h="4445" w="5730">
                  <a:moveTo>
                    <a:pt x="2214" y="0"/>
                  </a:moveTo>
                  <a:cubicBezTo>
                    <a:pt x="0" y="0"/>
                    <a:pt x="394" y="3479"/>
                    <a:pt x="599" y="4445"/>
                  </a:cubicBezTo>
                  <a:cubicBezTo>
                    <a:pt x="599" y="4445"/>
                    <a:pt x="1201" y="2893"/>
                    <a:pt x="2531" y="1658"/>
                  </a:cubicBezTo>
                  <a:cubicBezTo>
                    <a:pt x="2531" y="1658"/>
                    <a:pt x="3734" y="3590"/>
                    <a:pt x="5033" y="4033"/>
                  </a:cubicBezTo>
                  <a:cubicBezTo>
                    <a:pt x="5033" y="4033"/>
                    <a:pt x="5729" y="771"/>
                    <a:pt x="2816" y="74"/>
                  </a:cubicBezTo>
                  <a:cubicBezTo>
                    <a:pt x="2596" y="24"/>
                    <a:pt x="2396" y="0"/>
                    <a:pt x="2214"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02" name="Google Shape;302;p1"/>
            <p:cNvSpPr/>
            <p:nvPr/>
          </p:nvSpPr>
          <p:spPr>
            <a:xfrm>
              <a:off x="2351760" y="3574791"/>
              <a:ext cx="57093" cy="21509"/>
            </a:xfrm>
            <a:custGeom>
              <a:rect b="b" l="l" r="r" t="t"/>
              <a:pathLst>
                <a:path extrusionOk="0" h="764" w="2028">
                  <a:moveTo>
                    <a:pt x="1" y="0"/>
                  </a:moveTo>
                  <a:cubicBezTo>
                    <a:pt x="1" y="0"/>
                    <a:pt x="265" y="764"/>
                    <a:pt x="1020" y="764"/>
                  </a:cubicBezTo>
                  <a:cubicBezTo>
                    <a:pt x="1049" y="764"/>
                    <a:pt x="1078" y="763"/>
                    <a:pt x="1109" y="760"/>
                  </a:cubicBezTo>
                  <a:cubicBezTo>
                    <a:pt x="1932" y="697"/>
                    <a:pt x="2027" y="95"/>
                    <a:pt x="2027" y="95"/>
                  </a:cubicBezTo>
                  <a:lnTo>
                    <a:pt x="2027" y="95"/>
                  </a:lnTo>
                  <a:cubicBezTo>
                    <a:pt x="1674" y="350"/>
                    <a:pt x="1346" y="438"/>
                    <a:pt x="1060" y="438"/>
                  </a:cubicBezTo>
                  <a:cubicBezTo>
                    <a:pt x="423" y="438"/>
                    <a:pt x="1" y="0"/>
                    <a:pt x="1" y="0"/>
                  </a:cubicBezTo>
                  <a:close/>
                </a:path>
              </a:pathLst>
            </a:custGeom>
            <a:solidFill>
              <a:srgbClr val="A77860"/>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03" name="Google Shape;303;p1"/>
            <p:cNvSpPr/>
            <p:nvPr/>
          </p:nvSpPr>
          <p:spPr>
            <a:xfrm>
              <a:off x="2320567" y="3385775"/>
              <a:ext cx="97211" cy="41046"/>
            </a:xfrm>
            <a:custGeom>
              <a:rect b="b" l="l" r="r" t="t"/>
              <a:pathLst>
                <a:path extrusionOk="0" h="1458" w="3453">
                  <a:moveTo>
                    <a:pt x="1742" y="0"/>
                  </a:moveTo>
                  <a:cubicBezTo>
                    <a:pt x="412" y="0"/>
                    <a:pt x="0" y="1457"/>
                    <a:pt x="0" y="1457"/>
                  </a:cubicBezTo>
                  <a:cubicBezTo>
                    <a:pt x="0" y="1457"/>
                    <a:pt x="633" y="222"/>
                    <a:pt x="1742" y="159"/>
                  </a:cubicBezTo>
                  <a:cubicBezTo>
                    <a:pt x="1777" y="157"/>
                    <a:pt x="1811" y="156"/>
                    <a:pt x="1845" y="156"/>
                  </a:cubicBezTo>
                  <a:cubicBezTo>
                    <a:pt x="2859" y="156"/>
                    <a:pt x="3452" y="1046"/>
                    <a:pt x="3452" y="1046"/>
                  </a:cubicBezTo>
                  <a:cubicBezTo>
                    <a:pt x="3452" y="1046"/>
                    <a:pt x="3040" y="0"/>
                    <a:pt x="1742" y="0"/>
                  </a:cubicBezTo>
                  <a:close/>
                </a:path>
              </a:pathLst>
            </a:custGeom>
            <a:solidFill>
              <a:srgbClr val="F1F1F1"/>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04" name="Google Shape;304;p1"/>
            <p:cNvSpPr/>
            <p:nvPr/>
          </p:nvSpPr>
          <p:spPr>
            <a:xfrm>
              <a:off x="2326197" y="3610573"/>
              <a:ext cx="97802" cy="65905"/>
            </a:xfrm>
            <a:custGeom>
              <a:rect b="b" l="l" r="r" t="t"/>
              <a:pathLst>
                <a:path extrusionOk="0" h="2341" w="3474">
                  <a:moveTo>
                    <a:pt x="2169" y="0"/>
                  </a:moveTo>
                  <a:cubicBezTo>
                    <a:pt x="1040" y="0"/>
                    <a:pt x="338" y="281"/>
                    <a:pt x="338" y="281"/>
                  </a:cubicBezTo>
                  <a:cubicBezTo>
                    <a:pt x="338" y="281"/>
                    <a:pt x="0" y="2341"/>
                    <a:pt x="1626" y="2341"/>
                  </a:cubicBezTo>
                  <a:cubicBezTo>
                    <a:pt x="1650" y="2341"/>
                    <a:pt x="1675" y="2340"/>
                    <a:pt x="1700" y="2340"/>
                  </a:cubicBezTo>
                  <a:cubicBezTo>
                    <a:pt x="3410" y="2276"/>
                    <a:pt x="3474" y="123"/>
                    <a:pt x="3474" y="123"/>
                  </a:cubicBezTo>
                  <a:cubicBezTo>
                    <a:pt x="2996" y="34"/>
                    <a:pt x="2557" y="0"/>
                    <a:pt x="2169" y="0"/>
                  </a:cubicBezTo>
                  <a:close/>
                </a:path>
              </a:pathLst>
            </a:custGeom>
            <a:solidFill>
              <a:srgbClr val="EEA88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05" name="Google Shape;305;p1"/>
            <p:cNvSpPr/>
            <p:nvPr/>
          </p:nvSpPr>
          <p:spPr>
            <a:xfrm>
              <a:off x="2870639" y="3930526"/>
              <a:ext cx="19650" cy="688300"/>
            </a:xfrm>
            <a:custGeom>
              <a:rect b="b" l="l" r="r" t="t"/>
              <a:pathLst>
                <a:path extrusionOk="0" h="24449" w="698">
                  <a:moveTo>
                    <a:pt x="1" y="0"/>
                  </a:moveTo>
                  <a:lnTo>
                    <a:pt x="1" y="24449"/>
                  </a:lnTo>
                  <a:lnTo>
                    <a:pt x="698" y="24449"/>
                  </a:lnTo>
                  <a:lnTo>
                    <a:pt x="698" y="0"/>
                  </a:ln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06" name="Google Shape;306;p1"/>
            <p:cNvSpPr/>
            <p:nvPr/>
          </p:nvSpPr>
          <p:spPr>
            <a:xfrm>
              <a:off x="1988002" y="3930526"/>
              <a:ext cx="20523" cy="688300"/>
            </a:xfrm>
            <a:custGeom>
              <a:rect b="b" l="l" r="r" t="t"/>
              <a:pathLst>
                <a:path extrusionOk="0" h="24449" w="729">
                  <a:moveTo>
                    <a:pt x="1" y="0"/>
                  </a:moveTo>
                  <a:lnTo>
                    <a:pt x="1" y="24449"/>
                  </a:lnTo>
                  <a:lnTo>
                    <a:pt x="729" y="24449"/>
                  </a:lnTo>
                  <a:lnTo>
                    <a:pt x="729" y="0"/>
                  </a:lnTo>
                  <a:close/>
                </a:path>
              </a:pathLst>
            </a:custGeom>
            <a:solidFill>
              <a:srgbClr val="0D0C12"/>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nvGrpSpPr>
            <p:cNvPr id="307" name="Google Shape;307;p1"/>
            <p:cNvGrpSpPr/>
            <p:nvPr/>
          </p:nvGrpSpPr>
          <p:grpSpPr>
            <a:xfrm>
              <a:off x="2305420" y="925060"/>
              <a:ext cx="330792" cy="455648"/>
              <a:chOff x="2304520" y="1130985"/>
              <a:chExt cx="330792" cy="455648"/>
            </a:xfrm>
          </p:grpSpPr>
          <p:sp>
            <p:nvSpPr>
              <p:cNvPr id="308" name="Google Shape;308;p1"/>
              <p:cNvSpPr/>
              <p:nvPr/>
            </p:nvSpPr>
            <p:spPr>
              <a:xfrm>
                <a:off x="2304520" y="1130985"/>
                <a:ext cx="330792" cy="418205"/>
              </a:xfrm>
              <a:custGeom>
                <a:rect b="b" l="l" r="r" t="t"/>
                <a:pathLst>
                  <a:path extrusionOk="0" h="14855" w="11750">
                    <a:moveTo>
                      <a:pt x="5715" y="439"/>
                    </a:moveTo>
                    <a:cubicBezTo>
                      <a:pt x="6172" y="439"/>
                      <a:pt x="6635" y="503"/>
                      <a:pt x="7094" y="635"/>
                    </a:cubicBezTo>
                    <a:cubicBezTo>
                      <a:pt x="9722" y="1395"/>
                      <a:pt x="11243" y="4182"/>
                      <a:pt x="10483" y="6811"/>
                    </a:cubicBezTo>
                    <a:cubicBezTo>
                      <a:pt x="10071" y="8267"/>
                      <a:pt x="9026" y="9439"/>
                      <a:pt x="7601" y="10041"/>
                    </a:cubicBezTo>
                    <a:lnTo>
                      <a:pt x="7537" y="10073"/>
                    </a:lnTo>
                    <a:lnTo>
                      <a:pt x="7506" y="10104"/>
                    </a:lnTo>
                    <a:cubicBezTo>
                      <a:pt x="6841" y="11181"/>
                      <a:pt x="6366" y="12163"/>
                      <a:pt x="6081" y="13081"/>
                    </a:cubicBezTo>
                    <a:cubicBezTo>
                      <a:pt x="5921" y="13878"/>
                      <a:pt x="5137" y="14408"/>
                      <a:pt x="4234" y="14408"/>
                    </a:cubicBezTo>
                    <a:cubicBezTo>
                      <a:pt x="4061" y="14408"/>
                      <a:pt x="3884" y="14389"/>
                      <a:pt x="3705" y="14348"/>
                    </a:cubicBezTo>
                    <a:cubicBezTo>
                      <a:pt x="3135" y="14221"/>
                      <a:pt x="2660" y="13936"/>
                      <a:pt x="2344" y="13524"/>
                    </a:cubicBezTo>
                    <a:cubicBezTo>
                      <a:pt x="2059" y="13113"/>
                      <a:pt x="1932" y="12669"/>
                      <a:pt x="2027" y="12226"/>
                    </a:cubicBezTo>
                    <a:lnTo>
                      <a:pt x="2027" y="12194"/>
                    </a:lnTo>
                    <a:cubicBezTo>
                      <a:pt x="2185" y="10959"/>
                      <a:pt x="2090" y="9661"/>
                      <a:pt x="1964" y="8774"/>
                    </a:cubicBezTo>
                    <a:lnTo>
                      <a:pt x="1932" y="8711"/>
                    </a:lnTo>
                    <a:lnTo>
                      <a:pt x="1900" y="8647"/>
                    </a:lnTo>
                    <a:cubicBezTo>
                      <a:pt x="823" y="7381"/>
                      <a:pt x="443" y="5639"/>
                      <a:pt x="918" y="4024"/>
                    </a:cubicBezTo>
                    <a:cubicBezTo>
                      <a:pt x="1546" y="1854"/>
                      <a:pt x="3555" y="439"/>
                      <a:pt x="5715" y="439"/>
                    </a:cubicBezTo>
                    <a:close/>
                    <a:moveTo>
                      <a:pt x="5691" y="0"/>
                    </a:moveTo>
                    <a:cubicBezTo>
                      <a:pt x="3341" y="0"/>
                      <a:pt x="1179" y="1557"/>
                      <a:pt x="475" y="3929"/>
                    </a:cubicBezTo>
                    <a:cubicBezTo>
                      <a:pt x="0" y="5639"/>
                      <a:pt x="380" y="7507"/>
                      <a:pt x="1520" y="8901"/>
                    </a:cubicBezTo>
                    <a:cubicBezTo>
                      <a:pt x="1647" y="9756"/>
                      <a:pt x="1742" y="10991"/>
                      <a:pt x="1584" y="12131"/>
                    </a:cubicBezTo>
                    <a:cubicBezTo>
                      <a:pt x="1457" y="12701"/>
                      <a:pt x="1615" y="13303"/>
                      <a:pt x="1995" y="13809"/>
                    </a:cubicBezTo>
                    <a:cubicBezTo>
                      <a:pt x="2344" y="14253"/>
                      <a:pt x="2819" y="14570"/>
                      <a:pt x="3389" y="14728"/>
                    </a:cubicBezTo>
                    <a:cubicBezTo>
                      <a:pt x="3452" y="14760"/>
                      <a:pt x="3547" y="14760"/>
                      <a:pt x="3610" y="14791"/>
                    </a:cubicBezTo>
                    <a:cubicBezTo>
                      <a:pt x="3816" y="14834"/>
                      <a:pt x="4020" y="14855"/>
                      <a:pt x="4220" y="14855"/>
                    </a:cubicBezTo>
                    <a:cubicBezTo>
                      <a:pt x="5341" y="14855"/>
                      <a:pt x="6309" y="14203"/>
                      <a:pt x="6524" y="13208"/>
                    </a:cubicBezTo>
                    <a:cubicBezTo>
                      <a:pt x="6777" y="12353"/>
                      <a:pt x="7221" y="11403"/>
                      <a:pt x="7854" y="10421"/>
                    </a:cubicBezTo>
                    <a:cubicBezTo>
                      <a:pt x="9342" y="9756"/>
                      <a:pt x="10451" y="8521"/>
                      <a:pt x="10926" y="6937"/>
                    </a:cubicBezTo>
                    <a:cubicBezTo>
                      <a:pt x="11749" y="4055"/>
                      <a:pt x="10103" y="1047"/>
                      <a:pt x="7221" y="224"/>
                    </a:cubicBezTo>
                    <a:cubicBezTo>
                      <a:pt x="6711" y="72"/>
                      <a:pt x="6197" y="0"/>
                      <a:pt x="5691"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09" name="Google Shape;309;p1"/>
              <p:cNvSpPr/>
              <p:nvPr/>
            </p:nvSpPr>
            <p:spPr>
              <a:xfrm>
                <a:off x="2382953" y="1321803"/>
                <a:ext cx="120408" cy="181021"/>
              </a:xfrm>
              <a:custGeom>
                <a:rect b="b" l="l" r="r" t="t"/>
                <a:pathLst>
                  <a:path extrusionOk="0" h="6430" w="4277">
                    <a:moveTo>
                      <a:pt x="539" y="1"/>
                    </a:moveTo>
                    <a:lnTo>
                      <a:pt x="1" y="5923"/>
                    </a:lnTo>
                    <a:lnTo>
                      <a:pt x="444" y="5986"/>
                    </a:lnTo>
                    <a:lnTo>
                      <a:pt x="888" y="1141"/>
                    </a:lnTo>
                    <a:lnTo>
                      <a:pt x="1458" y="1838"/>
                    </a:lnTo>
                    <a:lnTo>
                      <a:pt x="2281" y="1236"/>
                    </a:lnTo>
                    <a:lnTo>
                      <a:pt x="2756" y="2091"/>
                    </a:lnTo>
                    <a:lnTo>
                      <a:pt x="3485" y="1711"/>
                    </a:lnTo>
                    <a:lnTo>
                      <a:pt x="3485" y="1711"/>
                    </a:lnTo>
                    <a:lnTo>
                      <a:pt x="1933" y="6271"/>
                    </a:lnTo>
                    <a:lnTo>
                      <a:pt x="2344" y="6430"/>
                    </a:lnTo>
                    <a:lnTo>
                      <a:pt x="4276" y="761"/>
                    </a:lnTo>
                    <a:lnTo>
                      <a:pt x="4276" y="761"/>
                    </a:lnTo>
                    <a:lnTo>
                      <a:pt x="2946" y="1489"/>
                    </a:lnTo>
                    <a:lnTo>
                      <a:pt x="2439" y="571"/>
                    </a:lnTo>
                    <a:lnTo>
                      <a:pt x="1521" y="1236"/>
                    </a:lnTo>
                    <a:lnTo>
                      <a:pt x="539" y="1"/>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10" name="Google Shape;310;p1"/>
              <p:cNvSpPr/>
              <p:nvPr/>
            </p:nvSpPr>
            <p:spPr>
              <a:xfrm>
                <a:off x="2346411" y="1520644"/>
                <a:ext cx="115031" cy="65989"/>
              </a:xfrm>
              <a:custGeom>
                <a:rect b="b" l="l" r="r" t="t"/>
                <a:pathLst>
                  <a:path extrusionOk="0" h="2344" w="4086">
                    <a:moveTo>
                      <a:pt x="349" y="0"/>
                    </a:moveTo>
                    <a:lnTo>
                      <a:pt x="1" y="1520"/>
                    </a:lnTo>
                    <a:lnTo>
                      <a:pt x="3769" y="2344"/>
                    </a:lnTo>
                    <a:lnTo>
                      <a:pt x="4086" y="824"/>
                    </a:lnTo>
                    <a:lnTo>
                      <a:pt x="349" y="0"/>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11" name="Google Shape;311;p1"/>
              <p:cNvSpPr/>
              <p:nvPr/>
            </p:nvSpPr>
            <p:spPr>
              <a:xfrm>
                <a:off x="2333039" y="1473376"/>
                <a:ext cx="155148" cy="98984"/>
              </a:xfrm>
              <a:custGeom>
                <a:rect b="b" l="l" r="r" t="t"/>
                <a:pathLst>
                  <a:path extrusionOk="0" h="3516" w="5511">
                    <a:moveTo>
                      <a:pt x="539" y="1"/>
                    </a:moveTo>
                    <a:lnTo>
                      <a:pt x="0" y="2439"/>
                    </a:lnTo>
                    <a:lnTo>
                      <a:pt x="5004" y="3516"/>
                    </a:lnTo>
                    <a:lnTo>
                      <a:pt x="5511" y="1077"/>
                    </a:lnTo>
                    <a:lnTo>
                      <a:pt x="539" y="1"/>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grpSp>
          <p:nvGrpSpPr>
            <p:cNvPr id="312" name="Google Shape;312;p1"/>
            <p:cNvGrpSpPr/>
            <p:nvPr/>
          </p:nvGrpSpPr>
          <p:grpSpPr>
            <a:xfrm>
              <a:off x="613229" y="1969807"/>
              <a:ext cx="393206" cy="635712"/>
              <a:chOff x="480379" y="1988707"/>
              <a:chExt cx="393206" cy="635712"/>
            </a:xfrm>
          </p:grpSpPr>
          <p:sp>
            <p:nvSpPr>
              <p:cNvPr id="313" name="Google Shape;313;p1"/>
              <p:cNvSpPr/>
              <p:nvPr/>
            </p:nvSpPr>
            <p:spPr>
              <a:xfrm>
                <a:off x="480379" y="1988707"/>
                <a:ext cx="393206" cy="635712"/>
              </a:xfrm>
              <a:custGeom>
                <a:rect b="b" l="l" r="r" t="t"/>
                <a:pathLst>
                  <a:path extrusionOk="0" h="22581" w="13967">
                    <a:moveTo>
                      <a:pt x="13681" y="0"/>
                    </a:moveTo>
                    <a:lnTo>
                      <a:pt x="12889" y="5574"/>
                    </a:lnTo>
                    <a:lnTo>
                      <a:pt x="9026" y="7347"/>
                    </a:lnTo>
                    <a:lnTo>
                      <a:pt x="7284" y="14536"/>
                    </a:lnTo>
                    <a:lnTo>
                      <a:pt x="2249" y="15930"/>
                    </a:lnTo>
                    <a:lnTo>
                      <a:pt x="0" y="22485"/>
                    </a:lnTo>
                    <a:lnTo>
                      <a:pt x="285" y="22580"/>
                    </a:lnTo>
                    <a:lnTo>
                      <a:pt x="2470" y="16151"/>
                    </a:lnTo>
                    <a:lnTo>
                      <a:pt x="7506" y="14758"/>
                    </a:lnTo>
                    <a:lnTo>
                      <a:pt x="9248" y="7538"/>
                    </a:lnTo>
                    <a:lnTo>
                      <a:pt x="13143" y="5796"/>
                    </a:lnTo>
                    <a:lnTo>
                      <a:pt x="13966" y="64"/>
                    </a:lnTo>
                    <a:lnTo>
                      <a:pt x="13681" y="0"/>
                    </a:ln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14" name="Google Shape;314;p1"/>
              <p:cNvSpPr/>
              <p:nvPr/>
            </p:nvSpPr>
            <p:spPr>
              <a:xfrm>
                <a:off x="664918" y="2379802"/>
                <a:ext cx="47296" cy="42510"/>
              </a:xfrm>
              <a:custGeom>
                <a:rect b="b" l="l" r="r" t="t"/>
                <a:pathLst>
                  <a:path extrusionOk="0" h="1510" w="1680">
                    <a:moveTo>
                      <a:pt x="835" y="0"/>
                    </a:moveTo>
                    <a:cubicBezTo>
                      <a:pt x="662" y="0"/>
                      <a:pt x="490" y="57"/>
                      <a:pt x="349" y="169"/>
                    </a:cubicBezTo>
                    <a:cubicBezTo>
                      <a:pt x="32" y="423"/>
                      <a:pt x="1" y="929"/>
                      <a:pt x="254" y="1246"/>
                    </a:cubicBezTo>
                    <a:cubicBezTo>
                      <a:pt x="412" y="1422"/>
                      <a:pt x="629" y="1510"/>
                      <a:pt x="845" y="1510"/>
                    </a:cubicBezTo>
                    <a:cubicBezTo>
                      <a:pt x="1018" y="1510"/>
                      <a:pt x="1190" y="1454"/>
                      <a:pt x="1331" y="1341"/>
                    </a:cubicBezTo>
                    <a:cubicBezTo>
                      <a:pt x="1647" y="1056"/>
                      <a:pt x="1679" y="581"/>
                      <a:pt x="1426" y="264"/>
                    </a:cubicBezTo>
                    <a:cubicBezTo>
                      <a:pt x="1267" y="88"/>
                      <a:pt x="1050" y="0"/>
                      <a:pt x="8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15" name="Google Shape;315;p1"/>
              <p:cNvSpPr/>
              <p:nvPr/>
            </p:nvSpPr>
            <p:spPr>
              <a:xfrm>
                <a:off x="660470" y="2375804"/>
                <a:ext cx="56192" cy="50506"/>
              </a:xfrm>
              <a:custGeom>
                <a:rect b="b" l="l" r="r" t="t"/>
                <a:pathLst>
                  <a:path extrusionOk="0" h="1794" w="1996">
                    <a:moveTo>
                      <a:pt x="1006" y="290"/>
                    </a:moveTo>
                    <a:cubicBezTo>
                      <a:pt x="1181" y="290"/>
                      <a:pt x="1353" y="362"/>
                      <a:pt x="1457" y="501"/>
                    </a:cubicBezTo>
                    <a:cubicBezTo>
                      <a:pt x="1679" y="755"/>
                      <a:pt x="1647" y="1166"/>
                      <a:pt x="1394" y="1356"/>
                    </a:cubicBezTo>
                    <a:cubicBezTo>
                      <a:pt x="1280" y="1456"/>
                      <a:pt x="1140" y="1505"/>
                      <a:pt x="1001" y="1505"/>
                    </a:cubicBezTo>
                    <a:cubicBezTo>
                      <a:pt x="830" y="1505"/>
                      <a:pt x="661" y="1432"/>
                      <a:pt x="539" y="1293"/>
                    </a:cubicBezTo>
                    <a:cubicBezTo>
                      <a:pt x="317" y="1040"/>
                      <a:pt x="349" y="660"/>
                      <a:pt x="602" y="438"/>
                    </a:cubicBezTo>
                    <a:cubicBezTo>
                      <a:pt x="716" y="338"/>
                      <a:pt x="862" y="290"/>
                      <a:pt x="1006" y="290"/>
                    </a:cubicBezTo>
                    <a:close/>
                    <a:moveTo>
                      <a:pt x="1006" y="0"/>
                    </a:moveTo>
                    <a:cubicBezTo>
                      <a:pt x="797" y="0"/>
                      <a:pt x="585" y="72"/>
                      <a:pt x="412" y="216"/>
                    </a:cubicBezTo>
                    <a:cubicBezTo>
                      <a:pt x="32" y="533"/>
                      <a:pt x="0" y="1103"/>
                      <a:pt x="317" y="1483"/>
                    </a:cubicBezTo>
                    <a:cubicBezTo>
                      <a:pt x="490" y="1690"/>
                      <a:pt x="738" y="1794"/>
                      <a:pt x="989" y="1794"/>
                    </a:cubicBezTo>
                    <a:cubicBezTo>
                      <a:pt x="1199" y="1794"/>
                      <a:pt x="1411" y="1722"/>
                      <a:pt x="1584" y="1578"/>
                    </a:cubicBezTo>
                    <a:cubicBezTo>
                      <a:pt x="1964" y="1261"/>
                      <a:pt x="1995" y="691"/>
                      <a:pt x="1679" y="311"/>
                    </a:cubicBezTo>
                    <a:cubicBezTo>
                      <a:pt x="1506" y="104"/>
                      <a:pt x="1258" y="0"/>
                      <a:pt x="1006"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16" name="Google Shape;316;p1"/>
              <p:cNvSpPr/>
              <p:nvPr/>
            </p:nvSpPr>
            <p:spPr>
              <a:xfrm>
                <a:off x="713960" y="2178314"/>
                <a:ext cx="48169" cy="42510"/>
              </a:xfrm>
              <a:custGeom>
                <a:rect b="b" l="l" r="r" t="t"/>
                <a:pathLst>
                  <a:path extrusionOk="0" h="1510" w="1711">
                    <a:moveTo>
                      <a:pt x="863" y="0"/>
                    </a:moveTo>
                    <a:cubicBezTo>
                      <a:pt x="693" y="0"/>
                      <a:pt x="521" y="57"/>
                      <a:pt x="380" y="169"/>
                    </a:cubicBezTo>
                    <a:cubicBezTo>
                      <a:pt x="64" y="454"/>
                      <a:pt x="0" y="929"/>
                      <a:pt x="285" y="1246"/>
                    </a:cubicBezTo>
                    <a:cubicBezTo>
                      <a:pt x="426" y="1422"/>
                      <a:pt x="635" y="1510"/>
                      <a:pt x="848" y="1510"/>
                    </a:cubicBezTo>
                    <a:cubicBezTo>
                      <a:pt x="1018" y="1510"/>
                      <a:pt x="1190" y="1453"/>
                      <a:pt x="1331" y="1341"/>
                    </a:cubicBezTo>
                    <a:cubicBezTo>
                      <a:pt x="1647" y="1088"/>
                      <a:pt x="1711" y="581"/>
                      <a:pt x="1426" y="264"/>
                    </a:cubicBezTo>
                    <a:cubicBezTo>
                      <a:pt x="1285" y="88"/>
                      <a:pt x="1076" y="0"/>
                      <a:pt x="863"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17" name="Google Shape;317;p1"/>
              <p:cNvSpPr/>
              <p:nvPr/>
            </p:nvSpPr>
            <p:spPr>
              <a:xfrm>
                <a:off x="709512" y="2174317"/>
                <a:ext cx="57065" cy="50506"/>
              </a:xfrm>
              <a:custGeom>
                <a:rect b="b" l="l" r="r" t="t"/>
                <a:pathLst>
                  <a:path extrusionOk="0" h="1794" w="2027">
                    <a:moveTo>
                      <a:pt x="1027" y="290"/>
                    </a:moveTo>
                    <a:cubicBezTo>
                      <a:pt x="1197" y="290"/>
                      <a:pt x="1367" y="362"/>
                      <a:pt x="1489" y="501"/>
                    </a:cubicBezTo>
                    <a:cubicBezTo>
                      <a:pt x="1710" y="754"/>
                      <a:pt x="1679" y="1166"/>
                      <a:pt x="1425" y="1388"/>
                    </a:cubicBezTo>
                    <a:cubicBezTo>
                      <a:pt x="1303" y="1469"/>
                      <a:pt x="1163" y="1510"/>
                      <a:pt x="1026" y="1510"/>
                    </a:cubicBezTo>
                    <a:cubicBezTo>
                      <a:pt x="844" y="1510"/>
                      <a:pt x="665" y="1438"/>
                      <a:pt x="538" y="1293"/>
                    </a:cubicBezTo>
                    <a:cubicBezTo>
                      <a:pt x="317" y="1040"/>
                      <a:pt x="348" y="659"/>
                      <a:pt x="633" y="438"/>
                    </a:cubicBezTo>
                    <a:cubicBezTo>
                      <a:pt x="748" y="338"/>
                      <a:pt x="887" y="290"/>
                      <a:pt x="1027" y="290"/>
                    </a:cubicBezTo>
                    <a:close/>
                    <a:moveTo>
                      <a:pt x="1038" y="0"/>
                    </a:moveTo>
                    <a:cubicBezTo>
                      <a:pt x="828" y="0"/>
                      <a:pt x="616" y="72"/>
                      <a:pt x="443" y="216"/>
                    </a:cubicBezTo>
                    <a:cubicBezTo>
                      <a:pt x="63" y="533"/>
                      <a:pt x="0" y="1103"/>
                      <a:pt x="317" y="1483"/>
                    </a:cubicBezTo>
                    <a:cubicBezTo>
                      <a:pt x="490" y="1690"/>
                      <a:pt x="738" y="1794"/>
                      <a:pt x="989" y="1794"/>
                    </a:cubicBezTo>
                    <a:cubicBezTo>
                      <a:pt x="1199" y="1794"/>
                      <a:pt x="1411" y="1722"/>
                      <a:pt x="1584" y="1578"/>
                    </a:cubicBezTo>
                    <a:cubicBezTo>
                      <a:pt x="1964" y="1261"/>
                      <a:pt x="2027" y="691"/>
                      <a:pt x="1710" y="311"/>
                    </a:cubicBezTo>
                    <a:cubicBezTo>
                      <a:pt x="1537" y="104"/>
                      <a:pt x="1289" y="0"/>
                      <a:pt x="1038"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18" name="Google Shape;318;p1"/>
              <p:cNvSpPr/>
              <p:nvPr/>
            </p:nvSpPr>
            <p:spPr>
              <a:xfrm>
                <a:off x="821840" y="2127499"/>
                <a:ext cx="47268" cy="42510"/>
              </a:xfrm>
              <a:custGeom>
                <a:rect b="b" l="l" r="r" t="t"/>
                <a:pathLst>
                  <a:path extrusionOk="0" h="1510" w="1679">
                    <a:moveTo>
                      <a:pt x="834" y="0"/>
                    </a:moveTo>
                    <a:cubicBezTo>
                      <a:pt x="662" y="0"/>
                      <a:pt x="490" y="56"/>
                      <a:pt x="349" y="169"/>
                    </a:cubicBezTo>
                    <a:cubicBezTo>
                      <a:pt x="32" y="422"/>
                      <a:pt x="0" y="929"/>
                      <a:pt x="254" y="1246"/>
                    </a:cubicBezTo>
                    <a:cubicBezTo>
                      <a:pt x="395" y="1422"/>
                      <a:pt x="613" y="1510"/>
                      <a:pt x="835" y="1510"/>
                    </a:cubicBezTo>
                    <a:cubicBezTo>
                      <a:pt x="1011" y="1510"/>
                      <a:pt x="1190" y="1453"/>
                      <a:pt x="1331" y="1341"/>
                    </a:cubicBezTo>
                    <a:cubicBezTo>
                      <a:pt x="1647" y="1056"/>
                      <a:pt x="1679" y="581"/>
                      <a:pt x="1426" y="264"/>
                    </a:cubicBezTo>
                    <a:cubicBezTo>
                      <a:pt x="1267" y="88"/>
                      <a:pt x="1050" y="0"/>
                      <a:pt x="8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19" name="Google Shape;319;p1"/>
              <p:cNvSpPr/>
              <p:nvPr/>
            </p:nvSpPr>
            <p:spPr>
              <a:xfrm>
                <a:off x="817392" y="2123501"/>
                <a:ext cx="56192" cy="50506"/>
              </a:xfrm>
              <a:custGeom>
                <a:rect b="b" l="l" r="r" t="t"/>
                <a:pathLst>
                  <a:path extrusionOk="0" h="1794" w="1996">
                    <a:moveTo>
                      <a:pt x="995" y="289"/>
                    </a:moveTo>
                    <a:cubicBezTo>
                      <a:pt x="1165" y="289"/>
                      <a:pt x="1335" y="362"/>
                      <a:pt x="1457" y="501"/>
                    </a:cubicBezTo>
                    <a:cubicBezTo>
                      <a:pt x="1679" y="754"/>
                      <a:pt x="1647" y="1134"/>
                      <a:pt x="1394" y="1356"/>
                    </a:cubicBezTo>
                    <a:cubicBezTo>
                      <a:pt x="1279" y="1456"/>
                      <a:pt x="1133" y="1504"/>
                      <a:pt x="990" y="1504"/>
                    </a:cubicBezTo>
                    <a:cubicBezTo>
                      <a:pt x="814" y="1504"/>
                      <a:pt x="643" y="1432"/>
                      <a:pt x="538" y="1293"/>
                    </a:cubicBezTo>
                    <a:cubicBezTo>
                      <a:pt x="317" y="1039"/>
                      <a:pt x="348" y="628"/>
                      <a:pt x="602" y="438"/>
                    </a:cubicBezTo>
                    <a:cubicBezTo>
                      <a:pt x="716" y="338"/>
                      <a:pt x="856" y="289"/>
                      <a:pt x="995" y="289"/>
                    </a:cubicBezTo>
                    <a:close/>
                    <a:moveTo>
                      <a:pt x="1006" y="0"/>
                    </a:moveTo>
                    <a:cubicBezTo>
                      <a:pt x="797" y="0"/>
                      <a:pt x="585" y="72"/>
                      <a:pt x="412" y="216"/>
                    </a:cubicBezTo>
                    <a:cubicBezTo>
                      <a:pt x="32" y="533"/>
                      <a:pt x="0" y="1103"/>
                      <a:pt x="317" y="1483"/>
                    </a:cubicBezTo>
                    <a:cubicBezTo>
                      <a:pt x="472" y="1690"/>
                      <a:pt x="722" y="1794"/>
                      <a:pt x="978" y="1794"/>
                    </a:cubicBezTo>
                    <a:cubicBezTo>
                      <a:pt x="1192" y="1794"/>
                      <a:pt x="1411" y="1722"/>
                      <a:pt x="1584" y="1578"/>
                    </a:cubicBezTo>
                    <a:cubicBezTo>
                      <a:pt x="1964" y="1261"/>
                      <a:pt x="1995" y="691"/>
                      <a:pt x="1679" y="311"/>
                    </a:cubicBezTo>
                    <a:cubicBezTo>
                      <a:pt x="1506" y="104"/>
                      <a:pt x="1258" y="0"/>
                      <a:pt x="1006"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20" name="Google Shape;320;p1"/>
              <p:cNvSpPr/>
              <p:nvPr/>
            </p:nvSpPr>
            <p:spPr>
              <a:xfrm>
                <a:off x="524043" y="2420820"/>
                <a:ext cx="47296" cy="42510"/>
              </a:xfrm>
              <a:custGeom>
                <a:rect b="b" l="l" r="r" t="t"/>
                <a:pathLst>
                  <a:path extrusionOk="0" h="1510" w="1680">
                    <a:moveTo>
                      <a:pt x="835" y="0"/>
                    </a:moveTo>
                    <a:cubicBezTo>
                      <a:pt x="662" y="0"/>
                      <a:pt x="490" y="56"/>
                      <a:pt x="349" y="169"/>
                    </a:cubicBezTo>
                    <a:cubicBezTo>
                      <a:pt x="33" y="454"/>
                      <a:pt x="1" y="929"/>
                      <a:pt x="254" y="1246"/>
                    </a:cubicBezTo>
                    <a:cubicBezTo>
                      <a:pt x="413" y="1422"/>
                      <a:pt x="630" y="1510"/>
                      <a:pt x="846" y="1510"/>
                    </a:cubicBezTo>
                    <a:cubicBezTo>
                      <a:pt x="1018" y="1510"/>
                      <a:pt x="1190" y="1453"/>
                      <a:pt x="1331" y="1341"/>
                    </a:cubicBezTo>
                    <a:cubicBezTo>
                      <a:pt x="1648" y="1087"/>
                      <a:pt x="1679" y="581"/>
                      <a:pt x="1426" y="264"/>
                    </a:cubicBezTo>
                    <a:cubicBezTo>
                      <a:pt x="1268" y="88"/>
                      <a:pt x="1051" y="0"/>
                      <a:pt x="83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21" name="Google Shape;321;p1"/>
              <p:cNvSpPr/>
              <p:nvPr/>
            </p:nvSpPr>
            <p:spPr>
              <a:xfrm>
                <a:off x="519595" y="2416822"/>
                <a:ext cx="56192" cy="50506"/>
              </a:xfrm>
              <a:custGeom>
                <a:rect b="b" l="l" r="r" t="t"/>
                <a:pathLst>
                  <a:path extrusionOk="0" h="1794" w="1996">
                    <a:moveTo>
                      <a:pt x="1006" y="289"/>
                    </a:moveTo>
                    <a:cubicBezTo>
                      <a:pt x="1181" y="289"/>
                      <a:pt x="1353" y="362"/>
                      <a:pt x="1457" y="501"/>
                    </a:cubicBezTo>
                    <a:cubicBezTo>
                      <a:pt x="1679" y="754"/>
                      <a:pt x="1647" y="1166"/>
                      <a:pt x="1394" y="1388"/>
                    </a:cubicBezTo>
                    <a:cubicBezTo>
                      <a:pt x="1285" y="1469"/>
                      <a:pt x="1154" y="1510"/>
                      <a:pt x="1021" y="1510"/>
                    </a:cubicBezTo>
                    <a:cubicBezTo>
                      <a:pt x="844" y="1510"/>
                      <a:pt x="666" y="1438"/>
                      <a:pt x="539" y="1293"/>
                    </a:cubicBezTo>
                    <a:cubicBezTo>
                      <a:pt x="317" y="1039"/>
                      <a:pt x="349" y="659"/>
                      <a:pt x="602" y="438"/>
                    </a:cubicBezTo>
                    <a:cubicBezTo>
                      <a:pt x="716" y="338"/>
                      <a:pt x="862" y="289"/>
                      <a:pt x="1006" y="289"/>
                    </a:cubicBezTo>
                    <a:close/>
                    <a:moveTo>
                      <a:pt x="1007" y="0"/>
                    </a:moveTo>
                    <a:cubicBezTo>
                      <a:pt x="797" y="0"/>
                      <a:pt x="585" y="72"/>
                      <a:pt x="412" y="216"/>
                    </a:cubicBezTo>
                    <a:cubicBezTo>
                      <a:pt x="32" y="533"/>
                      <a:pt x="1" y="1103"/>
                      <a:pt x="317" y="1483"/>
                    </a:cubicBezTo>
                    <a:cubicBezTo>
                      <a:pt x="490" y="1690"/>
                      <a:pt x="738" y="1794"/>
                      <a:pt x="990" y="1794"/>
                    </a:cubicBezTo>
                    <a:cubicBezTo>
                      <a:pt x="1199" y="1794"/>
                      <a:pt x="1411" y="1722"/>
                      <a:pt x="1584" y="1578"/>
                    </a:cubicBezTo>
                    <a:cubicBezTo>
                      <a:pt x="1964" y="1261"/>
                      <a:pt x="1996" y="691"/>
                      <a:pt x="1679" y="311"/>
                    </a:cubicBezTo>
                    <a:cubicBezTo>
                      <a:pt x="1506" y="104"/>
                      <a:pt x="1258" y="0"/>
                      <a:pt x="1007" y="0"/>
                    </a:cubicBezTo>
                    <a:close/>
                  </a:path>
                </a:pathLst>
              </a:custGeom>
              <a:solidFill>
                <a:srgbClr val="25255B"/>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grpSp>
      <p:sp>
        <p:nvSpPr>
          <p:cNvPr id="322" name="Google Shape;322;p1"/>
          <p:cNvSpPr txBox="1"/>
          <p:nvPr/>
        </p:nvSpPr>
        <p:spPr>
          <a:xfrm>
            <a:off x="6320114" y="646212"/>
            <a:ext cx="5655900" cy="2782800"/>
          </a:xfrm>
          <a:prstGeom prst="rect">
            <a:avLst/>
          </a:prstGeom>
          <a:noFill/>
          <a:ln>
            <a:noFill/>
          </a:ln>
        </p:spPr>
        <p:txBody>
          <a:bodyPr anchorCtr="0" anchor="ctr" bIns="45700" lIns="91425" spcFirstLastPara="1" rIns="91425" wrap="square" tIns="45700">
            <a:normAutofit/>
          </a:bodyPr>
          <a:lstStyle/>
          <a:p>
            <a:pPr indent="0" lvl="0" marL="0" marR="0" rtl="0" algn="ctr">
              <a:lnSpc>
                <a:spcPct val="100000"/>
              </a:lnSpc>
              <a:spcBef>
                <a:spcPts val="0"/>
              </a:spcBef>
              <a:spcAft>
                <a:spcPts val="0"/>
              </a:spcAft>
              <a:buSzPts val="7200"/>
              <a:buFont typeface="Georgia"/>
              <a:buNone/>
            </a:pPr>
            <a:r>
              <a:rPr b="1" i="0" lang="en-US" sz="7200" u="none" cap="none" strike="noStrike">
                <a:latin typeface="Georgia"/>
                <a:ea typeface="Georgia"/>
                <a:cs typeface="Georgia"/>
                <a:sym typeface="Georgia"/>
              </a:rPr>
              <a:t>General</a:t>
            </a:r>
            <a:endParaRPr/>
          </a:p>
          <a:p>
            <a:pPr indent="0" lvl="0" marL="0" marR="0" rtl="0" algn="ctr">
              <a:lnSpc>
                <a:spcPct val="100000"/>
              </a:lnSpc>
              <a:spcBef>
                <a:spcPts val="0"/>
              </a:spcBef>
              <a:spcAft>
                <a:spcPts val="0"/>
              </a:spcAft>
              <a:buSzPts val="7200"/>
              <a:buFont typeface="Georgia"/>
              <a:buNone/>
            </a:pPr>
            <a:r>
              <a:rPr b="1" i="0" lang="en-US" sz="7200" u="none" cap="none" strike="noStrike">
                <a:latin typeface="Georgia"/>
                <a:ea typeface="Georgia"/>
                <a:cs typeface="Georgia"/>
                <a:sym typeface="Georgia"/>
              </a:rPr>
              <a:t>Electric</a:t>
            </a:r>
            <a:endParaRPr/>
          </a:p>
        </p:txBody>
      </p:sp>
      <p:pic>
        <p:nvPicPr>
          <p:cNvPr descr="General Electric - Wikipedia" id="323" name="Google Shape;323;p1"/>
          <p:cNvPicPr preferRelativeResize="0"/>
          <p:nvPr/>
        </p:nvPicPr>
        <p:blipFill rotWithShape="1">
          <a:blip r:embed="rId3">
            <a:alphaModFix/>
          </a:blip>
          <a:srcRect b="0" l="0" r="0" t="0"/>
          <a:stretch/>
        </p:blipFill>
        <p:spPr>
          <a:xfrm>
            <a:off x="8443789" y="3429004"/>
            <a:ext cx="1601106" cy="1601106"/>
          </a:xfrm>
          <a:prstGeom prst="rect">
            <a:avLst/>
          </a:prstGeom>
          <a:noFill/>
          <a:ln>
            <a:noFill/>
          </a:ln>
        </p:spPr>
      </p:pic>
      <p:sp>
        <p:nvSpPr>
          <p:cNvPr id="324" name="Google Shape;324;p1"/>
          <p:cNvSpPr/>
          <p:nvPr/>
        </p:nvSpPr>
        <p:spPr>
          <a:xfrm>
            <a:off x="11292396" y="6161101"/>
            <a:ext cx="683581" cy="634753"/>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5" name="Google Shape;325;p1"/>
          <p:cNvSpPr txBox="1"/>
          <p:nvPr/>
        </p:nvSpPr>
        <p:spPr>
          <a:xfrm>
            <a:off x="6872700" y="5213750"/>
            <a:ext cx="4865700" cy="8310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Presented By:</a:t>
            </a:r>
            <a:endParaRPr b="1" sz="16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Mohitha Edupuganti; Shivangi Jain; Sonu Aggarwal; </a:t>
            </a:r>
            <a:endParaRPr b="1" sz="16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b="1" lang="en-US" sz="1600">
                <a:solidFill>
                  <a:schemeClr val="dk1"/>
                </a:solidFill>
                <a:latin typeface="Times New Roman"/>
                <a:ea typeface="Times New Roman"/>
                <a:cs typeface="Times New Roman"/>
                <a:sym typeface="Times New Roman"/>
              </a:rPr>
              <a:t>Swaroopa Pradhan; Swasti Johri</a:t>
            </a:r>
            <a:endParaRPr b="1" sz="1600">
              <a:solidFill>
                <a:schemeClr val="dk1"/>
              </a:solidFill>
              <a:latin typeface="Times New Roman"/>
              <a:ea typeface="Times New Roman"/>
              <a:cs typeface="Times New Roman"/>
              <a:sym typeface="Times New Roman"/>
            </a:endParaRPr>
          </a:p>
        </p:txBody>
      </p:sp>
      <p:sp>
        <p:nvSpPr>
          <p:cNvPr id="326" name="Google Shape;326;p1"/>
          <p:cNvSpPr txBox="1"/>
          <p:nvPr/>
        </p:nvSpPr>
        <p:spPr>
          <a:xfrm>
            <a:off x="1268250" y="6342300"/>
            <a:ext cx="9655500" cy="5157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SzPts val="3600"/>
              <a:buFont typeface="Georgia"/>
              <a:buNone/>
            </a:pPr>
            <a:r>
              <a:rPr b="1" lang="en-US" sz="2000">
                <a:solidFill>
                  <a:srgbClr val="888888"/>
                </a:solidFill>
                <a:latin typeface="Georgia"/>
                <a:ea typeface="Georgia"/>
                <a:cs typeface="Georgia"/>
                <a:sym typeface="Georgia"/>
              </a:rPr>
              <a:t>FIN 600001 - Corporate Finance: Project Presentation</a:t>
            </a:r>
            <a:endParaRPr sz="2000">
              <a:solidFill>
                <a:srgbClr val="888888"/>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g29fb185729b_4_158"/>
          <p:cNvSpPr txBox="1"/>
          <p:nvPr>
            <p:ph type="title"/>
          </p:nvPr>
        </p:nvSpPr>
        <p:spPr>
          <a:xfrm>
            <a:off x="993648" y="179832"/>
            <a:ext cx="100584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Capital Structure (Financing)</a:t>
            </a:r>
            <a:endParaRPr sz="3600">
              <a:solidFill>
                <a:schemeClr val="dk1"/>
              </a:solidFill>
            </a:endParaRPr>
          </a:p>
        </p:txBody>
      </p:sp>
      <p:pic>
        <p:nvPicPr>
          <p:cNvPr descr="General Electric - Wikipedia" id="542" name="Google Shape;542;g29fb185729b_4_158"/>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543" name="Google Shape;543;g29fb185729b_4_158"/>
          <p:cNvCxnSpPr>
            <a:stCxn id="542"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544" name="Google Shape;544;g29fb185729b_4_158"/>
          <p:cNvSpPr txBox="1"/>
          <p:nvPr/>
        </p:nvSpPr>
        <p:spPr>
          <a:xfrm>
            <a:off x="316850" y="1050225"/>
            <a:ext cx="5082900" cy="4617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None/>
            </a:pPr>
            <a:r>
              <a:rPr b="1" lang="en-US" sz="2400">
                <a:solidFill>
                  <a:schemeClr val="dk1"/>
                </a:solidFill>
                <a:latin typeface="Georgia"/>
                <a:ea typeface="Georgia"/>
                <a:cs typeface="Georgia"/>
                <a:sym typeface="Georgia"/>
              </a:rPr>
              <a:t>Short-Term Financing Status:</a:t>
            </a:r>
            <a:endParaRPr b="1" sz="600">
              <a:solidFill>
                <a:schemeClr val="dk1"/>
              </a:solidFill>
              <a:latin typeface="Trebuchet MS"/>
              <a:ea typeface="Trebuchet MS"/>
              <a:cs typeface="Trebuchet MS"/>
              <a:sym typeface="Trebuchet MS"/>
            </a:endParaRPr>
          </a:p>
        </p:txBody>
      </p:sp>
      <p:sp>
        <p:nvSpPr>
          <p:cNvPr id="545" name="Google Shape;545;g29fb185729b_4_158"/>
          <p:cNvSpPr txBox="1"/>
          <p:nvPr/>
        </p:nvSpPr>
        <p:spPr>
          <a:xfrm>
            <a:off x="6900875" y="6122250"/>
            <a:ext cx="4395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US" sz="1100"/>
              <a:t>Source: </a:t>
            </a:r>
            <a:r>
              <a:rPr lang="en-US" sz="1100" u="sng">
                <a:solidFill>
                  <a:srgbClr val="0563C1"/>
                </a:solidFill>
                <a:latin typeface="Calibri"/>
                <a:ea typeface="Calibri"/>
                <a:cs typeface="Calibri"/>
                <a:sym typeface="Calibri"/>
                <a:hlinkClick r:id="rId4">
                  <a:extLst>
                    <a:ext uri="{A12FA001-AC4F-418D-AE19-62706E023703}">
                      <ahyp:hlinkClr val="tx"/>
                    </a:ext>
                  </a:extLst>
                </a:hlinkClick>
              </a:rPr>
              <a:t>https://www.sec.gov/edgar/searchedgar/companysearch.html</a:t>
            </a:r>
            <a:endParaRPr sz="1100">
              <a:solidFill>
                <a:schemeClr val="dk1"/>
              </a:solidFill>
              <a:latin typeface="Calibri"/>
              <a:ea typeface="Calibri"/>
              <a:cs typeface="Calibri"/>
              <a:sym typeface="Calibri"/>
            </a:endParaRPr>
          </a:p>
        </p:txBody>
      </p:sp>
      <p:sp>
        <p:nvSpPr>
          <p:cNvPr id="546" name="Google Shape;546;g29fb185729b_4_158"/>
          <p:cNvSpPr txBox="1"/>
          <p:nvPr/>
        </p:nvSpPr>
        <p:spPr>
          <a:xfrm>
            <a:off x="5508950" y="1659825"/>
            <a:ext cx="5782200" cy="42483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None/>
            </a:pPr>
            <a:r>
              <a:rPr lang="en-US" sz="1500">
                <a:solidFill>
                  <a:schemeClr val="dk1"/>
                </a:solidFill>
                <a:latin typeface="Trebuchet MS"/>
                <a:ea typeface="Trebuchet MS"/>
                <a:cs typeface="Trebuchet MS"/>
                <a:sym typeface="Trebuchet MS"/>
              </a:rPr>
              <a:t>A decreasing Cash Ratio indicates that the company may not be able to cover all of its short-term liabilities with its available cash.</a:t>
            </a:r>
            <a:endParaRPr sz="1500">
              <a:solidFill>
                <a:schemeClr val="dk1"/>
              </a:solidFill>
              <a:latin typeface="Trebuchet MS"/>
              <a:ea typeface="Trebuchet MS"/>
              <a:cs typeface="Trebuchet MS"/>
              <a:sym typeface="Trebuchet MS"/>
            </a:endParaRPr>
          </a:p>
          <a:p>
            <a:pPr indent="0" lvl="0" marL="0" rtl="0" algn="just">
              <a:lnSpc>
                <a:spcPct val="100000"/>
              </a:lnSpc>
              <a:spcBef>
                <a:spcPts val="0"/>
              </a:spcBef>
              <a:spcAft>
                <a:spcPts val="0"/>
              </a:spcAft>
              <a:buNone/>
            </a:pPr>
            <a:r>
              <a:rPr b="1" lang="en-US" sz="1500">
                <a:solidFill>
                  <a:schemeClr val="dk1"/>
                </a:solidFill>
                <a:latin typeface="Trebuchet MS"/>
                <a:ea typeface="Trebuchet MS"/>
                <a:cs typeface="Trebuchet MS"/>
                <a:sym typeface="Trebuchet MS"/>
              </a:rPr>
              <a:t>Potential Reasons for the Decrease:</a:t>
            </a:r>
            <a:endParaRPr b="1" sz="1500">
              <a:solidFill>
                <a:schemeClr val="dk1"/>
              </a:solidFill>
              <a:latin typeface="Trebuchet MS"/>
              <a:ea typeface="Trebuchet MS"/>
              <a:cs typeface="Trebuchet MS"/>
              <a:sym typeface="Trebuchet MS"/>
            </a:endParaRPr>
          </a:p>
          <a:p>
            <a:pPr indent="-323850" lvl="0" marL="457200" marR="0" rtl="0" algn="just">
              <a:lnSpc>
                <a:spcPct val="100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Decrease in Cash and Cash Equivalents: A reduction in the amount of cash or easily convertible short-term investments.</a:t>
            </a:r>
            <a:endParaRPr sz="1500">
              <a:solidFill>
                <a:schemeClr val="dk1"/>
              </a:solidFill>
              <a:latin typeface="Trebuchet MS"/>
              <a:ea typeface="Trebuchet MS"/>
              <a:cs typeface="Trebuchet MS"/>
              <a:sym typeface="Trebuchet MS"/>
            </a:endParaRPr>
          </a:p>
          <a:p>
            <a:pPr indent="-323850" lvl="0" marL="457200" marR="0" rtl="0" algn="just">
              <a:lnSpc>
                <a:spcPct val="100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Increase in Current Liabilities: An increase in short-term obligations, such as accounts payable or short-term debt, which would raise the denominator of the cash ratio.</a:t>
            </a:r>
            <a:endParaRPr sz="1500">
              <a:solidFill>
                <a:schemeClr val="dk1"/>
              </a:solidFill>
              <a:latin typeface="Trebuchet MS"/>
              <a:ea typeface="Trebuchet MS"/>
              <a:cs typeface="Trebuchet MS"/>
              <a:sym typeface="Trebuchet MS"/>
            </a:endParaRPr>
          </a:p>
          <a:p>
            <a:pPr indent="0" lvl="0" marL="0" rtl="0" algn="just">
              <a:lnSpc>
                <a:spcPct val="100000"/>
              </a:lnSpc>
              <a:spcBef>
                <a:spcPts val="0"/>
              </a:spcBef>
              <a:spcAft>
                <a:spcPts val="0"/>
              </a:spcAft>
              <a:buNone/>
            </a:pPr>
            <a:r>
              <a:rPr b="1" lang="en-US" sz="1500">
                <a:solidFill>
                  <a:schemeClr val="dk1"/>
                </a:solidFill>
                <a:latin typeface="Trebuchet MS"/>
                <a:ea typeface="Trebuchet MS"/>
                <a:cs typeface="Trebuchet MS"/>
                <a:sym typeface="Trebuchet MS"/>
              </a:rPr>
              <a:t>Possible Implications:</a:t>
            </a:r>
            <a:endParaRPr b="1" sz="1500">
              <a:solidFill>
                <a:schemeClr val="dk1"/>
              </a:solidFill>
              <a:latin typeface="Trebuchet MS"/>
              <a:ea typeface="Trebuchet MS"/>
              <a:cs typeface="Trebuchet MS"/>
              <a:sym typeface="Trebuchet MS"/>
            </a:endParaRPr>
          </a:p>
          <a:p>
            <a:pPr indent="-323850" lvl="0" marL="457200" marR="0" rtl="0" algn="just">
              <a:lnSpc>
                <a:spcPct val="100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Liquidity Concerns: A cash ratio below 1 suggests that GE may have challenges covering its short-term liabilities with its available cash. This could raise concerns about liquidity risk.</a:t>
            </a:r>
            <a:endParaRPr sz="1500">
              <a:solidFill>
                <a:schemeClr val="dk1"/>
              </a:solidFill>
              <a:latin typeface="Trebuchet MS"/>
              <a:ea typeface="Trebuchet MS"/>
              <a:cs typeface="Trebuchet MS"/>
              <a:sym typeface="Trebuchet MS"/>
            </a:endParaRPr>
          </a:p>
          <a:p>
            <a:pPr indent="-323850" lvl="0" marL="457200" marR="0" rtl="0" algn="just">
              <a:lnSpc>
                <a:spcPct val="100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Financial Stability: The decline in the cash ratio may be seen as a signal of reduced financial stability and the need for careful management of short-term obligations.</a:t>
            </a:r>
            <a:endParaRPr sz="1500">
              <a:solidFill>
                <a:schemeClr val="dk1"/>
              </a:solidFill>
              <a:latin typeface="Trebuchet MS"/>
              <a:ea typeface="Trebuchet MS"/>
              <a:cs typeface="Trebuchet MS"/>
              <a:sym typeface="Trebuchet MS"/>
            </a:endParaRPr>
          </a:p>
        </p:txBody>
      </p:sp>
      <p:sp>
        <p:nvSpPr>
          <p:cNvPr id="547" name="Google Shape;547;g29fb185729b_4_158"/>
          <p:cNvSpPr txBox="1"/>
          <p:nvPr/>
        </p:nvSpPr>
        <p:spPr>
          <a:xfrm>
            <a:off x="257675" y="1753050"/>
            <a:ext cx="14622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888888"/>
                </a:solidFill>
                <a:latin typeface="Trebuchet MS"/>
                <a:ea typeface="Trebuchet MS"/>
                <a:cs typeface="Trebuchet MS"/>
                <a:sym typeface="Trebuchet MS"/>
              </a:rPr>
              <a:t>Cash Ratio =</a:t>
            </a:r>
            <a:r>
              <a:rPr b="1" lang="en-US" sz="1700">
                <a:solidFill>
                  <a:schemeClr val="dk1"/>
                </a:solidFill>
                <a:latin typeface="Trebuchet MS"/>
                <a:ea typeface="Trebuchet MS"/>
                <a:cs typeface="Trebuchet MS"/>
                <a:sym typeface="Trebuchet MS"/>
              </a:rPr>
              <a:t> </a:t>
            </a:r>
            <a:endParaRPr b="1" sz="1700">
              <a:solidFill>
                <a:schemeClr val="dk1"/>
              </a:solidFill>
              <a:latin typeface="Trebuchet MS"/>
              <a:ea typeface="Trebuchet MS"/>
              <a:cs typeface="Trebuchet MS"/>
              <a:sym typeface="Trebuchet MS"/>
            </a:endParaRPr>
          </a:p>
        </p:txBody>
      </p:sp>
      <p:sp>
        <p:nvSpPr>
          <p:cNvPr id="548" name="Google Shape;548;g29fb185729b_4_158"/>
          <p:cNvSpPr txBox="1"/>
          <p:nvPr/>
        </p:nvSpPr>
        <p:spPr>
          <a:xfrm>
            <a:off x="1719850" y="1659900"/>
            <a:ext cx="25548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Cash</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Current Liabilities</a:t>
            </a:r>
            <a:endParaRPr sz="1500">
              <a:solidFill>
                <a:schemeClr val="dk1"/>
              </a:solidFill>
              <a:latin typeface="Trebuchet MS"/>
              <a:ea typeface="Trebuchet MS"/>
              <a:cs typeface="Trebuchet MS"/>
              <a:sym typeface="Trebuchet MS"/>
            </a:endParaRPr>
          </a:p>
        </p:txBody>
      </p:sp>
      <p:cxnSp>
        <p:nvCxnSpPr>
          <p:cNvPr id="549" name="Google Shape;549;g29fb185729b_4_158"/>
          <p:cNvCxnSpPr>
            <a:stCxn id="548" idx="1"/>
            <a:endCxn id="548" idx="3"/>
          </p:cNvCxnSpPr>
          <p:nvPr/>
        </p:nvCxnSpPr>
        <p:spPr>
          <a:xfrm>
            <a:off x="1719850" y="1994700"/>
            <a:ext cx="2554800" cy="0"/>
          </a:xfrm>
          <a:prstGeom prst="straightConnector1">
            <a:avLst/>
          </a:prstGeom>
          <a:noFill/>
          <a:ln cap="flat" cmpd="sng" w="9525">
            <a:solidFill>
              <a:schemeClr val="dk1"/>
            </a:solidFill>
            <a:prstDash val="solid"/>
            <a:round/>
            <a:headEnd len="med" w="med" type="none"/>
            <a:tailEnd len="med" w="med" type="none"/>
          </a:ln>
        </p:spPr>
      </p:cxnSp>
      <p:sp>
        <p:nvSpPr>
          <p:cNvPr id="550" name="Google Shape;550;g29fb185729b_4_158"/>
          <p:cNvSpPr txBox="1"/>
          <p:nvPr/>
        </p:nvSpPr>
        <p:spPr>
          <a:xfrm>
            <a:off x="257675" y="2656175"/>
            <a:ext cx="35454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888888"/>
                </a:solidFill>
                <a:latin typeface="Trebuchet MS"/>
                <a:ea typeface="Trebuchet MS"/>
                <a:cs typeface="Trebuchet MS"/>
                <a:sym typeface="Trebuchet MS"/>
              </a:rPr>
              <a:t>Cash Ratio</a:t>
            </a:r>
            <a:r>
              <a:rPr b="1" baseline="-25000" lang="en-US" sz="1700">
                <a:solidFill>
                  <a:srgbClr val="888888"/>
                </a:solidFill>
                <a:latin typeface="Trebuchet MS"/>
                <a:ea typeface="Trebuchet MS"/>
                <a:cs typeface="Trebuchet MS"/>
                <a:sym typeface="Trebuchet MS"/>
              </a:rPr>
              <a:t>2023</a:t>
            </a:r>
            <a:r>
              <a:rPr b="1" lang="en-US" sz="1700">
                <a:solidFill>
                  <a:srgbClr val="888888"/>
                </a:solidFill>
                <a:latin typeface="Trebuchet MS"/>
                <a:ea typeface="Trebuchet MS"/>
                <a:cs typeface="Trebuchet MS"/>
                <a:sym typeface="Trebuchet MS"/>
              </a:rPr>
              <a:t> =</a:t>
            </a:r>
            <a:r>
              <a:rPr b="1" lang="en-US" sz="1700">
                <a:solidFill>
                  <a:schemeClr val="dk1"/>
                </a:solidFill>
                <a:latin typeface="Trebuchet MS"/>
                <a:ea typeface="Trebuchet MS"/>
                <a:cs typeface="Trebuchet MS"/>
                <a:sym typeface="Trebuchet MS"/>
              </a:rPr>
              <a:t> </a:t>
            </a:r>
            <a:endParaRPr b="1" sz="1700">
              <a:solidFill>
                <a:schemeClr val="dk1"/>
              </a:solidFill>
              <a:latin typeface="Trebuchet MS"/>
              <a:ea typeface="Trebuchet MS"/>
              <a:cs typeface="Trebuchet MS"/>
              <a:sym typeface="Trebuchet MS"/>
            </a:endParaRPr>
          </a:p>
        </p:txBody>
      </p:sp>
      <p:sp>
        <p:nvSpPr>
          <p:cNvPr id="551" name="Google Shape;551;g29fb185729b_4_158"/>
          <p:cNvSpPr txBox="1"/>
          <p:nvPr/>
        </p:nvSpPr>
        <p:spPr>
          <a:xfrm>
            <a:off x="1973275" y="2563025"/>
            <a:ext cx="3154800" cy="66960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1500">
                <a:solidFill>
                  <a:schemeClr val="dk1"/>
                </a:solidFill>
                <a:latin typeface="Trebuchet MS"/>
                <a:ea typeface="Trebuchet MS"/>
                <a:cs typeface="Trebuchet MS"/>
                <a:sym typeface="Trebuchet MS"/>
              </a:rPr>
              <a:t>$13,127 Million </a:t>
            </a:r>
            <a:endParaRPr sz="1500">
              <a:solidFill>
                <a:schemeClr val="dk1"/>
              </a:solidFill>
              <a:latin typeface="Trebuchet MS"/>
              <a:ea typeface="Trebuchet MS"/>
              <a:cs typeface="Trebuchet MS"/>
              <a:sym typeface="Trebuchet MS"/>
            </a:endParaRPr>
          </a:p>
          <a:p>
            <a:pPr indent="0" lvl="0" marL="0" marR="0" rtl="0" algn="l">
              <a:lnSpc>
                <a:spcPct val="150000"/>
              </a:lnSpc>
              <a:spcBef>
                <a:spcPts val="0"/>
              </a:spcBef>
              <a:spcAft>
                <a:spcPts val="0"/>
              </a:spcAft>
              <a:buNone/>
            </a:pPr>
            <a:r>
              <a:rPr lang="en-US" sz="1500">
                <a:solidFill>
                  <a:schemeClr val="dk1"/>
                </a:solidFill>
                <a:latin typeface="Trebuchet MS"/>
                <a:ea typeface="Trebuchet MS"/>
                <a:cs typeface="Trebuchet MS"/>
                <a:sym typeface="Trebuchet MS"/>
              </a:rPr>
              <a:t>$48,164 Million</a:t>
            </a:r>
            <a:endParaRPr sz="1500">
              <a:solidFill>
                <a:schemeClr val="dk1"/>
              </a:solidFill>
              <a:latin typeface="Trebuchet MS"/>
              <a:ea typeface="Trebuchet MS"/>
              <a:cs typeface="Trebuchet MS"/>
              <a:sym typeface="Trebuchet MS"/>
            </a:endParaRPr>
          </a:p>
        </p:txBody>
      </p:sp>
      <p:cxnSp>
        <p:nvCxnSpPr>
          <p:cNvPr id="552" name="Google Shape;552;g29fb185729b_4_158"/>
          <p:cNvCxnSpPr>
            <a:stCxn id="551" idx="1"/>
          </p:cNvCxnSpPr>
          <p:nvPr/>
        </p:nvCxnSpPr>
        <p:spPr>
          <a:xfrm>
            <a:off x="1973275" y="2897825"/>
            <a:ext cx="1521000" cy="13500"/>
          </a:xfrm>
          <a:prstGeom prst="straightConnector1">
            <a:avLst/>
          </a:prstGeom>
          <a:noFill/>
          <a:ln cap="flat" cmpd="sng" w="9525">
            <a:solidFill>
              <a:schemeClr val="dk1"/>
            </a:solidFill>
            <a:prstDash val="solid"/>
            <a:round/>
            <a:headEnd len="med" w="med" type="none"/>
            <a:tailEnd len="med" w="med" type="none"/>
          </a:ln>
        </p:spPr>
      </p:cxnSp>
      <p:sp>
        <p:nvSpPr>
          <p:cNvPr id="553" name="Google Shape;553;g29fb185729b_4_158"/>
          <p:cNvSpPr txBox="1"/>
          <p:nvPr/>
        </p:nvSpPr>
        <p:spPr>
          <a:xfrm>
            <a:off x="257680" y="4664400"/>
            <a:ext cx="33861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888888"/>
                </a:solidFill>
                <a:latin typeface="Trebuchet MS"/>
                <a:ea typeface="Trebuchet MS"/>
                <a:cs typeface="Trebuchet MS"/>
                <a:sym typeface="Trebuchet MS"/>
              </a:rPr>
              <a:t>Cash Ratio</a:t>
            </a:r>
            <a:r>
              <a:rPr b="1" baseline="-25000" lang="en-US" sz="1700">
                <a:solidFill>
                  <a:srgbClr val="888888"/>
                </a:solidFill>
                <a:latin typeface="Trebuchet MS"/>
                <a:ea typeface="Trebuchet MS"/>
                <a:cs typeface="Trebuchet MS"/>
                <a:sym typeface="Trebuchet MS"/>
              </a:rPr>
              <a:t>2022</a:t>
            </a:r>
            <a:r>
              <a:rPr b="1" lang="en-US" sz="1700">
                <a:solidFill>
                  <a:srgbClr val="888888"/>
                </a:solidFill>
                <a:latin typeface="Trebuchet MS"/>
                <a:ea typeface="Trebuchet MS"/>
                <a:cs typeface="Trebuchet MS"/>
                <a:sym typeface="Trebuchet MS"/>
              </a:rPr>
              <a:t> =</a:t>
            </a:r>
            <a:r>
              <a:rPr b="1" lang="en-US" sz="1700">
                <a:solidFill>
                  <a:schemeClr val="dk1"/>
                </a:solidFill>
                <a:latin typeface="Trebuchet MS"/>
                <a:ea typeface="Trebuchet MS"/>
                <a:cs typeface="Trebuchet MS"/>
                <a:sym typeface="Trebuchet MS"/>
              </a:rPr>
              <a:t> </a:t>
            </a:r>
            <a:endParaRPr b="1" sz="1700">
              <a:solidFill>
                <a:schemeClr val="dk1"/>
              </a:solidFill>
              <a:latin typeface="Trebuchet MS"/>
              <a:ea typeface="Trebuchet MS"/>
              <a:cs typeface="Trebuchet MS"/>
              <a:sym typeface="Trebuchet MS"/>
            </a:endParaRPr>
          </a:p>
        </p:txBody>
      </p:sp>
      <p:sp>
        <p:nvSpPr>
          <p:cNvPr id="554" name="Google Shape;554;g29fb185729b_4_158"/>
          <p:cNvSpPr txBox="1"/>
          <p:nvPr/>
        </p:nvSpPr>
        <p:spPr>
          <a:xfrm>
            <a:off x="2014986" y="4571250"/>
            <a:ext cx="3341700" cy="669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US" sz="1500">
                <a:solidFill>
                  <a:schemeClr val="dk1"/>
                </a:solidFill>
                <a:latin typeface="Trebuchet MS"/>
                <a:ea typeface="Trebuchet MS"/>
                <a:cs typeface="Trebuchet MS"/>
                <a:sym typeface="Trebuchet MS"/>
              </a:rPr>
              <a:t>$15,810 Million</a:t>
            </a:r>
            <a:endParaRPr sz="1500">
              <a:solidFill>
                <a:schemeClr val="dk1"/>
              </a:solidFill>
              <a:latin typeface="Trebuchet MS"/>
              <a:ea typeface="Trebuchet MS"/>
              <a:cs typeface="Trebuchet MS"/>
              <a:sym typeface="Trebuchet MS"/>
            </a:endParaRPr>
          </a:p>
          <a:p>
            <a:pPr indent="0" lvl="0" marL="0" rtl="0" algn="l">
              <a:lnSpc>
                <a:spcPct val="150000"/>
              </a:lnSpc>
              <a:spcBef>
                <a:spcPts val="0"/>
              </a:spcBef>
              <a:spcAft>
                <a:spcPts val="0"/>
              </a:spcAft>
              <a:buNone/>
            </a:pPr>
            <a:r>
              <a:rPr lang="en-US" sz="1500">
                <a:solidFill>
                  <a:schemeClr val="dk1"/>
                </a:solidFill>
                <a:latin typeface="Trebuchet MS"/>
                <a:ea typeface="Trebuchet MS"/>
                <a:cs typeface="Trebuchet MS"/>
                <a:sym typeface="Trebuchet MS"/>
              </a:rPr>
              <a:t>$49,428 Million</a:t>
            </a:r>
            <a:endParaRPr sz="1500">
              <a:solidFill>
                <a:schemeClr val="dk1"/>
              </a:solidFill>
              <a:latin typeface="Trebuchet MS"/>
              <a:ea typeface="Trebuchet MS"/>
              <a:cs typeface="Trebuchet MS"/>
              <a:sym typeface="Trebuchet MS"/>
            </a:endParaRPr>
          </a:p>
        </p:txBody>
      </p:sp>
      <p:cxnSp>
        <p:nvCxnSpPr>
          <p:cNvPr id="555" name="Google Shape;555;g29fb185729b_4_158"/>
          <p:cNvCxnSpPr>
            <a:stCxn id="554" idx="1"/>
          </p:cNvCxnSpPr>
          <p:nvPr/>
        </p:nvCxnSpPr>
        <p:spPr>
          <a:xfrm flipH="1" rot="10800000">
            <a:off x="2014986" y="4894350"/>
            <a:ext cx="1512300" cy="11700"/>
          </a:xfrm>
          <a:prstGeom prst="straightConnector1">
            <a:avLst/>
          </a:prstGeom>
          <a:noFill/>
          <a:ln cap="flat" cmpd="sng" w="9525">
            <a:solidFill>
              <a:schemeClr val="dk1"/>
            </a:solidFill>
            <a:prstDash val="solid"/>
            <a:round/>
            <a:headEnd len="med" w="med" type="none"/>
            <a:tailEnd len="med" w="med" type="none"/>
          </a:ln>
        </p:spPr>
      </p:cxnSp>
      <p:sp>
        <p:nvSpPr>
          <p:cNvPr id="556" name="Google Shape;556;g29fb185729b_4_158"/>
          <p:cNvSpPr txBox="1"/>
          <p:nvPr/>
        </p:nvSpPr>
        <p:spPr>
          <a:xfrm>
            <a:off x="257676" y="3496338"/>
            <a:ext cx="41991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888888"/>
                </a:solidFill>
                <a:latin typeface="Trebuchet MS"/>
                <a:ea typeface="Trebuchet MS"/>
                <a:cs typeface="Trebuchet MS"/>
                <a:sym typeface="Trebuchet MS"/>
              </a:rPr>
              <a:t>Cash Ratio</a:t>
            </a:r>
            <a:r>
              <a:rPr b="1" baseline="-25000" lang="en-US" sz="1700">
                <a:solidFill>
                  <a:srgbClr val="888888"/>
                </a:solidFill>
                <a:latin typeface="Trebuchet MS"/>
                <a:ea typeface="Trebuchet MS"/>
                <a:cs typeface="Trebuchet MS"/>
                <a:sym typeface="Trebuchet MS"/>
              </a:rPr>
              <a:t>2023</a:t>
            </a:r>
            <a:r>
              <a:rPr b="1" lang="en-US" sz="1700">
                <a:solidFill>
                  <a:srgbClr val="888888"/>
                </a:solidFill>
                <a:latin typeface="Trebuchet MS"/>
                <a:ea typeface="Trebuchet MS"/>
                <a:cs typeface="Trebuchet MS"/>
                <a:sym typeface="Trebuchet MS"/>
              </a:rPr>
              <a:t> =</a:t>
            </a:r>
            <a:r>
              <a:rPr b="1" lang="en-US" sz="1700">
                <a:solidFill>
                  <a:schemeClr val="dk1"/>
                </a:solidFill>
                <a:latin typeface="Trebuchet MS"/>
                <a:ea typeface="Trebuchet MS"/>
                <a:cs typeface="Trebuchet MS"/>
                <a:sym typeface="Trebuchet MS"/>
              </a:rPr>
              <a:t> 0.2725</a:t>
            </a:r>
            <a:endParaRPr b="1" sz="1700">
              <a:solidFill>
                <a:schemeClr val="dk1"/>
              </a:solidFill>
              <a:latin typeface="Trebuchet MS"/>
              <a:ea typeface="Trebuchet MS"/>
              <a:cs typeface="Trebuchet MS"/>
              <a:sym typeface="Trebuchet MS"/>
            </a:endParaRPr>
          </a:p>
        </p:txBody>
      </p:sp>
      <p:sp>
        <p:nvSpPr>
          <p:cNvPr id="557" name="Google Shape;557;g29fb185729b_4_158"/>
          <p:cNvSpPr txBox="1"/>
          <p:nvPr/>
        </p:nvSpPr>
        <p:spPr>
          <a:xfrm>
            <a:off x="257678" y="5354750"/>
            <a:ext cx="48381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888888"/>
                </a:solidFill>
                <a:latin typeface="Trebuchet MS"/>
                <a:ea typeface="Trebuchet MS"/>
                <a:cs typeface="Trebuchet MS"/>
                <a:sym typeface="Trebuchet MS"/>
              </a:rPr>
              <a:t>Cash Ratio</a:t>
            </a:r>
            <a:r>
              <a:rPr b="1" baseline="-25000" lang="en-US" sz="1700">
                <a:solidFill>
                  <a:srgbClr val="888888"/>
                </a:solidFill>
                <a:latin typeface="Trebuchet MS"/>
                <a:ea typeface="Trebuchet MS"/>
                <a:cs typeface="Trebuchet MS"/>
                <a:sym typeface="Trebuchet MS"/>
              </a:rPr>
              <a:t>2022</a:t>
            </a:r>
            <a:r>
              <a:rPr b="1" lang="en-US" sz="1700">
                <a:solidFill>
                  <a:srgbClr val="888888"/>
                </a:solidFill>
                <a:latin typeface="Trebuchet MS"/>
                <a:ea typeface="Trebuchet MS"/>
                <a:cs typeface="Trebuchet MS"/>
                <a:sym typeface="Trebuchet MS"/>
              </a:rPr>
              <a:t> =</a:t>
            </a:r>
            <a:r>
              <a:rPr b="1" lang="en-US" sz="1700">
                <a:solidFill>
                  <a:srgbClr val="D6D6D6"/>
                </a:solidFill>
                <a:latin typeface="Trebuchet MS"/>
                <a:ea typeface="Trebuchet MS"/>
                <a:cs typeface="Trebuchet MS"/>
                <a:sym typeface="Trebuchet MS"/>
              </a:rPr>
              <a:t> </a:t>
            </a:r>
            <a:r>
              <a:rPr b="1" lang="en-US" sz="1700">
                <a:solidFill>
                  <a:schemeClr val="dk1"/>
                </a:solidFill>
                <a:latin typeface="Trebuchet MS"/>
                <a:ea typeface="Trebuchet MS"/>
                <a:cs typeface="Trebuchet MS"/>
                <a:sym typeface="Trebuchet MS"/>
              </a:rPr>
              <a:t> 0.3198</a:t>
            </a:r>
            <a:endParaRPr b="1" sz="17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g29fb185729b_4_178"/>
          <p:cNvSpPr txBox="1"/>
          <p:nvPr/>
        </p:nvSpPr>
        <p:spPr>
          <a:xfrm>
            <a:off x="603350" y="1893900"/>
            <a:ext cx="20775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Total Debt Ratio = </a:t>
            </a:r>
            <a:endParaRPr b="1" sz="1700">
              <a:solidFill>
                <a:schemeClr val="dk1"/>
              </a:solidFill>
              <a:latin typeface="Trebuchet MS"/>
              <a:ea typeface="Trebuchet MS"/>
              <a:cs typeface="Trebuchet MS"/>
              <a:sym typeface="Trebuchet MS"/>
            </a:endParaRPr>
          </a:p>
        </p:txBody>
      </p:sp>
      <p:sp>
        <p:nvSpPr>
          <p:cNvPr id="563" name="Google Shape;563;g29fb185729b_4_178"/>
          <p:cNvSpPr txBox="1"/>
          <p:nvPr/>
        </p:nvSpPr>
        <p:spPr>
          <a:xfrm>
            <a:off x="2651250" y="1736100"/>
            <a:ext cx="25548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Total Asset - Total Equity</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Total Asset</a:t>
            </a:r>
            <a:endParaRPr sz="1500">
              <a:solidFill>
                <a:schemeClr val="dk1"/>
              </a:solidFill>
              <a:latin typeface="Trebuchet MS"/>
              <a:ea typeface="Trebuchet MS"/>
              <a:cs typeface="Trebuchet MS"/>
              <a:sym typeface="Trebuchet MS"/>
            </a:endParaRPr>
          </a:p>
        </p:txBody>
      </p:sp>
      <p:cxnSp>
        <p:nvCxnSpPr>
          <p:cNvPr id="564" name="Google Shape;564;g29fb185729b_4_178"/>
          <p:cNvCxnSpPr/>
          <p:nvPr/>
        </p:nvCxnSpPr>
        <p:spPr>
          <a:xfrm>
            <a:off x="2741525" y="2070900"/>
            <a:ext cx="2554800" cy="0"/>
          </a:xfrm>
          <a:prstGeom prst="straightConnector1">
            <a:avLst/>
          </a:prstGeom>
          <a:noFill/>
          <a:ln cap="flat" cmpd="sng" w="9525">
            <a:solidFill>
              <a:schemeClr val="dk1"/>
            </a:solidFill>
            <a:prstDash val="solid"/>
            <a:round/>
            <a:headEnd len="med" w="med" type="none"/>
            <a:tailEnd len="med" w="med" type="none"/>
          </a:ln>
        </p:spPr>
      </p:cxnSp>
      <p:sp>
        <p:nvSpPr>
          <p:cNvPr id="565" name="Google Shape;565;g29fb185729b_4_178"/>
          <p:cNvSpPr txBox="1"/>
          <p:nvPr/>
        </p:nvSpPr>
        <p:spPr>
          <a:xfrm>
            <a:off x="6248401" y="1893900"/>
            <a:ext cx="27072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Times Interest Earned = </a:t>
            </a:r>
            <a:endParaRPr b="1" sz="1700">
              <a:solidFill>
                <a:schemeClr val="dk1"/>
              </a:solidFill>
              <a:latin typeface="Trebuchet MS"/>
              <a:ea typeface="Trebuchet MS"/>
              <a:cs typeface="Trebuchet MS"/>
              <a:sym typeface="Trebuchet MS"/>
            </a:endParaRPr>
          </a:p>
        </p:txBody>
      </p:sp>
      <p:sp>
        <p:nvSpPr>
          <p:cNvPr id="566" name="Google Shape;566;g29fb185729b_4_178"/>
          <p:cNvSpPr txBox="1"/>
          <p:nvPr/>
        </p:nvSpPr>
        <p:spPr>
          <a:xfrm>
            <a:off x="9246075" y="1736100"/>
            <a:ext cx="13644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EBIT</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Interest</a:t>
            </a:r>
            <a:endParaRPr sz="1500">
              <a:solidFill>
                <a:schemeClr val="dk1"/>
              </a:solidFill>
              <a:latin typeface="Trebuchet MS"/>
              <a:ea typeface="Trebuchet MS"/>
              <a:cs typeface="Trebuchet MS"/>
              <a:sym typeface="Trebuchet MS"/>
            </a:endParaRPr>
          </a:p>
        </p:txBody>
      </p:sp>
      <p:cxnSp>
        <p:nvCxnSpPr>
          <p:cNvPr id="567" name="Google Shape;567;g29fb185729b_4_178"/>
          <p:cNvCxnSpPr/>
          <p:nvPr/>
        </p:nvCxnSpPr>
        <p:spPr>
          <a:xfrm>
            <a:off x="9336375" y="2070900"/>
            <a:ext cx="1274100" cy="0"/>
          </a:xfrm>
          <a:prstGeom prst="straightConnector1">
            <a:avLst/>
          </a:prstGeom>
          <a:noFill/>
          <a:ln cap="flat" cmpd="sng" w="9525">
            <a:solidFill>
              <a:schemeClr val="dk1"/>
            </a:solidFill>
            <a:prstDash val="solid"/>
            <a:round/>
            <a:headEnd len="med" w="med" type="none"/>
            <a:tailEnd len="med" w="med" type="none"/>
          </a:ln>
        </p:spPr>
      </p:cxnSp>
      <p:sp>
        <p:nvSpPr>
          <p:cNvPr id="568" name="Google Shape;568;g29fb185729b_4_178"/>
          <p:cNvSpPr txBox="1"/>
          <p:nvPr/>
        </p:nvSpPr>
        <p:spPr>
          <a:xfrm>
            <a:off x="2651250" y="2986106"/>
            <a:ext cx="2554800" cy="3231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0</a:t>
            </a:r>
            <a:r>
              <a:rPr lang="en-US" sz="1500">
                <a:solidFill>
                  <a:schemeClr val="dk1"/>
                </a:solidFill>
                <a:latin typeface="Trebuchet MS"/>
                <a:ea typeface="Trebuchet MS"/>
                <a:cs typeface="Trebuchet MS"/>
                <a:sym typeface="Trebuchet MS"/>
              </a:rPr>
              <a:t>.8095 times</a:t>
            </a:r>
            <a:endParaRPr sz="1500">
              <a:solidFill>
                <a:schemeClr val="dk1"/>
              </a:solidFill>
              <a:latin typeface="Trebuchet MS"/>
              <a:ea typeface="Trebuchet MS"/>
              <a:cs typeface="Trebuchet MS"/>
              <a:sym typeface="Trebuchet MS"/>
            </a:endParaRPr>
          </a:p>
        </p:txBody>
      </p:sp>
      <p:sp>
        <p:nvSpPr>
          <p:cNvPr id="569" name="Google Shape;569;g29fb185729b_4_178"/>
          <p:cNvSpPr txBox="1"/>
          <p:nvPr/>
        </p:nvSpPr>
        <p:spPr>
          <a:xfrm>
            <a:off x="603375" y="2970656"/>
            <a:ext cx="19872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Sep 2023</a:t>
            </a:r>
            <a:endParaRPr b="1" sz="1700">
              <a:solidFill>
                <a:schemeClr val="dk1"/>
              </a:solidFill>
              <a:latin typeface="Trebuchet MS"/>
              <a:ea typeface="Trebuchet MS"/>
              <a:cs typeface="Trebuchet MS"/>
              <a:sym typeface="Trebuchet MS"/>
            </a:endParaRPr>
          </a:p>
        </p:txBody>
      </p:sp>
      <p:sp>
        <p:nvSpPr>
          <p:cNvPr id="570" name="Google Shape;570;g29fb185729b_4_178"/>
          <p:cNvSpPr txBox="1"/>
          <p:nvPr/>
        </p:nvSpPr>
        <p:spPr>
          <a:xfrm>
            <a:off x="2651250" y="2541438"/>
            <a:ext cx="2554800" cy="3231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0</a:t>
            </a:r>
            <a:r>
              <a:rPr lang="en-US" sz="1500">
                <a:solidFill>
                  <a:schemeClr val="dk1"/>
                </a:solidFill>
                <a:latin typeface="Trebuchet MS"/>
                <a:ea typeface="Trebuchet MS"/>
                <a:cs typeface="Trebuchet MS"/>
                <a:sym typeface="Trebuchet MS"/>
              </a:rPr>
              <a:t>.8151 times</a:t>
            </a:r>
            <a:endParaRPr sz="1500">
              <a:solidFill>
                <a:schemeClr val="dk1"/>
              </a:solidFill>
              <a:latin typeface="Trebuchet MS"/>
              <a:ea typeface="Trebuchet MS"/>
              <a:cs typeface="Trebuchet MS"/>
              <a:sym typeface="Trebuchet MS"/>
            </a:endParaRPr>
          </a:p>
        </p:txBody>
      </p:sp>
      <p:sp>
        <p:nvSpPr>
          <p:cNvPr id="571" name="Google Shape;571;g29fb185729b_4_178"/>
          <p:cNvSpPr txBox="1"/>
          <p:nvPr/>
        </p:nvSpPr>
        <p:spPr>
          <a:xfrm>
            <a:off x="603375" y="2525988"/>
            <a:ext cx="19872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Dec 2022</a:t>
            </a:r>
            <a:endParaRPr b="1" sz="1700">
              <a:solidFill>
                <a:schemeClr val="dk1"/>
              </a:solidFill>
              <a:latin typeface="Trebuchet MS"/>
              <a:ea typeface="Trebuchet MS"/>
              <a:cs typeface="Trebuchet MS"/>
              <a:sym typeface="Trebuchet MS"/>
            </a:endParaRPr>
          </a:p>
        </p:txBody>
      </p:sp>
      <p:sp>
        <p:nvSpPr>
          <p:cNvPr id="572" name="Google Shape;572;g29fb185729b_4_178"/>
          <p:cNvSpPr txBox="1"/>
          <p:nvPr/>
        </p:nvSpPr>
        <p:spPr>
          <a:xfrm>
            <a:off x="8979825" y="2970656"/>
            <a:ext cx="1987200" cy="3231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22.96 times</a:t>
            </a:r>
            <a:endParaRPr sz="1500">
              <a:solidFill>
                <a:schemeClr val="dk1"/>
              </a:solidFill>
              <a:latin typeface="Trebuchet MS"/>
              <a:ea typeface="Trebuchet MS"/>
              <a:cs typeface="Trebuchet MS"/>
              <a:sym typeface="Trebuchet MS"/>
            </a:endParaRPr>
          </a:p>
        </p:txBody>
      </p:sp>
      <p:sp>
        <p:nvSpPr>
          <p:cNvPr id="573" name="Google Shape;573;g29fb185729b_4_178"/>
          <p:cNvSpPr txBox="1"/>
          <p:nvPr/>
        </p:nvSpPr>
        <p:spPr>
          <a:xfrm>
            <a:off x="8979825" y="2525988"/>
            <a:ext cx="1987200" cy="3231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2.627 times</a:t>
            </a:r>
            <a:endParaRPr sz="1500">
              <a:solidFill>
                <a:schemeClr val="dk1"/>
              </a:solidFill>
              <a:latin typeface="Trebuchet MS"/>
              <a:ea typeface="Trebuchet MS"/>
              <a:cs typeface="Trebuchet MS"/>
              <a:sym typeface="Trebuchet MS"/>
            </a:endParaRPr>
          </a:p>
        </p:txBody>
      </p:sp>
      <p:sp>
        <p:nvSpPr>
          <p:cNvPr id="574" name="Google Shape;574;g29fb185729b_4_178"/>
          <p:cNvSpPr txBox="1"/>
          <p:nvPr/>
        </p:nvSpPr>
        <p:spPr>
          <a:xfrm>
            <a:off x="603350" y="3453350"/>
            <a:ext cx="5200800" cy="258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US" sz="1300">
                <a:solidFill>
                  <a:schemeClr val="dk1"/>
                </a:solidFill>
                <a:latin typeface="Trebuchet MS"/>
                <a:ea typeface="Trebuchet MS"/>
                <a:cs typeface="Trebuchet MS"/>
                <a:sym typeface="Trebuchet MS"/>
              </a:rPr>
              <a:t>A total debt ratio of </a:t>
            </a:r>
            <a:r>
              <a:rPr b="1" lang="en-US" sz="1300">
                <a:solidFill>
                  <a:schemeClr val="dk1"/>
                </a:solidFill>
                <a:latin typeface="Trebuchet MS"/>
                <a:ea typeface="Trebuchet MS"/>
                <a:cs typeface="Trebuchet MS"/>
                <a:sym typeface="Trebuchet MS"/>
              </a:rPr>
              <a:t>1 indicates</a:t>
            </a:r>
            <a:r>
              <a:rPr lang="en-US" sz="1300">
                <a:solidFill>
                  <a:schemeClr val="dk1"/>
                </a:solidFill>
                <a:latin typeface="Trebuchet MS"/>
                <a:ea typeface="Trebuchet MS"/>
                <a:cs typeface="Trebuchet MS"/>
                <a:sym typeface="Trebuchet MS"/>
              </a:rPr>
              <a:t> that all of the company's assets are </a:t>
            </a:r>
            <a:r>
              <a:rPr b="1" lang="en-US" sz="1300">
                <a:solidFill>
                  <a:schemeClr val="dk1"/>
                </a:solidFill>
                <a:latin typeface="Trebuchet MS"/>
                <a:ea typeface="Trebuchet MS"/>
                <a:cs typeface="Trebuchet MS"/>
                <a:sym typeface="Trebuchet MS"/>
              </a:rPr>
              <a:t>financed by debt</a:t>
            </a:r>
            <a:r>
              <a:rPr lang="en-US" sz="1300">
                <a:solidFill>
                  <a:schemeClr val="dk1"/>
                </a:solidFill>
                <a:latin typeface="Trebuchet MS"/>
                <a:ea typeface="Trebuchet MS"/>
                <a:cs typeface="Trebuchet MS"/>
                <a:sym typeface="Trebuchet MS"/>
              </a:rPr>
              <a:t>, while a ratio of </a:t>
            </a:r>
            <a:r>
              <a:rPr b="1" lang="en-US" sz="1300">
                <a:solidFill>
                  <a:schemeClr val="dk1"/>
                </a:solidFill>
                <a:latin typeface="Trebuchet MS"/>
                <a:ea typeface="Trebuchet MS"/>
                <a:cs typeface="Trebuchet MS"/>
                <a:sym typeface="Trebuchet MS"/>
              </a:rPr>
              <a:t>0 means</a:t>
            </a:r>
            <a:r>
              <a:rPr lang="en-US" sz="1300">
                <a:solidFill>
                  <a:schemeClr val="dk1"/>
                </a:solidFill>
                <a:latin typeface="Trebuchet MS"/>
                <a:ea typeface="Trebuchet MS"/>
                <a:cs typeface="Trebuchet MS"/>
                <a:sym typeface="Trebuchet MS"/>
              </a:rPr>
              <a:t> that the company is not using any </a:t>
            </a:r>
            <a:r>
              <a:rPr b="1" lang="en-US" sz="1300">
                <a:solidFill>
                  <a:schemeClr val="dk1"/>
                </a:solidFill>
                <a:latin typeface="Trebuchet MS"/>
                <a:ea typeface="Trebuchet MS"/>
                <a:cs typeface="Trebuchet MS"/>
                <a:sym typeface="Trebuchet MS"/>
              </a:rPr>
              <a:t>debt to finance its assets.</a:t>
            </a:r>
            <a:r>
              <a:rPr lang="en-US" sz="1300">
                <a:solidFill>
                  <a:schemeClr val="dk1"/>
                </a:solidFill>
                <a:latin typeface="Trebuchet MS"/>
                <a:ea typeface="Trebuchet MS"/>
                <a:cs typeface="Trebuchet MS"/>
                <a:sym typeface="Trebuchet MS"/>
              </a:rPr>
              <a:t> </a:t>
            </a:r>
            <a:endParaRPr sz="1300">
              <a:solidFill>
                <a:schemeClr val="dk1"/>
              </a:solidFill>
              <a:latin typeface="Trebuchet MS"/>
              <a:ea typeface="Trebuchet MS"/>
              <a:cs typeface="Trebuchet MS"/>
              <a:sym typeface="Trebuchet MS"/>
            </a:endParaRPr>
          </a:p>
          <a:p>
            <a:pPr indent="0" lvl="0" marL="0" rtl="0" algn="just">
              <a:spcBef>
                <a:spcPts val="0"/>
              </a:spcBef>
              <a:spcAft>
                <a:spcPts val="0"/>
              </a:spcAft>
              <a:buNone/>
            </a:pPr>
            <a:r>
              <a:t/>
            </a:r>
            <a:endParaRPr sz="1300">
              <a:solidFill>
                <a:schemeClr val="dk1"/>
              </a:solidFill>
              <a:latin typeface="Trebuchet MS"/>
              <a:ea typeface="Trebuchet MS"/>
              <a:cs typeface="Trebuchet MS"/>
              <a:sym typeface="Trebuchet MS"/>
            </a:endParaRPr>
          </a:p>
          <a:p>
            <a:pPr indent="0" lvl="0" marL="0" rtl="0" algn="just">
              <a:spcBef>
                <a:spcPts val="0"/>
              </a:spcBef>
              <a:spcAft>
                <a:spcPts val="0"/>
              </a:spcAft>
              <a:buNone/>
            </a:pPr>
            <a:r>
              <a:rPr lang="en-US" sz="1300" u="sng">
                <a:solidFill>
                  <a:schemeClr val="dk1"/>
                </a:solidFill>
                <a:latin typeface="Trebuchet MS"/>
                <a:ea typeface="Trebuchet MS"/>
                <a:cs typeface="Trebuchet MS"/>
                <a:sym typeface="Trebuchet MS"/>
              </a:rPr>
              <a:t>Implications of the total debt ratio:</a:t>
            </a:r>
            <a:endParaRPr sz="1300" u="sng">
              <a:solidFill>
                <a:schemeClr val="dk1"/>
              </a:solidFill>
              <a:latin typeface="Trebuchet MS"/>
              <a:ea typeface="Trebuchet MS"/>
              <a:cs typeface="Trebuchet MS"/>
              <a:sym typeface="Trebuchet MS"/>
            </a:endParaRPr>
          </a:p>
          <a:p>
            <a:pPr indent="-311150" lvl="0" marL="457200" rtl="0" algn="just">
              <a:spcBef>
                <a:spcPts val="0"/>
              </a:spcBef>
              <a:spcAft>
                <a:spcPts val="0"/>
              </a:spcAft>
              <a:buClr>
                <a:schemeClr val="dk1"/>
              </a:buClr>
              <a:buSzPts val="1300"/>
              <a:buFont typeface="Trebuchet MS"/>
              <a:buChar char="●"/>
            </a:pPr>
            <a:r>
              <a:rPr lang="en-US" sz="1300">
                <a:solidFill>
                  <a:schemeClr val="dk1"/>
                </a:solidFill>
                <a:latin typeface="Trebuchet MS"/>
                <a:ea typeface="Trebuchet MS"/>
                <a:cs typeface="Trebuchet MS"/>
                <a:sym typeface="Trebuchet MS"/>
              </a:rPr>
              <a:t>Financial Leverage: A lower total debt ratio </a:t>
            </a:r>
            <a:r>
              <a:rPr b="1" lang="en-US" sz="1300">
                <a:solidFill>
                  <a:schemeClr val="dk1"/>
                </a:solidFill>
                <a:latin typeface="Trebuchet MS"/>
                <a:ea typeface="Trebuchet MS"/>
                <a:cs typeface="Trebuchet MS"/>
                <a:sym typeface="Trebuchet MS"/>
              </a:rPr>
              <a:t>suggests less financial leverage</a:t>
            </a:r>
            <a:r>
              <a:rPr lang="en-US" sz="1300">
                <a:solidFill>
                  <a:schemeClr val="dk1"/>
                </a:solidFill>
                <a:latin typeface="Trebuchet MS"/>
                <a:ea typeface="Trebuchet MS"/>
                <a:cs typeface="Trebuchet MS"/>
                <a:sym typeface="Trebuchet MS"/>
              </a:rPr>
              <a:t>, which can be positive as it indicates a lower reliance on debt financing.</a:t>
            </a:r>
            <a:endParaRPr sz="1300">
              <a:solidFill>
                <a:schemeClr val="dk1"/>
              </a:solidFill>
              <a:latin typeface="Trebuchet MS"/>
              <a:ea typeface="Trebuchet MS"/>
              <a:cs typeface="Trebuchet MS"/>
              <a:sym typeface="Trebuchet MS"/>
            </a:endParaRPr>
          </a:p>
          <a:p>
            <a:pPr indent="0" lvl="0" marL="457200" rtl="0" algn="just">
              <a:spcBef>
                <a:spcPts val="0"/>
              </a:spcBef>
              <a:spcAft>
                <a:spcPts val="0"/>
              </a:spcAft>
              <a:buNone/>
            </a:pPr>
            <a:r>
              <a:t/>
            </a:r>
            <a:endParaRPr sz="1300">
              <a:solidFill>
                <a:schemeClr val="dk1"/>
              </a:solidFill>
              <a:latin typeface="Trebuchet MS"/>
              <a:ea typeface="Trebuchet MS"/>
              <a:cs typeface="Trebuchet MS"/>
              <a:sym typeface="Trebuchet MS"/>
            </a:endParaRPr>
          </a:p>
          <a:p>
            <a:pPr indent="-311150" lvl="0" marL="457200" rtl="0" algn="just">
              <a:spcBef>
                <a:spcPts val="0"/>
              </a:spcBef>
              <a:spcAft>
                <a:spcPts val="0"/>
              </a:spcAft>
              <a:buClr>
                <a:schemeClr val="dk1"/>
              </a:buClr>
              <a:buSzPts val="1300"/>
              <a:buFont typeface="Trebuchet MS"/>
              <a:buChar char="●"/>
            </a:pPr>
            <a:r>
              <a:rPr lang="en-US" sz="1300">
                <a:solidFill>
                  <a:schemeClr val="dk1"/>
                </a:solidFill>
                <a:latin typeface="Trebuchet MS"/>
                <a:ea typeface="Trebuchet MS"/>
                <a:cs typeface="Trebuchet MS"/>
                <a:sym typeface="Trebuchet MS"/>
              </a:rPr>
              <a:t>Risk Management: A decrease in the total debt ratio indicate that the company is </a:t>
            </a:r>
            <a:r>
              <a:rPr b="1" lang="en-US" sz="1300">
                <a:solidFill>
                  <a:schemeClr val="dk1"/>
                </a:solidFill>
                <a:latin typeface="Trebuchet MS"/>
                <a:ea typeface="Trebuchet MS"/>
                <a:cs typeface="Trebuchet MS"/>
                <a:sym typeface="Trebuchet MS"/>
              </a:rPr>
              <a:t>managing its debt levels</a:t>
            </a:r>
            <a:r>
              <a:rPr lang="en-US" sz="1300">
                <a:solidFill>
                  <a:schemeClr val="dk1"/>
                </a:solidFill>
                <a:latin typeface="Trebuchet MS"/>
                <a:ea typeface="Trebuchet MS"/>
                <a:cs typeface="Trebuchet MS"/>
                <a:sym typeface="Trebuchet MS"/>
              </a:rPr>
              <a:t>, potentially reducing the risk of financial distress.</a:t>
            </a:r>
            <a:endParaRPr sz="1300">
              <a:solidFill>
                <a:schemeClr val="dk1"/>
              </a:solidFill>
              <a:latin typeface="Trebuchet MS"/>
              <a:ea typeface="Trebuchet MS"/>
              <a:cs typeface="Trebuchet MS"/>
              <a:sym typeface="Trebuchet MS"/>
            </a:endParaRPr>
          </a:p>
        </p:txBody>
      </p:sp>
      <p:cxnSp>
        <p:nvCxnSpPr>
          <p:cNvPr id="575" name="Google Shape;575;g29fb185729b_4_178"/>
          <p:cNvCxnSpPr/>
          <p:nvPr/>
        </p:nvCxnSpPr>
        <p:spPr>
          <a:xfrm>
            <a:off x="6026275" y="1842300"/>
            <a:ext cx="0" cy="4144500"/>
          </a:xfrm>
          <a:prstGeom prst="straightConnector1">
            <a:avLst/>
          </a:prstGeom>
          <a:noFill/>
          <a:ln cap="flat" cmpd="sng" w="9525">
            <a:solidFill>
              <a:schemeClr val="dk2"/>
            </a:solidFill>
            <a:prstDash val="solid"/>
            <a:round/>
            <a:headEnd len="med" w="med" type="none"/>
            <a:tailEnd len="med" w="med" type="none"/>
          </a:ln>
        </p:spPr>
      </p:cxnSp>
      <p:sp>
        <p:nvSpPr>
          <p:cNvPr id="576" name="Google Shape;576;g29fb185729b_4_178"/>
          <p:cNvSpPr txBox="1"/>
          <p:nvPr/>
        </p:nvSpPr>
        <p:spPr>
          <a:xfrm>
            <a:off x="6248400" y="3453350"/>
            <a:ext cx="5200800" cy="2586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US" sz="1300">
                <a:solidFill>
                  <a:schemeClr val="dk1"/>
                </a:solidFill>
                <a:latin typeface="Trebuchet MS"/>
                <a:ea typeface="Trebuchet MS"/>
                <a:cs typeface="Trebuchet MS"/>
                <a:sym typeface="Trebuchet MS"/>
              </a:rPr>
              <a:t>A higher TIE ratio indicates a </a:t>
            </a:r>
            <a:r>
              <a:rPr b="1" lang="en-US" sz="1300">
                <a:solidFill>
                  <a:schemeClr val="dk1"/>
                </a:solidFill>
                <a:latin typeface="Trebuchet MS"/>
                <a:ea typeface="Trebuchet MS"/>
                <a:cs typeface="Trebuchet MS"/>
                <a:sym typeface="Trebuchet MS"/>
              </a:rPr>
              <a:t>greater ability of the company</a:t>
            </a:r>
            <a:r>
              <a:rPr lang="en-US" sz="1300">
                <a:solidFill>
                  <a:schemeClr val="dk1"/>
                </a:solidFill>
                <a:latin typeface="Trebuchet MS"/>
                <a:ea typeface="Trebuchet MS"/>
                <a:cs typeface="Trebuchet MS"/>
                <a:sym typeface="Trebuchet MS"/>
              </a:rPr>
              <a:t> to cover its interest obligations.</a:t>
            </a:r>
            <a:endParaRPr sz="13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t/>
            </a:r>
            <a:endParaRPr sz="1300">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sz="1300" u="sng">
                <a:solidFill>
                  <a:schemeClr val="dk1"/>
                </a:solidFill>
                <a:latin typeface="Trebuchet MS"/>
                <a:ea typeface="Trebuchet MS"/>
                <a:cs typeface="Trebuchet MS"/>
                <a:sym typeface="Trebuchet MS"/>
              </a:rPr>
              <a:t>Implications of the TIE ratio:</a:t>
            </a:r>
            <a:endParaRPr sz="1300" u="sng">
              <a:solidFill>
                <a:schemeClr val="dk1"/>
              </a:solidFill>
              <a:latin typeface="Trebuchet MS"/>
              <a:ea typeface="Trebuchet MS"/>
              <a:cs typeface="Trebuchet MS"/>
              <a:sym typeface="Trebuchet MS"/>
            </a:endParaRPr>
          </a:p>
          <a:p>
            <a:pPr indent="-311150" lvl="0" marL="457200" marR="0" rtl="0" algn="just">
              <a:lnSpc>
                <a:spcPct val="100000"/>
              </a:lnSpc>
              <a:spcBef>
                <a:spcPts val="0"/>
              </a:spcBef>
              <a:spcAft>
                <a:spcPts val="0"/>
              </a:spcAft>
              <a:buClr>
                <a:schemeClr val="dk1"/>
              </a:buClr>
              <a:buSzPts val="1300"/>
              <a:buFont typeface="Trebuchet MS"/>
              <a:buChar char="●"/>
            </a:pPr>
            <a:r>
              <a:rPr lang="en-US" sz="1300">
                <a:solidFill>
                  <a:schemeClr val="dk1"/>
                </a:solidFill>
                <a:latin typeface="Trebuchet MS"/>
                <a:ea typeface="Trebuchet MS"/>
                <a:cs typeface="Trebuchet MS"/>
                <a:sym typeface="Trebuchet MS"/>
              </a:rPr>
              <a:t>Improved Financial Health: Increase in the TIE ratio suggests that </a:t>
            </a:r>
            <a:r>
              <a:rPr b="1" lang="en-US" sz="1300">
                <a:solidFill>
                  <a:schemeClr val="dk1"/>
                </a:solidFill>
                <a:latin typeface="Trebuchet MS"/>
                <a:ea typeface="Trebuchet MS"/>
                <a:cs typeface="Trebuchet MS"/>
                <a:sym typeface="Trebuchet MS"/>
              </a:rPr>
              <a:t>GE's earnings are substantially higher relative to its interest expenses</a:t>
            </a:r>
            <a:r>
              <a:rPr lang="en-US" sz="1300">
                <a:solidFill>
                  <a:schemeClr val="dk1"/>
                </a:solidFill>
                <a:latin typeface="Trebuchet MS"/>
                <a:ea typeface="Trebuchet MS"/>
                <a:cs typeface="Trebuchet MS"/>
                <a:sym typeface="Trebuchet MS"/>
              </a:rPr>
              <a:t>. This can be a positive sign of improved financial health.</a:t>
            </a:r>
            <a:endParaRPr sz="1300">
              <a:solidFill>
                <a:schemeClr val="dk1"/>
              </a:solidFill>
              <a:latin typeface="Trebuchet MS"/>
              <a:ea typeface="Trebuchet MS"/>
              <a:cs typeface="Trebuchet MS"/>
              <a:sym typeface="Trebuchet MS"/>
            </a:endParaRPr>
          </a:p>
          <a:p>
            <a:pPr indent="0" lvl="0" marL="457200" marR="0" rtl="0" algn="just">
              <a:lnSpc>
                <a:spcPct val="100000"/>
              </a:lnSpc>
              <a:spcBef>
                <a:spcPts val="0"/>
              </a:spcBef>
              <a:spcAft>
                <a:spcPts val="0"/>
              </a:spcAft>
              <a:buNone/>
            </a:pPr>
            <a:r>
              <a:t/>
            </a:r>
            <a:endParaRPr sz="1300">
              <a:solidFill>
                <a:schemeClr val="dk1"/>
              </a:solidFill>
              <a:latin typeface="Trebuchet MS"/>
              <a:ea typeface="Trebuchet MS"/>
              <a:cs typeface="Trebuchet MS"/>
              <a:sym typeface="Trebuchet MS"/>
            </a:endParaRPr>
          </a:p>
          <a:p>
            <a:pPr indent="-311150" lvl="0" marL="457200" marR="0" rtl="0" algn="just">
              <a:lnSpc>
                <a:spcPct val="100000"/>
              </a:lnSpc>
              <a:spcBef>
                <a:spcPts val="0"/>
              </a:spcBef>
              <a:spcAft>
                <a:spcPts val="0"/>
              </a:spcAft>
              <a:buClr>
                <a:schemeClr val="dk1"/>
              </a:buClr>
              <a:buSzPts val="1300"/>
              <a:buFont typeface="Trebuchet MS"/>
              <a:buChar char="●"/>
            </a:pPr>
            <a:r>
              <a:rPr lang="en-US" sz="1300">
                <a:solidFill>
                  <a:schemeClr val="dk1"/>
                </a:solidFill>
                <a:latin typeface="Trebuchet MS"/>
                <a:ea typeface="Trebuchet MS"/>
                <a:cs typeface="Trebuchet MS"/>
                <a:sym typeface="Trebuchet MS"/>
              </a:rPr>
              <a:t>Debt Servicing Capability: A higher TIE ratio indicates a more comfortable position in servicing interest payments, reducing the risk of default on debt obligations.</a:t>
            </a:r>
            <a:endParaRPr sz="1300">
              <a:solidFill>
                <a:schemeClr val="dk1"/>
              </a:solidFill>
              <a:latin typeface="Trebuchet MS"/>
              <a:ea typeface="Trebuchet MS"/>
              <a:cs typeface="Trebuchet MS"/>
              <a:sym typeface="Trebuchet MS"/>
            </a:endParaRPr>
          </a:p>
        </p:txBody>
      </p:sp>
      <p:pic>
        <p:nvPicPr>
          <p:cNvPr descr="General Electric - Wikipedia" id="577" name="Google Shape;577;g29fb185729b_4_178"/>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578" name="Google Shape;578;g29fb185729b_4_178"/>
          <p:cNvCxnSpPr>
            <a:stCxn id="577"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579" name="Google Shape;579;g29fb185729b_4_178"/>
          <p:cNvSpPr txBox="1"/>
          <p:nvPr/>
        </p:nvSpPr>
        <p:spPr>
          <a:xfrm>
            <a:off x="6301775" y="2970656"/>
            <a:ext cx="19872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Sep 2023</a:t>
            </a:r>
            <a:endParaRPr b="1" sz="1700">
              <a:solidFill>
                <a:schemeClr val="dk1"/>
              </a:solidFill>
              <a:latin typeface="Trebuchet MS"/>
              <a:ea typeface="Trebuchet MS"/>
              <a:cs typeface="Trebuchet MS"/>
              <a:sym typeface="Trebuchet MS"/>
            </a:endParaRPr>
          </a:p>
        </p:txBody>
      </p:sp>
      <p:sp>
        <p:nvSpPr>
          <p:cNvPr id="580" name="Google Shape;580;g29fb185729b_4_178"/>
          <p:cNvSpPr txBox="1"/>
          <p:nvPr/>
        </p:nvSpPr>
        <p:spPr>
          <a:xfrm>
            <a:off x="6301775" y="2525988"/>
            <a:ext cx="19872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Dec 2022</a:t>
            </a:r>
            <a:endParaRPr b="1" sz="1700">
              <a:solidFill>
                <a:schemeClr val="dk1"/>
              </a:solidFill>
              <a:latin typeface="Trebuchet MS"/>
              <a:ea typeface="Trebuchet MS"/>
              <a:cs typeface="Trebuchet MS"/>
              <a:sym typeface="Trebuchet MS"/>
            </a:endParaRPr>
          </a:p>
        </p:txBody>
      </p:sp>
      <p:sp>
        <p:nvSpPr>
          <p:cNvPr id="581" name="Google Shape;581;g29fb185729b_4_178"/>
          <p:cNvSpPr txBox="1"/>
          <p:nvPr>
            <p:ph type="title"/>
          </p:nvPr>
        </p:nvSpPr>
        <p:spPr>
          <a:xfrm>
            <a:off x="1069848" y="256032"/>
            <a:ext cx="100584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Capital Structure (Financing)</a:t>
            </a:r>
            <a:endParaRPr sz="3600">
              <a:solidFill>
                <a:schemeClr val="dk1"/>
              </a:solidFill>
            </a:endParaRPr>
          </a:p>
        </p:txBody>
      </p:sp>
      <p:sp>
        <p:nvSpPr>
          <p:cNvPr id="582" name="Google Shape;582;g29fb185729b_4_178"/>
          <p:cNvSpPr txBox="1"/>
          <p:nvPr/>
        </p:nvSpPr>
        <p:spPr>
          <a:xfrm>
            <a:off x="3332425" y="1021775"/>
            <a:ext cx="5082900" cy="4617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None/>
            </a:pPr>
            <a:r>
              <a:rPr b="1" lang="en-US" sz="2400">
                <a:solidFill>
                  <a:schemeClr val="dk1"/>
                </a:solidFill>
                <a:latin typeface="Georgia"/>
                <a:ea typeface="Georgia"/>
                <a:cs typeface="Georgia"/>
                <a:sym typeface="Georgia"/>
              </a:rPr>
              <a:t>Long-Term Financing Status:</a:t>
            </a:r>
            <a:endParaRPr b="1" sz="600">
              <a:solidFill>
                <a:schemeClr val="dk1"/>
              </a:solidFill>
              <a:latin typeface="Trebuchet MS"/>
              <a:ea typeface="Trebuchet MS"/>
              <a:cs typeface="Trebuchet MS"/>
              <a:sym typeface="Trebuchet M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g29fb185729b_4_197"/>
          <p:cNvSpPr txBox="1"/>
          <p:nvPr/>
        </p:nvSpPr>
        <p:spPr>
          <a:xfrm>
            <a:off x="1069850" y="3676675"/>
            <a:ext cx="37506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Debt-to-Equity Ratio</a:t>
            </a:r>
            <a:r>
              <a:rPr b="1" baseline="-25000" lang="en-US" sz="1700">
                <a:solidFill>
                  <a:schemeClr val="dk1"/>
                </a:solidFill>
                <a:latin typeface="Trebuchet MS"/>
                <a:ea typeface="Trebuchet MS"/>
                <a:cs typeface="Trebuchet MS"/>
                <a:sym typeface="Trebuchet MS"/>
              </a:rPr>
              <a:t>2023</a:t>
            </a:r>
            <a:r>
              <a:rPr b="1" lang="en-US" sz="1700">
                <a:solidFill>
                  <a:schemeClr val="dk1"/>
                </a:solidFill>
                <a:latin typeface="Trebuchet MS"/>
                <a:ea typeface="Trebuchet MS"/>
                <a:cs typeface="Trebuchet MS"/>
                <a:sym typeface="Trebuchet MS"/>
              </a:rPr>
              <a:t> =  4.4245</a:t>
            </a:r>
            <a:endParaRPr b="1" sz="1700">
              <a:solidFill>
                <a:schemeClr val="dk1"/>
              </a:solidFill>
              <a:latin typeface="Trebuchet MS"/>
              <a:ea typeface="Trebuchet MS"/>
              <a:cs typeface="Trebuchet MS"/>
              <a:sym typeface="Trebuchet MS"/>
            </a:endParaRPr>
          </a:p>
        </p:txBody>
      </p:sp>
      <p:sp>
        <p:nvSpPr>
          <p:cNvPr id="588" name="Google Shape;588;g29fb185729b_4_197"/>
          <p:cNvSpPr txBox="1"/>
          <p:nvPr>
            <p:ph type="title"/>
          </p:nvPr>
        </p:nvSpPr>
        <p:spPr>
          <a:xfrm>
            <a:off x="1069848" y="256032"/>
            <a:ext cx="100584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Capital Structure (Financing)</a:t>
            </a:r>
            <a:endParaRPr sz="3600">
              <a:solidFill>
                <a:schemeClr val="dk1"/>
              </a:solidFill>
            </a:endParaRPr>
          </a:p>
        </p:txBody>
      </p:sp>
      <p:pic>
        <p:nvPicPr>
          <p:cNvPr descr="General Electric - Wikipedia" id="589" name="Google Shape;589;g29fb185729b_4_197"/>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590" name="Google Shape;590;g29fb185729b_4_197"/>
          <p:cNvCxnSpPr>
            <a:stCxn id="589"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591" name="Google Shape;591;g29fb185729b_4_197"/>
          <p:cNvSpPr txBox="1"/>
          <p:nvPr/>
        </p:nvSpPr>
        <p:spPr>
          <a:xfrm>
            <a:off x="6900875" y="6122250"/>
            <a:ext cx="4395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US" sz="1100"/>
              <a:t>Source: </a:t>
            </a:r>
            <a:r>
              <a:rPr lang="en-US" sz="1100" u="sng">
                <a:solidFill>
                  <a:srgbClr val="0563C1"/>
                </a:solidFill>
                <a:latin typeface="Calibri"/>
                <a:ea typeface="Calibri"/>
                <a:cs typeface="Calibri"/>
                <a:sym typeface="Calibri"/>
                <a:hlinkClick r:id="rId4">
                  <a:extLst>
                    <a:ext uri="{A12FA001-AC4F-418D-AE19-62706E023703}">
                      <ahyp:hlinkClr val="tx"/>
                    </a:ext>
                  </a:extLst>
                </a:hlinkClick>
              </a:rPr>
              <a:t>https://www.sec.gov/edgar/searchedgar/companysearch.html</a:t>
            </a:r>
            <a:endParaRPr sz="1100">
              <a:solidFill>
                <a:schemeClr val="dk1"/>
              </a:solidFill>
              <a:latin typeface="Calibri"/>
              <a:ea typeface="Calibri"/>
              <a:cs typeface="Calibri"/>
              <a:sym typeface="Calibri"/>
            </a:endParaRPr>
          </a:p>
        </p:txBody>
      </p:sp>
      <p:sp>
        <p:nvSpPr>
          <p:cNvPr id="592" name="Google Shape;592;g29fb185729b_4_197"/>
          <p:cNvSpPr txBox="1"/>
          <p:nvPr/>
        </p:nvSpPr>
        <p:spPr>
          <a:xfrm>
            <a:off x="1069850" y="1905450"/>
            <a:ext cx="24693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Debt-to-Equity Ratio =</a:t>
            </a:r>
            <a:endParaRPr b="1" sz="1700">
              <a:solidFill>
                <a:schemeClr val="dk1"/>
              </a:solidFill>
              <a:latin typeface="Trebuchet MS"/>
              <a:ea typeface="Trebuchet MS"/>
              <a:cs typeface="Trebuchet MS"/>
              <a:sym typeface="Trebuchet MS"/>
            </a:endParaRPr>
          </a:p>
        </p:txBody>
      </p:sp>
      <p:sp>
        <p:nvSpPr>
          <p:cNvPr id="593" name="Google Shape;593;g29fb185729b_4_197"/>
          <p:cNvSpPr txBox="1"/>
          <p:nvPr/>
        </p:nvSpPr>
        <p:spPr>
          <a:xfrm>
            <a:off x="3537175" y="1736100"/>
            <a:ext cx="26574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Total Liabilities</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Total Shareholders’ Equity</a:t>
            </a:r>
            <a:endParaRPr sz="1500">
              <a:solidFill>
                <a:schemeClr val="dk1"/>
              </a:solidFill>
              <a:latin typeface="Trebuchet MS"/>
              <a:ea typeface="Trebuchet MS"/>
              <a:cs typeface="Trebuchet MS"/>
              <a:sym typeface="Trebuchet MS"/>
            </a:endParaRPr>
          </a:p>
        </p:txBody>
      </p:sp>
      <p:cxnSp>
        <p:nvCxnSpPr>
          <p:cNvPr id="594" name="Google Shape;594;g29fb185729b_4_197"/>
          <p:cNvCxnSpPr>
            <a:stCxn id="593" idx="1"/>
            <a:endCxn id="593" idx="3"/>
          </p:cNvCxnSpPr>
          <p:nvPr/>
        </p:nvCxnSpPr>
        <p:spPr>
          <a:xfrm>
            <a:off x="3537175" y="2070900"/>
            <a:ext cx="2657400" cy="0"/>
          </a:xfrm>
          <a:prstGeom prst="straightConnector1">
            <a:avLst/>
          </a:prstGeom>
          <a:noFill/>
          <a:ln cap="flat" cmpd="sng" w="9525">
            <a:solidFill>
              <a:schemeClr val="dk1"/>
            </a:solidFill>
            <a:prstDash val="solid"/>
            <a:round/>
            <a:headEnd len="med" w="med" type="none"/>
            <a:tailEnd len="med" w="med" type="none"/>
          </a:ln>
        </p:spPr>
      </p:cxnSp>
      <p:sp>
        <p:nvSpPr>
          <p:cNvPr id="595" name="Google Shape;595;g29fb185729b_4_197"/>
          <p:cNvSpPr txBox="1"/>
          <p:nvPr/>
        </p:nvSpPr>
        <p:spPr>
          <a:xfrm>
            <a:off x="1069850" y="3037175"/>
            <a:ext cx="31410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Debt-to-Equity Ratio</a:t>
            </a:r>
            <a:r>
              <a:rPr b="1" baseline="-25000" lang="en-US" sz="1700">
                <a:solidFill>
                  <a:schemeClr val="dk1"/>
                </a:solidFill>
                <a:latin typeface="Trebuchet MS"/>
                <a:ea typeface="Trebuchet MS"/>
                <a:cs typeface="Trebuchet MS"/>
                <a:sym typeface="Trebuchet MS"/>
              </a:rPr>
              <a:t>2023</a:t>
            </a:r>
            <a:r>
              <a:rPr b="1" lang="en-US" sz="1700">
                <a:solidFill>
                  <a:schemeClr val="dk1"/>
                </a:solidFill>
                <a:latin typeface="Trebuchet MS"/>
                <a:ea typeface="Trebuchet MS"/>
                <a:cs typeface="Trebuchet MS"/>
                <a:sym typeface="Trebuchet MS"/>
              </a:rPr>
              <a:t> =</a:t>
            </a:r>
            <a:endParaRPr b="1" sz="1700">
              <a:solidFill>
                <a:schemeClr val="dk1"/>
              </a:solidFill>
              <a:latin typeface="Trebuchet MS"/>
              <a:ea typeface="Trebuchet MS"/>
              <a:cs typeface="Trebuchet MS"/>
              <a:sym typeface="Trebuchet MS"/>
            </a:endParaRPr>
          </a:p>
        </p:txBody>
      </p:sp>
      <p:sp>
        <p:nvSpPr>
          <p:cNvPr id="596" name="Google Shape;596;g29fb185729b_4_197"/>
          <p:cNvSpPr txBox="1"/>
          <p:nvPr/>
        </p:nvSpPr>
        <p:spPr>
          <a:xfrm>
            <a:off x="4005600" y="2867825"/>
            <a:ext cx="17856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$126,830 Million</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$28,665 Million</a:t>
            </a:r>
            <a:endParaRPr sz="1500">
              <a:solidFill>
                <a:schemeClr val="dk1"/>
              </a:solidFill>
              <a:latin typeface="Trebuchet MS"/>
              <a:ea typeface="Trebuchet MS"/>
              <a:cs typeface="Trebuchet MS"/>
              <a:sym typeface="Trebuchet MS"/>
            </a:endParaRPr>
          </a:p>
        </p:txBody>
      </p:sp>
      <p:cxnSp>
        <p:nvCxnSpPr>
          <p:cNvPr id="597" name="Google Shape;597;g29fb185729b_4_197"/>
          <p:cNvCxnSpPr>
            <a:stCxn id="596" idx="1"/>
            <a:endCxn id="596" idx="3"/>
          </p:cNvCxnSpPr>
          <p:nvPr/>
        </p:nvCxnSpPr>
        <p:spPr>
          <a:xfrm>
            <a:off x="4005600" y="3202625"/>
            <a:ext cx="1785600" cy="0"/>
          </a:xfrm>
          <a:prstGeom prst="straightConnector1">
            <a:avLst/>
          </a:prstGeom>
          <a:noFill/>
          <a:ln cap="flat" cmpd="sng" w="9525">
            <a:solidFill>
              <a:schemeClr val="dk1"/>
            </a:solidFill>
            <a:prstDash val="solid"/>
            <a:round/>
            <a:headEnd len="med" w="med" type="none"/>
            <a:tailEnd len="med" w="med" type="none"/>
          </a:ln>
        </p:spPr>
      </p:cxnSp>
      <p:sp>
        <p:nvSpPr>
          <p:cNvPr id="598" name="Google Shape;598;g29fb185729b_4_197"/>
          <p:cNvSpPr txBox="1"/>
          <p:nvPr/>
        </p:nvSpPr>
        <p:spPr>
          <a:xfrm>
            <a:off x="1069850" y="4664400"/>
            <a:ext cx="31410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Debt-to-Equity Ratio</a:t>
            </a:r>
            <a:r>
              <a:rPr b="1" baseline="-25000" lang="en-US" sz="1700">
                <a:solidFill>
                  <a:schemeClr val="dk1"/>
                </a:solidFill>
                <a:latin typeface="Trebuchet MS"/>
                <a:ea typeface="Trebuchet MS"/>
                <a:cs typeface="Trebuchet MS"/>
                <a:sym typeface="Trebuchet MS"/>
              </a:rPr>
              <a:t>2022</a:t>
            </a:r>
            <a:r>
              <a:rPr b="1" lang="en-US" sz="1700">
                <a:solidFill>
                  <a:schemeClr val="dk1"/>
                </a:solidFill>
                <a:latin typeface="Trebuchet MS"/>
                <a:ea typeface="Trebuchet MS"/>
                <a:cs typeface="Trebuchet MS"/>
                <a:sym typeface="Trebuchet MS"/>
              </a:rPr>
              <a:t> =</a:t>
            </a:r>
            <a:endParaRPr b="1" sz="1700">
              <a:solidFill>
                <a:schemeClr val="dk1"/>
              </a:solidFill>
              <a:latin typeface="Trebuchet MS"/>
              <a:ea typeface="Trebuchet MS"/>
              <a:cs typeface="Trebuchet MS"/>
              <a:sym typeface="Trebuchet MS"/>
            </a:endParaRPr>
          </a:p>
        </p:txBody>
      </p:sp>
      <p:sp>
        <p:nvSpPr>
          <p:cNvPr id="599" name="Google Shape;599;g29fb185729b_4_197"/>
          <p:cNvSpPr txBox="1"/>
          <p:nvPr/>
        </p:nvSpPr>
        <p:spPr>
          <a:xfrm>
            <a:off x="4005600" y="4495038"/>
            <a:ext cx="17856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$153,938 Million</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$33,696 Million</a:t>
            </a:r>
            <a:endParaRPr sz="1500">
              <a:solidFill>
                <a:schemeClr val="dk1"/>
              </a:solidFill>
              <a:latin typeface="Trebuchet MS"/>
              <a:ea typeface="Trebuchet MS"/>
              <a:cs typeface="Trebuchet MS"/>
              <a:sym typeface="Trebuchet MS"/>
            </a:endParaRPr>
          </a:p>
        </p:txBody>
      </p:sp>
      <p:cxnSp>
        <p:nvCxnSpPr>
          <p:cNvPr id="600" name="Google Shape;600;g29fb185729b_4_197"/>
          <p:cNvCxnSpPr>
            <a:stCxn id="599" idx="1"/>
            <a:endCxn id="599" idx="3"/>
          </p:cNvCxnSpPr>
          <p:nvPr/>
        </p:nvCxnSpPr>
        <p:spPr>
          <a:xfrm>
            <a:off x="4005600" y="4829838"/>
            <a:ext cx="1785600" cy="0"/>
          </a:xfrm>
          <a:prstGeom prst="straightConnector1">
            <a:avLst/>
          </a:prstGeom>
          <a:noFill/>
          <a:ln cap="flat" cmpd="sng" w="9525">
            <a:solidFill>
              <a:schemeClr val="dk1"/>
            </a:solidFill>
            <a:prstDash val="solid"/>
            <a:round/>
            <a:headEnd len="med" w="med" type="none"/>
            <a:tailEnd len="med" w="med" type="none"/>
          </a:ln>
        </p:spPr>
      </p:cxnSp>
      <p:sp>
        <p:nvSpPr>
          <p:cNvPr id="601" name="Google Shape;601;g29fb185729b_4_197"/>
          <p:cNvSpPr txBox="1"/>
          <p:nvPr/>
        </p:nvSpPr>
        <p:spPr>
          <a:xfrm>
            <a:off x="1069850" y="5278550"/>
            <a:ext cx="36510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Debt-to-Equity Ratio</a:t>
            </a:r>
            <a:r>
              <a:rPr b="1" baseline="-25000" lang="en-US" sz="1700">
                <a:solidFill>
                  <a:schemeClr val="dk1"/>
                </a:solidFill>
                <a:latin typeface="Trebuchet MS"/>
                <a:ea typeface="Trebuchet MS"/>
                <a:cs typeface="Trebuchet MS"/>
                <a:sym typeface="Trebuchet MS"/>
              </a:rPr>
              <a:t>2022</a:t>
            </a:r>
            <a:r>
              <a:rPr b="1" lang="en-US" sz="1700">
                <a:solidFill>
                  <a:schemeClr val="dk1"/>
                </a:solidFill>
                <a:latin typeface="Trebuchet MS"/>
                <a:ea typeface="Trebuchet MS"/>
                <a:cs typeface="Trebuchet MS"/>
                <a:sym typeface="Trebuchet MS"/>
              </a:rPr>
              <a:t> =  4.5684</a:t>
            </a:r>
            <a:endParaRPr b="1" sz="1700">
              <a:solidFill>
                <a:schemeClr val="dk1"/>
              </a:solidFill>
              <a:latin typeface="Trebuchet MS"/>
              <a:ea typeface="Trebuchet MS"/>
              <a:cs typeface="Trebuchet MS"/>
              <a:sym typeface="Trebuchet MS"/>
            </a:endParaRPr>
          </a:p>
        </p:txBody>
      </p:sp>
      <p:sp>
        <p:nvSpPr>
          <p:cNvPr id="602" name="Google Shape;602;g29fb185729b_4_197"/>
          <p:cNvSpPr txBox="1"/>
          <p:nvPr/>
        </p:nvSpPr>
        <p:spPr>
          <a:xfrm>
            <a:off x="6699575" y="1278825"/>
            <a:ext cx="4695600" cy="3777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0"/>
              </a:spcBef>
              <a:spcAft>
                <a:spcPts val="0"/>
              </a:spcAft>
              <a:buNone/>
            </a:pPr>
            <a:r>
              <a:rPr lang="en-US">
                <a:solidFill>
                  <a:schemeClr val="dk1"/>
                </a:solidFill>
                <a:latin typeface="Trebuchet MS"/>
                <a:ea typeface="Trebuchet MS"/>
                <a:cs typeface="Trebuchet MS"/>
                <a:sym typeface="Trebuchet MS"/>
              </a:rPr>
              <a:t>The Debt-to-Equity Ratio has decreased from 4.5684 in 2022 to 4.4245 in 2023.</a:t>
            </a:r>
            <a:endParaRPr>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None/>
            </a:pPr>
            <a:r>
              <a:t/>
            </a:r>
            <a:endParaRPr>
              <a:solidFill>
                <a:schemeClr val="dk1"/>
              </a:solidFill>
              <a:latin typeface="Trebuchet MS"/>
              <a:ea typeface="Trebuchet MS"/>
              <a:cs typeface="Trebuchet MS"/>
              <a:sym typeface="Trebuchet MS"/>
            </a:endParaRPr>
          </a:p>
          <a:p>
            <a:pPr indent="0" lvl="0" marL="0" rtl="0" algn="just">
              <a:lnSpc>
                <a:spcPct val="115000"/>
              </a:lnSpc>
              <a:spcBef>
                <a:spcPts val="0"/>
              </a:spcBef>
              <a:spcAft>
                <a:spcPts val="0"/>
              </a:spcAft>
              <a:buNone/>
            </a:pPr>
            <a:r>
              <a:rPr b="1" lang="en-US">
                <a:solidFill>
                  <a:schemeClr val="dk1"/>
                </a:solidFill>
                <a:latin typeface="Trebuchet MS"/>
                <a:ea typeface="Trebuchet MS"/>
                <a:cs typeface="Trebuchet MS"/>
                <a:sym typeface="Trebuchet MS"/>
              </a:rPr>
              <a:t>Potential Implications:</a:t>
            </a:r>
            <a:endParaRPr b="1">
              <a:solidFill>
                <a:schemeClr val="dk1"/>
              </a:solidFill>
              <a:latin typeface="Trebuchet MS"/>
              <a:ea typeface="Trebuchet MS"/>
              <a:cs typeface="Trebuchet MS"/>
              <a:sym typeface="Trebuchet MS"/>
            </a:endParaRPr>
          </a:p>
          <a:p>
            <a:pPr indent="-317500" lvl="0" marL="457200" rtl="0" algn="just">
              <a:lnSpc>
                <a:spcPct val="115000"/>
              </a:lnSpc>
              <a:spcBef>
                <a:spcPts val="0"/>
              </a:spcBef>
              <a:spcAft>
                <a:spcPts val="0"/>
              </a:spcAft>
              <a:buClr>
                <a:schemeClr val="dk1"/>
              </a:buClr>
              <a:buSzPts val="1400"/>
              <a:buFont typeface="Trebuchet MS"/>
              <a:buChar char="●"/>
            </a:pPr>
            <a:r>
              <a:rPr lang="en-US" u="sng">
                <a:solidFill>
                  <a:schemeClr val="dk1"/>
                </a:solidFill>
                <a:latin typeface="Trebuchet MS"/>
                <a:ea typeface="Trebuchet MS"/>
                <a:cs typeface="Trebuchet MS"/>
                <a:sym typeface="Trebuchet MS"/>
              </a:rPr>
              <a:t>Reduced Reliance on Debt:</a:t>
            </a:r>
            <a:r>
              <a:rPr lang="en-US">
                <a:solidFill>
                  <a:schemeClr val="dk1"/>
                </a:solidFill>
                <a:latin typeface="Trebuchet MS"/>
                <a:ea typeface="Trebuchet MS"/>
                <a:cs typeface="Trebuchet MS"/>
                <a:sym typeface="Trebuchet MS"/>
              </a:rPr>
              <a:t>The decrease suggests a relatively lower reliance on debt in financing GE's operations compared to shareholder equity.</a:t>
            </a:r>
            <a:endParaRPr>
              <a:solidFill>
                <a:schemeClr val="dk1"/>
              </a:solidFill>
              <a:latin typeface="Trebuchet MS"/>
              <a:ea typeface="Trebuchet MS"/>
              <a:cs typeface="Trebuchet MS"/>
              <a:sym typeface="Trebuchet MS"/>
            </a:endParaRPr>
          </a:p>
          <a:p>
            <a:pPr indent="0" lvl="0" marL="457200" rtl="0" algn="just">
              <a:lnSpc>
                <a:spcPct val="115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just">
              <a:lnSpc>
                <a:spcPct val="115000"/>
              </a:lnSpc>
              <a:spcBef>
                <a:spcPts val="0"/>
              </a:spcBef>
              <a:spcAft>
                <a:spcPts val="0"/>
              </a:spcAft>
              <a:buClr>
                <a:schemeClr val="dk1"/>
              </a:buClr>
              <a:buSzPts val="1400"/>
              <a:buFont typeface="Trebuchet MS"/>
              <a:buChar char="●"/>
            </a:pPr>
            <a:r>
              <a:rPr lang="en-US" u="sng">
                <a:solidFill>
                  <a:schemeClr val="dk1"/>
                </a:solidFill>
                <a:latin typeface="Trebuchet MS"/>
                <a:ea typeface="Trebuchet MS"/>
                <a:cs typeface="Trebuchet MS"/>
                <a:sym typeface="Trebuchet MS"/>
              </a:rPr>
              <a:t>Shifts in Capital Structure:</a:t>
            </a:r>
            <a:r>
              <a:rPr lang="en-US">
                <a:solidFill>
                  <a:schemeClr val="dk1"/>
                </a:solidFill>
                <a:latin typeface="Trebuchet MS"/>
                <a:ea typeface="Trebuchet MS"/>
                <a:cs typeface="Trebuchet MS"/>
                <a:sym typeface="Trebuchet MS"/>
              </a:rPr>
              <a:t>GE might have altered its capital structure, potentially reducing debt or increasing equity.</a:t>
            </a:r>
            <a:endParaRPr>
              <a:solidFill>
                <a:schemeClr val="dk1"/>
              </a:solidFill>
              <a:latin typeface="Trebuchet MS"/>
              <a:ea typeface="Trebuchet MS"/>
              <a:cs typeface="Trebuchet MS"/>
              <a:sym typeface="Trebuchet MS"/>
            </a:endParaRPr>
          </a:p>
          <a:p>
            <a:pPr indent="0" lvl="0" marL="457200" rtl="0" algn="just">
              <a:lnSpc>
                <a:spcPct val="115000"/>
              </a:lnSpc>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just">
              <a:lnSpc>
                <a:spcPct val="115000"/>
              </a:lnSpc>
              <a:spcBef>
                <a:spcPts val="0"/>
              </a:spcBef>
              <a:spcAft>
                <a:spcPts val="0"/>
              </a:spcAft>
              <a:buClr>
                <a:schemeClr val="dk1"/>
              </a:buClr>
              <a:buSzPts val="1400"/>
              <a:buFont typeface="Trebuchet MS"/>
              <a:buChar char="●"/>
            </a:pPr>
            <a:r>
              <a:rPr lang="en-US" u="sng">
                <a:solidFill>
                  <a:schemeClr val="dk1"/>
                </a:solidFill>
                <a:latin typeface="Trebuchet MS"/>
                <a:ea typeface="Trebuchet MS"/>
                <a:cs typeface="Trebuchet MS"/>
                <a:sym typeface="Trebuchet MS"/>
              </a:rPr>
              <a:t>Improved Financial Health:</a:t>
            </a:r>
            <a:r>
              <a:rPr lang="en-US">
                <a:solidFill>
                  <a:schemeClr val="dk1"/>
                </a:solidFill>
                <a:latin typeface="Trebuchet MS"/>
                <a:ea typeface="Trebuchet MS"/>
                <a:cs typeface="Trebuchet MS"/>
                <a:sym typeface="Trebuchet MS"/>
              </a:rPr>
              <a:t> A decreasing ratio often indicates a healthier financial position in terms of long-term solvency and stability.</a:t>
            </a:r>
            <a:endParaRPr>
              <a:solidFill>
                <a:schemeClr val="dk1"/>
              </a:solidFill>
              <a:latin typeface="Trebuchet MS"/>
              <a:ea typeface="Trebuchet MS"/>
              <a:cs typeface="Trebuchet MS"/>
              <a:sym typeface="Trebuchet MS"/>
            </a:endParaRPr>
          </a:p>
        </p:txBody>
      </p:sp>
      <p:sp>
        <p:nvSpPr>
          <p:cNvPr id="603" name="Google Shape;603;g29fb185729b_4_197"/>
          <p:cNvSpPr txBox="1"/>
          <p:nvPr/>
        </p:nvSpPr>
        <p:spPr>
          <a:xfrm>
            <a:off x="1069850" y="1162475"/>
            <a:ext cx="5082900" cy="4617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None/>
            </a:pPr>
            <a:r>
              <a:rPr b="1" lang="en-US" sz="2400">
                <a:solidFill>
                  <a:schemeClr val="dk1"/>
                </a:solidFill>
                <a:latin typeface="Georgia"/>
                <a:ea typeface="Georgia"/>
                <a:cs typeface="Georgia"/>
                <a:sym typeface="Georgia"/>
              </a:rPr>
              <a:t>Long</a:t>
            </a:r>
            <a:r>
              <a:rPr b="1" lang="en-US" sz="2400">
                <a:solidFill>
                  <a:schemeClr val="dk1"/>
                </a:solidFill>
                <a:latin typeface="Georgia"/>
                <a:ea typeface="Georgia"/>
                <a:cs typeface="Georgia"/>
                <a:sym typeface="Georgia"/>
              </a:rPr>
              <a:t>-Term Financing Status:</a:t>
            </a:r>
            <a:endParaRPr b="1" sz="6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g29f767effcc_0_69"/>
          <p:cNvSpPr txBox="1"/>
          <p:nvPr>
            <p:ph type="title"/>
          </p:nvPr>
        </p:nvSpPr>
        <p:spPr>
          <a:xfrm>
            <a:off x="913650" y="484625"/>
            <a:ext cx="10364700" cy="625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SzPct val="100000"/>
              <a:buFont typeface="Georgia"/>
              <a:buNone/>
            </a:pPr>
            <a:r>
              <a:rPr lang="en-US" sz="3600">
                <a:solidFill>
                  <a:schemeClr val="dk1"/>
                </a:solidFill>
              </a:rPr>
              <a:t>Risk and Return Analysis in the Stock Market</a:t>
            </a:r>
            <a:endParaRPr sz="3600">
              <a:solidFill>
                <a:schemeClr val="dk1"/>
              </a:solidFill>
            </a:endParaRPr>
          </a:p>
        </p:txBody>
      </p:sp>
      <p:pic>
        <p:nvPicPr>
          <p:cNvPr descr="General Electric - Wikipedia" id="609" name="Google Shape;609;g29f767effcc_0_69"/>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610" name="Google Shape;610;g29f767effcc_0_69"/>
          <p:cNvCxnSpPr>
            <a:stCxn id="609"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611" name="Google Shape;611;g29f767effcc_0_69"/>
          <p:cNvSpPr/>
          <p:nvPr/>
        </p:nvSpPr>
        <p:spPr>
          <a:xfrm flipH="1" rot="10800000">
            <a:off x="7352875" y="1746324"/>
            <a:ext cx="3552600" cy="4273200"/>
          </a:xfrm>
          <a:prstGeom prst="round1Rect">
            <a:avLst>
              <a:gd fmla="val 0" name="adj"/>
            </a:avLst>
          </a:prstGeom>
          <a:solidFill>
            <a:srgbClr val="EEEEE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2" name="Google Shape;612;g29f767effcc_0_69"/>
          <p:cNvSpPr/>
          <p:nvPr/>
        </p:nvSpPr>
        <p:spPr>
          <a:xfrm flipH="1">
            <a:off x="1174925" y="1410873"/>
            <a:ext cx="3556500" cy="4273200"/>
          </a:xfrm>
          <a:prstGeom prst="round1Rect">
            <a:avLst>
              <a:gd fmla="val 0" name="adj"/>
            </a:avLst>
          </a:prstGeom>
          <a:solidFill>
            <a:srgbClr val="EEEEE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13" name="Google Shape;613;g29f767effcc_0_69"/>
          <p:cNvGrpSpPr/>
          <p:nvPr/>
        </p:nvGrpSpPr>
        <p:grpSpPr>
          <a:xfrm>
            <a:off x="5626199" y="1292235"/>
            <a:ext cx="5278708" cy="829796"/>
            <a:chOff x="4221049" y="1070128"/>
            <a:chExt cx="4450475" cy="699600"/>
          </a:xfrm>
        </p:grpSpPr>
        <p:sp>
          <p:nvSpPr>
            <p:cNvPr id="614" name="Google Shape;614;g29f767effcc_0_69"/>
            <p:cNvSpPr/>
            <p:nvPr/>
          </p:nvSpPr>
          <p:spPr>
            <a:xfrm>
              <a:off x="4562424" y="1179174"/>
              <a:ext cx="4109100" cy="481500"/>
            </a:xfrm>
            <a:prstGeom prst="round1Rect">
              <a:avLst>
                <a:gd fmla="val 50000" name="adj"/>
              </a:avLst>
            </a:prstGeom>
            <a:solidFill>
              <a:srgbClr val="797D62"/>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5" name="Google Shape;615;g29f767effcc_0_69"/>
            <p:cNvSpPr/>
            <p:nvPr/>
          </p:nvSpPr>
          <p:spPr>
            <a:xfrm flipH="1">
              <a:off x="4221049" y="1070128"/>
              <a:ext cx="702000" cy="699600"/>
            </a:xfrm>
            <a:prstGeom prst="ellipse">
              <a:avLst/>
            </a:prstGeom>
            <a:solidFill>
              <a:srgbClr val="9B9B7A"/>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6" name="Google Shape;616;g29f767effcc_0_69"/>
          <p:cNvGrpSpPr/>
          <p:nvPr/>
        </p:nvGrpSpPr>
        <p:grpSpPr>
          <a:xfrm>
            <a:off x="1175743" y="5308507"/>
            <a:ext cx="5278826" cy="829796"/>
            <a:chOff x="472475" y="3973528"/>
            <a:chExt cx="4450574" cy="699600"/>
          </a:xfrm>
        </p:grpSpPr>
        <p:sp>
          <p:nvSpPr>
            <p:cNvPr id="617" name="Google Shape;617;g29f767effcc_0_69"/>
            <p:cNvSpPr/>
            <p:nvPr/>
          </p:nvSpPr>
          <p:spPr>
            <a:xfrm rot="10800000">
              <a:off x="472475" y="4082578"/>
              <a:ext cx="4109100" cy="481500"/>
            </a:xfrm>
            <a:prstGeom prst="round1Rect">
              <a:avLst>
                <a:gd fmla="val 50000" name="adj"/>
              </a:avLst>
            </a:prstGeom>
            <a:solidFill>
              <a:srgbClr val="997B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18" name="Google Shape;618;g29f767effcc_0_69"/>
            <p:cNvSpPr/>
            <p:nvPr/>
          </p:nvSpPr>
          <p:spPr>
            <a:xfrm flipH="1">
              <a:off x="4221049" y="3973528"/>
              <a:ext cx="702000" cy="699600"/>
            </a:xfrm>
            <a:prstGeom prst="ellipse">
              <a:avLst/>
            </a:prstGeom>
            <a:solidFill>
              <a:srgbClr val="FFCB6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19" name="Google Shape;619;g29f767effcc_0_69"/>
          <p:cNvGrpSpPr/>
          <p:nvPr/>
        </p:nvGrpSpPr>
        <p:grpSpPr>
          <a:xfrm>
            <a:off x="5831022" y="5514932"/>
            <a:ext cx="416678" cy="416679"/>
            <a:chOff x="-63252250" y="1930850"/>
            <a:chExt cx="319000" cy="319025"/>
          </a:xfrm>
        </p:grpSpPr>
        <p:sp>
          <p:nvSpPr>
            <p:cNvPr id="620" name="Google Shape;620;g29f767effcc_0_69"/>
            <p:cNvSpPr/>
            <p:nvPr/>
          </p:nvSpPr>
          <p:spPr>
            <a:xfrm>
              <a:off x="-63252250" y="1930850"/>
              <a:ext cx="319000" cy="319025"/>
            </a:xfrm>
            <a:custGeom>
              <a:rect b="b" l="l" r="r" t="t"/>
              <a:pathLst>
                <a:path extrusionOk="0" h="12761" w="12760">
                  <a:moveTo>
                    <a:pt x="7026" y="914"/>
                  </a:moveTo>
                  <a:lnTo>
                    <a:pt x="7026" y="1954"/>
                  </a:lnTo>
                  <a:cubicBezTo>
                    <a:pt x="7026" y="2174"/>
                    <a:pt x="7120" y="2332"/>
                    <a:pt x="7341" y="2363"/>
                  </a:cubicBezTo>
                  <a:cubicBezTo>
                    <a:pt x="7813" y="2489"/>
                    <a:pt x="8286" y="2647"/>
                    <a:pt x="8664" y="2899"/>
                  </a:cubicBezTo>
                  <a:cubicBezTo>
                    <a:pt x="8733" y="2954"/>
                    <a:pt x="8820" y="2979"/>
                    <a:pt x="8905" y="2979"/>
                  </a:cubicBezTo>
                  <a:cubicBezTo>
                    <a:pt x="9012" y="2979"/>
                    <a:pt x="9115" y="2938"/>
                    <a:pt x="9168" y="2868"/>
                  </a:cubicBezTo>
                  <a:lnTo>
                    <a:pt x="9924" y="2111"/>
                  </a:lnTo>
                  <a:lnTo>
                    <a:pt x="10712" y="2899"/>
                  </a:lnTo>
                  <a:lnTo>
                    <a:pt x="9956" y="3655"/>
                  </a:lnTo>
                  <a:cubicBezTo>
                    <a:pt x="9861" y="3781"/>
                    <a:pt x="9798" y="4002"/>
                    <a:pt x="9924" y="4159"/>
                  </a:cubicBezTo>
                  <a:cubicBezTo>
                    <a:pt x="10208" y="4600"/>
                    <a:pt x="10397" y="5041"/>
                    <a:pt x="10460" y="5514"/>
                  </a:cubicBezTo>
                  <a:cubicBezTo>
                    <a:pt x="10523" y="5703"/>
                    <a:pt x="10680" y="5829"/>
                    <a:pt x="10869" y="5829"/>
                  </a:cubicBezTo>
                  <a:lnTo>
                    <a:pt x="11941" y="5829"/>
                  </a:lnTo>
                  <a:lnTo>
                    <a:pt x="11941" y="6932"/>
                  </a:lnTo>
                  <a:lnTo>
                    <a:pt x="10869" y="6932"/>
                  </a:lnTo>
                  <a:cubicBezTo>
                    <a:pt x="10680" y="6932"/>
                    <a:pt x="10523" y="7058"/>
                    <a:pt x="10460" y="7247"/>
                  </a:cubicBezTo>
                  <a:cubicBezTo>
                    <a:pt x="10365" y="7719"/>
                    <a:pt x="10208" y="8192"/>
                    <a:pt x="9924" y="8570"/>
                  </a:cubicBezTo>
                  <a:cubicBezTo>
                    <a:pt x="9798" y="8727"/>
                    <a:pt x="9861" y="8979"/>
                    <a:pt x="9956" y="9105"/>
                  </a:cubicBezTo>
                  <a:lnTo>
                    <a:pt x="10712" y="9830"/>
                  </a:lnTo>
                  <a:lnTo>
                    <a:pt x="9924" y="10618"/>
                  </a:lnTo>
                  <a:lnTo>
                    <a:pt x="9168" y="9893"/>
                  </a:lnTo>
                  <a:cubicBezTo>
                    <a:pt x="9111" y="9817"/>
                    <a:pt x="8996" y="9775"/>
                    <a:pt x="8879" y="9775"/>
                  </a:cubicBezTo>
                  <a:cubicBezTo>
                    <a:pt x="8803" y="9775"/>
                    <a:pt x="8726" y="9793"/>
                    <a:pt x="8664" y="9830"/>
                  </a:cubicBezTo>
                  <a:cubicBezTo>
                    <a:pt x="8223" y="10114"/>
                    <a:pt x="7813" y="10303"/>
                    <a:pt x="7341" y="10397"/>
                  </a:cubicBezTo>
                  <a:cubicBezTo>
                    <a:pt x="7120" y="10429"/>
                    <a:pt x="7026" y="10586"/>
                    <a:pt x="7026" y="10775"/>
                  </a:cubicBezTo>
                  <a:lnTo>
                    <a:pt x="7026" y="11846"/>
                  </a:lnTo>
                  <a:lnTo>
                    <a:pt x="5923" y="11846"/>
                  </a:lnTo>
                  <a:lnTo>
                    <a:pt x="5923" y="10775"/>
                  </a:lnTo>
                  <a:cubicBezTo>
                    <a:pt x="5923" y="10586"/>
                    <a:pt x="5797" y="10429"/>
                    <a:pt x="5577" y="10397"/>
                  </a:cubicBezTo>
                  <a:cubicBezTo>
                    <a:pt x="5135" y="10271"/>
                    <a:pt x="4663" y="10114"/>
                    <a:pt x="4253" y="9830"/>
                  </a:cubicBezTo>
                  <a:cubicBezTo>
                    <a:pt x="4191" y="9793"/>
                    <a:pt x="4119" y="9775"/>
                    <a:pt x="4047" y="9775"/>
                  </a:cubicBezTo>
                  <a:cubicBezTo>
                    <a:pt x="3937" y="9775"/>
                    <a:pt x="3826" y="9817"/>
                    <a:pt x="3749" y="9893"/>
                  </a:cubicBezTo>
                  <a:lnTo>
                    <a:pt x="2993" y="10618"/>
                  </a:lnTo>
                  <a:lnTo>
                    <a:pt x="2206" y="9830"/>
                  </a:lnTo>
                  <a:lnTo>
                    <a:pt x="2962" y="9105"/>
                  </a:lnTo>
                  <a:cubicBezTo>
                    <a:pt x="3088" y="8979"/>
                    <a:pt x="3119" y="8727"/>
                    <a:pt x="2993" y="8570"/>
                  </a:cubicBezTo>
                  <a:cubicBezTo>
                    <a:pt x="2710" y="8160"/>
                    <a:pt x="2521" y="7719"/>
                    <a:pt x="2458" y="7247"/>
                  </a:cubicBezTo>
                  <a:cubicBezTo>
                    <a:pt x="2395" y="7058"/>
                    <a:pt x="2237" y="6932"/>
                    <a:pt x="2048" y="6932"/>
                  </a:cubicBezTo>
                  <a:lnTo>
                    <a:pt x="977" y="6932"/>
                  </a:lnTo>
                  <a:lnTo>
                    <a:pt x="977" y="5829"/>
                  </a:lnTo>
                  <a:lnTo>
                    <a:pt x="2048" y="5829"/>
                  </a:lnTo>
                  <a:cubicBezTo>
                    <a:pt x="2237" y="5829"/>
                    <a:pt x="2395" y="5703"/>
                    <a:pt x="2458" y="5514"/>
                  </a:cubicBezTo>
                  <a:cubicBezTo>
                    <a:pt x="2552" y="5041"/>
                    <a:pt x="2710" y="4569"/>
                    <a:pt x="2993" y="4159"/>
                  </a:cubicBezTo>
                  <a:cubicBezTo>
                    <a:pt x="3119" y="4002"/>
                    <a:pt x="3088" y="3781"/>
                    <a:pt x="2962" y="3655"/>
                  </a:cubicBezTo>
                  <a:lnTo>
                    <a:pt x="2206" y="2899"/>
                  </a:lnTo>
                  <a:lnTo>
                    <a:pt x="2993" y="2111"/>
                  </a:lnTo>
                  <a:lnTo>
                    <a:pt x="3749" y="2868"/>
                  </a:lnTo>
                  <a:cubicBezTo>
                    <a:pt x="3820" y="2938"/>
                    <a:pt x="3921" y="2979"/>
                    <a:pt x="4023" y="2979"/>
                  </a:cubicBezTo>
                  <a:cubicBezTo>
                    <a:pt x="4103" y="2979"/>
                    <a:pt x="4184" y="2954"/>
                    <a:pt x="4253" y="2899"/>
                  </a:cubicBezTo>
                  <a:cubicBezTo>
                    <a:pt x="4694" y="2647"/>
                    <a:pt x="5135" y="2426"/>
                    <a:pt x="5577" y="2363"/>
                  </a:cubicBezTo>
                  <a:cubicBezTo>
                    <a:pt x="5797" y="2332"/>
                    <a:pt x="5923" y="2174"/>
                    <a:pt x="5923" y="1954"/>
                  </a:cubicBezTo>
                  <a:lnTo>
                    <a:pt x="5923" y="914"/>
                  </a:lnTo>
                  <a:close/>
                  <a:moveTo>
                    <a:pt x="5829" y="1"/>
                  </a:moveTo>
                  <a:cubicBezTo>
                    <a:pt x="5356" y="1"/>
                    <a:pt x="5009" y="347"/>
                    <a:pt x="5009" y="820"/>
                  </a:cubicBezTo>
                  <a:lnTo>
                    <a:pt x="5009" y="1576"/>
                  </a:lnTo>
                  <a:cubicBezTo>
                    <a:pt x="4631" y="1702"/>
                    <a:pt x="4285" y="1796"/>
                    <a:pt x="3970" y="2017"/>
                  </a:cubicBezTo>
                  <a:lnTo>
                    <a:pt x="3466" y="1481"/>
                  </a:lnTo>
                  <a:cubicBezTo>
                    <a:pt x="3308" y="1324"/>
                    <a:pt x="3103" y="1245"/>
                    <a:pt x="2891" y="1245"/>
                  </a:cubicBezTo>
                  <a:cubicBezTo>
                    <a:pt x="2678" y="1245"/>
                    <a:pt x="2458" y="1324"/>
                    <a:pt x="2269" y="1481"/>
                  </a:cubicBezTo>
                  <a:lnTo>
                    <a:pt x="1481" y="2269"/>
                  </a:lnTo>
                  <a:cubicBezTo>
                    <a:pt x="1166" y="2584"/>
                    <a:pt x="1166" y="3120"/>
                    <a:pt x="1481" y="3466"/>
                  </a:cubicBezTo>
                  <a:lnTo>
                    <a:pt x="2017" y="3970"/>
                  </a:lnTo>
                  <a:cubicBezTo>
                    <a:pt x="1796" y="4285"/>
                    <a:pt x="1701" y="4632"/>
                    <a:pt x="1575" y="5010"/>
                  </a:cubicBezTo>
                  <a:lnTo>
                    <a:pt x="819" y="5010"/>
                  </a:lnTo>
                  <a:cubicBezTo>
                    <a:pt x="347" y="5010"/>
                    <a:pt x="0" y="5356"/>
                    <a:pt x="0" y="5829"/>
                  </a:cubicBezTo>
                  <a:lnTo>
                    <a:pt x="0" y="6932"/>
                  </a:lnTo>
                  <a:cubicBezTo>
                    <a:pt x="0" y="7404"/>
                    <a:pt x="347" y="7751"/>
                    <a:pt x="819" y="7751"/>
                  </a:cubicBezTo>
                  <a:lnTo>
                    <a:pt x="1575" y="7751"/>
                  </a:lnTo>
                  <a:cubicBezTo>
                    <a:pt x="1701" y="8097"/>
                    <a:pt x="1796" y="8475"/>
                    <a:pt x="2017" y="8759"/>
                  </a:cubicBezTo>
                  <a:lnTo>
                    <a:pt x="1481" y="9295"/>
                  </a:lnTo>
                  <a:cubicBezTo>
                    <a:pt x="1166" y="9610"/>
                    <a:pt x="1166" y="10114"/>
                    <a:pt x="1481" y="10460"/>
                  </a:cubicBezTo>
                  <a:lnTo>
                    <a:pt x="2269" y="11248"/>
                  </a:lnTo>
                  <a:cubicBezTo>
                    <a:pt x="2426" y="11405"/>
                    <a:pt x="2639" y="11484"/>
                    <a:pt x="2855" y="11484"/>
                  </a:cubicBezTo>
                  <a:cubicBezTo>
                    <a:pt x="3072" y="11484"/>
                    <a:pt x="3292" y="11405"/>
                    <a:pt x="3466" y="11248"/>
                  </a:cubicBezTo>
                  <a:lnTo>
                    <a:pt x="3970" y="10744"/>
                  </a:lnTo>
                  <a:cubicBezTo>
                    <a:pt x="4285" y="10933"/>
                    <a:pt x="4631" y="11059"/>
                    <a:pt x="5009" y="11185"/>
                  </a:cubicBezTo>
                  <a:lnTo>
                    <a:pt x="5009" y="11909"/>
                  </a:lnTo>
                  <a:cubicBezTo>
                    <a:pt x="5009" y="12382"/>
                    <a:pt x="5356" y="12760"/>
                    <a:pt x="5829" y="12760"/>
                  </a:cubicBezTo>
                  <a:lnTo>
                    <a:pt x="6931" y="12760"/>
                  </a:lnTo>
                  <a:cubicBezTo>
                    <a:pt x="7404" y="12760"/>
                    <a:pt x="7750" y="12382"/>
                    <a:pt x="7750" y="11909"/>
                  </a:cubicBezTo>
                  <a:lnTo>
                    <a:pt x="7750" y="11185"/>
                  </a:lnTo>
                  <a:cubicBezTo>
                    <a:pt x="8097" y="11059"/>
                    <a:pt x="8475" y="10933"/>
                    <a:pt x="8790" y="10744"/>
                  </a:cubicBezTo>
                  <a:lnTo>
                    <a:pt x="9294" y="11248"/>
                  </a:lnTo>
                  <a:cubicBezTo>
                    <a:pt x="9452" y="11405"/>
                    <a:pt x="9656" y="11484"/>
                    <a:pt x="9865" y="11484"/>
                  </a:cubicBezTo>
                  <a:cubicBezTo>
                    <a:pt x="10074" y="11484"/>
                    <a:pt x="10287" y="11405"/>
                    <a:pt x="10460" y="11248"/>
                  </a:cubicBezTo>
                  <a:lnTo>
                    <a:pt x="11247" y="10460"/>
                  </a:lnTo>
                  <a:cubicBezTo>
                    <a:pt x="11563" y="10145"/>
                    <a:pt x="11563" y="9641"/>
                    <a:pt x="11247" y="9295"/>
                  </a:cubicBezTo>
                  <a:lnTo>
                    <a:pt x="10743" y="8759"/>
                  </a:lnTo>
                  <a:cubicBezTo>
                    <a:pt x="10932" y="8444"/>
                    <a:pt x="11058" y="8097"/>
                    <a:pt x="11184" y="7751"/>
                  </a:cubicBezTo>
                  <a:lnTo>
                    <a:pt x="11941" y="7751"/>
                  </a:lnTo>
                  <a:cubicBezTo>
                    <a:pt x="12413" y="7751"/>
                    <a:pt x="12760" y="7404"/>
                    <a:pt x="12760" y="6932"/>
                  </a:cubicBezTo>
                  <a:lnTo>
                    <a:pt x="12760" y="5829"/>
                  </a:lnTo>
                  <a:cubicBezTo>
                    <a:pt x="12760" y="5356"/>
                    <a:pt x="12350" y="5010"/>
                    <a:pt x="11941" y="5010"/>
                  </a:cubicBezTo>
                  <a:lnTo>
                    <a:pt x="11184" y="5010"/>
                  </a:lnTo>
                  <a:cubicBezTo>
                    <a:pt x="11058" y="4632"/>
                    <a:pt x="10932" y="4285"/>
                    <a:pt x="10743" y="3970"/>
                  </a:cubicBezTo>
                  <a:lnTo>
                    <a:pt x="11247" y="3466"/>
                  </a:lnTo>
                  <a:cubicBezTo>
                    <a:pt x="11563" y="3151"/>
                    <a:pt x="11563" y="2647"/>
                    <a:pt x="11247" y="2269"/>
                  </a:cubicBezTo>
                  <a:lnTo>
                    <a:pt x="10460" y="1481"/>
                  </a:lnTo>
                  <a:cubicBezTo>
                    <a:pt x="10302" y="1324"/>
                    <a:pt x="10098" y="1245"/>
                    <a:pt x="9889" y="1245"/>
                  </a:cubicBezTo>
                  <a:cubicBezTo>
                    <a:pt x="9680" y="1245"/>
                    <a:pt x="9467" y="1324"/>
                    <a:pt x="9294" y="1481"/>
                  </a:cubicBezTo>
                  <a:lnTo>
                    <a:pt x="8790" y="2017"/>
                  </a:lnTo>
                  <a:cubicBezTo>
                    <a:pt x="8475" y="1796"/>
                    <a:pt x="8097" y="1702"/>
                    <a:pt x="7750" y="1576"/>
                  </a:cubicBezTo>
                  <a:lnTo>
                    <a:pt x="7750" y="820"/>
                  </a:lnTo>
                  <a:cubicBezTo>
                    <a:pt x="7750" y="347"/>
                    <a:pt x="7404" y="1"/>
                    <a:pt x="6931"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1" name="Google Shape;621;g29f767effcc_0_69"/>
            <p:cNvSpPr/>
            <p:nvPr/>
          </p:nvSpPr>
          <p:spPr>
            <a:xfrm>
              <a:off x="-63160900" y="2021425"/>
              <a:ext cx="137850" cy="137850"/>
            </a:xfrm>
            <a:custGeom>
              <a:rect b="b" l="l" r="r" t="t"/>
              <a:pathLst>
                <a:path extrusionOk="0" h="5514" w="5514">
                  <a:moveTo>
                    <a:pt x="2773" y="820"/>
                  </a:moveTo>
                  <a:cubicBezTo>
                    <a:pt x="3813" y="820"/>
                    <a:pt x="4695" y="1702"/>
                    <a:pt x="4695" y="2742"/>
                  </a:cubicBezTo>
                  <a:cubicBezTo>
                    <a:pt x="4695" y="3813"/>
                    <a:pt x="3813" y="4695"/>
                    <a:pt x="2773" y="4695"/>
                  </a:cubicBezTo>
                  <a:cubicBezTo>
                    <a:pt x="1702" y="4695"/>
                    <a:pt x="820" y="3813"/>
                    <a:pt x="820" y="2742"/>
                  </a:cubicBezTo>
                  <a:cubicBezTo>
                    <a:pt x="820" y="1702"/>
                    <a:pt x="1702" y="820"/>
                    <a:pt x="2773" y="820"/>
                  </a:cubicBezTo>
                  <a:close/>
                  <a:moveTo>
                    <a:pt x="2773" y="1"/>
                  </a:moveTo>
                  <a:cubicBezTo>
                    <a:pt x="1229" y="1"/>
                    <a:pt x="1" y="1198"/>
                    <a:pt x="1" y="2742"/>
                  </a:cubicBezTo>
                  <a:cubicBezTo>
                    <a:pt x="1" y="4285"/>
                    <a:pt x="1229" y="5514"/>
                    <a:pt x="2773" y="5514"/>
                  </a:cubicBezTo>
                  <a:cubicBezTo>
                    <a:pt x="4285" y="5514"/>
                    <a:pt x="5514" y="4285"/>
                    <a:pt x="5514" y="2742"/>
                  </a:cubicBezTo>
                  <a:cubicBezTo>
                    <a:pt x="5514" y="1229"/>
                    <a:pt x="4254" y="1"/>
                    <a:pt x="2773" y="1"/>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622" name="Google Shape;622;g29f767effcc_0_69"/>
          <p:cNvSpPr/>
          <p:nvPr/>
        </p:nvSpPr>
        <p:spPr>
          <a:xfrm>
            <a:off x="5834041" y="1499847"/>
            <a:ext cx="416671" cy="414492"/>
          </a:xfrm>
          <a:custGeom>
            <a:rect b="b" l="l" r="r" t="t"/>
            <a:pathLst>
              <a:path extrusionOk="0" h="11846" w="11910">
                <a:moveTo>
                  <a:pt x="5924" y="2080"/>
                </a:moveTo>
                <a:cubicBezTo>
                  <a:pt x="6302" y="2080"/>
                  <a:pt x="6617" y="2395"/>
                  <a:pt x="6617" y="2773"/>
                </a:cubicBezTo>
                <a:cubicBezTo>
                  <a:pt x="6617" y="3182"/>
                  <a:pt x="6302" y="3497"/>
                  <a:pt x="5924" y="3497"/>
                </a:cubicBezTo>
                <a:cubicBezTo>
                  <a:pt x="5514" y="3497"/>
                  <a:pt x="5199" y="3182"/>
                  <a:pt x="5199" y="2773"/>
                </a:cubicBezTo>
                <a:cubicBezTo>
                  <a:pt x="5199" y="2395"/>
                  <a:pt x="5514" y="2080"/>
                  <a:pt x="5924" y="2080"/>
                </a:cubicBezTo>
                <a:close/>
                <a:moveTo>
                  <a:pt x="5924" y="662"/>
                </a:moveTo>
                <a:cubicBezTo>
                  <a:pt x="7247" y="662"/>
                  <a:pt x="8318" y="1764"/>
                  <a:pt x="8318" y="3088"/>
                </a:cubicBezTo>
                <a:cubicBezTo>
                  <a:pt x="8318" y="3655"/>
                  <a:pt x="8129" y="4190"/>
                  <a:pt x="7783" y="4631"/>
                </a:cubicBezTo>
                <a:cubicBezTo>
                  <a:pt x="7562" y="4222"/>
                  <a:pt x="7310" y="3907"/>
                  <a:pt x="6900" y="3686"/>
                </a:cubicBezTo>
                <a:cubicBezTo>
                  <a:pt x="7153" y="3434"/>
                  <a:pt x="7310" y="3088"/>
                  <a:pt x="7310" y="2741"/>
                </a:cubicBezTo>
                <a:cubicBezTo>
                  <a:pt x="7310" y="1985"/>
                  <a:pt x="6680" y="1355"/>
                  <a:pt x="5924" y="1355"/>
                </a:cubicBezTo>
                <a:cubicBezTo>
                  <a:pt x="5168" y="1355"/>
                  <a:pt x="4538" y="1985"/>
                  <a:pt x="4538" y="2741"/>
                </a:cubicBezTo>
                <a:cubicBezTo>
                  <a:pt x="4538" y="3088"/>
                  <a:pt x="4695" y="3434"/>
                  <a:pt x="4947" y="3686"/>
                </a:cubicBezTo>
                <a:cubicBezTo>
                  <a:pt x="4538" y="3938"/>
                  <a:pt x="4223" y="4285"/>
                  <a:pt x="4034" y="4631"/>
                </a:cubicBezTo>
                <a:cubicBezTo>
                  <a:pt x="3592" y="4096"/>
                  <a:pt x="3403" y="3403"/>
                  <a:pt x="3498" y="2741"/>
                </a:cubicBezTo>
                <a:cubicBezTo>
                  <a:pt x="3655" y="1638"/>
                  <a:pt x="4664" y="662"/>
                  <a:pt x="5924" y="662"/>
                </a:cubicBezTo>
                <a:close/>
                <a:moveTo>
                  <a:pt x="5924" y="4159"/>
                </a:moveTo>
                <a:cubicBezTo>
                  <a:pt x="6554" y="4159"/>
                  <a:pt x="7058" y="4600"/>
                  <a:pt x="7247" y="5135"/>
                </a:cubicBezTo>
                <a:cubicBezTo>
                  <a:pt x="6869" y="5388"/>
                  <a:pt x="6428" y="5545"/>
                  <a:pt x="5924" y="5545"/>
                </a:cubicBezTo>
                <a:cubicBezTo>
                  <a:pt x="5451" y="5545"/>
                  <a:pt x="4979" y="5388"/>
                  <a:pt x="4569" y="5135"/>
                </a:cubicBezTo>
                <a:cubicBezTo>
                  <a:pt x="4727" y="4568"/>
                  <a:pt x="5294" y="4159"/>
                  <a:pt x="5924" y="4159"/>
                </a:cubicBezTo>
                <a:close/>
                <a:moveTo>
                  <a:pt x="1734" y="9042"/>
                </a:moveTo>
                <a:cubicBezTo>
                  <a:pt x="2301" y="9042"/>
                  <a:pt x="2773" y="9483"/>
                  <a:pt x="2773" y="10082"/>
                </a:cubicBezTo>
                <a:cubicBezTo>
                  <a:pt x="2773" y="10649"/>
                  <a:pt x="2301" y="11121"/>
                  <a:pt x="1734" y="11121"/>
                </a:cubicBezTo>
                <a:cubicBezTo>
                  <a:pt x="1198" y="11121"/>
                  <a:pt x="726" y="10649"/>
                  <a:pt x="726" y="10082"/>
                </a:cubicBezTo>
                <a:cubicBezTo>
                  <a:pt x="726" y="9483"/>
                  <a:pt x="1198" y="9042"/>
                  <a:pt x="1734" y="9042"/>
                </a:cubicBezTo>
                <a:close/>
                <a:moveTo>
                  <a:pt x="5924" y="9042"/>
                </a:moveTo>
                <a:cubicBezTo>
                  <a:pt x="6522" y="9042"/>
                  <a:pt x="6932" y="9515"/>
                  <a:pt x="6932" y="10082"/>
                </a:cubicBezTo>
                <a:cubicBezTo>
                  <a:pt x="6932" y="10649"/>
                  <a:pt x="6459" y="11121"/>
                  <a:pt x="5924" y="11121"/>
                </a:cubicBezTo>
                <a:cubicBezTo>
                  <a:pt x="5357" y="11121"/>
                  <a:pt x="4884" y="10649"/>
                  <a:pt x="4884" y="10082"/>
                </a:cubicBezTo>
                <a:cubicBezTo>
                  <a:pt x="4884" y="9483"/>
                  <a:pt x="5325" y="9042"/>
                  <a:pt x="5924" y="9042"/>
                </a:cubicBezTo>
                <a:close/>
                <a:moveTo>
                  <a:pt x="10145" y="9042"/>
                </a:moveTo>
                <a:cubicBezTo>
                  <a:pt x="10681" y="9042"/>
                  <a:pt x="11154" y="9483"/>
                  <a:pt x="11154" y="10082"/>
                </a:cubicBezTo>
                <a:cubicBezTo>
                  <a:pt x="11154" y="10649"/>
                  <a:pt x="10681" y="11121"/>
                  <a:pt x="10145" y="11121"/>
                </a:cubicBezTo>
                <a:cubicBezTo>
                  <a:pt x="9578" y="11121"/>
                  <a:pt x="9106" y="10649"/>
                  <a:pt x="9106" y="10082"/>
                </a:cubicBezTo>
                <a:cubicBezTo>
                  <a:pt x="9106" y="9483"/>
                  <a:pt x="9578" y="9042"/>
                  <a:pt x="10145" y="9042"/>
                </a:cubicBezTo>
                <a:close/>
                <a:moveTo>
                  <a:pt x="5955" y="0"/>
                </a:moveTo>
                <a:cubicBezTo>
                  <a:pt x="4349" y="0"/>
                  <a:pt x="3088" y="1197"/>
                  <a:pt x="2868" y="2678"/>
                </a:cubicBezTo>
                <a:cubicBezTo>
                  <a:pt x="2647" y="4442"/>
                  <a:pt x="3908" y="6018"/>
                  <a:pt x="5640" y="6207"/>
                </a:cubicBezTo>
                <a:lnTo>
                  <a:pt x="5640" y="6963"/>
                </a:lnTo>
                <a:lnTo>
                  <a:pt x="2427" y="6963"/>
                </a:lnTo>
                <a:cubicBezTo>
                  <a:pt x="1828" y="6963"/>
                  <a:pt x="1387" y="7435"/>
                  <a:pt x="1387" y="7971"/>
                </a:cubicBezTo>
                <a:lnTo>
                  <a:pt x="1387" y="8380"/>
                </a:lnTo>
                <a:cubicBezTo>
                  <a:pt x="599" y="8538"/>
                  <a:pt x="1" y="9231"/>
                  <a:pt x="1" y="10082"/>
                </a:cubicBezTo>
                <a:cubicBezTo>
                  <a:pt x="1" y="11027"/>
                  <a:pt x="789" y="11846"/>
                  <a:pt x="1734" y="11846"/>
                </a:cubicBezTo>
                <a:cubicBezTo>
                  <a:pt x="2679" y="11846"/>
                  <a:pt x="3466" y="11058"/>
                  <a:pt x="3466" y="10082"/>
                </a:cubicBezTo>
                <a:cubicBezTo>
                  <a:pt x="3466" y="9231"/>
                  <a:pt x="2868" y="8538"/>
                  <a:pt x="2080" y="8380"/>
                </a:cubicBezTo>
                <a:lnTo>
                  <a:pt x="2080" y="7971"/>
                </a:lnTo>
                <a:cubicBezTo>
                  <a:pt x="2080" y="7782"/>
                  <a:pt x="2238" y="7624"/>
                  <a:pt x="2458" y="7624"/>
                </a:cubicBezTo>
                <a:lnTo>
                  <a:pt x="5609" y="7624"/>
                </a:lnTo>
                <a:lnTo>
                  <a:pt x="5609" y="8349"/>
                </a:lnTo>
                <a:cubicBezTo>
                  <a:pt x="4821" y="8506"/>
                  <a:pt x="4223" y="9200"/>
                  <a:pt x="4223" y="10019"/>
                </a:cubicBezTo>
                <a:cubicBezTo>
                  <a:pt x="4223" y="10964"/>
                  <a:pt x="5010" y="11814"/>
                  <a:pt x="5955" y="11814"/>
                </a:cubicBezTo>
                <a:cubicBezTo>
                  <a:pt x="6900" y="11814"/>
                  <a:pt x="7688" y="11027"/>
                  <a:pt x="7688" y="10019"/>
                </a:cubicBezTo>
                <a:cubicBezTo>
                  <a:pt x="7688" y="9200"/>
                  <a:pt x="7090" y="8506"/>
                  <a:pt x="6302" y="8349"/>
                </a:cubicBezTo>
                <a:lnTo>
                  <a:pt x="6302" y="7624"/>
                </a:lnTo>
                <a:lnTo>
                  <a:pt x="9452" y="7624"/>
                </a:lnTo>
                <a:cubicBezTo>
                  <a:pt x="9641" y="7624"/>
                  <a:pt x="9799" y="7782"/>
                  <a:pt x="9799" y="7971"/>
                </a:cubicBezTo>
                <a:lnTo>
                  <a:pt x="9799" y="8380"/>
                </a:lnTo>
                <a:cubicBezTo>
                  <a:pt x="9011" y="8538"/>
                  <a:pt x="8444" y="9231"/>
                  <a:pt x="8444" y="10082"/>
                </a:cubicBezTo>
                <a:cubicBezTo>
                  <a:pt x="8444" y="11027"/>
                  <a:pt x="9232" y="11846"/>
                  <a:pt x="10177" y="11846"/>
                </a:cubicBezTo>
                <a:cubicBezTo>
                  <a:pt x="11122" y="11846"/>
                  <a:pt x="11910" y="11058"/>
                  <a:pt x="11910" y="10082"/>
                </a:cubicBezTo>
                <a:cubicBezTo>
                  <a:pt x="11910" y="9231"/>
                  <a:pt x="11311" y="8538"/>
                  <a:pt x="10524" y="8380"/>
                </a:cubicBezTo>
                <a:lnTo>
                  <a:pt x="10524" y="7971"/>
                </a:lnTo>
                <a:cubicBezTo>
                  <a:pt x="10524" y="7404"/>
                  <a:pt x="10051" y="6963"/>
                  <a:pt x="9484" y="6963"/>
                </a:cubicBezTo>
                <a:lnTo>
                  <a:pt x="6333" y="6963"/>
                </a:lnTo>
                <a:lnTo>
                  <a:pt x="6333" y="6207"/>
                </a:lnTo>
                <a:cubicBezTo>
                  <a:pt x="7909" y="6049"/>
                  <a:pt x="9106" y="4726"/>
                  <a:pt x="9106" y="3088"/>
                </a:cubicBezTo>
                <a:cubicBezTo>
                  <a:pt x="9106" y="1355"/>
                  <a:pt x="7688" y="0"/>
                  <a:pt x="5955" y="0"/>
                </a:cubicBezTo>
                <a:close/>
              </a:path>
            </a:pathLst>
          </a:custGeom>
          <a:solidFill>
            <a:srgbClr val="000000"/>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3" name="Google Shape;623;g29f767effcc_0_69"/>
          <p:cNvSpPr txBox="1"/>
          <p:nvPr/>
        </p:nvSpPr>
        <p:spPr>
          <a:xfrm>
            <a:off x="1174925" y="1437525"/>
            <a:ext cx="3552600" cy="3848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GE Beta is a measure of systematic risk that indicates the sensitivity of a stock's returns to changes in the overall market.</a:t>
            </a:r>
            <a:endParaRPr>
              <a:solidFill>
                <a:schemeClr val="dk1"/>
              </a:solidFill>
              <a:latin typeface="Trebuchet MS"/>
              <a:ea typeface="Trebuchet MS"/>
              <a:cs typeface="Trebuchet MS"/>
              <a:sym typeface="Trebuchet MS"/>
            </a:endParaRPr>
          </a:p>
          <a:p>
            <a:pPr indent="0" lvl="0" marL="457200" rtl="0" algn="just">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just">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It measures the volatility of a stock or how much GE's stock price is likely to move in relation to the market.</a:t>
            </a:r>
            <a:endParaRPr>
              <a:solidFill>
                <a:schemeClr val="dk1"/>
              </a:solidFill>
              <a:latin typeface="Trebuchet MS"/>
              <a:ea typeface="Trebuchet MS"/>
              <a:cs typeface="Trebuchet MS"/>
              <a:sym typeface="Trebuchet MS"/>
            </a:endParaRPr>
          </a:p>
          <a:p>
            <a:pPr indent="0" lvl="0" marL="457200" rtl="0" algn="just">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just">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Beta is calculated by comparing the historical returns of GE's stock to the historical returns of the market index.</a:t>
            </a:r>
            <a:endParaRPr>
              <a:solidFill>
                <a:schemeClr val="dk1"/>
              </a:solidFill>
              <a:latin typeface="Trebuchet MS"/>
              <a:ea typeface="Trebuchet MS"/>
              <a:cs typeface="Trebuchet MS"/>
              <a:sym typeface="Trebuchet MS"/>
            </a:endParaRPr>
          </a:p>
          <a:p>
            <a:pPr indent="0" lvl="0" marL="457200" rtl="0" algn="just">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just">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General Electric Company </a:t>
            </a:r>
            <a:r>
              <a:rPr b="1" lang="en-US">
                <a:solidFill>
                  <a:schemeClr val="dk1"/>
                </a:solidFill>
                <a:latin typeface="Trebuchet MS"/>
                <a:ea typeface="Trebuchet MS"/>
                <a:cs typeface="Trebuchet MS"/>
                <a:sym typeface="Trebuchet MS"/>
              </a:rPr>
              <a:t>(GE) exhibits a Beta  of 1.20</a:t>
            </a:r>
            <a:endParaRPr b="1">
              <a:solidFill>
                <a:schemeClr val="dk1"/>
              </a:solidFill>
              <a:latin typeface="Trebuchet MS"/>
              <a:ea typeface="Trebuchet MS"/>
              <a:cs typeface="Trebuchet MS"/>
              <a:sym typeface="Trebuchet MS"/>
            </a:endParaRPr>
          </a:p>
        </p:txBody>
      </p:sp>
      <p:sp>
        <p:nvSpPr>
          <p:cNvPr id="624" name="Google Shape;624;g29f767effcc_0_69"/>
          <p:cNvSpPr txBox="1"/>
          <p:nvPr/>
        </p:nvSpPr>
        <p:spPr>
          <a:xfrm>
            <a:off x="7352875" y="1976700"/>
            <a:ext cx="3552600" cy="44022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A beta of 1 indicates that the stock's price will move with the market, </a:t>
            </a:r>
            <a:r>
              <a:rPr b="1" lang="en-US">
                <a:solidFill>
                  <a:schemeClr val="dk1"/>
                </a:solidFill>
                <a:latin typeface="Trebuchet MS"/>
                <a:ea typeface="Trebuchet MS"/>
                <a:cs typeface="Trebuchet MS"/>
                <a:sym typeface="Trebuchet MS"/>
              </a:rPr>
              <a:t>while a beta greater than 1 indicates that the stock is more volatile than the market</a:t>
            </a:r>
            <a:r>
              <a:rPr lang="en-US">
                <a:solidFill>
                  <a:schemeClr val="dk1"/>
                </a:solidFill>
                <a:latin typeface="Trebuchet MS"/>
                <a:ea typeface="Trebuchet MS"/>
                <a:cs typeface="Trebuchet MS"/>
                <a:sym typeface="Trebuchet MS"/>
              </a:rPr>
              <a:t>, and a beta less than 1 indicates that the stock is less volatile than the market.</a:t>
            </a:r>
            <a:endParaRPr>
              <a:solidFill>
                <a:schemeClr val="dk1"/>
              </a:solidFill>
              <a:latin typeface="Trebuchet MS"/>
              <a:ea typeface="Trebuchet MS"/>
              <a:cs typeface="Trebuchet MS"/>
              <a:sym typeface="Trebuchet MS"/>
            </a:endParaRPr>
          </a:p>
          <a:p>
            <a:pPr indent="-317500" lvl="0" marL="457200" rtl="0" algn="just">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This implies that, on average, GE's </a:t>
            </a:r>
            <a:r>
              <a:rPr b="1" lang="en-US">
                <a:solidFill>
                  <a:schemeClr val="dk1"/>
                </a:solidFill>
                <a:latin typeface="Trebuchet MS"/>
                <a:ea typeface="Trebuchet MS"/>
                <a:cs typeface="Trebuchet MS"/>
                <a:sym typeface="Trebuchet MS"/>
              </a:rPr>
              <a:t>stock price tends to move about 20% more than the overall market.</a:t>
            </a:r>
            <a:endParaRPr>
              <a:solidFill>
                <a:schemeClr val="dk1"/>
              </a:solidFill>
              <a:latin typeface="Trebuchet MS"/>
              <a:ea typeface="Trebuchet MS"/>
              <a:cs typeface="Trebuchet MS"/>
              <a:sym typeface="Trebuchet MS"/>
            </a:endParaRPr>
          </a:p>
          <a:p>
            <a:pPr indent="-317500" lvl="0" marL="457200" rtl="0" algn="just">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When a stock is described as having "moderately higher volatility," it suggests that the stock tends to be more responsive to market movements, and </a:t>
            </a:r>
            <a:r>
              <a:rPr b="1" lang="en-US">
                <a:solidFill>
                  <a:schemeClr val="dk1"/>
                </a:solidFill>
                <a:latin typeface="Trebuchet MS"/>
                <a:ea typeface="Trebuchet MS"/>
                <a:cs typeface="Trebuchet MS"/>
                <a:sym typeface="Trebuchet MS"/>
              </a:rPr>
              <a:t>investors should be aware of the associated risks and rewards.</a:t>
            </a:r>
            <a:endParaRPr b="1">
              <a:solidFill>
                <a:schemeClr val="dk1"/>
              </a:solidFill>
              <a:latin typeface="Trebuchet MS"/>
              <a:ea typeface="Trebuchet MS"/>
              <a:cs typeface="Trebuchet MS"/>
              <a:sym typeface="Trebuchet MS"/>
            </a:endParaRPr>
          </a:p>
          <a:p>
            <a:pPr indent="0" lvl="0" marL="0" rtl="0" algn="l">
              <a:spcBef>
                <a:spcPts val="0"/>
              </a:spcBef>
              <a:spcAft>
                <a:spcPts val="0"/>
              </a:spcAft>
              <a:buNone/>
            </a:pPr>
            <a:r>
              <a:t/>
            </a:r>
            <a:endParaRPr b="1" sz="1100">
              <a:solidFill>
                <a:schemeClr val="dk1"/>
              </a:solidFill>
            </a:endParaRPr>
          </a:p>
          <a:p>
            <a:pPr indent="0" lvl="0" marL="0" rtl="0" algn="l">
              <a:spcBef>
                <a:spcPts val="0"/>
              </a:spcBef>
              <a:spcAft>
                <a:spcPts val="0"/>
              </a:spcAft>
              <a:buNone/>
            </a:pPr>
            <a:r>
              <a:t/>
            </a:r>
            <a:endParaRPr b="1" sz="1100">
              <a:solidFill>
                <a:schemeClr val="dk1"/>
              </a:solidFill>
            </a:endParaRPr>
          </a:p>
        </p:txBody>
      </p:sp>
      <p:sp>
        <p:nvSpPr>
          <p:cNvPr id="625" name="Google Shape;625;g29f767effcc_0_69"/>
          <p:cNvSpPr txBox="1"/>
          <p:nvPr/>
        </p:nvSpPr>
        <p:spPr>
          <a:xfrm>
            <a:off x="8217929" y="1537750"/>
            <a:ext cx="18225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000">
                <a:solidFill>
                  <a:schemeClr val="lt1"/>
                </a:solidFill>
                <a:latin typeface="Trebuchet MS"/>
                <a:ea typeface="Trebuchet MS"/>
                <a:cs typeface="Trebuchet MS"/>
                <a:sym typeface="Trebuchet MS"/>
              </a:rPr>
              <a:t>IMPLICATIONS</a:t>
            </a:r>
            <a:endParaRPr b="1" sz="2000">
              <a:solidFill>
                <a:schemeClr val="lt1"/>
              </a:solidFill>
              <a:latin typeface="Trebuchet MS"/>
              <a:ea typeface="Trebuchet MS"/>
              <a:cs typeface="Trebuchet MS"/>
              <a:sym typeface="Trebuchet MS"/>
            </a:endParaRPr>
          </a:p>
        </p:txBody>
      </p:sp>
      <p:sp>
        <p:nvSpPr>
          <p:cNvPr id="626" name="Google Shape;626;g29f767effcc_0_69"/>
          <p:cNvSpPr txBox="1"/>
          <p:nvPr/>
        </p:nvSpPr>
        <p:spPr>
          <a:xfrm>
            <a:off x="1855474" y="5523175"/>
            <a:ext cx="2191500" cy="4002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2000">
                <a:solidFill>
                  <a:schemeClr val="lt1"/>
                </a:solidFill>
                <a:latin typeface="Trebuchet MS"/>
                <a:ea typeface="Trebuchet MS"/>
                <a:cs typeface="Trebuchet MS"/>
                <a:sym typeface="Trebuchet MS"/>
              </a:rPr>
              <a:t>BETA MEASURE</a:t>
            </a:r>
            <a:endParaRPr b="1" sz="2000">
              <a:solidFill>
                <a:schemeClr val="lt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g29fb185729b_2_117"/>
          <p:cNvSpPr txBox="1"/>
          <p:nvPr>
            <p:ph type="title"/>
          </p:nvPr>
        </p:nvSpPr>
        <p:spPr>
          <a:xfrm>
            <a:off x="913650" y="484625"/>
            <a:ext cx="103647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Holding Period Return</a:t>
            </a:r>
            <a:endParaRPr sz="3600">
              <a:solidFill>
                <a:schemeClr val="dk1"/>
              </a:solidFill>
            </a:endParaRPr>
          </a:p>
        </p:txBody>
      </p:sp>
      <p:pic>
        <p:nvPicPr>
          <p:cNvPr descr="General Electric - Wikipedia" id="632" name="Google Shape;632;g29fb185729b_2_117"/>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633" name="Google Shape;633;g29fb185729b_2_117"/>
          <p:cNvCxnSpPr>
            <a:stCxn id="632"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634" name="Google Shape;634;g29fb185729b_2_117"/>
          <p:cNvSpPr/>
          <p:nvPr/>
        </p:nvSpPr>
        <p:spPr>
          <a:xfrm>
            <a:off x="913650" y="3431550"/>
            <a:ext cx="2893200" cy="2510400"/>
          </a:xfrm>
          <a:prstGeom prst="snip2SameRect">
            <a:avLst>
              <a:gd fmla="val 16667"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365750">
            <a:noAutofit/>
          </a:bodyPr>
          <a:lstStyle/>
          <a:p>
            <a:pPr indent="0" lvl="0" marL="0" marR="0" rtl="0" algn="l">
              <a:lnSpc>
                <a:spcPct val="150000"/>
              </a:lnSpc>
              <a:spcBef>
                <a:spcPts val="0"/>
              </a:spcBef>
              <a:spcAft>
                <a:spcPts val="0"/>
              </a:spcAft>
              <a:buClr>
                <a:srgbClr val="000000"/>
              </a:buClr>
              <a:buSzPts val="1100"/>
              <a:buFont typeface="Arial"/>
              <a:buNone/>
            </a:pPr>
            <a:r>
              <a:rPr b="1" lang="en-US" sz="1300">
                <a:latin typeface="Trebuchet MS"/>
                <a:ea typeface="Trebuchet MS"/>
                <a:cs typeface="Trebuchet MS"/>
                <a:sym typeface="Trebuchet MS"/>
              </a:rPr>
              <a:t>6-Month HPR </a:t>
            </a:r>
            <a:r>
              <a:rPr lang="en-US" sz="1300">
                <a:latin typeface="Trebuchet MS"/>
                <a:ea typeface="Trebuchet MS"/>
                <a:cs typeface="Trebuchet MS"/>
                <a:sym typeface="Trebuchet MS"/>
              </a:rPr>
              <a:t>(From May 31, 2023, to Nov 24, 2023):</a:t>
            </a:r>
            <a:endParaRPr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rPr lang="en-US" sz="1300">
                <a:latin typeface="Trebuchet MS"/>
                <a:ea typeface="Trebuchet MS"/>
                <a:cs typeface="Trebuchet MS"/>
                <a:sym typeface="Trebuchet MS"/>
              </a:rPr>
              <a:t>Pi​ (May 31, 2023) = $109.85 (Closing Price)</a:t>
            </a:r>
            <a:endParaRPr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rPr lang="en-US" sz="1300">
                <a:latin typeface="Trebuchet MS"/>
                <a:ea typeface="Trebuchet MS"/>
                <a:cs typeface="Trebuchet MS"/>
                <a:sym typeface="Trebuchet MS"/>
              </a:rPr>
              <a:t>Pt​ (Nov 24, 2023) = $119.97 (Closing Price)</a:t>
            </a:r>
            <a:endParaRPr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t/>
            </a:r>
            <a:endParaRPr sz="5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rPr b="1" lang="en-US" sz="1300">
                <a:latin typeface="Trebuchet MS"/>
                <a:ea typeface="Trebuchet MS"/>
                <a:cs typeface="Trebuchet MS"/>
                <a:sym typeface="Trebuchet MS"/>
              </a:rPr>
              <a:t>HPR = 9.358</a:t>
            </a:r>
            <a:endParaRPr b="1"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t/>
            </a:r>
            <a:endParaRPr sz="1300">
              <a:latin typeface="Trebuchet MS"/>
              <a:ea typeface="Trebuchet MS"/>
              <a:cs typeface="Trebuchet MS"/>
              <a:sym typeface="Trebuchet MS"/>
            </a:endParaRPr>
          </a:p>
        </p:txBody>
      </p:sp>
      <p:sp>
        <p:nvSpPr>
          <p:cNvPr id="635" name="Google Shape;635;g29fb185729b_2_117"/>
          <p:cNvSpPr/>
          <p:nvPr/>
        </p:nvSpPr>
        <p:spPr>
          <a:xfrm>
            <a:off x="913645" y="5941963"/>
            <a:ext cx="2893200" cy="217200"/>
          </a:xfrm>
          <a:prstGeom prst="rect">
            <a:avLst/>
          </a:prstGeom>
          <a:solidFill>
            <a:srgbClr val="FBB831">
              <a:alpha val="5843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6" name="Google Shape;636;g29fb185729b_2_117"/>
          <p:cNvSpPr/>
          <p:nvPr/>
        </p:nvSpPr>
        <p:spPr>
          <a:xfrm>
            <a:off x="4658613" y="3431550"/>
            <a:ext cx="2893200" cy="2510400"/>
          </a:xfrm>
          <a:prstGeom prst="snip2SameRect">
            <a:avLst>
              <a:gd fmla="val 16667"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365750">
            <a:noAutofit/>
          </a:bodyPr>
          <a:lstStyle/>
          <a:p>
            <a:pPr indent="0" lvl="0" marL="0" marR="0" rtl="0" algn="l">
              <a:lnSpc>
                <a:spcPct val="150000"/>
              </a:lnSpc>
              <a:spcBef>
                <a:spcPts val="0"/>
              </a:spcBef>
              <a:spcAft>
                <a:spcPts val="0"/>
              </a:spcAft>
              <a:buClr>
                <a:srgbClr val="000000"/>
              </a:buClr>
              <a:buSzPts val="1100"/>
              <a:buFont typeface="Arial"/>
              <a:buNone/>
            </a:pPr>
            <a:r>
              <a:rPr b="1" lang="en-US" sz="1300">
                <a:latin typeface="Trebuchet MS"/>
                <a:ea typeface="Trebuchet MS"/>
                <a:cs typeface="Trebuchet MS"/>
                <a:sym typeface="Trebuchet MS"/>
              </a:rPr>
              <a:t>12-Month HPR</a:t>
            </a:r>
            <a:r>
              <a:rPr lang="en-US" sz="1300">
                <a:latin typeface="Trebuchet MS"/>
                <a:ea typeface="Trebuchet MS"/>
                <a:cs typeface="Trebuchet MS"/>
                <a:sym typeface="Trebuchet MS"/>
              </a:rPr>
              <a:t> (From Nov 24, 2022, to Nov 24, 2023):</a:t>
            </a:r>
            <a:endParaRPr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rPr lang="en-US" sz="1300">
                <a:latin typeface="Trebuchet MS"/>
                <a:ea typeface="Trebuchet MS"/>
                <a:cs typeface="Trebuchet MS"/>
                <a:sym typeface="Trebuchet MS"/>
              </a:rPr>
              <a:t>Pi​ (Nov 24, 2022) = $67.11 (Closing Price)</a:t>
            </a:r>
            <a:endParaRPr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rPr lang="en-US" sz="1300">
                <a:latin typeface="Trebuchet MS"/>
                <a:ea typeface="Trebuchet MS"/>
                <a:cs typeface="Trebuchet MS"/>
                <a:sym typeface="Trebuchet MS"/>
              </a:rPr>
              <a:t>Pt​ (Nov 24, 2023) = $119.97 (Closing Price)</a:t>
            </a:r>
            <a:endParaRPr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t/>
            </a:r>
            <a:endParaRPr sz="5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rPr b="1" lang="en-US" sz="1300">
                <a:latin typeface="Trebuchet MS"/>
                <a:ea typeface="Trebuchet MS"/>
                <a:cs typeface="Trebuchet MS"/>
                <a:sym typeface="Trebuchet MS"/>
              </a:rPr>
              <a:t>HPR = 79.217</a:t>
            </a:r>
            <a:endParaRPr b="1"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t/>
            </a:r>
            <a:endParaRPr sz="1300">
              <a:latin typeface="Trebuchet MS"/>
              <a:ea typeface="Trebuchet MS"/>
              <a:cs typeface="Trebuchet MS"/>
              <a:sym typeface="Trebuchet MS"/>
            </a:endParaRPr>
          </a:p>
        </p:txBody>
      </p:sp>
      <p:sp>
        <p:nvSpPr>
          <p:cNvPr id="637" name="Google Shape;637;g29fb185729b_2_117"/>
          <p:cNvSpPr/>
          <p:nvPr/>
        </p:nvSpPr>
        <p:spPr>
          <a:xfrm>
            <a:off x="4658609" y="5941963"/>
            <a:ext cx="2893200" cy="217200"/>
          </a:xfrm>
          <a:prstGeom prst="rect">
            <a:avLst/>
          </a:prstGeom>
          <a:solidFill>
            <a:srgbClr val="FB8569">
              <a:alpha val="58040"/>
            </a:srgbClr>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8" name="Google Shape;638;g29fb185729b_2_117"/>
          <p:cNvSpPr txBox="1"/>
          <p:nvPr/>
        </p:nvSpPr>
        <p:spPr>
          <a:xfrm>
            <a:off x="931950" y="1170600"/>
            <a:ext cx="6247800" cy="2143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a:solidFill>
                  <a:schemeClr val="dk1"/>
                </a:solidFill>
                <a:latin typeface="Trebuchet MS"/>
                <a:ea typeface="Trebuchet MS"/>
                <a:cs typeface="Trebuchet MS"/>
                <a:sym typeface="Trebuchet MS"/>
              </a:rPr>
              <a:t>Holding Period Return (HPR) is the </a:t>
            </a:r>
            <a:r>
              <a:rPr b="1" lang="en-US">
                <a:solidFill>
                  <a:schemeClr val="dk1"/>
                </a:solidFill>
                <a:latin typeface="Trebuchet MS"/>
                <a:ea typeface="Trebuchet MS"/>
                <a:cs typeface="Trebuchet MS"/>
                <a:sym typeface="Trebuchet MS"/>
              </a:rPr>
              <a:t>total gain or loss on an investment,</a:t>
            </a:r>
            <a:r>
              <a:rPr lang="en-US">
                <a:solidFill>
                  <a:schemeClr val="dk1"/>
                </a:solidFill>
                <a:latin typeface="Trebuchet MS"/>
                <a:ea typeface="Trebuchet MS"/>
                <a:cs typeface="Trebuchet MS"/>
                <a:sym typeface="Trebuchet MS"/>
              </a:rPr>
              <a:t> factoring in changes in value and any income like dividends, calculated as a percentage for a specific period.</a:t>
            </a:r>
            <a:endParaRPr>
              <a:solidFill>
                <a:schemeClr val="dk1"/>
              </a:solidFill>
              <a:latin typeface="Trebuchet MS"/>
              <a:ea typeface="Trebuchet MS"/>
              <a:cs typeface="Trebuchet MS"/>
              <a:sym typeface="Trebuchet MS"/>
            </a:endParaRPr>
          </a:p>
          <a:p>
            <a:pPr indent="0" lvl="0" marL="0" rtl="0" algn="just">
              <a:lnSpc>
                <a:spcPct val="115000"/>
              </a:lnSpc>
              <a:spcBef>
                <a:spcPts val="1000"/>
              </a:spcBef>
              <a:spcAft>
                <a:spcPts val="0"/>
              </a:spcAft>
              <a:buNone/>
            </a:pPr>
            <a:r>
              <a:rPr lang="en-US">
                <a:solidFill>
                  <a:schemeClr val="dk1"/>
                </a:solidFill>
                <a:latin typeface="Trebuchet MS"/>
                <a:ea typeface="Trebuchet MS"/>
                <a:cs typeface="Trebuchet MS"/>
                <a:sym typeface="Trebuchet MS"/>
              </a:rPr>
              <a:t>Holding Period Return (HPR) is the percentage change in investment value over a period, accounting for both</a:t>
            </a:r>
            <a:r>
              <a:rPr b="1" lang="en-US">
                <a:solidFill>
                  <a:schemeClr val="dk1"/>
                </a:solidFill>
                <a:latin typeface="Trebuchet MS"/>
                <a:ea typeface="Trebuchet MS"/>
                <a:cs typeface="Trebuchet MS"/>
                <a:sym typeface="Trebuchet MS"/>
              </a:rPr>
              <a:t> capital gains and any income, like dividends.</a:t>
            </a:r>
            <a:endParaRPr b="1">
              <a:solidFill>
                <a:schemeClr val="dk1"/>
              </a:solidFill>
              <a:latin typeface="Trebuchet MS"/>
              <a:ea typeface="Trebuchet MS"/>
              <a:cs typeface="Trebuchet MS"/>
              <a:sym typeface="Trebuchet MS"/>
            </a:endParaRPr>
          </a:p>
          <a:p>
            <a:pPr indent="0" lvl="0" marL="0" rtl="0" algn="just">
              <a:lnSpc>
                <a:spcPct val="115000"/>
              </a:lnSpc>
              <a:spcBef>
                <a:spcPts val="1000"/>
              </a:spcBef>
              <a:spcAft>
                <a:spcPts val="1000"/>
              </a:spcAft>
              <a:buNone/>
            </a:pPr>
            <a:r>
              <a:rPr b="1" lang="en-US">
                <a:solidFill>
                  <a:schemeClr val="dk1"/>
                </a:solidFill>
                <a:latin typeface="Trebuchet MS"/>
                <a:ea typeface="Trebuchet MS"/>
                <a:cs typeface="Trebuchet MS"/>
                <a:sym typeface="Trebuchet MS"/>
              </a:rPr>
              <a:t>Remarkable return reflects positive market performance</a:t>
            </a:r>
            <a:endParaRPr b="1">
              <a:solidFill>
                <a:schemeClr val="dk1"/>
              </a:solidFill>
              <a:latin typeface="Trebuchet MS"/>
              <a:ea typeface="Trebuchet MS"/>
              <a:cs typeface="Trebuchet MS"/>
              <a:sym typeface="Trebuchet MS"/>
            </a:endParaRPr>
          </a:p>
        </p:txBody>
      </p:sp>
      <p:sp>
        <p:nvSpPr>
          <p:cNvPr id="639" name="Google Shape;639;g29fb185729b_2_117"/>
          <p:cNvSpPr/>
          <p:nvPr/>
        </p:nvSpPr>
        <p:spPr>
          <a:xfrm>
            <a:off x="8403575" y="3431550"/>
            <a:ext cx="2893200" cy="2510400"/>
          </a:xfrm>
          <a:prstGeom prst="snip2SameRect">
            <a:avLst>
              <a:gd fmla="val 16667" name="adj1"/>
              <a:gd fmla="val 0" name="adj2"/>
            </a:avLst>
          </a:prstGeom>
          <a:solidFill>
            <a:srgbClr val="FFFFFF"/>
          </a:solidFill>
          <a:ln cap="flat" cmpd="sng" w="9525">
            <a:solidFill>
              <a:srgbClr val="000000"/>
            </a:solidFill>
            <a:prstDash val="solid"/>
            <a:round/>
            <a:headEnd len="sm" w="sm" type="none"/>
            <a:tailEnd len="sm" w="sm" type="none"/>
          </a:ln>
        </p:spPr>
        <p:txBody>
          <a:bodyPr anchorCtr="0" anchor="ctr" bIns="91425" lIns="91425" spcFirstLastPara="1" rIns="91425" wrap="square" tIns="365750">
            <a:noAutofit/>
          </a:bodyPr>
          <a:lstStyle/>
          <a:p>
            <a:pPr indent="0" lvl="0" marL="0" marR="0" rtl="0" algn="l">
              <a:lnSpc>
                <a:spcPct val="150000"/>
              </a:lnSpc>
              <a:spcBef>
                <a:spcPts val="0"/>
              </a:spcBef>
              <a:spcAft>
                <a:spcPts val="0"/>
              </a:spcAft>
              <a:buClr>
                <a:srgbClr val="000000"/>
              </a:buClr>
              <a:buSzPts val="1100"/>
              <a:buFont typeface="Arial"/>
              <a:buNone/>
            </a:pPr>
            <a:r>
              <a:rPr b="1" lang="en-US" sz="1300">
                <a:latin typeface="Trebuchet MS"/>
                <a:ea typeface="Trebuchet MS"/>
                <a:cs typeface="Trebuchet MS"/>
                <a:sym typeface="Trebuchet MS"/>
              </a:rPr>
              <a:t>36</a:t>
            </a:r>
            <a:r>
              <a:rPr b="1" lang="en-US" sz="1300">
                <a:latin typeface="Trebuchet MS"/>
                <a:ea typeface="Trebuchet MS"/>
                <a:cs typeface="Trebuchet MS"/>
                <a:sym typeface="Trebuchet MS"/>
              </a:rPr>
              <a:t>-Month HPR</a:t>
            </a:r>
            <a:r>
              <a:rPr lang="en-US" sz="1300">
                <a:latin typeface="Trebuchet MS"/>
                <a:ea typeface="Trebuchet MS"/>
                <a:cs typeface="Trebuchet MS"/>
                <a:sym typeface="Trebuchet MS"/>
              </a:rPr>
              <a:t> </a:t>
            </a:r>
            <a:r>
              <a:rPr lang="en-US" sz="1300">
                <a:latin typeface="Trebuchet MS"/>
                <a:ea typeface="Trebuchet MS"/>
                <a:cs typeface="Trebuchet MS"/>
                <a:sym typeface="Trebuchet MS"/>
              </a:rPr>
              <a:t>(From Nov 24, 2020, to Nov 24, 2023)</a:t>
            </a:r>
            <a:r>
              <a:rPr lang="en-US" sz="1300">
                <a:latin typeface="Trebuchet MS"/>
                <a:ea typeface="Trebuchet MS"/>
                <a:cs typeface="Trebuchet MS"/>
                <a:sym typeface="Trebuchet MS"/>
              </a:rPr>
              <a:t>:</a:t>
            </a:r>
            <a:endParaRPr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rPr lang="en-US" sz="1300">
                <a:solidFill>
                  <a:schemeClr val="dk1"/>
                </a:solidFill>
                <a:latin typeface="Trebuchet MS"/>
                <a:ea typeface="Trebuchet MS"/>
                <a:cs typeface="Trebuchet MS"/>
                <a:sym typeface="Trebuchet MS"/>
              </a:rPr>
              <a:t>Pi​ (Nov 24, 2020) = $80.48 (Closing Price)</a:t>
            </a:r>
            <a:endParaRPr sz="1300">
              <a:solidFill>
                <a:schemeClr val="dk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rPr lang="en-US" sz="1300">
                <a:solidFill>
                  <a:schemeClr val="dk1"/>
                </a:solidFill>
                <a:latin typeface="Trebuchet MS"/>
                <a:ea typeface="Trebuchet MS"/>
                <a:cs typeface="Trebuchet MS"/>
                <a:sym typeface="Trebuchet MS"/>
              </a:rPr>
              <a:t>Pt​ (Nov 24, 2023) = $119.97 (Closing Price)</a:t>
            </a:r>
            <a:endParaRPr sz="1300">
              <a:solidFill>
                <a:schemeClr val="dk1"/>
              </a:solidFill>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t/>
            </a:r>
            <a:endParaRPr sz="5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rPr b="1" lang="en-US" sz="1300">
                <a:latin typeface="Trebuchet MS"/>
                <a:ea typeface="Trebuchet MS"/>
                <a:cs typeface="Trebuchet MS"/>
                <a:sym typeface="Trebuchet MS"/>
              </a:rPr>
              <a:t>HPR = </a:t>
            </a:r>
            <a:r>
              <a:rPr b="1" lang="en-US" sz="1300">
                <a:latin typeface="Trebuchet MS"/>
                <a:ea typeface="Trebuchet MS"/>
                <a:cs typeface="Trebuchet MS"/>
                <a:sym typeface="Trebuchet MS"/>
              </a:rPr>
              <a:t>50.220</a:t>
            </a:r>
            <a:endParaRPr b="1" sz="1300">
              <a:latin typeface="Trebuchet MS"/>
              <a:ea typeface="Trebuchet MS"/>
              <a:cs typeface="Trebuchet MS"/>
              <a:sym typeface="Trebuchet MS"/>
            </a:endParaRPr>
          </a:p>
          <a:p>
            <a:pPr indent="0" lvl="0" marL="0" marR="0" rtl="0" algn="l">
              <a:lnSpc>
                <a:spcPct val="150000"/>
              </a:lnSpc>
              <a:spcBef>
                <a:spcPts val="0"/>
              </a:spcBef>
              <a:spcAft>
                <a:spcPts val="0"/>
              </a:spcAft>
              <a:buClr>
                <a:srgbClr val="000000"/>
              </a:buClr>
              <a:buSzPts val="1100"/>
              <a:buFont typeface="Arial"/>
              <a:buNone/>
            </a:pPr>
            <a:r>
              <a:t/>
            </a:r>
            <a:endParaRPr sz="1300">
              <a:latin typeface="Trebuchet MS"/>
              <a:ea typeface="Trebuchet MS"/>
              <a:cs typeface="Trebuchet MS"/>
              <a:sym typeface="Trebuchet MS"/>
            </a:endParaRPr>
          </a:p>
        </p:txBody>
      </p:sp>
      <p:sp>
        <p:nvSpPr>
          <p:cNvPr id="640" name="Google Shape;640;g29fb185729b_2_117"/>
          <p:cNvSpPr/>
          <p:nvPr/>
        </p:nvSpPr>
        <p:spPr>
          <a:xfrm>
            <a:off x="8403572" y="5941963"/>
            <a:ext cx="2893200" cy="217200"/>
          </a:xfrm>
          <a:prstGeom prst="rect">
            <a:avLst/>
          </a:prstGeom>
          <a:solidFill>
            <a:schemeClr val="accent3"/>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1" name="Google Shape;641;g29fb185729b_2_117"/>
          <p:cNvSpPr txBox="1"/>
          <p:nvPr/>
        </p:nvSpPr>
        <p:spPr>
          <a:xfrm>
            <a:off x="7551825" y="1170600"/>
            <a:ext cx="3744900" cy="21435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a:solidFill>
                  <a:schemeClr val="dk1"/>
                </a:solidFill>
                <a:latin typeface="Trebuchet MS"/>
                <a:ea typeface="Trebuchet MS"/>
                <a:cs typeface="Trebuchet MS"/>
                <a:sym typeface="Trebuchet MS"/>
              </a:rPr>
              <a:t>Return Standard Deviation is a measure of the volatility or risk of an investment's returns.</a:t>
            </a:r>
            <a:endParaRPr>
              <a:solidFill>
                <a:schemeClr val="dk1"/>
              </a:solidFill>
              <a:latin typeface="Trebuchet MS"/>
              <a:ea typeface="Trebuchet MS"/>
              <a:cs typeface="Trebuchet MS"/>
              <a:sym typeface="Trebuchet MS"/>
            </a:endParaRPr>
          </a:p>
          <a:p>
            <a:pPr indent="0" lvl="0" marL="0" rtl="0" algn="just">
              <a:lnSpc>
                <a:spcPct val="115000"/>
              </a:lnSpc>
              <a:spcBef>
                <a:spcPts val="1000"/>
              </a:spcBef>
              <a:spcAft>
                <a:spcPts val="0"/>
              </a:spcAft>
              <a:buNone/>
            </a:pPr>
            <a:r>
              <a:rPr lang="en-US">
                <a:solidFill>
                  <a:schemeClr val="dk1"/>
                </a:solidFill>
                <a:latin typeface="Trebuchet MS"/>
                <a:ea typeface="Trebuchet MS"/>
                <a:cs typeface="Trebuchet MS"/>
                <a:sym typeface="Trebuchet MS"/>
              </a:rPr>
              <a:t>It measures how much the returns of an investment vary from the average return over a specific period of time.</a:t>
            </a:r>
            <a:endParaRPr>
              <a:solidFill>
                <a:schemeClr val="dk1"/>
              </a:solidFill>
              <a:latin typeface="Trebuchet MS"/>
              <a:ea typeface="Trebuchet MS"/>
              <a:cs typeface="Trebuchet MS"/>
              <a:sym typeface="Trebuchet MS"/>
            </a:endParaRPr>
          </a:p>
          <a:p>
            <a:pPr indent="0" lvl="0" marL="0" rtl="0" algn="just">
              <a:lnSpc>
                <a:spcPct val="115000"/>
              </a:lnSpc>
              <a:spcBef>
                <a:spcPts val="1000"/>
              </a:spcBef>
              <a:spcAft>
                <a:spcPts val="1000"/>
              </a:spcAft>
              <a:buNone/>
            </a:pPr>
            <a:r>
              <a:rPr b="1" lang="en-US">
                <a:solidFill>
                  <a:schemeClr val="dk1"/>
                </a:solidFill>
                <a:latin typeface="Trebuchet MS"/>
                <a:ea typeface="Trebuchet MS"/>
                <a:cs typeface="Trebuchet MS"/>
                <a:sym typeface="Trebuchet MS"/>
              </a:rPr>
              <a:t>Standard deviation value is 29.45 </a:t>
            </a:r>
            <a:endParaRPr b="1">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g29fb185729b_4_3"/>
          <p:cNvSpPr txBox="1"/>
          <p:nvPr>
            <p:ph type="title"/>
          </p:nvPr>
        </p:nvSpPr>
        <p:spPr>
          <a:xfrm>
            <a:off x="913650" y="484625"/>
            <a:ext cx="103647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Profitability Analysis</a:t>
            </a:r>
            <a:endParaRPr sz="3600">
              <a:solidFill>
                <a:schemeClr val="dk1"/>
              </a:solidFill>
            </a:endParaRPr>
          </a:p>
        </p:txBody>
      </p:sp>
      <p:pic>
        <p:nvPicPr>
          <p:cNvPr descr="General Electric - Wikipedia" id="647" name="Google Shape;647;g29fb185729b_4_3"/>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648" name="Google Shape;648;g29fb185729b_4_3"/>
          <p:cNvCxnSpPr>
            <a:stCxn id="647"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649" name="Google Shape;649;g29fb185729b_4_3"/>
          <p:cNvSpPr/>
          <p:nvPr/>
        </p:nvSpPr>
        <p:spPr>
          <a:xfrm flipH="1">
            <a:off x="1009323" y="2929325"/>
            <a:ext cx="1877700" cy="3407700"/>
          </a:xfrm>
          <a:prstGeom prst="roundRect">
            <a:avLst>
              <a:gd fmla="val 16667" name="adj"/>
            </a:avLst>
          </a:prstGeom>
          <a:solidFill>
            <a:srgbClr val="EEEEED"/>
          </a:solidFill>
          <a:ln cap="flat" cmpd="sng" w="19050">
            <a:solidFill>
              <a:srgbClr val="19191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lang="en-US" sz="1200">
                <a:latin typeface="Trebuchet MS"/>
                <a:ea typeface="Trebuchet MS"/>
                <a:cs typeface="Trebuchet MS"/>
                <a:sym typeface="Trebuchet MS"/>
              </a:rPr>
              <a:t>The profit margin represents the </a:t>
            </a:r>
            <a:r>
              <a:rPr b="1" lang="en-US" sz="1200">
                <a:latin typeface="Trebuchet MS"/>
                <a:ea typeface="Trebuchet MS"/>
                <a:cs typeface="Trebuchet MS"/>
                <a:sym typeface="Trebuchet MS"/>
              </a:rPr>
              <a:t>percentage of revenue that translates into profits after covering all expenses.</a:t>
            </a:r>
            <a:r>
              <a:rPr lang="en-US" sz="1200">
                <a:latin typeface="Trebuchet MS"/>
                <a:ea typeface="Trebuchet MS"/>
                <a:cs typeface="Trebuchet MS"/>
                <a:sym typeface="Trebuchet MS"/>
              </a:rPr>
              <a:t> GE's profit margin of 11.90% indicates that for every dollar of revenue, the company retains $0.119 as profit. This suggests a reasonable level of profitability.</a:t>
            </a:r>
            <a:endParaRPr sz="1200">
              <a:latin typeface="Trebuchet MS"/>
              <a:ea typeface="Trebuchet MS"/>
              <a:cs typeface="Trebuchet MS"/>
              <a:sym typeface="Trebuchet MS"/>
            </a:endParaRPr>
          </a:p>
        </p:txBody>
      </p:sp>
      <p:sp>
        <p:nvSpPr>
          <p:cNvPr id="650" name="Google Shape;650;g29fb185729b_4_3"/>
          <p:cNvSpPr/>
          <p:nvPr/>
        </p:nvSpPr>
        <p:spPr>
          <a:xfrm flipH="1">
            <a:off x="3096209" y="2929325"/>
            <a:ext cx="1872000" cy="3407700"/>
          </a:xfrm>
          <a:prstGeom prst="roundRect">
            <a:avLst>
              <a:gd fmla="val 16667" name="adj"/>
            </a:avLst>
          </a:prstGeom>
          <a:solidFill>
            <a:srgbClr val="EEEEE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US" sz="1200">
                <a:latin typeface="Trebuchet MS"/>
                <a:ea typeface="Trebuchet MS"/>
                <a:cs typeface="Trebuchet MS"/>
                <a:sym typeface="Trebuchet MS"/>
              </a:rPr>
              <a:t>The operating margin measures the efficiency of a company's operations by determining</a:t>
            </a:r>
            <a:r>
              <a:rPr b="1" lang="en-US" sz="1200">
                <a:latin typeface="Trebuchet MS"/>
                <a:ea typeface="Trebuchet MS"/>
                <a:cs typeface="Trebuchet MS"/>
                <a:sym typeface="Trebuchet MS"/>
              </a:rPr>
              <a:t> the percentage of revenue that covers operating costs.</a:t>
            </a:r>
            <a:r>
              <a:rPr lang="en-US" sz="1200">
                <a:latin typeface="Trebuchet MS"/>
                <a:ea typeface="Trebuchet MS"/>
                <a:cs typeface="Trebuchet MS"/>
                <a:sym typeface="Trebuchet MS"/>
              </a:rPr>
              <a:t> GE's operating margin of 10.50% suggests that the company is effectively managing its operating expenses.</a:t>
            </a:r>
            <a:endParaRPr i="0" sz="1200" u="none" cap="none" strike="noStrike">
              <a:solidFill>
                <a:srgbClr val="000000"/>
              </a:solidFill>
              <a:latin typeface="Trebuchet MS"/>
              <a:ea typeface="Trebuchet MS"/>
              <a:cs typeface="Trebuchet MS"/>
              <a:sym typeface="Trebuchet MS"/>
            </a:endParaRPr>
          </a:p>
        </p:txBody>
      </p:sp>
      <p:sp>
        <p:nvSpPr>
          <p:cNvPr id="651" name="Google Shape;651;g29fb185729b_4_3"/>
          <p:cNvSpPr/>
          <p:nvPr/>
        </p:nvSpPr>
        <p:spPr>
          <a:xfrm flipH="1">
            <a:off x="5177394" y="2929325"/>
            <a:ext cx="1872000" cy="3407700"/>
          </a:xfrm>
          <a:prstGeom prst="roundRect">
            <a:avLst>
              <a:gd fmla="val 16667" name="adj"/>
            </a:avLst>
          </a:prstGeom>
          <a:solidFill>
            <a:srgbClr val="EEEEE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US" sz="1200">
                <a:latin typeface="Trebuchet MS"/>
                <a:ea typeface="Trebuchet MS"/>
                <a:cs typeface="Trebuchet MS"/>
                <a:sym typeface="Trebuchet MS"/>
              </a:rPr>
              <a:t>ROA evaluates how efficiently a company </a:t>
            </a:r>
            <a:r>
              <a:rPr b="1" lang="en-US" sz="1200">
                <a:latin typeface="Trebuchet MS"/>
                <a:ea typeface="Trebuchet MS"/>
                <a:cs typeface="Trebuchet MS"/>
                <a:sym typeface="Trebuchet MS"/>
              </a:rPr>
              <a:t>utilizes its assets to generate profits.</a:t>
            </a:r>
            <a:r>
              <a:rPr lang="en-US" sz="1200">
                <a:latin typeface="Trebuchet MS"/>
                <a:ea typeface="Trebuchet MS"/>
                <a:cs typeface="Trebuchet MS"/>
                <a:sym typeface="Trebuchet MS"/>
              </a:rPr>
              <a:t> GE's ROA of 3.43% indicates that for every dollar of assets, the company generates $0.0343 in profit. A higher ROA is generally preferable, but this can vary by industry.</a:t>
            </a:r>
            <a:endParaRPr sz="1200">
              <a:latin typeface="Trebuchet MS"/>
              <a:ea typeface="Trebuchet MS"/>
              <a:cs typeface="Trebuchet MS"/>
              <a:sym typeface="Trebuchet MS"/>
            </a:endParaRPr>
          </a:p>
        </p:txBody>
      </p:sp>
      <p:sp>
        <p:nvSpPr>
          <p:cNvPr id="652" name="Google Shape;652;g29fb185729b_4_3"/>
          <p:cNvSpPr/>
          <p:nvPr/>
        </p:nvSpPr>
        <p:spPr>
          <a:xfrm flipH="1">
            <a:off x="7258580" y="2929325"/>
            <a:ext cx="1872000" cy="3407700"/>
          </a:xfrm>
          <a:prstGeom prst="roundRect">
            <a:avLst>
              <a:gd fmla="val 16667" name="adj"/>
            </a:avLst>
          </a:prstGeom>
          <a:solidFill>
            <a:srgbClr val="EEEEE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US" sz="1200">
                <a:latin typeface="Trebuchet MS"/>
                <a:ea typeface="Trebuchet MS"/>
                <a:cs typeface="Trebuchet MS"/>
                <a:sym typeface="Trebuchet MS"/>
              </a:rPr>
              <a:t>ROE assesses the </a:t>
            </a:r>
            <a:r>
              <a:rPr b="1" lang="en-US" sz="1200">
                <a:latin typeface="Trebuchet MS"/>
                <a:ea typeface="Trebuchet MS"/>
                <a:cs typeface="Trebuchet MS"/>
                <a:sym typeface="Trebuchet MS"/>
              </a:rPr>
              <a:t>profitability of a company in relation to shareholders' equity.</a:t>
            </a:r>
            <a:r>
              <a:rPr lang="en-US" sz="1200">
                <a:latin typeface="Trebuchet MS"/>
                <a:ea typeface="Trebuchet MS"/>
                <a:cs typeface="Trebuchet MS"/>
                <a:sym typeface="Trebuchet MS"/>
              </a:rPr>
              <a:t> GE's ROE of 35.01% implies that the company is generating a strong return on the equity invested by shareholders.</a:t>
            </a:r>
            <a:endParaRPr sz="1200">
              <a:latin typeface="Trebuchet MS"/>
              <a:ea typeface="Trebuchet MS"/>
              <a:cs typeface="Trebuchet MS"/>
              <a:sym typeface="Trebuchet MS"/>
            </a:endParaRPr>
          </a:p>
        </p:txBody>
      </p:sp>
      <p:sp>
        <p:nvSpPr>
          <p:cNvPr id="653" name="Google Shape;653;g29fb185729b_4_3"/>
          <p:cNvSpPr/>
          <p:nvPr/>
        </p:nvSpPr>
        <p:spPr>
          <a:xfrm flipH="1">
            <a:off x="9339765" y="2929325"/>
            <a:ext cx="1872000" cy="3407700"/>
          </a:xfrm>
          <a:prstGeom prst="roundRect">
            <a:avLst>
              <a:gd fmla="val 16667" name="adj"/>
            </a:avLst>
          </a:prstGeom>
          <a:solidFill>
            <a:srgbClr val="EEEEED"/>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
              <a:buFont typeface="Arial"/>
              <a:buNone/>
            </a:pPr>
            <a:r>
              <a:rPr lang="en-US" sz="1200">
                <a:latin typeface="Trebuchet MS"/>
                <a:ea typeface="Trebuchet MS"/>
                <a:cs typeface="Trebuchet MS"/>
                <a:sym typeface="Trebuchet MS"/>
              </a:rPr>
              <a:t>This metric reflects </a:t>
            </a:r>
            <a:r>
              <a:rPr b="1" lang="en-US" sz="1200">
                <a:latin typeface="Trebuchet MS"/>
                <a:ea typeface="Trebuchet MS"/>
                <a:cs typeface="Trebuchet MS"/>
                <a:sym typeface="Trebuchet MS"/>
              </a:rPr>
              <a:t>the percentage increase in earnings compared to the same quarter in the previous year</a:t>
            </a:r>
            <a:r>
              <a:rPr lang="en-US" sz="1200">
                <a:latin typeface="Trebuchet MS"/>
                <a:ea typeface="Trebuchet MS"/>
                <a:cs typeface="Trebuchet MS"/>
                <a:sym typeface="Trebuchet MS"/>
              </a:rPr>
              <a:t>. GE's significant earnings growth of 116.10% indicates a positive trend in its financial performance.</a:t>
            </a:r>
            <a:endParaRPr sz="1200">
              <a:latin typeface="Trebuchet MS"/>
              <a:ea typeface="Trebuchet MS"/>
              <a:cs typeface="Trebuchet MS"/>
              <a:sym typeface="Trebuchet MS"/>
            </a:endParaRPr>
          </a:p>
        </p:txBody>
      </p:sp>
      <p:grpSp>
        <p:nvGrpSpPr>
          <p:cNvPr id="654" name="Google Shape;654;g29fb185729b_4_3"/>
          <p:cNvGrpSpPr/>
          <p:nvPr/>
        </p:nvGrpSpPr>
        <p:grpSpPr>
          <a:xfrm>
            <a:off x="946269" y="1323775"/>
            <a:ext cx="2004293" cy="1503566"/>
            <a:chOff x="491811" y="1760878"/>
            <a:chExt cx="1585800" cy="1225800"/>
          </a:xfrm>
        </p:grpSpPr>
        <p:sp>
          <p:nvSpPr>
            <p:cNvPr id="655" name="Google Shape;655;g29fb185729b_4_3"/>
            <p:cNvSpPr/>
            <p:nvPr/>
          </p:nvSpPr>
          <p:spPr>
            <a:xfrm>
              <a:off x="672393" y="1760878"/>
              <a:ext cx="1225800" cy="1225800"/>
            </a:xfrm>
            <a:prstGeom prst="ellipse">
              <a:avLst/>
            </a:prstGeom>
            <a:solidFill>
              <a:srgbClr val="D9AE94"/>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i="0" sz="1600" u="none" cap="none" strike="noStrike">
                <a:solidFill>
                  <a:srgbClr val="FFFFFF"/>
                </a:solidFill>
                <a:latin typeface="Trebuchet MS"/>
                <a:ea typeface="Trebuchet MS"/>
                <a:cs typeface="Trebuchet MS"/>
                <a:sym typeface="Trebuchet MS"/>
              </a:endParaRPr>
            </a:p>
          </p:txBody>
        </p:sp>
        <p:sp>
          <p:nvSpPr>
            <p:cNvPr id="656" name="Google Shape;656;g29fb185729b_4_3"/>
            <p:cNvSpPr/>
            <p:nvPr/>
          </p:nvSpPr>
          <p:spPr>
            <a:xfrm>
              <a:off x="491811" y="2188078"/>
              <a:ext cx="1585800" cy="3714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Profit Margin: 11.90%</a:t>
              </a:r>
              <a:endParaRPr sz="1600">
                <a:latin typeface="Trebuchet MS"/>
                <a:ea typeface="Trebuchet MS"/>
                <a:cs typeface="Trebuchet MS"/>
                <a:sym typeface="Trebuchet MS"/>
              </a:endParaRPr>
            </a:p>
          </p:txBody>
        </p:sp>
      </p:grpSp>
      <p:grpSp>
        <p:nvGrpSpPr>
          <p:cNvPr id="657" name="Google Shape;657;g29fb185729b_4_3"/>
          <p:cNvGrpSpPr/>
          <p:nvPr/>
        </p:nvGrpSpPr>
        <p:grpSpPr>
          <a:xfrm>
            <a:off x="3043830" y="1323775"/>
            <a:ext cx="2004293" cy="1503566"/>
            <a:chOff x="2135165" y="1760878"/>
            <a:chExt cx="1585800" cy="1225800"/>
          </a:xfrm>
        </p:grpSpPr>
        <p:sp>
          <p:nvSpPr>
            <p:cNvPr id="658" name="Google Shape;658;g29fb185729b_4_3"/>
            <p:cNvSpPr/>
            <p:nvPr/>
          </p:nvSpPr>
          <p:spPr>
            <a:xfrm>
              <a:off x="2315747" y="1760878"/>
              <a:ext cx="1225800" cy="1225800"/>
            </a:xfrm>
            <a:prstGeom prst="ellipse">
              <a:avLst/>
            </a:prstGeom>
            <a:solidFill>
              <a:srgbClr val="F1DCA7"/>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i="0" sz="1600" u="none" cap="none" strike="noStrike">
                <a:solidFill>
                  <a:srgbClr val="FFFFFF"/>
                </a:solidFill>
                <a:latin typeface="Trebuchet MS"/>
                <a:ea typeface="Trebuchet MS"/>
                <a:cs typeface="Trebuchet MS"/>
                <a:sym typeface="Trebuchet MS"/>
              </a:endParaRPr>
            </a:p>
          </p:txBody>
        </p:sp>
        <p:sp>
          <p:nvSpPr>
            <p:cNvPr id="659" name="Google Shape;659;g29fb185729b_4_3"/>
            <p:cNvSpPr/>
            <p:nvPr/>
          </p:nvSpPr>
          <p:spPr>
            <a:xfrm>
              <a:off x="2135165" y="2188078"/>
              <a:ext cx="1585800" cy="3714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Operating </a:t>
              </a:r>
              <a:endParaRPr sz="1600">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Margin: </a:t>
              </a:r>
              <a:endParaRPr sz="1600">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10.50%</a:t>
              </a:r>
              <a:endParaRPr sz="1600">
                <a:latin typeface="Trebuchet MS"/>
                <a:ea typeface="Trebuchet MS"/>
                <a:cs typeface="Trebuchet MS"/>
                <a:sym typeface="Trebuchet MS"/>
              </a:endParaRPr>
            </a:p>
          </p:txBody>
        </p:sp>
      </p:grpSp>
      <p:grpSp>
        <p:nvGrpSpPr>
          <p:cNvPr id="660" name="Google Shape;660;g29fb185729b_4_3"/>
          <p:cNvGrpSpPr/>
          <p:nvPr/>
        </p:nvGrpSpPr>
        <p:grpSpPr>
          <a:xfrm>
            <a:off x="9274382" y="1323775"/>
            <a:ext cx="2004293" cy="1503566"/>
            <a:chOff x="7065225" y="1760878"/>
            <a:chExt cx="1585800" cy="1225800"/>
          </a:xfrm>
        </p:grpSpPr>
        <p:sp>
          <p:nvSpPr>
            <p:cNvPr id="661" name="Google Shape;661;g29fb185729b_4_3"/>
            <p:cNvSpPr/>
            <p:nvPr/>
          </p:nvSpPr>
          <p:spPr>
            <a:xfrm>
              <a:off x="7245807" y="1760878"/>
              <a:ext cx="1225800" cy="1225800"/>
            </a:xfrm>
            <a:prstGeom prst="ellipse">
              <a:avLst/>
            </a:prstGeom>
            <a:solidFill>
              <a:srgbClr val="997B66"/>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i="0" sz="1600" u="none" cap="none" strike="noStrike">
                <a:solidFill>
                  <a:srgbClr val="FFFFFF"/>
                </a:solidFill>
                <a:latin typeface="Trebuchet MS"/>
                <a:ea typeface="Trebuchet MS"/>
                <a:cs typeface="Trebuchet MS"/>
                <a:sym typeface="Trebuchet MS"/>
              </a:endParaRPr>
            </a:p>
          </p:txBody>
        </p:sp>
        <p:sp>
          <p:nvSpPr>
            <p:cNvPr id="662" name="Google Shape;662;g29fb185729b_4_3"/>
            <p:cNvSpPr/>
            <p:nvPr/>
          </p:nvSpPr>
          <p:spPr>
            <a:xfrm>
              <a:off x="7065225" y="2188078"/>
              <a:ext cx="1585800" cy="3714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Quarterly </a:t>
              </a:r>
              <a:endParaRPr sz="1600">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Earnings </a:t>
              </a:r>
              <a:endParaRPr sz="1600">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Growth:</a:t>
              </a:r>
              <a:endParaRPr sz="1600">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116.10%</a:t>
              </a:r>
              <a:endParaRPr sz="1600">
                <a:latin typeface="Trebuchet MS"/>
                <a:ea typeface="Trebuchet MS"/>
                <a:cs typeface="Trebuchet MS"/>
                <a:sym typeface="Trebuchet MS"/>
              </a:endParaRPr>
            </a:p>
          </p:txBody>
        </p:sp>
      </p:grpSp>
      <p:grpSp>
        <p:nvGrpSpPr>
          <p:cNvPr id="663" name="Google Shape;663;g29fb185729b_4_3"/>
          <p:cNvGrpSpPr/>
          <p:nvPr/>
        </p:nvGrpSpPr>
        <p:grpSpPr>
          <a:xfrm>
            <a:off x="7197531" y="1323775"/>
            <a:ext cx="2004293" cy="1503566"/>
            <a:chOff x="5421872" y="1760878"/>
            <a:chExt cx="1585800" cy="1225800"/>
          </a:xfrm>
        </p:grpSpPr>
        <p:sp>
          <p:nvSpPr>
            <p:cNvPr id="664" name="Google Shape;664;g29fb185729b_4_3"/>
            <p:cNvSpPr/>
            <p:nvPr/>
          </p:nvSpPr>
          <p:spPr>
            <a:xfrm>
              <a:off x="5602453" y="1760878"/>
              <a:ext cx="1225800" cy="1225800"/>
            </a:xfrm>
            <a:prstGeom prst="ellipse">
              <a:avLst/>
            </a:prstGeom>
            <a:solidFill>
              <a:srgbClr val="D08C60"/>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i="0" sz="1600" u="none" cap="none" strike="noStrike">
                <a:solidFill>
                  <a:srgbClr val="FFFFFF"/>
                </a:solidFill>
                <a:latin typeface="Trebuchet MS"/>
                <a:ea typeface="Trebuchet MS"/>
                <a:cs typeface="Trebuchet MS"/>
                <a:sym typeface="Trebuchet MS"/>
              </a:endParaRPr>
            </a:p>
          </p:txBody>
        </p:sp>
        <p:sp>
          <p:nvSpPr>
            <p:cNvPr id="665" name="Google Shape;665;g29fb185729b_4_3"/>
            <p:cNvSpPr/>
            <p:nvPr/>
          </p:nvSpPr>
          <p:spPr>
            <a:xfrm>
              <a:off x="5421872" y="2188078"/>
              <a:ext cx="1585800" cy="3714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Return on </a:t>
              </a:r>
              <a:endParaRPr sz="1600">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Equity (ROE): 35.01%</a:t>
              </a:r>
              <a:endParaRPr sz="1600">
                <a:latin typeface="Trebuchet MS"/>
                <a:ea typeface="Trebuchet MS"/>
                <a:cs typeface="Trebuchet MS"/>
                <a:sym typeface="Trebuchet MS"/>
              </a:endParaRPr>
            </a:p>
          </p:txBody>
        </p:sp>
      </p:grpSp>
      <p:grpSp>
        <p:nvGrpSpPr>
          <p:cNvPr id="666" name="Google Shape;666;g29fb185729b_4_3"/>
          <p:cNvGrpSpPr/>
          <p:nvPr/>
        </p:nvGrpSpPr>
        <p:grpSpPr>
          <a:xfrm>
            <a:off x="5120681" y="1323775"/>
            <a:ext cx="2004293" cy="1503566"/>
            <a:chOff x="3778518" y="1760878"/>
            <a:chExt cx="1585800" cy="1225800"/>
          </a:xfrm>
        </p:grpSpPr>
        <p:sp>
          <p:nvSpPr>
            <p:cNvPr id="667" name="Google Shape;667;g29fb185729b_4_3"/>
            <p:cNvSpPr/>
            <p:nvPr/>
          </p:nvSpPr>
          <p:spPr>
            <a:xfrm>
              <a:off x="3959100" y="1760878"/>
              <a:ext cx="1225800" cy="1225800"/>
            </a:xfrm>
            <a:prstGeom prst="ellipse">
              <a:avLst/>
            </a:prstGeom>
            <a:solidFill>
              <a:srgbClr val="FFCB69"/>
            </a:solid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t/>
              </a:r>
              <a:endParaRPr i="0" sz="1600" u="none" cap="none" strike="noStrike">
                <a:solidFill>
                  <a:srgbClr val="FFFFFF"/>
                </a:solidFill>
                <a:latin typeface="Trebuchet MS"/>
                <a:ea typeface="Trebuchet MS"/>
                <a:cs typeface="Trebuchet MS"/>
                <a:sym typeface="Trebuchet MS"/>
              </a:endParaRPr>
            </a:p>
          </p:txBody>
        </p:sp>
        <p:sp>
          <p:nvSpPr>
            <p:cNvPr id="668" name="Google Shape;668;g29fb185729b_4_3"/>
            <p:cNvSpPr/>
            <p:nvPr/>
          </p:nvSpPr>
          <p:spPr>
            <a:xfrm>
              <a:off x="3778518" y="2188078"/>
              <a:ext cx="1585800" cy="371400"/>
            </a:xfrm>
            <a:prstGeom prst="roundRect">
              <a:avLst>
                <a:gd fmla="val 0" name="adj"/>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Return on </a:t>
              </a:r>
              <a:endParaRPr sz="1600">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Assets (ROA):</a:t>
              </a:r>
              <a:endParaRPr sz="1600">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800"/>
                <a:buFont typeface="Arial"/>
                <a:buNone/>
              </a:pPr>
              <a:r>
                <a:rPr lang="en-US" sz="1600">
                  <a:latin typeface="Trebuchet MS"/>
                  <a:ea typeface="Trebuchet MS"/>
                  <a:cs typeface="Trebuchet MS"/>
                  <a:sym typeface="Trebuchet MS"/>
                </a:rPr>
                <a:t>3.43%</a:t>
              </a:r>
              <a:endParaRPr i="0" sz="1600" u="none" cap="none" strike="noStrike">
                <a:solidFill>
                  <a:srgbClr val="000000"/>
                </a:solidFill>
                <a:latin typeface="Trebuchet MS"/>
                <a:ea typeface="Trebuchet MS"/>
                <a:cs typeface="Trebuchet MS"/>
                <a:sym typeface="Trebuchet MS"/>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g29fb185729b_2_197"/>
          <p:cNvSpPr txBox="1"/>
          <p:nvPr>
            <p:ph type="title"/>
          </p:nvPr>
        </p:nvSpPr>
        <p:spPr>
          <a:xfrm>
            <a:off x="913650" y="484625"/>
            <a:ext cx="103647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Profitability Forecast</a:t>
            </a:r>
            <a:endParaRPr sz="3600">
              <a:solidFill>
                <a:schemeClr val="dk1"/>
              </a:solidFill>
            </a:endParaRPr>
          </a:p>
        </p:txBody>
      </p:sp>
      <p:pic>
        <p:nvPicPr>
          <p:cNvPr descr="General Electric - Wikipedia" id="674" name="Google Shape;674;g29fb185729b_2_197"/>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675" name="Google Shape;675;g29fb185729b_2_197"/>
          <p:cNvCxnSpPr>
            <a:stCxn id="674"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graphicFrame>
        <p:nvGraphicFramePr>
          <p:cNvPr id="676" name="Google Shape;676;g29fb185729b_2_197"/>
          <p:cNvGraphicFramePr/>
          <p:nvPr/>
        </p:nvGraphicFramePr>
        <p:xfrm>
          <a:off x="992650" y="1380625"/>
          <a:ext cx="3000000" cy="3000000"/>
        </p:xfrm>
        <a:graphic>
          <a:graphicData uri="http://schemas.openxmlformats.org/drawingml/2006/table">
            <a:tbl>
              <a:tblPr>
                <a:noFill/>
                <a:tableStyleId>{3D3556E9-593C-452C-A7ED-93047560407E}</a:tableStyleId>
              </a:tblPr>
              <a:tblGrid>
                <a:gridCol w="1647050"/>
                <a:gridCol w="4171600"/>
                <a:gridCol w="4485475"/>
              </a:tblGrid>
              <a:tr h="314925">
                <a:tc>
                  <a:txBody>
                    <a:bodyPr/>
                    <a:lstStyle/>
                    <a:p>
                      <a:pPr indent="0" lvl="0" marL="0" marR="0" rtl="0" algn="ctr">
                        <a:lnSpc>
                          <a:spcPct val="100000"/>
                        </a:lnSpc>
                        <a:spcBef>
                          <a:spcPts val="0"/>
                        </a:spcBef>
                        <a:spcAft>
                          <a:spcPts val="0"/>
                        </a:spcAft>
                        <a:buClr>
                          <a:srgbClr val="000000"/>
                        </a:buClr>
                        <a:buSzPts val="1800"/>
                        <a:buFont typeface="Arial"/>
                        <a:buNone/>
                      </a:pPr>
                      <a:r>
                        <a:t/>
                      </a:r>
                      <a:endParaRPr sz="1200" u="none" cap="none" strike="noStrike">
                        <a:solidFill>
                          <a:srgbClr val="000000"/>
                        </a:solidFill>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FFFFF"/>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500">
                          <a:latin typeface="Trebuchet MS"/>
                          <a:ea typeface="Trebuchet MS"/>
                          <a:cs typeface="Trebuchet MS"/>
                          <a:sym typeface="Trebuchet MS"/>
                        </a:rPr>
                        <a:t>Current Year (2023)</a:t>
                      </a:r>
                      <a:endParaRPr b="1" sz="1500" u="none" cap="none" strike="noStrike">
                        <a:solidFill>
                          <a:srgbClr val="000000"/>
                        </a:solidFill>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CE5CD"/>
                    </a:solidFill>
                  </a:tcPr>
                </a:tc>
                <a:tc>
                  <a:txBody>
                    <a:bodyPr/>
                    <a:lstStyle/>
                    <a:p>
                      <a:pPr indent="0" lvl="0" marL="0" marR="0" rtl="0" algn="ctr">
                        <a:lnSpc>
                          <a:spcPct val="100000"/>
                        </a:lnSpc>
                        <a:spcBef>
                          <a:spcPts val="0"/>
                        </a:spcBef>
                        <a:spcAft>
                          <a:spcPts val="0"/>
                        </a:spcAft>
                        <a:buClr>
                          <a:srgbClr val="000000"/>
                        </a:buClr>
                        <a:buSzPts val="1800"/>
                        <a:buFont typeface="Arial"/>
                        <a:buNone/>
                      </a:pPr>
                      <a:r>
                        <a:rPr b="1" lang="en-US" sz="1500">
                          <a:latin typeface="Trebuchet MS"/>
                          <a:ea typeface="Trebuchet MS"/>
                          <a:cs typeface="Trebuchet MS"/>
                          <a:sym typeface="Trebuchet MS"/>
                        </a:rPr>
                        <a:t>Next Year (2024)</a:t>
                      </a:r>
                      <a:endParaRPr b="1" sz="1500" u="none" cap="none" strike="noStrike">
                        <a:solidFill>
                          <a:srgbClr val="000000"/>
                        </a:solidFill>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CE5CD"/>
                    </a:solidFill>
                  </a:tcPr>
                </a:tc>
              </a:tr>
              <a:tr h="618100">
                <a:tc>
                  <a:txBody>
                    <a:bodyPr/>
                    <a:lstStyle/>
                    <a:p>
                      <a:pPr indent="0" lvl="0" marL="0" marR="0" rtl="0" algn="ctr">
                        <a:lnSpc>
                          <a:spcPct val="100000"/>
                        </a:lnSpc>
                        <a:spcBef>
                          <a:spcPts val="0"/>
                        </a:spcBef>
                        <a:spcAft>
                          <a:spcPts val="0"/>
                        </a:spcAft>
                        <a:buClr>
                          <a:srgbClr val="000000"/>
                        </a:buClr>
                        <a:buSzPts val="1100"/>
                        <a:buFont typeface="Arial"/>
                        <a:buNone/>
                      </a:pPr>
                      <a:r>
                        <a:rPr lang="en-US" sz="1500">
                          <a:latin typeface="Trebuchet MS"/>
                          <a:ea typeface="Trebuchet MS"/>
                          <a:cs typeface="Trebuchet MS"/>
                          <a:sym typeface="Trebuchet MS"/>
                        </a:rPr>
                        <a:t>Earnings Estimate</a:t>
                      </a:r>
                      <a:endParaRPr sz="15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lang="en-US" sz="1200">
                          <a:latin typeface="Trebuchet MS"/>
                          <a:ea typeface="Trebuchet MS"/>
                          <a:cs typeface="Trebuchet MS"/>
                          <a:sym typeface="Trebuchet MS"/>
                        </a:rPr>
                        <a:t>The average estimate for the current year is </a:t>
                      </a:r>
                      <a:r>
                        <a:rPr b="1" lang="en-US" sz="1200">
                          <a:latin typeface="Trebuchet MS"/>
                          <a:ea typeface="Trebuchet MS"/>
                          <a:cs typeface="Trebuchet MS"/>
                          <a:sym typeface="Trebuchet MS"/>
                        </a:rPr>
                        <a:t>slightly higher than the year-ago EPS</a:t>
                      </a:r>
                      <a:r>
                        <a:rPr lang="en-US" sz="1200">
                          <a:latin typeface="Trebuchet MS"/>
                          <a:ea typeface="Trebuchet MS"/>
                          <a:cs typeface="Trebuchet MS"/>
                          <a:sym typeface="Trebuchet MS"/>
                        </a:rPr>
                        <a:t>, indicating modest expected growth. The range reflects differing opinions among analysts.</a:t>
                      </a:r>
                      <a:endParaRPr sz="12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EEEED"/>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a:latin typeface="Trebuchet MS"/>
                          <a:ea typeface="Trebuchet MS"/>
                          <a:cs typeface="Trebuchet MS"/>
                          <a:sym typeface="Trebuchet MS"/>
                        </a:rPr>
                        <a:t>The next year's average estimate shows a </a:t>
                      </a:r>
                      <a:r>
                        <a:rPr b="1" lang="en-US" sz="1200">
                          <a:latin typeface="Trebuchet MS"/>
                          <a:ea typeface="Trebuchet MS"/>
                          <a:cs typeface="Trebuchet MS"/>
                          <a:sym typeface="Trebuchet MS"/>
                        </a:rPr>
                        <a:t>significant increase compared to the year-ago EPS, suggesting optimistic expectations for substantial growth</a:t>
                      </a:r>
                      <a:r>
                        <a:rPr lang="en-US" sz="1200">
                          <a:latin typeface="Trebuchet MS"/>
                          <a:ea typeface="Trebuchet MS"/>
                          <a:cs typeface="Trebuchet MS"/>
                          <a:sym typeface="Trebuchet MS"/>
                        </a:rPr>
                        <a:t>. The range indicates varying opinions on the extent of this growth.</a:t>
                      </a:r>
                      <a:endParaRPr sz="12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EEEED"/>
                    </a:solidFill>
                  </a:tcPr>
                </a:tc>
              </a:tr>
              <a:tr h="618100">
                <a:tc>
                  <a:txBody>
                    <a:bodyPr/>
                    <a:lstStyle/>
                    <a:p>
                      <a:pPr indent="0" lvl="0" marL="0" marR="0" rtl="0" algn="ctr">
                        <a:lnSpc>
                          <a:spcPct val="100000"/>
                        </a:lnSpc>
                        <a:spcBef>
                          <a:spcPts val="0"/>
                        </a:spcBef>
                        <a:spcAft>
                          <a:spcPts val="0"/>
                        </a:spcAft>
                        <a:buClr>
                          <a:srgbClr val="000000"/>
                        </a:buClr>
                        <a:buSzPts val="1100"/>
                        <a:buFont typeface="Arial"/>
                        <a:buNone/>
                      </a:pPr>
                      <a:r>
                        <a:t/>
                      </a:r>
                      <a:endParaRPr sz="1500">
                        <a:latin typeface="Trebuchet MS"/>
                        <a:ea typeface="Trebuchet MS"/>
                        <a:cs typeface="Trebuchet MS"/>
                        <a:sym typeface="Trebuchet MS"/>
                      </a:endParaRPr>
                    </a:p>
                    <a:p>
                      <a:pPr indent="0" lvl="0" marL="0" marR="0" rtl="0" algn="ctr">
                        <a:lnSpc>
                          <a:spcPct val="100000"/>
                        </a:lnSpc>
                        <a:spcBef>
                          <a:spcPts val="0"/>
                        </a:spcBef>
                        <a:spcAft>
                          <a:spcPts val="0"/>
                        </a:spcAft>
                        <a:buClr>
                          <a:srgbClr val="000000"/>
                        </a:buClr>
                        <a:buSzPts val="1100"/>
                        <a:buFont typeface="Arial"/>
                        <a:buNone/>
                      </a:pPr>
                      <a:r>
                        <a:rPr lang="en-US" sz="1500">
                          <a:latin typeface="Trebuchet MS"/>
                          <a:ea typeface="Trebuchet MS"/>
                          <a:cs typeface="Trebuchet MS"/>
                          <a:sym typeface="Trebuchet MS"/>
                        </a:rPr>
                        <a:t>Revenue Estimate</a:t>
                      </a:r>
                      <a:endParaRPr sz="15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just">
                        <a:lnSpc>
                          <a:spcPct val="100000"/>
                        </a:lnSpc>
                        <a:spcBef>
                          <a:spcPts val="0"/>
                        </a:spcBef>
                        <a:spcAft>
                          <a:spcPts val="0"/>
                        </a:spcAft>
                        <a:buClr>
                          <a:srgbClr val="000000"/>
                        </a:buClr>
                        <a:buSzPts val="1100"/>
                        <a:buFont typeface="Arial"/>
                        <a:buNone/>
                      </a:pPr>
                      <a:r>
                        <a:rPr lang="en-US" sz="1200">
                          <a:latin typeface="Trebuchet MS"/>
                          <a:ea typeface="Trebuchet MS"/>
                          <a:cs typeface="Trebuchet MS"/>
                          <a:sym typeface="Trebuchet MS"/>
                        </a:rPr>
                        <a:t>The average estimate for the current year is </a:t>
                      </a:r>
                      <a:r>
                        <a:rPr b="1" lang="en-US" sz="1200">
                          <a:latin typeface="Trebuchet MS"/>
                          <a:ea typeface="Trebuchet MS"/>
                          <a:cs typeface="Trebuchet MS"/>
                          <a:sym typeface="Trebuchet MS"/>
                        </a:rPr>
                        <a:t>lower than the year-ago sales,</a:t>
                      </a:r>
                      <a:r>
                        <a:rPr lang="en-US" sz="1200">
                          <a:latin typeface="Trebuchet MS"/>
                          <a:ea typeface="Trebuchet MS"/>
                          <a:cs typeface="Trebuchet MS"/>
                          <a:sym typeface="Trebuchet MS"/>
                        </a:rPr>
                        <a:t> indicating an expected decrease. The negative sales growth percentage reflects</a:t>
                      </a:r>
                      <a:r>
                        <a:rPr b="1" lang="en-US" sz="1200">
                          <a:latin typeface="Trebuchet MS"/>
                          <a:ea typeface="Trebuchet MS"/>
                          <a:cs typeface="Trebuchet MS"/>
                          <a:sym typeface="Trebuchet MS"/>
                        </a:rPr>
                        <a:t> potential challenges or adjustments impacting annual revenues.</a:t>
                      </a:r>
                      <a:endParaRPr b="1" sz="12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EEEED"/>
                    </a:solidFill>
                  </a:tcPr>
                </a:tc>
                <a:tc>
                  <a:txBody>
                    <a:bodyPr/>
                    <a:lstStyle/>
                    <a:p>
                      <a:pPr indent="0" lvl="0" marL="0" marR="0" rtl="0" algn="just">
                        <a:lnSpc>
                          <a:spcPct val="100000"/>
                        </a:lnSpc>
                        <a:spcBef>
                          <a:spcPts val="0"/>
                        </a:spcBef>
                        <a:spcAft>
                          <a:spcPts val="0"/>
                        </a:spcAft>
                        <a:buClr>
                          <a:srgbClr val="000000"/>
                        </a:buClr>
                        <a:buSzPts val="1200"/>
                        <a:buFont typeface="Arial"/>
                        <a:buNone/>
                      </a:pPr>
                      <a:r>
                        <a:rPr lang="en-US" sz="1200">
                          <a:latin typeface="Trebuchet MS"/>
                          <a:ea typeface="Trebuchet MS"/>
                          <a:cs typeface="Trebuchet MS"/>
                          <a:sym typeface="Trebuchet MS"/>
                        </a:rPr>
                        <a:t>The average estimate for the next year is </a:t>
                      </a:r>
                      <a:r>
                        <a:rPr b="1" lang="en-US" sz="1200">
                          <a:latin typeface="Trebuchet MS"/>
                          <a:ea typeface="Trebuchet MS"/>
                          <a:cs typeface="Trebuchet MS"/>
                          <a:sym typeface="Trebuchet MS"/>
                        </a:rPr>
                        <a:t>higher than the year-ago sales, suggesting expectations for a recovery and growth.</a:t>
                      </a:r>
                      <a:r>
                        <a:rPr lang="en-US" sz="1200">
                          <a:latin typeface="Trebuchet MS"/>
                          <a:ea typeface="Trebuchet MS"/>
                          <a:cs typeface="Trebuchet MS"/>
                          <a:sym typeface="Trebuchet MS"/>
                        </a:rPr>
                        <a:t> The positive sales growth percentage indicates optimism for improved revenue in the upcoming year.</a:t>
                      </a:r>
                      <a:endParaRPr sz="12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EEEED"/>
                    </a:solidFill>
                  </a:tcPr>
                </a:tc>
              </a:tr>
              <a:tr h="618100">
                <a:tc>
                  <a:txBody>
                    <a:bodyPr/>
                    <a:lstStyle/>
                    <a:p>
                      <a:pPr indent="0" lvl="0" marL="0" rtl="0" algn="ctr">
                        <a:spcBef>
                          <a:spcPts val="0"/>
                        </a:spcBef>
                        <a:spcAft>
                          <a:spcPts val="0"/>
                        </a:spcAft>
                        <a:buClr>
                          <a:schemeClr val="dk1"/>
                        </a:buClr>
                        <a:buSzPts val="1100"/>
                        <a:buFont typeface="Arial"/>
                        <a:buNone/>
                      </a:pPr>
                      <a:r>
                        <a:rPr lang="en-US" sz="1500">
                          <a:solidFill>
                            <a:schemeClr val="dk1"/>
                          </a:solidFill>
                          <a:latin typeface="Trebuchet MS"/>
                          <a:ea typeface="Trebuchet MS"/>
                          <a:cs typeface="Trebuchet MS"/>
                          <a:sym typeface="Trebuchet MS"/>
                        </a:rPr>
                        <a:t>Earnings Per Share (EPS)</a:t>
                      </a:r>
                      <a:endParaRPr sz="15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gridSpan="2">
                  <a:txBody>
                    <a:bodyPr/>
                    <a:lstStyle/>
                    <a:p>
                      <a:pPr indent="0" lvl="0" marL="0" rtl="0" algn="l">
                        <a:spcBef>
                          <a:spcPts val="0"/>
                        </a:spcBef>
                        <a:spcAft>
                          <a:spcPts val="0"/>
                        </a:spcAft>
                        <a:buNone/>
                      </a:pPr>
                      <a:r>
                        <a:rPr lang="en-US" sz="1200">
                          <a:solidFill>
                            <a:schemeClr val="dk1"/>
                          </a:solidFill>
                          <a:latin typeface="Trebuchet MS"/>
                          <a:ea typeface="Trebuchet MS"/>
                          <a:cs typeface="Trebuchet MS"/>
                          <a:sym typeface="Trebuchet MS"/>
                        </a:rPr>
                        <a:t>For the current year (2023) and the next year (2024), there is a </a:t>
                      </a:r>
                      <a:r>
                        <a:rPr b="1" lang="en-US" sz="1200">
                          <a:solidFill>
                            <a:schemeClr val="dk1"/>
                          </a:solidFill>
                          <a:latin typeface="Trebuchet MS"/>
                          <a:ea typeface="Trebuchet MS"/>
                          <a:cs typeface="Trebuchet MS"/>
                          <a:sym typeface="Trebuchet MS"/>
                        </a:rPr>
                        <a:t>gradual increase in EPS estimates</a:t>
                      </a:r>
                      <a:r>
                        <a:rPr lang="en-US" sz="1200">
                          <a:solidFill>
                            <a:schemeClr val="dk1"/>
                          </a:solidFill>
                          <a:latin typeface="Trebuchet MS"/>
                          <a:ea typeface="Trebuchet MS"/>
                          <a:cs typeface="Trebuchet MS"/>
                          <a:sym typeface="Trebuchet MS"/>
                        </a:rPr>
                        <a:t>. This suggests a positive trend in the expected earnings for both the current and next fiscal years.</a:t>
                      </a:r>
                      <a:endParaRPr sz="12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EEEED"/>
                    </a:solidFill>
                  </a:tcPr>
                </a:tc>
                <a:tc hMerge="1"/>
              </a:tr>
              <a:tr h="618100">
                <a:tc>
                  <a:txBody>
                    <a:bodyPr/>
                    <a:lstStyle/>
                    <a:p>
                      <a:pPr indent="0" lvl="0" marL="0" marR="0" rtl="0" algn="ctr">
                        <a:lnSpc>
                          <a:spcPct val="100000"/>
                        </a:lnSpc>
                        <a:spcBef>
                          <a:spcPts val="0"/>
                        </a:spcBef>
                        <a:spcAft>
                          <a:spcPts val="0"/>
                        </a:spcAft>
                        <a:buNone/>
                      </a:pPr>
                      <a:r>
                        <a:rPr lang="en-US" sz="1500">
                          <a:latin typeface="Trebuchet MS"/>
                          <a:ea typeface="Trebuchet MS"/>
                          <a:cs typeface="Trebuchet MS"/>
                          <a:sym typeface="Trebuchet MS"/>
                        </a:rPr>
                        <a:t>Growth Estimates</a:t>
                      </a:r>
                      <a:endParaRPr sz="15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F4CCCC"/>
                    </a:solidFill>
                  </a:tcPr>
                </a:tc>
                <a:tc>
                  <a:txBody>
                    <a:bodyPr/>
                    <a:lstStyle/>
                    <a:p>
                      <a:pPr indent="0" lvl="0" marL="0" marR="0" rtl="0" algn="just">
                        <a:lnSpc>
                          <a:spcPct val="100000"/>
                        </a:lnSpc>
                        <a:spcBef>
                          <a:spcPts val="0"/>
                        </a:spcBef>
                        <a:spcAft>
                          <a:spcPts val="0"/>
                        </a:spcAft>
                        <a:buNone/>
                      </a:pPr>
                      <a:r>
                        <a:rPr lang="en-US" sz="1200">
                          <a:latin typeface="Trebuchet MS"/>
                          <a:ea typeface="Trebuchet MS"/>
                          <a:cs typeface="Trebuchet MS"/>
                          <a:sym typeface="Trebuchet MS"/>
                        </a:rPr>
                        <a:t>The </a:t>
                      </a:r>
                      <a:r>
                        <a:rPr b="1" lang="en-US" sz="1200">
                          <a:latin typeface="Trebuchet MS"/>
                          <a:ea typeface="Trebuchet MS"/>
                          <a:cs typeface="Trebuchet MS"/>
                          <a:sym typeface="Trebuchet MS"/>
                        </a:rPr>
                        <a:t>modest growth estimate for the current year suggests a steady but not significant improvement</a:t>
                      </a:r>
                      <a:r>
                        <a:rPr lang="en-US" sz="1200">
                          <a:latin typeface="Trebuchet MS"/>
                          <a:ea typeface="Trebuchet MS"/>
                          <a:cs typeface="Trebuchet MS"/>
                          <a:sym typeface="Trebuchet MS"/>
                        </a:rPr>
                        <a:t>. Investors may want to assess the company's strategies for sustained growth.</a:t>
                      </a:r>
                      <a:endParaRPr sz="12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EEEED"/>
                    </a:solidFill>
                  </a:tcPr>
                </a:tc>
                <a:tc>
                  <a:txBody>
                    <a:bodyPr/>
                    <a:lstStyle/>
                    <a:p>
                      <a:pPr indent="0" lvl="0" marL="0" marR="0" rtl="0" algn="just">
                        <a:lnSpc>
                          <a:spcPct val="100000"/>
                        </a:lnSpc>
                        <a:spcBef>
                          <a:spcPts val="0"/>
                        </a:spcBef>
                        <a:spcAft>
                          <a:spcPts val="0"/>
                        </a:spcAft>
                        <a:buNone/>
                      </a:pPr>
                      <a:r>
                        <a:rPr lang="en-US" sz="1200">
                          <a:latin typeface="Trebuchet MS"/>
                          <a:ea typeface="Trebuchet MS"/>
                          <a:cs typeface="Trebuchet MS"/>
                          <a:sym typeface="Trebuchet MS"/>
                        </a:rPr>
                        <a:t>The </a:t>
                      </a:r>
                      <a:r>
                        <a:rPr b="1" lang="en-US" sz="1200">
                          <a:latin typeface="Trebuchet MS"/>
                          <a:ea typeface="Trebuchet MS"/>
                          <a:cs typeface="Trebuchet MS"/>
                          <a:sym typeface="Trebuchet MS"/>
                        </a:rPr>
                        <a:t>higher growth estimate for the next year signals an optimistic outlook.</a:t>
                      </a:r>
                      <a:r>
                        <a:rPr lang="en-US" sz="1200">
                          <a:latin typeface="Trebuchet MS"/>
                          <a:ea typeface="Trebuchet MS"/>
                          <a:cs typeface="Trebuchet MS"/>
                          <a:sym typeface="Trebuchet MS"/>
                        </a:rPr>
                        <a:t> Investors should explore the catalysts and potential risks associated with this growth projection.</a:t>
                      </a:r>
                      <a:endParaRPr sz="1200">
                        <a:latin typeface="Trebuchet MS"/>
                        <a:ea typeface="Trebuchet MS"/>
                        <a:cs typeface="Trebuchet MS"/>
                        <a:sym typeface="Trebuchet MS"/>
                      </a:endParaRPr>
                    </a:p>
                    <a:p>
                      <a:pPr indent="0" lvl="0" marL="0" marR="0" rtl="0" algn="just">
                        <a:lnSpc>
                          <a:spcPct val="100000"/>
                        </a:lnSpc>
                        <a:spcBef>
                          <a:spcPts val="0"/>
                        </a:spcBef>
                        <a:spcAft>
                          <a:spcPts val="0"/>
                        </a:spcAft>
                        <a:buNone/>
                      </a:pPr>
                      <a:r>
                        <a:rPr b="1" lang="en-US" sz="1200">
                          <a:latin typeface="Trebuchet MS"/>
                          <a:ea typeface="Trebuchet MS"/>
                          <a:cs typeface="Trebuchet MS"/>
                          <a:sym typeface="Trebuchet MS"/>
                        </a:rPr>
                        <a:t>Next 5 Years = 31.38%</a:t>
                      </a:r>
                      <a:endParaRPr b="1" sz="1200">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sz="1200">
                          <a:latin typeface="Trebuchet MS"/>
                          <a:ea typeface="Trebuchet MS"/>
                          <a:cs typeface="Trebuchet MS"/>
                          <a:sym typeface="Trebuchet MS"/>
                        </a:rPr>
                        <a:t>The positive long-term growth estimate indicates an expectation of consistent growth over the next five years. Investors should consider the industry landscape, market trends, and GE's competitive position.</a:t>
                      </a:r>
                      <a:endParaRPr sz="1200">
                        <a:latin typeface="Trebuchet MS"/>
                        <a:ea typeface="Trebuchet MS"/>
                        <a:cs typeface="Trebuchet MS"/>
                        <a:sym typeface="Trebuchet MS"/>
                      </a:endParaRPr>
                    </a:p>
                  </a:txBody>
                  <a:tcPr marT="91425" marB="91425" marR="91425" marL="91425" anchor="ctr">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lnB cap="flat" cmpd="sng" w="19050">
                      <a:solidFill>
                        <a:srgbClr val="000000"/>
                      </a:solidFill>
                      <a:prstDash val="solid"/>
                      <a:round/>
                      <a:headEnd len="sm" w="sm" type="none"/>
                      <a:tailEnd len="sm" w="sm" type="none"/>
                    </a:lnB>
                    <a:solidFill>
                      <a:srgbClr val="EEEEED"/>
                    </a:solidFill>
                  </a:tcPr>
                </a:tc>
              </a:tr>
            </a:tbl>
          </a:graphicData>
        </a:graphic>
      </p:graphicFrame>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g29fb185729b_4_42"/>
          <p:cNvSpPr txBox="1"/>
          <p:nvPr>
            <p:ph type="title"/>
          </p:nvPr>
        </p:nvSpPr>
        <p:spPr>
          <a:xfrm>
            <a:off x="913650" y="484625"/>
            <a:ext cx="103647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Analyst</a:t>
            </a:r>
            <a:r>
              <a:rPr lang="en-US" sz="3600">
                <a:solidFill>
                  <a:schemeClr val="dk1"/>
                </a:solidFill>
              </a:rPr>
              <a:t> Forecast</a:t>
            </a:r>
            <a:endParaRPr sz="3600">
              <a:solidFill>
                <a:schemeClr val="dk1"/>
              </a:solidFill>
            </a:endParaRPr>
          </a:p>
        </p:txBody>
      </p:sp>
      <p:pic>
        <p:nvPicPr>
          <p:cNvPr descr="General Electric - Wikipedia" id="682" name="Google Shape;682;g29fb185729b_4_42"/>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683" name="Google Shape;683;g29fb185729b_4_42"/>
          <p:cNvCxnSpPr>
            <a:stCxn id="682"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pic>
        <p:nvPicPr>
          <p:cNvPr id="684" name="Google Shape;684;g29fb185729b_4_42"/>
          <p:cNvPicPr preferRelativeResize="0"/>
          <p:nvPr/>
        </p:nvPicPr>
        <p:blipFill>
          <a:blip r:embed="rId4">
            <a:alphaModFix/>
          </a:blip>
          <a:stretch>
            <a:fillRect/>
          </a:stretch>
        </p:blipFill>
        <p:spPr>
          <a:xfrm>
            <a:off x="8300600" y="1337075"/>
            <a:ext cx="2996180" cy="4979200"/>
          </a:xfrm>
          <a:prstGeom prst="rect">
            <a:avLst/>
          </a:prstGeom>
          <a:noFill/>
          <a:ln>
            <a:noFill/>
          </a:ln>
        </p:spPr>
      </p:pic>
      <p:pic>
        <p:nvPicPr>
          <p:cNvPr id="685" name="Google Shape;685;g29fb185729b_4_42"/>
          <p:cNvPicPr preferRelativeResize="0"/>
          <p:nvPr/>
        </p:nvPicPr>
        <p:blipFill>
          <a:blip r:embed="rId5">
            <a:alphaModFix/>
          </a:blip>
          <a:stretch>
            <a:fillRect/>
          </a:stretch>
        </p:blipFill>
        <p:spPr>
          <a:xfrm>
            <a:off x="421925" y="1337075"/>
            <a:ext cx="7247650" cy="36480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g29f767effcc_3_20"/>
          <p:cNvSpPr txBox="1"/>
          <p:nvPr>
            <p:ph type="title"/>
          </p:nvPr>
        </p:nvSpPr>
        <p:spPr>
          <a:xfrm>
            <a:off x="1069848" y="484632"/>
            <a:ext cx="100584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Industry &amp; </a:t>
            </a:r>
            <a:r>
              <a:rPr lang="en-US" sz="3600">
                <a:solidFill>
                  <a:schemeClr val="dk1"/>
                </a:solidFill>
              </a:rPr>
              <a:t>Market Analysis</a:t>
            </a:r>
            <a:endParaRPr sz="3600">
              <a:solidFill>
                <a:schemeClr val="dk1"/>
              </a:solidFill>
            </a:endParaRPr>
          </a:p>
        </p:txBody>
      </p:sp>
      <p:pic>
        <p:nvPicPr>
          <p:cNvPr descr="General Electric - Wikipedia" id="691" name="Google Shape;691;g29f767effcc_3_20"/>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692" name="Google Shape;692;g29f767effcc_3_20"/>
          <p:cNvCxnSpPr>
            <a:stCxn id="691"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693" name="Google Shape;693;g29f767effcc_3_20"/>
          <p:cNvSpPr txBox="1"/>
          <p:nvPr/>
        </p:nvSpPr>
        <p:spPr>
          <a:xfrm>
            <a:off x="563450" y="1217650"/>
            <a:ext cx="11211000" cy="4341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US" sz="1800">
                <a:solidFill>
                  <a:schemeClr val="dk1"/>
                </a:solidFill>
                <a:latin typeface="Trebuchet MS"/>
                <a:ea typeface="Trebuchet MS"/>
                <a:cs typeface="Trebuchet MS"/>
                <a:sym typeface="Trebuchet MS"/>
              </a:rPr>
              <a:t>GE is refocusing on segment that generates the most profit and revenue.</a:t>
            </a:r>
            <a:endParaRPr b="1" sz="1800">
              <a:solidFill>
                <a:schemeClr val="dk1"/>
              </a:solidFill>
              <a:latin typeface="Trebuchet MS"/>
              <a:ea typeface="Trebuchet MS"/>
              <a:cs typeface="Trebuchet MS"/>
              <a:sym typeface="Trebuchet MS"/>
            </a:endParaRPr>
          </a:p>
        </p:txBody>
      </p:sp>
      <p:sp>
        <p:nvSpPr>
          <p:cNvPr id="694" name="Google Shape;694;g29f767effcc_3_20"/>
          <p:cNvSpPr txBox="1"/>
          <p:nvPr/>
        </p:nvSpPr>
        <p:spPr>
          <a:xfrm>
            <a:off x="4507087" y="1976655"/>
            <a:ext cx="13176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a:solidFill>
                  <a:schemeClr val="dk1"/>
                </a:solidFill>
                <a:latin typeface="Trebuchet MS"/>
                <a:ea typeface="Trebuchet MS"/>
                <a:cs typeface="Trebuchet MS"/>
                <a:sym typeface="Trebuchet MS"/>
              </a:rPr>
              <a:t>Lockheed M</a:t>
            </a:r>
            <a:endParaRPr/>
          </a:p>
        </p:txBody>
      </p:sp>
      <p:sp>
        <p:nvSpPr>
          <p:cNvPr id="695" name="Google Shape;695;g29f767effcc_3_20"/>
          <p:cNvSpPr txBox="1"/>
          <p:nvPr/>
        </p:nvSpPr>
        <p:spPr>
          <a:xfrm>
            <a:off x="1630170" y="1971491"/>
            <a:ext cx="1141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400">
                <a:solidFill>
                  <a:schemeClr val="dk1"/>
                </a:solidFill>
                <a:latin typeface="Trebuchet MS"/>
                <a:ea typeface="Trebuchet MS"/>
                <a:cs typeface="Trebuchet MS"/>
                <a:sym typeface="Trebuchet MS"/>
              </a:rPr>
              <a:t>GE</a:t>
            </a:r>
            <a:endParaRPr/>
          </a:p>
        </p:txBody>
      </p:sp>
      <p:sp>
        <p:nvSpPr>
          <p:cNvPr id="696" name="Google Shape;696;g29f767effcc_3_20"/>
          <p:cNvSpPr txBox="1"/>
          <p:nvPr/>
        </p:nvSpPr>
        <p:spPr>
          <a:xfrm>
            <a:off x="3181950" y="1971500"/>
            <a:ext cx="9585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a:solidFill>
                  <a:schemeClr val="dk1"/>
                </a:solidFill>
                <a:latin typeface="Trebuchet MS"/>
                <a:ea typeface="Trebuchet MS"/>
                <a:cs typeface="Trebuchet MS"/>
                <a:sym typeface="Trebuchet MS"/>
              </a:rPr>
              <a:t>RTX Corp</a:t>
            </a:r>
            <a:endParaRPr/>
          </a:p>
        </p:txBody>
      </p:sp>
      <p:sp>
        <p:nvSpPr>
          <p:cNvPr id="697" name="Google Shape;697;g29f767effcc_3_20"/>
          <p:cNvSpPr txBox="1"/>
          <p:nvPr/>
        </p:nvSpPr>
        <p:spPr>
          <a:xfrm>
            <a:off x="5824820" y="1971491"/>
            <a:ext cx="1553100" cy="307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a:solidFill>
                  <a:schemeClr val="dk1"/>
                </a:solidFill>
                <a:latin typeface="Trebuchet MS"/>
                <a:ea typeface="Trebuchet MS"/>
                <a:cs typeface="Trebuchet MS"/>
                <a:sym typeface="Trebuchet MS"/>
              </a:rPr>
              <a:t>Honeywell</a:t>
            </a:r>
            <a:endParaRPr/>
          </a:p>
        </p:txBody>
      </p:sp>
      <p:sp>
        <p:nvSpPr>
          <p:cNvPr id="698" name="Google Shape;698;g29f767effcc_3_20"/>
          <p:cNvSpPr txBox="1"/>
          <p:nvPr/>
        </p:nvSpPr>
        <p:spPr>
          <a:xfrm>
            <a:off x="1716625" y="2348925"/>
            <a:ext cx="1141500" cy="307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548BB7"/>
              </a:buClr>
              <a:buSzPts val="1105"/>
              <a:buFont typeface="Noto Sans Symbols"/>
              <a:buNone/>
            </a:pPr>
            <a:r>
              <a:rPr lang="en-US" sz="1300">
                <a:solidFill>
                  <a:schemeClr val="dk1"/>
                </a:solidFill>
                <a:latin typeface="Trebuchet MS"/>
                <a:ea typeface="Trebuchet MS"/>
                <a:cs typeface="Trebuchet MS"/>
                <a:sym typeface="Trebuchet MS"/>
              </a:rPr>
              <a:t>76.6</a:t>
            </a:r>
            <a:r>
              <a:rPr lang="en-US" sz="1300">
                <a:solidFill>
                  <a:schemeClr val="dk1"/>
                </a:solidFill>
                <a:latin typeface="Trebuchet MS"/>
                <a:ea typeface="Trebuchet MS"/>
                <a:cs typeface="Trebuchet MS"/>
                <a:sym typeface="Trebuchet MS"/>
              </a:rPr>
              <a:t> Bn USD</a:t>
            </a:r>
            <a:endParaRPr sz="1300">
              <a:solidFill>
                <a:schemeClr val="dk1"/>
              </a:solidFill>
              <a:latin typeface="Trebuchet MS"/>
              <a:ea typeface="Trebuchet MS"/>
              <a:cs typeface="Trebuchet MS"/>
              <a:sym typeface="Trebuchet MS"/>
            </a:endParaRPr>
          </a:p>
        </p:txBody>
      </p:sp>
      <p:sp>
        <p:nvSpPr>
          <p:cNvPr id="699" name="Google Shape;699;g29f767effcc_3_20"/>
          <p:cNvSpPr txBox="1"/>
          <p:nvPr/>
        </p:nvSpPr>
        <p:spPr>
          <a:xfrm>
            <a:off x="4507087" y="2351015"/>
            <a:ext cx="1317600" cy="30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48BB7"/>
              </a:buClr>
              <a:buSzPts val="1105"/>
              <a:buFont typeface="Noto Sans Symbols"/>
              <a:buNone/>
            </a:pPr>
            <a:r>
              <a:rPr lang="en-US" sz="1300">
                <a:solidFill>
                  <a:schemeClr val="dk1"/>
                </a:solidFill>
                <a:latin typeface="Trebuchet MS"/>
                <a:ea typeface="Trebuchet MS"/>
                <a:cs typeface="Trebuchet MS"/>
                <a:sym typeface="Trebuchet MS"/>
              </a:rPr>
              <a:t>65.98</a:t>
            </a:r>
            <a:r>
              <a:rPr lang="en-US" sz="1300">
                <a:solidFill>
                  <a:schemeClr val="dk1"/>
                </a:solidFill>
                <a:latin typeface="Trebuchet MS"/>
                <a:ea typeface="Trebuchet MS"/>
                <a:cs typeface="Trebuchet MS"/>
                <a:sym typeface="Trebuchet MS"/>
              </a:rPr>
              <a:t> Bn USD</a:t>
            </a:r>
            <a:endParaRPr/>
          </a:p>
        </p:txBody>
      </p:sp>
      <p:sp>
        <p:nvSpPr>
          <p:cNvPr id="700" name="Google Shape;700;g29f767effcc_3_20"/>
          <p:cNvSpPr txBox="1"/>
          <p:nvPr/>
        </p:nvSpPr>
        <p:spPr>
          <a:xfrm>
            <a:off x="3117990" y="2348915"/>
            <a:ext cx="1173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48BB7"/>
              </a:buClr>
              <a:buSzPts val="1105"/>
              <a:buFont typeface="Noto Sans Symbols"/>
              <a:buNone/>
            </a:pPr>
            <a:r>
              <a:rPr lang="en-US" sz="1300">
                <a:solidFill>
                  <a:schemeClr val="dk1"/>
                </a:solidFill>
                <a:latin typeface="Trebuchet MS"/>
                <a:ea typeface="Trebuchet MS"/>
                <a:cs typeface="Trebuchet MS"/>
                <a:sym typeface="Trebuchet MS"/>
              </a:rPr>
              <a:t>67.07</a:t>
            </a:r>
            <a:r>
              <a:rPr lang="en-US" sz="1300">
                <a:solidFill>
                  <a:schemeClr val="dk1"/>
                </a:solidFill>
                <a:latin typeface="Trebuchet MS"/>
                <a:ea typeface="Trebuchet MS"/>
                <a:cs typeface="Trebuchet MS"/>
                <a:sym typeface="Trebuchet MS"/>
              </a:rPr>
              <a:t> Bn USD</a:t>
            </a:r>
            <a:endParaRPr/>
          </a:p>
        </p:txBody>
      </p:sp>
      <p:sp>
        <p:nvSpPr>
          <p:cNvPr id="701" name="Google Shape;701;g29f767effcc_3_20"/>
          <p:cNvSpPr txBox="1"/>
          <p:nvPr/>
        </p:nvSpPr>
        <p:spPr>
          <a:xfrm>
            <a:off x="5974825" y="2344875"/>
            <a:ext cx="1317600" cy="315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48BB7"/>
              </a:buClr>
              <a:buSzPts val="1105"/>
              <a:buFont typeface="Noto Sans Symbols"/>
              <a:buNone/>
            </a:pPr>
            <a:r>
              <a:rPr lang="en-US" sz="1300">
                <a:solidFill>
                  <a:schemeClr val="dk1"/>
                </a:solidFill>
                <a:latin typeface="Trebuchet MS"/>
                <a:ea typeface="Trebuchet MS"/>
                <a:cs typeface="Trebuchet MS"/>
                <a:sym typeface="Trebuchet MS"/>
              </a:rPr>
              <a:t>35.47</a:t>
            </a:r>
            <a:r>
              <a:rPr lang="en-US" sz="1300">
                <a:solidFill>
                  <a:schemeClr val="dk1"/>
                </a:solidFill>
                <a:latin typeface="Trebuchet MS"/>
                <a:ea typeface="Trebuchet MS"/>
                <a:cs typeface="Trebuchet MS"/>
                <a:sym typeface="Trebuchet MS"/>
              </a:rPr>
              <a:t> bn USD</a:t>
            </a:r>
            <a:endParaRPr/>
          </a:p>
        </p:txBody>
      </p:sp>
      <p:sp>
        <p:nvSpPr>
          <p:cNvPr id="702" name="Google Shape;702;g29f767effcc_3_20"/>
          <p:cNvSpPr txBox="1"/>
          <p:nvPr/>
        </p:nvSpPr>
        <p:spPr>
          <a:xfrm>
            <a:off x="563449" y="2318027"/>
            <a:ext cx="1055400" cy="338700"/>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ctr">
              <a:lnSpc>
                <a:spcPct val="100000"/>
              </a:lnSpc>
              <a:spcBef>
                <a:spcPts val="0"/>
              </a:spcBef>
              <a:spcAft>
                <a:spcPts val="0"/>
              </a:spcAft>
              <a:buClr>
                <a:srgbClr val="548BB7"/>
              </a:buClr>
              <a:buSzPct val="85000"/>
              <a:buFont typeface="Noto Sans Symbols"/>
              <a:buNone/>
            </a:pPr>
            <a:r>
              <a:rPr b="1" lang="en-US" sz="1300">
                <a:solidFill>
                  <a:schemeClr val="dk1"/>
                </a:solidFill>
                <a:latin typeface="Trebuchet MS"/>
                <a:ea typeface="Trebuchet MS"/>
                <a:cs typeface="Trebuchet MS"/>
                <a:sym typeface="Trebuchet MS"/>
              </a:rPr>
              <a:t>Revenue</a:t>
            </a:r>
            <a:endParaRPr b="1" sz="1300">
              <a:solidFill>
                <a:schemeClr val="dk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548BB7"/>
              </a:buClr>
              <a:buSzPct val="85000"/>
              <a:buFont typeface="Noto Sans Symbols"/>
              <a:buNone/>
            </a:pPr>
            <a:r>
              <a:rPr b="1" lang="en-US" sz="1300">
                <a:solidFill>
                  <a:schemeClr val="dk1"/>
                </a:solidFill>
                <a:latin typeface="Trebuchet MS"/>
                <a:ea typeface="Trebuchet MS"/>
                <a:cs typeface="Trebuchet MS"/>
                <a:sym typeface="Trebuchet MS"/>
              </a:rPr>
              <a:t>2022</a:t>
            </a:r>
            <a:endParaRPr b="1" sz="1300">
              <a:solidFill>
                <a:schemeClr val="dk1"/>
              </a:solidFill>
              <a:latin typeface="Trebuchet MS"/>
              <a:ea typeface="Trebuchet MS"/>
              <a:cs typeface="Trebuchet MS"/>
              <a:sym typeface="Trebuchet MS"/>
            </a:endParaRPr>
          </a:p>
        </p:txBody>
      </p:sp>
      <p:sp>
        <p:nvSpPr>
          <p:cNvPr id="703" name="Google Shape;703;g29f767effcc_3_20"/>
          <p:cNvSpPr txBox="1"/>
          <p:nvPr/>
        </p:nvSpPr>
        <p:spPr>
          <a:xfrm>
            <a:off x="8288975" y="6122250"/>
            <a:ext cx="30078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US" sz="1000"/>
              <a:t>Source: Investopedia, Statista, GE Electric </a:t>
            </a:r>
            <a:endParaRPr i="1" sz="1000"/>
          </a:p>
        </p:txBody>
      </p:sp>
      <p:pic>
        <p:nvPicPr>
          <p:cNvPr descr="A pie chart with numbers and text&#10;&#10;Description automatically generated" id="704" name="Google Shape;704;g29f767effcc_3_20"/>
          <p:cNvPicPr preferRelativeResize="0"/>
          <p:nvPr/>
        </p:nvPicPr>
        <p:blipFill rotWithShape="1">
          <a:blip r:embed="rId4">
            <a:alphaModFix/>
          </a:blip>
          <a:srcRect b="0" l="4914" r="7319" t="0"/>
          <a:stretch/>
        </p:blipFill>
        <p:spPr>
          <a:xfrm>
            <a:off x="953575" y="3423725"/>
            <a:ext cx="3147788" cy="2324138"/>
          </a:xfrm>
          <a:prstGeom prst="rect">
            <a:avLst/>
          </a:prstGeom>
          <a:noFill/>
          <a:ln>
            <a:noFill/>
          </a:ln>
        </p:spPr>
      </p:pic>
      <p:sp>
        <p:nvSpPr>
          <p:cNvPr id="705" name="Google Shape;705;g29f767effcc_3_20"/>
          <p:cNvSpPr txBox="1"/>
          <p:nvPr/>
        </p:nvSpPr>
        <p:spPr>
          <a:xfrm>
            <a:off x="953564" y="5747887"/>
            <a:ext cx="30078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400">
                <a:solidFill>
                  <a:schemeClr val="dk1"/>
                </a:solidFill>
                <a:latin typeface="Trebuchet MS"/>
                <a:ea typeface="Trebuchet MS"/>
                <a:cs typeface="Trebuchet MS"/>
                <a:sym typeface="Trebuchet MS"/>
              </a:rPr>
              <a:t>GE’s Largest Product Segment by Revenue - Aviation</a:t>
            </a:r>
            <a:endParaRPr/>
          </a:p>
        </p:txBody>
      </p:sp>
      <p:pic>
        <p:nvPicPr>
          <p:cNvPr descr="A diagram of energy efficiency&#10;&#10;Description automatically generated" id="706" name="Google Shape;706;g29f767effcc_3_20"/>
          <p:cNvPicPr preferRelativeResize="0"/>
          <p:nvPr/>
        </p:nvPicPr>
        <p:blipFill rotWithShape="1">
          <a:blip r:embed="rId5">
            <a:alphaModFix/>
          </a:blip>
          <a:srcRect b="0" l="0" r="0" t="0"/>
          <a:stretch/>
        </p:blipFill>
        <p:spPr>
          <a:xfrm>
            <a:off x="4682743" y="3423725"/>
            <a:ext cx="2538682" cy="2324139"/>
          </a:xfrm>
          <a:prstGeom prst="rect">
            <a:avLst/>
          </a:prstGeom>
          <a:noFill/>
          <a:ln>
            <a:noFill/>
          </a:ln>
        </p:spPr>
      </p:pic>
      <p:sp>
        <p:nvSpPr>
          <p:cNvPr id="707" name="Google Shape;707;g29f767effcc_3_20"/>
          <p:cNvSpPr txBox="1"/>
          <p:nvPr/>
        </p:nvSpPr>
        <p:spPr>
          <a:xfrm>
            <a:off x="4894258" y="5747879"/>
            <a:ext cx="2523300" cy="5232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1" lang="en-US" sz="1400">
                <a:solidFill>
                  <a:schemeClr val="dk1"/>
                </a:solidFill>
                <a:latin typeface="Trebuchet MS"/>
                <a:ea typeface="Trebuchet MS"/>
                <a:cs typeface="Trebuchet MS"/>
                <a:sym typeface="Trebuchet MS"/>
              </a:rPr>
              <a:t>GE Digital leading in the innovation space</a:t>
            </a:r>
            <a:endParaRPr/>
          </a:p>
        </p:txBody>
      </p:sp>
      <p:sp>
        <p:nvSpPr>
          <p:cNvPr id="708" name="Google Shape;708;g29f767effcc_3_20"/>
          <p:cNvSpPr txBox="1"/>
          <p:nvPr>
            <p:ph idx="1" type="body"/>
          </p:nvPr>
        </p:nvSpPr>
        <p:spPr>
          <a:xfrm>
            <a:off x="7930775" y="2340700"/>
            <a:ext cx="3757200" cy="2025900"/>
          </a:xfrm>
          <a:prstGeom prst="rect">
            <a:avLst/>
          </a:prstGeom>
          <a:noFill/>
          <a:ln>
            <a:noFill/>
          </a:ln>
        </p:spPr>
        <p:txBody>
          <a:bodyPr anchorCtr="0" anchor="t" bIns="45700" lIns="91425" spcFirstLastPara="1" rIns="91425" wrap="square" tIns="45700">
            <a:noAutofit/>
          </a:bodyPr>
          <a:lstStyle/>
          <a:p>
            <a:pPr indent="-182880" lvl="0" marL="182880" rtl="0" algn="just">
              <a:lnSpc>
                <a:spcPct val="100000"/>
              </a:lnSpc>
              <a:spcBef>
                <a:spcPts val="0"/>
              </a:spcBef>
              <a:spcAft>
                <a:spcPts val="0"/>
              </a:spcAft>
              <a:buSzPts val="1105"/>
              <a:buChar char="▪"/>
            </a:pPr>
            <a:r>
              <a:rPr lang="en-US" sz="1300"/>
              <a:t>GE Global Revenue, 2022: 76.6 Bn USD</a:t>
            </a:r>
            <a:endParaRPr/>
          </a:p>
          <a:p>
            <a:pPr indent="-182880" lvl="0" marL="182880" rtl="0" algn="just">
              <a:lnSpc>
                <a:spcPct val="100000"/>
              </a:lnSpc>
              <a:spcBef>
                <a:spcPts val="1200"/>
              </a:spcBef>
              <a:spcAft>
                <a:spcPts val="0"/>
              </a:spcAft>
              <a:buSzPts val="1105"/>
              <a:buChar char="▪"/>
            </a:pPr>
            <a:r>
              <a:rPr lang="en-US" sz="1300"/>
              <a:t>GE Share Price, 28</a:t>
            </a:r>
            <a:r>
              <a:rPr baseline="30000" lang="en-US" sz="1300"/>
              <a:t>th</a:t>
            </a:r>
            <a:r>
              <a:rPr lang="en-US" sz="1300"/>
              <a:t> Nov, 2023: 119.97</a:t>
            </a:r>
            <a:endParaRPr/>
          </a:p>
          <a:p>
            <a:pPr indent="-182880" lvl="0" marL="182880" rtl="0" algn="just">
              <a:lnSpc>
                <a:spcPct val="100000"/>
              </a:lnSpc>
              <a:spcBef>
                <a:spcPts val="1200"/>
              </a:spcBef>
              <a:spcAft>
                <a:spcPts val="0"/>
              </a:spcAft>
              <a:buSzPts val="1105"/>
              <a:buChar char="▪"/>
            </a:pPr>
            <a:r>
              <a:rPr lang="en-US" sz="1300"/>
              <a:t>GE Market Cap – 130.57 Bn USD</a:t>
            </a:r>
            <a:endParaRPr/>
          </a:p>
          <a:p>
            <a:pPr indent="-182880" lvl="0" marL="182880" rtl="0" algn="just">
              <a:lnSpc>
                <a:spcPct val="100000"/>
              </a:lnSpc>
              <a:spcBef>
                <a:spcPts val="1200"/>
              </a:spcBef>
              <a:spcAft>
                <a:spcPts val="0"/>
              </a:spcAft>
              <a:buSzPts val="1105"/>
              <a:buChar char="▪"/>
            </a:pPr>
            <a:r>
              <a:rPr lang="en-US" sz="1300"/>
              <a:t>GE Overall Market share: 5.14%</a:t>
            </a:r>
            <a:endParaRPr/>
          </a:p>
          <a:p>
            <a:pPr indent="-182880" lvl="0" marL="182880" rtl="0" algn="just">
              <a:lnSpc>
                <a:spcPct val="100000"/>
              </a:lnSpc>
              <a:spcBef>
                <a:spcPts val="1200"/>
              </a:spcBef>
              <a:spcAft>
                <a:spcPts val="0"/>
              </a:spcAft>
              <a:buSzPts val="1105"/>
              <a:buChar char="▪"/>
            </a:pPr>
            <a:r>
              <a:rPr lang="en-US" sz="1300"/>
              <a:t>GE has seen a 60% growth in stock prices despite the GE Healthcare spinoff </a:t>
            </a:r>
            <a:endParaRPr/>
          </a:p>
        </p:txBody>
      </p:sp>
      <p:sp>
        <p:nvSpPr>
          <p:cNvPr id="709" name="Google Shape;709;g29f767effcc_3_20"/>
          <p:cNvSpPr txBox="1"/>
          <p:nvPr/>
        </p:nvSpPr>
        <p:spPr>
          <a:xfrm>
            <a:off x="7936156" y="1976645"/>
            <a:ext cx="32295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400">
                <a:solidFill>
                  <a:schemeClr val="dk1"/>
                </a:solidFill>
                <a:latin typeface="Trebuchet MS"/>
                <a:ea typeface="Trebuchet MS"/>
                <a:cs typeface="Trebuchet MS"/>
                <a:sym typeface="Trebuchet MS"/>
              </a:rPr>
              <a:t>General Electrical Market Analysis </a:t>
            </a:r>
            <a:endParaRPr/>
          </a:p>
        </p:txBody>
      </p:sp>
      <p:sp>
        <p:nvSpPr>
          <p:cNvPr id="710" name="Google Shape;710;g29f767effcc_3_20"/>
          <p:cNvSpPr txBox="1"/>
          <p:nvPr/>
        </p:nvSpPr>
        <p:spPr>
          <a:xfrm>
            <a:off x="563449" y="2777702"/>
            <a:ext cx="1055400" cy="338700"/>
          </a:xfrm>
          <a:prstGeom prst="rect">
            <a:avLst/>
          </a:prstGeom>
          <a:noFill/>
          <a:ln>
            <a:noFill/>
          </a:ln>
        </p:spPr>
        <p:txBody>
          <a:bodyPr anchorCtr="0" anchor="t" bIns="45700" lIns="91425" spcFirstLastPara="1" rIns="91425" wrap="square" tIns="45700">
            <a:normAutofit fontScale="77500" lnSpcReduction="20000"/>
          </a:bodyPr>
          <a:lstStyle/>
          <a:p>
            <a:pPr indent="0" lvl="0" marL="0" marR="0" rtl="0" algn="ctr">
              <a:lnSpc>
                <a:spcPct val="100000"/>
              </a:lnSpc>
              <a:spcBef>
                <a:spcPts val="0"/>
              </a:spcBef>
              <a:spcAft>
                <a:spcPts val="0"/>
              </a:spcAft>
              <a:buClr>
                <a:srgbClr val="548BB7"/>
              </a:buClr>
              <a:buSzPct val="85000"/>
              <a:buFont typeface="Noto Sans Symbols"/>
              <a:buNone/>
            </a:pPr>
            <a:r>
              <a:rPr b="1" lang="en-US" sz="1300">
                <a:solidFill>
                  <a:schemeClr val="dk1"/>
                </a:solidFill>
                <a:latin typeface="Trebuchet MS"/>
                <a:ea typeface="Trebuchet MS"/>
                <a:cs typeface="Trebuchet MS"/>
                <a:sym typeface="Trebuchet MS"/>
              </a:rPr>
              <a:t>Stock Price</a:t>
            </a:r>
            <a:endParaRPr b="1" sz="1300">
              <a:solidFill>
                <a:schemeClr val="dk1"/>
              </a:solidFill>
              <a:latin typeface="Trebuchet MS"/>
              <a:ea typeface="Trebuchet MS"/>
              <a:cs typeface="Trebuchet MS"/>
              <a:sym typeface="Trebuchet MS"/>
            </a:endParaRPr>
          </a:p>
          <a:p>
            <a:pPr indent="0" lvl="0" marL="0" marR="0" rtl="0" algn="ctr">
              <a:lnSpc>
                <a:spcPct val="100000"/>
              </a:lnSpc>
              <a:spcBef>
                <a:spcPts val="0"/>
              </a:spcBef>
              <a:spcAft>
                <a:spcPts val="0"/>
              </a:spcAft>
              <a:buClr>
                <a:srgbClr val="548BB7"/>
              </a:buClr>
              <a:buSzPct val="85000"/>
              <a:buFont typeface="Noto Sans Symbols"/>
              <a:buNone/>
            </a:pPr>
            <a:r>
              <a:rPr b="1" lang="en-US" sz="1300">
                <a:solidFill>
                  <a:schemeClr val="dk1"/>
                </a:solidFill>
                <a:latin typeface="Trebuchet MS"/>
                <a:ea typeface="Trebuchet MS"/>
                <a:cs typeface="Trebuchet MS"/>
                <a:sym typeface="Trebuchet MS"/>
              </a:rPr>
              <a:t>28th Nov</a:t>
            </a:r>
            <a:endParaRPr b="1" sz="1300">
              <a:solidFill>
                <a:schemeClr val="dk1"/>
              </a:solidFill>
              <a:latin typeface="Trebuchet MS"/>
              <a:ea typeface="Trebuchet MS"/>
              <a:cs typeface="Trebuchet MS"/>
              <a:sym typeface="Trebuchet MS"/>
            </a:endParaRPr>
          </a:p>
        </p:txBody>
      </p:sp>
      <p:sp>
        <p:nvSpPr>
          <p:cNvPr id="711" name="Google Shape;711;g29f767effcc_3_20"/>
          <p:cNvSpPr txBox="1"/>
          <p:nvPr/>
        </p:nvSpPr>
        <p:spPr>
          <a:xfrm>
            <a:off x="1716625" y="2793150"/>
            <a:ext cx="1141500" cy="3078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548BB7"/>
              </a:buClr>
              <a:buSzPts val="1105"/>
              <a:buFont typeface="Noto Sans Symbols"/>
              <a:buNone/>
            </a:pPr>
            <a:r>
              <a:rPr lang="en-US" sz="1300">
                <a:solidFill>
                  <a:schemeClr val="dk1"/>
                </a:solidFill>
                <a:latin typeface="Trebuchet MS"/>
                <a:ea typeface="Trebuchet MS"/>
                <a:cs typeface="Trebuchet MS"/>
                <a:sym typeface="Trebuchet MS"/>
              </a:rPr>
              <a:t>119.97</a:t>
            </a:r>
            <a:endParaRPr sz="1300">
              <a:solidFill>
                <a:schemeClr val="dk1"/>
              </a:solidFill>
              <a:latin typeface="Trebuchet MS"/>
              <a:ea typeface="Trebuchet MS"/>
              <a:cs typeface="Trebuchet MS"/>
              <a:sym typeface="Trebuchet MS"/>
            </a:endParaRPr>
          </a:p>
        </p:txBody>
      </p:sp>
      <p:sp>
        <p:nvSpPr>
          <p:cNvPr id="712" name="Google Shape;712;g29f767effcc_3_20"/>
          <p:cNvSpPr txBox="1"/>
          <p:nvPr/>
        </p:nvSpPr>
        <p:spPr>
          <a:xfrm>
            <a:off x="4507087" y="2795240"/>
            <a:ext cx="1317600" cy="3057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48BB7"/>
              </a:buClr>
              <a:buSzPts val="1105"/>
              <a:buFont typeface="Noto Sans Symbols"/>
              <a:buNone/>
            </a:pPr>
            <a:r>
              <a:rPr lang="en-US" sz="1300">
                <a:solidFill>
                  <a:schemeClr val="dk1"/>
                </a:solidFill>
                <a:latin typeface="Trebuchet MS"/>
                <a:ea typeface="Trebuchet MS"/>
                <a:cs typeface="Trebuchet MS"/>
                <a:sym typeface="Trebuchet MS"/>
              </a:rPr>
              <a:t>445.49</a:t>
            </a:r>
            <a:endParaRPr/>
          </a:p>
        </p:txBody>
      </p:sp>
      <p:sp>
        <p:nvSpPr>
          <p:cNvPr id="713" name="Google Shape;713;g29f767effcc_3_20"/>
          <p:cNvSpPr txBox="1"/>
          <p:nvPr/>
        </p:nvSpPr>
        <p:spPr>
          <a:xfrm>
            <a:off x="3117990" y="2793140"/>
            <a:ext cx="1173900" cy="307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48BB7"/>
              </a:buClr>
              <a:buSzPts val="1105"/>
              <a:buFont typeface="Noto Sans Symbols"/>
              <a:buNone/>
            </a:pPr>
            <a:r>
              <a:rPr lang="en-US" sz="1300">
                <a:solidFill>
                  <a:schemeClr val="dk1"/>
                </a:solidFill>
                <a:latin typeface="Trebuchet MS"/>
                <a:ea typeface="Trebuchet MS"/>
                <a:cs typeface="Trebuchet MS"/>
                <a:sym typeface="Trebuchet MS"/>
              </a:rPr>
              <a:t>74.47</a:t>
            </a:r>
            <a:endParaRPr/>
          </a:p>
        </p:txBody>
      </p:sp>
      <p:sp>
        <p:nvSpPr>
          <p:cNvPr id="714" name="Google Shape;714;g29f767effcc_3_20"/>
          <p:cNvSpPr txBox="1"/>
          <p:nvPr/>
        </p:nvSpPr>
        <p:spPr>
          <a:xfrm>
            <a:off x="5974825" y="2789100"/>
            <a:ext cx="1317600" cy="3159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548BB7"/>
              </a:buClr>
              <a:buSzPts val="1105"/>
              <a:buFont typeface="Noto Sans Symbols"/>
              <a:buNone/>
            </a:pPr>
            <a:r>
              <a:rPr lang="en-US" sz="1300">
                <a:solidFill>
                  <a:schemeClr val="dk1"/>
                </a:solidFill>
                <a:latin typeface="Trebuchet MS"/>
                <a:ea typeface="Trebuchet MS"/>
                <a:cs typeface="Trebuchet MS"/>
                <a:sym typeface="Trebuchet MS"/>
              </a:rPr>
              <a:t>192.97</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pic>
        <p:nvPicPr>
          <p:cNvPr descr="General Electric - Wikipedia" id="719" name="Google Shape;719;g29fb185729b_3_40"/>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720" name="Google Shape;720;g29fb185729b_3_40"/>
          <p:cNvCxnSpPr>
            <a:stCxn id="719"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721" name="Google Shape;721;g29fb185729b_3_40"/>
          <p:cNvSpPr txBox="1"/>
          <p:nvPr>
            <p:ph type="title"/>
          </p:nvPr>
        </p:nvSpPr>
        <p:spPr>
          <a:xfrm>
            <a:off x="1069848" y="484632"/>
            <a:ext cx="100584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Industry &amp; Market Analysis</a:t>
            </a:r>
            <a:endParaRPr sz="3600">
              <a:solidFill>
                <a:schemeClr val="dk1"/>
              </a:solidFill>
            </a:endParaRPr>
          </a:p>
        </p:txBody>
      </p:sp>
      <p:pic>
        <p:nvPicPr>
          <p:cNvPr id="722" name="Google Shape;722;g29fb185729b_3_40"/>
          <p:cNvPicPr preferRelativeResize="0"/>
          <p:nvPr/>
        </p:nvPicPr>
        <p:blipFill>
          <a:blip r:embed="rId4">
            <a:alphaModFix/>
          </a:blip>
          <a:stretch>
            <a:fillRect/>
          </a:stretch>
        </p:blipFill>
        <p:spPr>
          <a:xfrm>
            <a:off x="409813" y="2610850"/>
            <a:ext cx="5902025" cy="2587475"/>
          </a:xfrm>
          <a:prstGeom prst="rect">
            <a:avLst/>
          </a:prstGeom>
          <a:noFill/>
          <a:ln>
            <a:noFill/>
          </a:ln>
        </p:spPr>
      </p:pic>
      <p:sp>
        <p:nvSpPr>
          <p:cNvPr id="723" name="Google Shape;723;g29fb185729b_3_40"/>
          <p:cNvSpPr txBox="1"/>
          <p:nvPr/>
        </p:nvSpPr>
        <p:spPr>
          <a:xfrm>
            <a:off x="1665275" y="1109825"/>
            <a:ext cx="8285700" cy="434100"/>
          </a:xfrm>
          <a:prstGeom prst="rect">
            <a:avLst/>
          </a:prstGeom>
          <a:noFill/>
          <a:ln>
            <a:noFill/>
          </a:ln>
        </p:spPr>
        <p:txBody>
          <a:bodyPr anchorCtr="0" anchor="t" bIns="91425" lIns="91425" spcFirstLastPara="1" rIns="91425" wrap="square" tIns="91425">
            <a:spAutoFit/>
          </a:bodyPr>
          <a:lstStyle/>
          <a:p>
            <a:pPr indent="0" lvl="0" marL="0" marR="0" rtl="0" algn="ctr">
              <a:lnSpc>
                <a:spcPct val="90000"/>
              </a:lnSpc>
              <a:spcBef>
                <a:spcPts val="0"/>
              </a:spcBef>
              <a:spcAft>
                <a:spcPts val="0"/>
              </a:spcAft>
              <a:buNone/>
            </a:pPr>
            <a:r>
              <a:rPr b="1" lang="en-US" sz="1800">
                <a:solidFill>
                  <a:schemeClr val="dk1"/>
                </a:solidFill>
                <a:latin typeface="Trebuchet MS"/>
                <a:ea typeface="Trebuchet MS"/>
                <a:cs typeface="Trebuchet MS"/>
                <a:sym typeface="Trebuchet MS"/>
              </a:rPr>
              <a:t>GE has a Price-To-Earnings Ratio (12.3x)</a:t>
            </a:r>
            <a:endParaRPr b="1" sz="1800">
              <a:solidFill>
                <a:schemeClr val="dk1"/>
              </a:solidFill>
              <a:latin typeface="Trebuchet MS"/>
              <a:ea typeface="Trebuchet MS"/>
              <a:cs typeface="Trebuchet MS"/>
              <a:sym typeface="Trebuchet MS"/>
            </a:endParaRPr>
          </a:p>
        </p:txBody>
      </p:sp>
      <p:pic>
        <p:nvPicPr>
          <p:cNvPr id="724" name="Google Shape;724;g29fb185729b_3_40"/>
          <p:cNvPicPr preferRelativeResize="0"/>
          <p:nvPr/>
        </p:nvPicPr>
        <p:blipFill rotWithShape="1">
          <a:blip r:embed="rId5">
            <a:alphaModFix/>
          </a:blip>
          <a:srcRect b="0" l="0" r="0" t="0"/>
          <a:stretch/>
        </p:blipFill>
        <p:spPr>
          <a:xfrm>
            <a:off x="6427363" y="1741975"/>
            <a:ext cx="5354826" cy="3456335"/>
          </a:xfrm>
          <a:prstGeom prst="rect">
            <a:avLst/>
          </a:prstGeom>
          <a:noFill/>
          <a:ln>
            <a:noFill/>
          </a:ln>
        </p:spPr>
      </p:pic>
      <p:sp>
        <p:nvSpPr>
          <p:cNvPr id="725" name="Google Shape;725;g29fb185729b_3_40"/>
          <p:cNvSpPr txBox="1"/>
          <p:nvPr/>
        </p:nvSpPr>
        <p:spPr>
          <a:xfrm>
            <a:off x="6427363" y="5355238"/>
            <a:ext cx="5354700" cy="585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US" sz="1300">
                <a:solidFill>
                  <a:schemeClr val="dk1"/>
                </a:solidFill>
                <a:latin typeface="Trebuchet MS"/>
                <a:ea typeface="Trebuchet MS"/>
                <a:cs typeface="Trebuchet MS"/>
                <a:sym typeface="Trebuchet MS"/>
              </a:rPr>
              <a:t>GE is expensive based on its Price-To-Earnings Ratio (12.3x) compared to the Global Industrials industry average (11.9x)</a:t>
            </a:r>
            <a:endParaRPr sz="1300">
              <a:solidFill>
                <a:schemeClr val="dk1"/>
              </a:solidFill>
              <a:latin typeface="Trebuchet MS"/>
              <a:ea typeface="Trebuchet MS"/>
              <a:cs typeface="Trebuchet MS"/>
              <a:sym typeface="Trebuchet MS"/>
            </a:endParaRPr>
          </a:p>
        </p:txBody>
      </p:sp>
      <p:sp>
        <p:nvSpPr>
          <p:cNvPr id="726" name="Google Shape;726;g29fb185729b_3_40"/>
          <p:cNvSpPr txBox="1"/>
          <p:nvPr/>
        </p:nvSpPr>
        <p:spPr>
          <a:xfrm>
            <a:off x="683463" y="5355238"/>
            <a:ext cx="5354700" cy="5850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lang="en-US" sz="1300">
                <a:solidFill>
                  <a:schemeClr val="dk1"/>
                </a:solidFill>
                <a:latin typeface="Trebuchet MS"/>
                <a:ea typeface="Trebuchet MS"/>
                <a:cs typeface="Trebuchet MS"/>
                <a:sym typeface="Trebuchet MS"/>
              </a:rPr>
              <a:t>GE is good value based on its Price-To-Earnings Ratio (12.3x) compared to the peer average (19.9x) in the US</a:t>
            </a:r>
            <a:endParaRPr sz="1300">
              <a:solidFill>
                <a:schemeClr val="dk1"/>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2"/>
          <p:cNvSpPr txBox="1"/>
          <p:nvPr>
            <p:ph type="title"/>
          </p:nvPr>
        </p:nvSpPr>
        <p:spPr>
          <a:xfrm>
            <a:off x="1066798" y="164182"/>
            <a:ext cx="10058400" cy="625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3600"/>
              <a:buFont typeface="Georgia"/>
              <a:buNone/>
            </a:pPr>
            <a:r>
              <a:rPr lang="en-US" sz="3600"/>
              <a:t>Introduction</a:t>
            </a:r>
            <a:endParaRPr/>
          </a:p>
        </p:txBody>
      </p:sp>
      <p:pic>
        <p:nvPicPr>
          <p:cNvPr descr="General Electric - Wikipedia" id="332" name="Google Shape;332;p2"/>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333" name="Google Shape;333;p2"/>
          <p:cNvCxnSpPr>
            <a:stCxn id="332"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334" name="Google Shape;334;p2"/>
          <p:cNvSpPr/>
          <p:nvPr/>
        </p:nvSpPr>
        <p:spPr>
          <a:xfrm>
            <a:off x="1069850" y="1176100"/>
            <a:ext cx="9860400" cy="36855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1" i="0" lang="en-US" sz="1500" u="none" cap="none" strike="noStrike">
                <a:solidFill>
                  <a:schemeClr val="dk1"/>
                </a:solidFill>
                <a:latin typeface="Trebuchet MS"/>
                <a:ea typeface="Trebuchet MS"/>
                <a:cs typeface="Trebuchet MS"/>
                <a:sym typeface="Trebuchet MS"/>
              </a:rPr>
              <a:t>General Electric</a:t>
            </a:r>
            <a:r>
              <a:rPr b="0" i="0" lang="en-US" sz="1500" u="none" cap="none" strike="noStrike">
                <a:solidFill>
                  <a:schemeClr val="dk1"/>
                </a:solidFill>
                <a:latin typeface="Trebuchet MS"/>
                <a:ea typeface="Trebuchet MS"/>
                <a:cs typeface="Trebuchet MS"/>
                <a:sym typeface="Trebuchet MS"/>
              </a:rPr>
              <a:t> </a:t>
            </a:r>
            <a:r>
              <a:rPr lang="en-US" sz="1500">
                <a:solidFill>
                  <a:schemeClr val="dk1"/>
                </a:solidFill>
                <a:latin typeface="Trebuchet MS"/>
                <a:ea typeface="Trebuchet MS"/>
                <a:cs typeface="Trebuchet MS"/>
                <a:sym typeface="Trebuchet MS"/>
              </a:rPr>
              <a:t>is an American Multinational company. It</a:t>
            </a:r>
            <a:r>
              <a:rPr b="0" i="0" lang="en-US" sz="1500" u="none" cap="none" strike="noStrike">
                <a:solidFill>
                  <a:schemeClr val="dk1"/>
                </a:solidFill>
                <a:latin typeface="Trebuchet MS"/>
                <a:ea typeface="Trebuchet MS"/>
                <a:cs typeface="Trebuchet MS"/>
                <a:sym typeface="Trebuchet MS"/>
              </a:rPr>
              <a:t> has been a publicly traded company</a:t>
            </a:r>
            <a:r>
              <a:rPr lang="en-US" sz="1500">
                <a:solidFill>
                  <a:schemeClr val="dk1"/>
                </a:solidFill>
                <a:latin typeface="Trebuchet MS"/>
                <a:ea typeface="Trebuchet MS"/>
                <a:cs typeface="Trebuchet MS"/>
                <a:sym typeface="Trebuchet MS"/>
              </a:rPr>
              <a:t>, </a:t>
            </a:r>
            <a:r>
              <a:rPr b="0" i="0" lang="en-US" sz="1500" u="none" cap="none" strike="noStrike">
                <a:solidFill>
                  <a:schemeClr val="dk1"/>
                </a:solidFill>
                <a:latin typeface="Trebuchet MS"/>
                <a:ea typeface="Trebuchet MS"/>
                <a:cs typeface="Trebuchet MS"/>
                <a:sym typeface="Trebuchet MS"/>
              </a:rPr>
              <a:t>traded on the New York Stock Exchange</a:t>
            </a:r>
            <a:r>
              <a:rPr lang="en-US" sz="1500">
                <a:solidFill>
                  <a:schemeClr val="dk1"/>
                </a:solidFill>
                <a:latin typeface="Trebuchet MS"/>
                <a:ea typeface="Trebuchet MS"/>
                <a:cs typeface="Trebuchet MS"/>
                <a:sym typeface="Trebuchet MS"/>
              </a:rPr>
              <a:t>.</a:t>
            </a:r>
            <a:r>
              <a:rPr lang="en-US">
                <a:solidFill>
                  <a:schemeClr val="dk1"/>
                </a:solidFill>
                <a:latin typeface="Trebuchet MS"/>
                <a:ea typeface="Trebuchet MS"/>
                <a:cs typeface="Trebuchet MS"/>
                <a:sym typeface="Trebuchet MS"/>
              </a:rPr>
              <a:t>The company has several divisions, including aerospace, power, renewable energy, digital industry, additive manufacturing, and venture capital and finance.</a:t>
            </a:r>
            <a:endParaRPr sz="1500">
              <a:solidFill>
                <a:schemeClr val="dk1"/>
              </a:solidFill>
              <a:latin typeface="Trebuchet MS"/>
              <a:ea typeface="Trebuchet MS"/>
              <a:cs typeface="Trebuchet MS"/>
              <a:sym typeface="Trebuchet MS"/>
            </a:endParaRPr>
          </a:p>
          <a:p>
            <a:pPr indent="0" lvl="0" marL="0" marR="0" rtl="0" algn="just">
              <a:lnSpc>
                <a:spcPct val="150000"/>
              </a:lnSpc>
              <a:spcBef>
                <a:spcPts val="0"/>
              </a:spcBef>
              <a:spcAft>
                <a:spcPts val="0"/>
              </a:spcAft>
              <a:buNone/>
            </a:pPr>
            <a:r>
              <a:rPr b="1" i="0" lang="en-US" u="none" cap="none" strike="noStrike">
                <a:solidFill>
                  <a:schemeClr val="dk1"/>
                </a:solidFill>
                <a:latin typeface="Trebuchet MS"/>
                <a:ea typeface="Trebuchet MS"/>
                <a:cs typeface="Trebuchet MS"/>
                <a:sym typeface="Trebuchet MS"/>
              </a:rPr>
              <a:t>Founder</a:t>
            </a:r>
            <a:r>
              <a:rPr b="0" i="0" lang="en-US" u="none" cap="none" strike="noStrike">
                <a:solidFill>
                  <a:schemeClr val="dk1"/>
                </a:solidFill>
                <a:latin typeface="Trebuchet MS"/>
                <a:ea typeface="Trebuchet MS"/>
                <a:cs typeface="Trebuchet MS"/>
                <a:sym typeface="Trebuchet MS"/>
              </a:rPr>
              <a:t> 			– Thomas Edison; J. P. Morgan; </a:t>
            </a:r>
            <a:r>
              <a:rPr lang="en-US">
                <a:solidFill>
                  <a:schemeClr val="dk1"/>
                </a:solidFill>
                <a:latin typeface="Trebuchet MS"/>
                <a:ea typeface="Trebuchet MS"/>
                <a:cs typeface="Trebuchet MS"/>
                <a:sym typeface="Trebuchet MS"/>
              </a:rPr>
              <a:t>Charles A. Coffin</a:t>
            </a:r>
            <a:endParaRPr/>
          </a:p>
          <a:p>
            <a:pPr indent="0" lvl="0" marL="0" marR="0" rtl="0" algn="just">
              <a:lnSpc>
                <a:spcPct val="150000"/>
              </a:lnSpc>
              <a:spcBef>
                <a:spcPts val="0"/>
              </a:spcBef>
              <a:spcAft>
                <a:spcPts val="0"/>
              </a:spcAft>
              <a:buNone/>
            </a:pPr>
            <a:r>
              <a:rPr b="1" i="0" lang="en-US" u="none" cap="none" strike="noStrike">
                <a:solidFill>
                  <a:schemeClr val="dk1"/>
                </a:solidFill>
                <a:latin typeface="Trebuchet MS"/>
                <a:ea typeface="Trebuchet MS"/>
                <a:cs typeface="Trebuchet MS"/>
                <a:sym typeface="Trebuchet MS"/>
              </a:rPr>
              <a:t>Headquarters</a:t>
            </a:r>
            <a:r>
              <a:rPr b="0" i="0" lang="en-US" u="none" cap="none" strike="noStrike">
                <a:solidFill>
                  <a:schemeClr val="dk1"/>
                </a:solidFill>
                <a:latin typeface="Trebuchet MS"/>
                <a:ea typeface="Trebuchet MS"/>
                <a:cs typeface="Trebuchet MS"/>
                <a:sym typeface="Trebuchet MS"/>
              </a:rPr>
              <a:t> 		- Boston, Massachusetts, U.S.</a:t>
            </a:r>
            <a:endParaRPr/>
          </a:p>
          <a:p>
            <a:pPr indent="0" lvl="0" marL="0" marR="0" rtl="0" algn="just">
              <a:lnSpc>
                <a:spcPct val="150000"/>
              </a:lnSpc>
              <a:spcBef>
                <a:spcPts val="0"/>
              </a:spcBef>
              <a:spcAft>
                <a:spcPts val="0"/>
              </a:spcAft>
              <a:buNone/>
            </a:pPr>
            <a:r>
              <a:rPr b="1" i="0" lang="en-US" u="none" cap="none" strike="noStrike">
                <a:solidFill>
                  <a:schemeClr val="dk1"/>
                </a:solidFill>
                <a:latin typeface="Trebuchet MS"/>
                <a:ea typeface="Trebuchet MS"/>
                <a:cs typeface="Trebuchet MS"/>
                <a:sym typeface="Trebuchet MS"/>
              </a:rPr>
              <a:t>Founded</a:t>
            </a:r>
            <a:r>
              <a:rPr b="0" i="0" lang="en-US" u="none" cap="none" strike="noStrike">
                <a:solidFill>
                  <a:schemeClr val="dk1"/>
                </a:solidFill>
                <a:latin typeface="Trebuchet MS"/>
                <a:ea typeface="Trebuchet MS"/>
                <a:cs typeface="Trebuchet MS"/>
                <a:sym typeface="Trebuchet MS"/>
              </a:rPr>
              <a:t>  		        - 1892 (131 years ago)</a:t>
            </a:r>
            <a:endParaRPr/>
          </a:p>
          <a:p>
            <a:pPr indent="0" lvl="0" marL="0" marR="0" rtl="0" algn="just">
              <a:lnSpc>
                <a:spcPct val="150000"/>
              </a:lnSpc>
              <a:spcBef>
                <a:spcPts val="0"/>
              </a:spcBef>
              <a:spcAft>
                <a:spcPts val="0"/>
              </a:spcAft>
              <a:buNone/>
            </a:pPr>
            <a:r>
              <a:rPr b="1" i="0" lang="en-US" u="none" cap="none" strike="noStrike">
                <a:solidFill>
                  <a:schemeClr val="dk1"/>
                </a:solidFill>
                <a:latin typeface="Trebuchet MS"/>
                <a:ea typeface="Trebuchet MS"/>
                <a:cs typeface="Trebuchet MS"/>
                <a:sym typeface="Trebuchet MS"/>
              </a:rPr>
              <a:t>Industry</a:t>
            </a:r>
            <a:r>
              <a:rPr b="0" i="0" lang="en-US" u="none" cap="none" strike="noStrike">
                <a:solidFill>
                  <a:schemeClr val="dk1"/>
                </a:solidFill>
                <a:latin typeface="Trebuchet MS"/>
                <a:ea typeface="Trebuchet MS"/>
                <a:cs typeface="Trebuchet MS"/>
                <a:sym typeface="Trebuchet MS"/>
              </a:rPr>
              <a:t> 			- Computers, aviation, power, renewable energy, digital industry, additive manufacturing </a:t>
            </a:r>
            <a:endParaRPr>
              <a:solidFill>
                <a:schemeClr val="dk1"/>
              </a:solidFill>
              <a:latin typeface="Trebuchet MS"/>
              <a:ea typeface="Trebuchet MS"/>
              <a:cs typeface="Trebuchet MS"/>
              <a:sym typeface="Trebuchet MS"/>
            </a:endParaRPr>
          </a:p>
          <a:p>
            <a:pPr indent="457200" lvl="0" marL="1371600" marR="0" rtl="0" algn="just">
              <a:lnSpc>
                <a:spcPct val="150000"/>
              </a:lnSpc>
              <a:spcBef>
                <a:spcPts val="0"/>
              </a:spcBef>
              <a:spcAft>
                <a:spcPts val="0"/>
              </a:spcAft>
              <a:buNone/>
            </a:pPr>
            <a:r>
              <a:rPr lang="en-US">
                <a:solidFill>
                  <a:schemeClr val="dk1"/>
                </a:solidFill>
                <a:latin typeface="Trebuchet MS"/>
                <a:ea typeface="Trebuchet MS"/>
                <a:cs typeface="Trebuchet MS"/>
                <a:sym typeface="Trebuchet MS"/>
              </a:rPr>
              <a:t>  </a:t>
            </a:r>
            <a:r>
              <a:rPr b="0" i="0" lang="en-US" u="none" cap="none" strike="noStrike">
                <a:solidFill>
                  <a:schemeClr val="dk1"/>
                </a:solidFill>
                <a:latin typeface="Trebuchet MS"/>
                <a:ea typeface="Trebuchet MS"/>
                <a:cs typeface="Trebuchet MS"/>
                <a:sym typeface="Trebuchet MS"/>
              </a:rPr>
              <a:t>and venture capital and finance.</a:t>
            </a:r>
            <a:endParaRPr/>
          </a:p>
          <a:p>
            <a:pPr indent="0" lvl="0" marL="0" marR="0" rtl="0" algn="just">
              <a:lnSpc>
                <a:spcPct val="150000"/>
              </a:lnSpc>
              <a:spcBef>
                <a:spcPts val="0"/>
              </a:spcBef>
              <a:spcAft>
                <a:spcPts val="0"/>
              </a:spcAft>
              <a:buNone/>
            </a:pPr>
            <a:r>
              <a:rPr b="1" i="0" lang="en-US" u="none" cap="none" strike="noStrike">
                <a:solidFill>
                  <a:schemeClr val="dk1"/>
                </a:solidFill>
                <a:latin typeface="Trebuchet MS"/>
                <a:ea typeface="Trebuchet MS"/>
                <a:cs typeface="Trebuchet MS"/>
                <a:sym typeface="Trebuchet MS"/>
              </a:rPr>
              <a:t>Total Employees </a:t>
            </a:r>
            <a:r>
              <a:rPr b="0" i="0" lang="en-US" u="none" cap="none" strike="noStrike">
                <a:solidFill>
                  <a:schemeClr val="dk1"/>
                </a:solidFill>
                <a:latin typeface="Trebuchet MS"/>
                <a:ea typeface="Trebuchet MS"/>
                <a:cs typeface="Trebuchet MS"/>
                <a:sym typeface="Trebuchet MS"/>
              </a:rPr>
              <a:t>	– </a:t>
            </a:r>
            <a:r>
              <a:rPr lang="en-US">
                <a:solidFill>
                  <a:schemeClr val="dk1"/>
                </a:solidFill>
                <a:latin typeface="Trebuchet MS"/>
                <a:ea typeface="Trebuchet MS"/>
                <a:cs typeface="Trebuchet MS"/>
                <a:sym typeface="Trebuchet MS"/>
              </a:rPr>
              <a:t>172</a:t>
            </a:r>
            <a:r>
              <a:rPr b="0" i="0" lang="en-US" u="none" cap="none" strike="noStrike">
                <a:solidFill>
                  <a:schemeClr val="dk1"/>
                </a:solidFill>
                <a:latin typeface="Trebuchet MS"/>
                <a:ea typeface="Trebuchet MS"/>
                <a:cs typeface="Trebuchet MS"/>
                <a:sym typeface="Trebuchet MS"/>
              </a:rPr>
              <a:t>,000</a:t>
            </a:r>
            <a:endParaRPr/>
          </a:p>
          <a:p>
            <a:pPr indent="0" lvl="0" marL="0" marR="0" rtl="0" algn="just">
              <a:lnSpc>
                <a:spcPct val="150000"/>
              </a:lnSpc>
              <a:spcBef>
                <a:spcPts val="0"/>
              </a:spcBef>
              <a:spcAft>
                <a:spcPts val="0"/>
              </a:spcAft>
              <a:buNone/>
            </a:pPr>
            <a:r>
              <a:rPr b="1" i="0" lang="en-US" u="none" cap="none" strike="noStrike">
                <a:solidFill>
                  <a:schemeClr val="dk1"/>
                </a:solidFill>
                <a:latin typeface="Trebuchet MS"/>
                <a:ea typeface="Trebuchet MS"/>
                <a:cs typeface="Trebuchet MS"/>
                <a:sym typeface="Trebuchet MS"/>
              </a:rPr>
              <a:t>Countries	</a:t>
            </a:r>
            <a:r>
              <a:rPr b="0" i="0" lang="en-US" u="none" cap="none" strike="noStrike">
                <a:solidFill>
                  <a:schemeClr val="dk1"/>
                </a:solidFill>
                <a:latin typeface="Trebuchet MS"/>
                <a:ea typeface="Trebuchet MS"/>
                <a:cs typeface="Trebuchet MS"/>
                <a:sym typeface="Trebuchet MS"/>
              </a:rPr>
              <a:t>		- </a:t>
            </a:r>
            <a:r>
              <a:rPr lang="en-US">
                <a:solidFill>
                  <a:schemeClr val="dk1"/>
                </a:solidFill>
                <a:latin typeface="Trebuchet MS"/>
                <a:ea typeface="Trebuchet MS"/>
                <a:cs typeface="Trebuchet MS"/>
                <a:sym typeface="Trebuchet MS"/>
              </a:rPr>
              <a:t>M</a:t>
            </a:r>
            <a:r>
              <a:rPr b="0" i="0" lang="en-US" u="none" cap="none" strike="noStrike">
                <a:solidFill>
                  <a:schemeClr val="dk1"/>
                </a:solidFill>
                <a:latin typeface="Trebuchet MS"/>
                <a:ea typeface="Trebuchet MS"/>
                <a:cs typeface="Trebuchet MS"/>
                <a:sym typeface="Trebuchet MS"/>
              </a:rPr>
              <a:t>ore than 170 countries, and have invested in emerging markets for more than 100 years.</a:t>
            </a:r>
            <a:endParaRPr/>
          </a:p>
          <a:p>
            <a:pPr indent="0" lvl="0" marL="0" marR="0" rtl="0" algn="just">
              <a:lnSpc>
                <a:spcPct val="150000"/>
              </a:lnSpc>
              <a:spcBef>
                <a:spcPts val="0"/>
              </a:spcBef>
              <a:spcAft>
                <a:spcPts val="0"/>
              </a:spcAft>
              <a:buNone/>
            </a:pPr>
            <a:r>
              <a:rPr b="1" i="0" lang="en-US" u="none" cap="none" strike="noStrike">
                <a:solidFill>
                  <a:schemeClr val="dk1"/>
                </a:solidFill>
                <a:latin typeface="Trebuchet MS"/>
                <a:ea typeface="Trebuchet MS"/>
                <a:cs typeface="Trebuchet MS"/>
                <a:sym typeface="Trebuchet MS"/>
              </a:rPr>
              <a:t>Mission Statement</a:t>
            </a:r>
            <a:r>
              <a:rPr b="0" i="0" lang="en-US" u="none" cap="none" strike="noStrike">
                <a:solidFill>
                  <a:schemeClr val="dk1"/>
                </a:solidFill>
                <a:latin typeface="Trebuchet MS"/>
                <a:ea typeface="Trebuchet MS"/>
                <a:cs typeface="Trebuchet MS"/>
                <a:sym typeface="Trebuchet MS"/>
              </a:rPr>
              <a:t>	- </a:t>
            </a:r>
            <a:r>
              <a:rPr b="1" i="0" lang="en-US" u="none" cap="none" strike="noStrike">
                <a:solidFill>
                  <a:schemeClr val="dk1"/>
                </a:solidFill>
                <a:latin typeface="Trebuchet MS"/>
                <a:ea typeface="Trebuchet MS"/>
                <a:cs typeface="Trebuchet MS"/>
                <a:sym typeface="Trebuchet MS"/>
              </a:rPr>
              <a:t>“We rise to the challenge of building a world that works.”</a:t>
            </a:r>
            <a:endParaRPr/>
          </a:p>
        </p:txBody>
      </p:sp>
      <p:sp>
        <p:nvSpPr>
          <p:cNvPr id="335" name="Google Shape;335;p2"/>
          <p:cNvSpPr/>
          <p:nvPr/>
        </p:nvSpPr>
        <p:spPr>
          <a:xfrm>
            <a:off x="10989249" y="3494518"/>
            <a:ext cx="48163" cy="183149"/>
          </a:xfrm>
          <a:custGeom>
            <a:rect b="b" l="l" r="r" t="t"/>
            <a:pathLst>
              <a:path extrusionOk="0" h="1331" w="350">
                <a:moveTo>
                  <a:pt x="191" y="0"/>
                </a:moveTo>
                <a:cubicBezTo>
                  <a:pt x="96" y="0"/>
                  <a:pt x="1" y="95"/>
                  <a:pt x="1" y="190"/>
                </a:cubicBezTo>
                <a:lnTo>
                  <a:pt x="1" y="1140"/>
                </a:lnTo>
                <a:cubicBezTo>
                  <a:pt x="1" y="1235"/>
                  <a:pt x="96" y="1330"/>
                  <a:pt x="191" y="1330"/>
                </a:cubicBezTo>
                <a:cubicBezTo>
                  <a:pt x="286" y="1330"/>
                  <a:pt x="349" y="1235"/>
                  <a:pt x="349" y="1140"/>
                </a:cubicBezTo>
                <a:lnTo>
                  <a:pt x="349" y="190"/>
                </a:lnTo>
                <a:cubicBezTo>
                  <a:pt x="349" y="95"/>
                  <a:pt x="286"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nvGrpSpPr>
          <p:cNvPr id="336" name="Google Shape;336;p2"/>
          <p:cNvGrpSpPr/>
          <p:nvPr/>
        </p:nvGrpSpPr>
        <p:grpSpPr>
          <a:xfrm>
            <a:off x="74154" y="1302411"/>
            <a:ext cx="908667" cy="910277"/>
            <a:chOff x="2509259" y="2266685"/>
            <a:chExt cx="527069" cy="528003"/>
          </a:xfrm>
        </p:grpSpPr>
        <p:sp>
          <p:nvSpPr>
            <p:cNvPr id="337" name="Google Shape;337;p2"/>
            <p:cNvSpPr/>
            <p:nvPr/>
          </p:nvSpPr>
          <p:spPr>
            <a:xfrm>
              <a:off x="2509259" y="2266685"/>
              <a:ext cx="527069" cy="528003"/>
            </a:xfrm>
            <a:custGeom>
              <a:rect b="b" l="l" r="r" t="t"/>
              <a:pathLst>
                <a:path extrusionOk="0" h="17514" w="17483">
                  <a:moveTo>
                    <a:pt x="8742" y="0"/>
                  </a:moveTo>
                  <a:cubicBezTo>
                    <a:pt x="3896" y="0"/>
                    <a:pt x="1" y="3927"/>
                    <a:pt x="1" y="8773"/>
                  </a:cubicBezTo>
                  <a:cubicBezTo>
                    <a:pt x="1" y="13586"/>
                    <a:pt x="3896" y="17513"/>
                    <a:pt x="8742" y="17513"/>
                  </a:cubicBezTo>
                  <a:cubicBezTo>
                    <a:pt x="13587" y="17513"/>
                    <a:pt x="17482" y="13586"/>
                    <a:pt x="17482" y="8773"/>
                  </a:cubicBezTo>
                  <a:cubicBezTo>
                    <a:pt x="17482" y="3927"/>
                    <a:pt x="13587" y="0"/>
                    <a:pt x="8742" y="0"/>
                  </a:cubicBez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38" name="Google Shape;338;p2"/>
            <p:cNvSpPr/>
            <p:nvPr/>
          </p:nvSpPr>
          <p:spPr>
            <a:xfrm>
              <a:off x="2701178" y="2369789"/>
              <a:ext cx="143231" cy="78323"/>
            </a:xfrm>
            <a:custGeom>
              <a:rect b="b" l="l" r="r" t="t"/>
              <a:pathLst>
                <a:path extrusionOk="0" h="2598" w="4751">
                  <a:moveTo>
                    <a:pt x="2376" y="0"/>
                  </a:moveTo>
                  <a:cubicBezTo>
                    <a:pt x="2091" y="0"/>
                    <a:pt x="1837" y="159"/>
                    <a:pt x="1647" y="381"/>
                  </a:cubicBezTo>
                  <a:lnTo>
                    <a:pt x="539" y="381"/>
                  </a:lnTo>
                  <a:cubicBezTo>
                    <a:pt x="254" y="381"/>
                    <a:pt x="0" y="634"/>
                    <a:pt x="0" y="919"/>
                  </a:cubicBezTo>
                  <a:lnTo>
                    <a:pt x="0" y="2059"/>
                  </a:lnTo>
                  <a:cubicBezTo>
                    <a:pt x="0" y="2376"/>
                    <a:pt x="254" y="2597"/>
                    <a:pt x="539" y="2597"/>
                  </a:cubicBezTo>
                  <a:lnTo>
                    <a:pt x="919" y="2597"/>
                  </a:lnTo>
                  <a:cubicBezTo>
                    <a:pt x="982" y="2597"/>
                    <a:pt x="1046" y="2534"/>
                    <a:pt x="1046" y="2439"/>
                  </a:cubicBezTo>
                  <a:cubicBezTo>
                    <a:pt x="1046" y="2376"/>
                    <a:pt x="982" y="2312"/>
                    <a:pt x="919" y="2312"/>
                  </a:cubicBezTo>
                  <a:lnTo>
                    <a:pt x="539" y="2312"/>
                  </a:lnTo>
                  <a:cubicBezTo>
                    <a:pt x="412" y="2312"/>
                    <a:pt x="317" y="2186"/>
                    <a:pt x="317" y="2059"/>
                  </a:cubicBezTo>
                  <a:lnTo>
                    <a:pt x="317" y="951"/>
                  </a:lnTo>
                  <a:cubicBezTo>
                    <a:pt x="317" y="824"/>
                    <a:pt x="444" y="729"/>
                    <a:pt x="539" y="729"/>
                  </a:cubicBezTo>
                  <a:lnTo>
                    <a:pt x="1679" y="729"/>
                  </a:lnTo>
                  <a:cubicBezTo>
                    <a:pt x="1774" y="729"/>
                    <a:pt x="1869" y="666"/>
                    <a:pt x="1932" y="571"/>
                  </a:cubicBezTo>
                  <a:cubicBezTo>
                    <a:pt x="2027" y="444"/>
                    <a:pt x="2186" y="349"/>
                    <a:pt x="2376" y="349"/>
                  </a:cubicBezTo>
                  <a:cubicBezTo>
                    <a:pt x="2566" y="349"/>
                    <a:pt x="2756" y="444"/>
                    <a:pt x="2851" y="571"/>
                  </a:cubicBezTo>
                  <a:cubicBezTo>
                    <a:pt x="2914" y="666"/>
                    <a:pt x="3009" y="729"/>
                    <a:pt x="3104" y="729"/>
                  </a:cubicBezTo>
                  <a:lnTo>
                    <a:pt x="4212" y="729"/>
                  </a:lnTo>
                  <a:cubicBezTo>
                    <a:pt x="4307" y="729"/>
                    <a:pt x="4434" y="824"/>
                    <a:pt x="4434" y="951"/>
                  </a:cubicBezTo>
                  <a:lnTo>
                    <a:pt x="4434" y="2059"/>
                  </a:lnTo>
                  <a:cubicBezTo>
                    <a:pt x="4434" y="2186"/>
                    <a:pt x="4307" y="2312"/>
                    <a:pt x="4212" y="2312"/>
                  </a:cubicBezTo>
                  <a:lnTo>
                    <a:pt x="1552" y="2312"/>
                  </a:lnTo>
                  <a:cubicBezTo>
                    <a:pt x="1489" y="2312"/>
                    <a:pt x="1394" y="2376"/>
                    <a:pt x="1394" y="2439"/>
                  </a:cubicBezTo>
                  <a:cubicBezTo>
                    <a:pt x="1394" y="2534"/>
                    <a:pt x="1489" y="2597"/>
                    <a:pt x="1552" y="2597"/>
                  </a:cubicBezTo>
                  <a:lnTo>
                    <a:pt x="4212" y="2597"/>
                  </a:lnTo>
                  <a:cubicBezTo>
                    <a:pt x="4497" y="2597"/>
                    <a:pt x="4751" y="2376"/>
                    <a:pt x="4751" y="2059"/>
                  </a:cubicBezTo>
                  <a:lnTo>
                    <a:pt x="4751" y="919"/>
                  </a:lnTo>
                  <a:cubicBezTo>
                    <a:pt x="4751" y="634"/>
                    <a:pt x="4497" y="381"/>
                    <a:pt x="4212" y="381"/>
                  </a:cubicBezTo>
                  <a:lnTo>
                    <a:pt x="3104" y="381"/>
                  </a:lnTo>
                  <a:cubicBezTo>
                    <a:pt x="2946" y="159"/>
                    <a:pt x="2661" y="0"/>
                    <a:pt x="23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39" name="Google Shape;339;p2"/>
            <p:cNvSpPr/>
            <p:nvPr/>
          </p:nvSpPr>
          <p:spPr>
            <a:xfrm>
              <a:off x="2756559" y="2396530"/>
              <a:ext cx="32469" cy="32469"/>
            </a:xfrm>
            <a:custGeom>
              <a:rect b="b" l="l" r="r" t="t"/>
              <a:pathLst>
                <a:path extrusionOk="0" h="1077" w="1077">
                  <a:moveTo>
                    <a:pt x="539" y="317"/>
                  </a:moveTo>
                  <a:cubicBezTo>
                    <a:pt x="665" y="317"/>
                    <a:pt x="760" y="412"/>
                    <a:pt x="760" y="539"/>
                  </a:cubicBezTo>
                  <a:cubicBezTo>
                    <a:pt x="760" y="665"/>
                    <a:pt x="665" y="760"/>
                    <a:pt x="539" y="760"/>
                  </a:cubicBezTo>
                  <a:cubicBezTo>
                    <a:pt x="412" y="760"/>
                    <a:pt x="317" y="665"/>
                    <a:pt x="317" y="539"/>
                  </a:cubicBezTo>
                  <a:cubicBezTo>
                    <a:pt x="317" y="412"/>
                    <a:pt x="412" y="317"/>
                    <a:pt x="539" y="317"/>
                  </a:cubicBezTo>
                  <a:close/>
                  <a:moveTo>
                    <a:pt x="539" y="0"/>
                  </a:moveTo>
                  <a:cubicBezTo>
                    <a:pt x="254" y="0"/>
                    <a:pt x="0" y="254"/>
                    <a:pt x="0" y="539"/>
                  </a:cubicBezTo>
                  <a:cubicBezTo>
                    <a:pt x="0" y="824"/>
                    <a:pt x="254" y="1077"/>
                    <a:pt x="539" y="1077"/>
                  </a:cubicBezTo>
                  <a:cubicBezTo>
                    <a:pt x="824" y="1077"/>
                    <a:pt x="1077" y="824"/>
                    <a:pt x="1077" y="539"/>
                  </a:cubicBezTo>
                  <a:cubicBezTo>
                    <a:pt x="1077" y="254"/>
                    <a:pt x="824" y="0"/>
                    <a:pt x="5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0" name="Google Shape;340;p2"/>
            <p:cNvSpPr/>
            <p:nvPr/>
          </p:nvSpPr>
          <p:spPr>
            <a:xfrm>
              <a:off x="2638169" y="2398429"/>
              <a:ext cx="269247" cy="293124"/>
            </a:xfrm>
            <a:custGeom>
              <a:rect b="b" l="l" r="r" t="t"/>
              <a:pathLst>
                <a:path extrusionOk="0" h="9723" w="8931">
                  <a:moveTo>
                    <a:pt x="475" y="1"/>
                  </a:moveTo>
                  <a:cubicBezTo>
                    <a:pt x="222" y="1"/>
                    <a:pt x="0" y="222"/>
                    <a:pt x="0" y="476"/>
                  </a:cubicBezTo>
                  <a:lnTo>
                    <a:pt x="0" y="9248"/>
                  </a:lnTo>
                  <a:cubicBezTo>
                    <a:pt x="0" y="9501"/>
                    <a:pt x="222" y="9723"/>
                    <a:pt x="475" y="9723"/>
                  </a:cubicBezTo>
                  <a:lnTo>
                    <a:pt x="8456" y="9723"/>
                  </a:lnTo>
                  <a:cubicBezTo>
                    <a:pt x="8709" y="9723"/>
                    <a:pt x="8931" y="9501"/>
                    <a:pt x="8931" y="9248"/>
                  </a:cubicBezTo>
                  <a:lnTo>
                    <a:pt x="8931" y="476"/>
                  </a:lnTo>
                  <a:cubicBezTo>
                    <a:pt x="8931" y="222"/>
                    <a:pt x="8741" y="1"/>
                    <a:pt x="8456" y="1"/>
                  </a:cubicBezTo>
                  <a:lnTo>
                    <a:pt x="7284" y="1"/>
                  </a:lnTo>
                  <a:cubicBezTo>
                    <a:pt x="7221" y="1"/>
                    <a:pt x="7157" y="64"/>
                    <a:pt x="7157" y="159"/>
                  </a:cubicBezTo>
                  <a:cubicBezTo>
                    <a:pt x="7157" y="222"/>
                    <a:pt x="7221" y="317"/>
                    <a:pt x="7284" y="317"/>
                  </a:cubicBezTo>
                  <a:lnTo>
                    <a:pt x="8456" y="317"/>
                  </a:lnTo>
                  <a:cubicBezTo>
                    <a:pt x="8551" y="317"/>
                    <a:pt x="8614" y="381"/>
                    <a:pt x="8614" y="476"/>
                  </a:cubicBezTo>
                  <a:lnTo>
                    <a:pt x="8614" y="9248"/>
                  </a:lnTo>
                  <a:cubicBezTo>
                    <a:pt x="8614" y="9343"/>
                    <a:pt x="8551" y="9406"/>
                    <a:pt x="8456" y="9406"/>
                  </a:cubicBezTo>
                  <a:lnTo>
                    <a:pt x="475" y="9406"/>
                  </a:lnTo>
                  <a:cubicBezTo>
                    <a:pt x="380" y="9406"/>
                    <a:pt x="317" y="9343"/>
                    <a:pt x="317" y="9248"/>
                  </a:cubicBezTo>
                  <a:lnTo>
                    <a:pt x="317" y="476"/>
                  </a:lnTo>
                  <a:cubicBezTo>
                    <a:pt x="317" y="381"/>
                    <a:pt x="380" y="317"/>
                    <a:pt x="475" y="317"/>
                  </a:cubicBezTo>
                  <a:lnTo>
                    <a:pt x="1647" y="317"/>
                  </a:lnTo>
                  <a:cubicBezTo>
                    <a:pt x="1710" y="317"/>
                    <a:pt x="1774" y="222"/>
                    <a:pt x="1774" y="159"/>
                  </a:cubicBezTo>
                  <a:cubicBezTo>
                    <a:pt x="1774" y="64"/>
                    <a:pt x="1710"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1" name="Google Shape;341;p2"/>
            <p:cNvSpPr/>
            <p:nvPr/>
          </p:nvSpPr>
          <p:spPr>
            <a:xfrm>
              <a:off x="2844378" y="2417513"/>
              <a:ext cx="44920" cy="254957"/>
            </a:xfrm>
            <a:custGeom>
              <a:rect b="b" l="l" r="r" t="t"/>
              <a:pathLst>
                <a:path extrusionOk="0" h="8457" w="1490">
                  <a:moveTo>
                    <a:pt x="476" y="1"/>
                  </a:moveTo>
                  <a:cubicBezTo>
                    <a:pt x="381" y="1"/>
                    <a:pt x="317" y="64"/>
                    <a:pt x="317" y="159"/>
                  </a:cubicBezTo>
                  <a:cubicBezTo>
                    <a:pt x="317" y="223"/>
                    <a:pt x="381" y="286"/>
                    <a:pt x="476" y="286"/>
                  </a:cubicBezTo>
                  <a:lnTo>
                    <a:pt x="1173" y="286"/>
                  </a:lnTo>
                  <a:lnTo>
                    <a:pt x="1173" y="8140"/>
                  </a:lnTo>
                  <a:lnTo>
                    <a:pt x="159" y="8140"/>
                  </a:lnTo>
                  <a:lnTo>
                    <a:pt x="159" y="8172"/>
                  </a:lnTo>
                  <a:cubicBezTo>
                    <a:pt x="96" y="8172"/>
                    <a:pt x="1" y="8235"/>
                    <a:pt x="1" y="8298"/>
                  </a:cubicBezTo>
                  <a:cubicBezTo>
                    <a:pt x="1" y="8393"/>
                    <a:pt x="96" y="8457"/>
                    <a:pt x="159" y="8457"/>
                  </a:cubicBezTo>
                  <a:lnTo>
                    <a:pt x="1331" y="8457"/>
                  </a:lnTo>
                  <a:cubicBezTo>
                    <a:pt x="1394" y="8457"/>
                    <a:pt x="1489" y="8393"/>
                    <a:pt x="1489" y="8298"/>
                  </a:cubicBezTo>
                  <a:lnTo>
                    <a:pt x="1489" y="159"/>
                  </a:lnTo>
                  <a:cubicBezTo>
                    <a:pt x="1489" y="64"/>
                    <a:pt x="1394" y="1"/>
                    <a:pt x="13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2" name="Google Shape;342;p2"/>
            <p:cNvSpPr/>
            <p:nvPr/>
          </p:nvSpPr>
          <p:spPr>
            <a:xfrm>
              <a:off x="2657253" y="2417513"/>
              <a:ext cx="176664" cy="254957"/>
            </a:xfrm>
            <a:custGeom>
              <a:rect b="b" l="l" r="r" t="t"/>
              <a:pathLst>
                <a:path extrusionOk="0" h="8457" w="5860">
                  <a:moveTo>
                    <a:pt x="159" y="1"/>
                  </a:moveTo>
                  <a:cubicBezTo>
                    <a:pt x="64" y="1"/>
                    <a:pt x="1" y="64"/>
                    <a:pt x="1" y="159"/>
                  </a:cubicBezTo>
                  <a:lnTo>
                    <a:pt x="1" y="8298"/>
                  </a:lnTo>
                  <a:cubicBezTo>
                    <a:pt x="1" y="8393"/>
                    <a:pt x="64" y="8457"/>
                    <a:pt x="159" y="8457"/>
                  </a:cubicBezTo>
                  <a:lnTo>
                    <a:pt x="5701" y="8457"/>
                  </a:lnTo>
                  <a:cubicBezTo>
                    <a:pt x="5796" y="8457"/>
                    <a:pt x="5859" y="8393"/>
                    <a:pt x="5859" y="8298"/>
                  </a:cubicBezTo>
                  <a:cubicBezTo>
                    <a:pt x="5859" y="8235"/>
                    <a:pt x="5796" y="8172"/>
                    <a:pt x="5701" y="8172"/>
                  </a:cubicBezTo>
                  <a:lnTo>
                    <a:pt x="286" y="8172"/>
                  </a:lnTo>
                  <a:lnTo>
                    <a:pt x="286" y="318"/>
                  </a:lnTo>
                  <a:lnTo>
                    <a:pt x="1014" y="318"/>
                  </a:lnTo>
                  <a:cubicBezTo>
                    <a:pt x="1077" y="318"/>
                    <a:pt x="1172" y="223"/>
                    <a:pt x="1172" y="159"/>
                  </a:cubicBezTo>
                  <a:cubicBezTo>
                    <a:pt x="1172" y="64"/>
                    <a:pt x="1077" y="1"/>
                    <a:pt x="10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3" name="Google Shape;343;p2"/>
            <p:cNvSpPr/>
            <p:nvPr/>
          </p:nvSpPr>
          <p:spPr>
            <a:xfrm>
              <a:off x="2773743" y="2474552"/>
              <a:ext cx="34398" cy="27977"/>
            </a:xfrm>
            <a:custGeom>
              <a:rect b="b" l="l" r="r" t="t"/>
              <a:pathLst>
                <a:path extrusionOk="0" h="928" w="1141">
                  <a:moveTo>
                    <a:pt x="501" y="1"/>
                  </a:moveTo>
                  <a:cubicBezTo>
                    <a:pt x="443" y="1"/>
                    <a:pt x="375" y="52"/>
                    <a:pt x="349" y="104"/>
                  </a:cubicBezTo>
                  <a:cubicBezTo>
                    <a:pt x="349" y="199"/>
                    <a:pt x="380" y="294"/>
                    <a:pt x="475" y="294"/>
                  </a:cubicBezTo>
                  <a:lnTo>
                    <a:pt x="570" y="326"/>
                  </a:lnTo>
                  <a:lnTo>
                    <a:pt x="349" y="452"/>
                  </a:lnTo>
                  <a:cubicBezTo>
                    <a:pt x="254" y="516"/>
                    <a:pt x="190" y="547"/>
                    <a:pt x="95" y="611"/>
                  </a:cubicBezTo>
                  <a:cubicBezTo>
                    <a:pt x="32" y="642"/>
                    <a:pt x="0" y="737"/>
                    <a:pt x="32" y="832"/>
                  </a:cubicBezTo>
                  <a:cubicBezTo>
                    <a:pt x="64" y="864"/>
                    <a:pt x="127" y="896"/>
                    <a:pt x="190" y="896"/>
                  </a:cubicBezTo>
                  <a:cubicBezTo>
                    <a:pt x="190" y="896"/>
                    <a:pt x="222" y="896"/>
                    <a:pt x="254" y="864"/>
                  </a:cubicBezTo>
                  <a:cubicBezTo>
                    <a:pt x="349" y="832"/>
                    <a:pt x="412" y="769"/>
                    <a:pt x="475" y="737"/>
                  </a:cubicBezTo>
                  <a:lnTo>
                    <a:pt x="729" y="611"/>
                  </a:lnTo>
                  <a:lnTo>
                    <a:pt x="697" y="737"/>
                  </a:lnTo>
                  <a:cubicBezTo>
                    <a:pt x="697" y="832"/>
                    <a:pt x="729" y="896"/>
                    <a:pt x="824" y="927"/>
                  </a:cubicBezTo>
                  <a:lnTo>
                    <a:pt x="855" y="927"/>
                  </a:lnTo>
                  <a:cubicBezTo>
                    <a:pt x="919" y="927"/>
                    <a:pt x="982" y="864"/>
                    <a:pt x="1014" y="801"/>
                  </a:cubicBezTo>
                  <a:lnTo>
                    <a:pt x="1140" y="294"/>
                  </a:lnTo>
                  <a:cubicBezTo>
                    <a:pt x="1140" y="199"/>
                    <a:pt x="1109" y="136"/>
                    <a:pt x="1014" y="104"/>
                  </a:cubicBezTo>
                  <a:lnTo>
                    <a:pt x="539" y="9"/>
                  </a:lnTo>
                  <a:cubicBezTo>
                    <a:pt x="527" y="3"/>
                    <a:pt x="514"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4" name="Google Shape;344;p2"/>
            <p:cNvSpPr/>
            <p:nvPr/>
          </p:nvSpPr>
          <p:spPr>
            <a:xfrm>
              <a:off x="2719327" y="2535842"/>
              <a:ext cx="21013" cy="28731"/>
            </a:xfrm>
            <a:custGeom>
              <a:rect b="b" l="l" r="r" t="t"/>
              <a:pathLst>
                <a:path extrusionOk="0" h="953" w="697">
                  <a:moveTo>
                    <a:pt x="519" y="0"/>
                  </a:moveTo>
                  <a:cubicBezTo>
                    <a:pt x="471" y="0"/>
                    <a:pt x="419" y="27"/>
                    <a:pt x="380" y="66"/>
                  </a:cubicBezTo>
                  <a:cubicBezTo>
                    <a:pt x="254" y="288"/>
                    <a:pt x="158" y="510"/>
                    <a:pt x="63" y="731"/>
                  </a:cubicBezTo>
                  <a:cubicBezTo>
                    <a:pt x="0" y="795"/>
                    <a:pt x="63" y="890"/>
                    <a:pt x="127" y="921"/>
                  </a:cubicBezTo>
                  <a:cubicBezTo>
                    <a:pt x="158" y="921"/>
                    <a:pt x="158" y="953"/>
                    <a:pt x="190" y="953"/>
                  </a:cubicBezTo>
                  <a:cubicBezTo>
                    <a:pt x="254" y="953"/>
                    <a:pt x="317" y="890"/>
                    <a:pt x="349" y="858"/>
                  </a:cubicBezTo>
                  <a:cubicBezTo>
                    <a:pt x="412" y="636"/>
                    <a:pt x="539" y="446"/>
                    <a:pt x="634" y="256"/>
                  </a:cubicBezTo>
                  <a:cubicBezTo>
                    <a:pt x="697" y="161"/>
                    <a:pt x="665" y="66"/>
                    <a:pt x="602" y="35"/>
                  </a:cubicBezTo>
                  <a:cubicBezTo>
                    <a:pt x="578" y="10"/>
                    <a:pt x="549" y="0"/>
                    <a:pt x="5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5" name="Google Shape;345;p2"/>
            <p:cNvSpPr/>
            <p:nvPr/>
          </p:nvSpPr>
          <p:spPr>
            <a:xfrm>
              <a:off x="2741274" y="2503915"/>
              <a:ext cx="26771" cy="25354"/>
            </a:xfrm>
            <a:custGeom>
              <a:rect b="b" l="l" r="r" t="t"/>
              <a:pathLst>
                <a:path extrusionOk="0" h="841" w="888">
                  <a:moveTo>
                    <a:pt x="741" y="1"/>
                  </a:moveTo>
                  <a:cubicBezTo>
                    <a:pt x="705" y="1"/>
                    <a:pt x="666" y="17"/>
                    <a:pt x="634" y="48"/>
                  </a:cubicBezTo>
                  <a:cubicBezTo>
                    <a:pt x="412" y="207"/>
                    <a:pt x="222" y="397"/>
                    <a:pt x="64" y="587"/>
                  </a:cubicBezTo>
                  <a:cubicBezTo>
                    <a:pt x="1" y="650"/>
                    <a:pt x="1" y="745"/>
                    <a:pt x="64" y="809"/>
                  </a:cubicBezTo>
                  <a:cubicBezTo>
                    <a:pt x="96" y="840"/>
                    <a:pt x="127" y="840"/>
                    <a:pt x="191" y="840"/>
                  </a:cubicBezTo>
                  <a:cubicBezTo>
                    <a:pt x="222" y="840"/>
                    <a:pt x="254" y="840"/>
                    <a:pt x="286" y="809"/>
                  </a:cubicBezTo>
                  <a:cubicBezTo>
                    <a:pt x="444" y="619"/>
                    <a:pt x="634" y="429"/>
                    <a:pt x="824" y="270"/>
                  </a:cubicBezTo>
                  <a:cubicBezTo>
                    <a:pt x="887" y="207"/>
                    <a:pt x="887" y="112"/>
                    <a:pt x="824" y="48"/>
                  </a:cubicBezTo>
                  <a:cubicBezTo>
                    <a:pt x="808" y="17"/>
                    <a:pt x="776" y="1"/>
                    <a:pt x="7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6" name="Google Shape;346;p2"/>
            <p:cNvSpPr/>
            <p:nvPr/>
          </p:nvSpPr>
          <p:spPr>
            <a:xfrm>
              <a:off x="2815738" y="2458091"/>
              <a:ext cx="30600" cy="30117"/>
            </a:xfrm>
            <a:custGeom>
              <a:rect b="b" l="l" r="r" t="t"/>
              <a:pathLst>
                <a:path extrusionOk="0" h="999" w="1015">
                  <a:moveTo>
                    <a:pt x="175" y="1"/>
                  </a:moveTo>
                  <a:cubicBezTo>
                    <a:pt x="135" y="1"/>
                    <a:pt x="96" y="17"/>
                    <a:pt x="64" y="48"/>
                  </a:cubicBezTo>
                  <a:cubicBezTo>
                    <a:pt x="1" y="112"/>
                    <a:pt x="1" y="207"/>
                    <a:pt x="64" y="270"/>
                  </a:cubicBezTo>
                  <a:lnTo>
                    <a:pt x="286" y="492"/>
                  </a:lnTo>
                  <a:lnTo>
                    <a:pt x="64" y="745"/>
                  </a:lnTo>
                  <a:cubicBezTo>
                    <a:pt x="1" y="777"/>
                    <a:pt x="1" y="903"/>
                    <a:pt x="64" y="967"/>
                  </a:cubicBezTo>
                  <a:cubicBezTo>
                    <a:pt x="96" y="998"/>
                    <a:pt x="127" y="998"/>
                    <a:pt x="159" y="998"/>
                  </a:cubicBezTo>
                  <a:cubicBezTo>
                    <a:pt x="222" y="998"/>
                    <a:pt x="254" y="967"/>
                    <a:pt x="286" y="935"/>
                  </a:cubicBezTo>
                  <a:lnTo>
                    <a:pt x="507" y="713"/>
                  </a:lnTo>
                  <a:lnTo>
                    <a:pt x="729" y="935"/>
                  </a:lnTo>
                  <a:cubicBezTo>
                    <a:pt x="792" y="967"/>
                    <a:pt x="824" y="998"/>
                    <a:pt x="856" y="998"/>
                  </a:cubicBezTo>
                  <a:cubicBezTo>
                    <a:pt x="887" y="998"/>
                    <a:pt x="919" y="967"/>
                    <a:pt x="951" y="935"/>
                  </a:cubicBezTo>
                  <a:cubicBezTo>
                    <a:pt x="1014" y="872"/>
                    <a:pt x="1014" y="777"/>
                    <a:pt x="951" y="713"/>
                  </a:cubicBezTo>
                  <a:lnTo>
                    <a:pt x="729" y="492"/>
                  </a:lnTo>
                  <a:lnTo>
                    <a:pt x="951" y="270"/>
                  </a:lnTo>
                  <a:cubicBezTo>
                    <a:pt x="1014" y="207"/>
                    <a:pt x="1014" y="112"/>
                    <a:pt x="951" y="48"/>
                  </a:cubicBezTo>
                  <a:cubicBezTo>
                    <a:pt x="919" y="17"/>
                    <a:pt x="880" y="1"/>
                    <a:pt x="840" y="1"/>
                  </a:cubicBezTo>
                  <a:cubicBezTo>
                    <a:pt x="800" y="1"/>
                    <a:pt x="761" y="17"/>
                    <a:pt x="729" y="48"/>
                  </a:cubicBezTo>
                  <a:lnTo>
                    <a:pt x="507" y="270"/>
                  </a:lnTo>
                  <a:lnTo>
                    <a:pt x="286" y="48"/>
                  </a:lnTo>
                  <a:cubicBezTo>
                    <a:pt x="254" y="17"/>
                    <a:pt x="214"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7" name="Google Shape;347;p2"/>
            <p:cNvSpPr/>
            <p:nvPr/>
          </p:nvSpPr>
          <p:spPr>
            <a:xfrm>
              <a:off x="2772778" y="2543077"/>
              <a:ext cx="24872" cy="24359"/>
            </a:xfrm>
            <a:custGeom>
              <a:rect b="b" l="l" r="r" t="t"/>
              <a:pathLst>
                <a:path extrusionOk="0" h="808" w="825">
                  <a:moveTo>
                    <a:pt x="175" y="0"/>
                  </a:moveTo>
                  <a:cubicBezTo>
                    <a:pt x="135" y="0"/>
                    <a:pt x="96" y="16"/>
                    <a:pt x="64" y="48"/>
                  </a:cubicBezTo>
                  <a:cubicBezTo>
                    <a:pt x="1" y="111"/>
                    <a:pt x="1" y="238"/>
                    <a:pt x="64" y="270"/>
                  </a:cubicBezTo>
                  <a:lnTo>
                    <a:pt x="191" y="396"/>
                  </a:lnTo>
                  <a:lnTo>
                    <a:pt x="64" y="523"/>
                  </a:lnTo>
                  <a:cubicBezTo>
                    <a:pt x="1" y="586"/>
                    <a:pt x="1" y="681"/>
                    <a:pt x="64" y="745"/>
                  </a:cubicBezTo>
                  <a:cubicBezTo>
                    <a:pt x="96" y="776"/>
                    <a:pt x="127" y="808"/>
                    <a:pt x="159" y="808"/>
                  </a:cubicBezTo>
                  <a:cubicBezTo>
                    <a:pt x="222" y="808"/>
                    <a:pt x="254" y="776"/>
                    <a:pt x="286" y="745"/>
                  </a:cubicBezTo>
                  <a:lnTo>
                    <a:pt x="412" y="618"/>
                  </a:lnTo>
                  <a:lnTo>
                    <a:pt x="539" y="745"/>
                  </a:lnTo>
                  <a:cubicBezTo>
                    <a:pt x="571" y="776"/>
                    <a:pt x="602" y="776"/>
                    <a:pt x="634" y="776"/>
                  </a:cubicBezTo>
                  <a:cubicBezTo>
                    <a:pt x="666" y="776"/>
                    <a:pt x="729" y="776"/>
                    <a:pt x="761" y="745"/>
                  </a:cubicBezTo>
                  <a:cubicBezTo>
                    <a:pt x="824" y="681"/>
                    <a:pt x="824" y="586"/>
                    <a:pt x="761" y="523"/>
                  </a:cubicBezTo>
                  <a:lnTo>
                    <a:pt x="634" y="396"/>
                  </a:lnTo>
                  <a:lnTo>
                    <a:pt x="761" y="270"/>
                  </a:lnTo>
                  <a:cubicBezTo>
                    <a:pt x="792" y="206"/>
                    <a:pt x="792" y="111"/>
                    <a:pt x="761" y="48"/>
                  </a:cubicBezTo>
                  <a:cubicBezTo>
                    <a:pt x="729" y="16"/>
                    <a:pt x="689" y="0"/>
                    <a:pt x="650" y="0"/>
                  </a:cubicBezTo>
                  <a:cubicBezTo>
                    <a:pt x="610" y="0"/>
                    <a:pt x="571" y="16"/>
                    <a:pt x="539" y="48"/>
                  </a:cubicBezTo>
                  <a:lnTo>
                    <a:pt x="412" y="175"/>
                  </a:lnTo>
                  <a:lnTo>
                    <a:pt x="286" y="48"/>
                  </a:lnTo>
                  <a:cubicBezTo>
                    <a:pt x="254" y="16"/>
                    <a:pt x="214"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8" name="Google Shape;348;p2"/>
            <p:cNvSpPr/>
            <p:nvPr/>
          </p:nvSpPr>
          <p:spPr>
            <a:xfrm>
              <a:off x="2693550" y="2573134"/>
              <a:ext cx="41061" cy="80253"/>
            </a:xfrm>
            <a:custGeom>
              <a:rect b="b" l="l" r="r" t="t"/>
              <a:pathLst>
                <a:path extrusionOk="0" h="2662" w="1362">
                  <a:moveTo>
                    <a:pt x="887" y="1"/>
                  </a:moveTo>
                  <a:cubicBezTo>
                    <a:pt x="792" y="1"/>
                    <a:pt x="697" y="33"/>
                    <a:pt x="697" y="128"/>
                  </a:cubicBezTo>
                  <a:cubicBezTo>
                    <a:pt x="570" y="508"/>
                    <a:pt x="538" y="919"/>
                    <a:pt x="538" y="1299"/>
                  </a:cubicBezTo>
                  <a:cubicBezTo>
                    <a:pt x="222" y="1363"/>
                    <a:pt x="0" y="1648"/>
                    <a:pt x="0" y="1964"/>
                  </a:cubicBezTo>
                  <a:cubicBezTo>
                    <a:pt x="0" y="2344"/>
                    <a:pt x="317" y="2661"/>
                    <a:pt x="665" y="2661"/>
                  </a:cubicBezTo>
                  <a:cubicBezTo>
                    <a:pt x="760" y="2661"/>
                    <a:pt x="855" y="2629"/>
                    <a:pt x="950" y="2598"/>
                  </a:cubicBezTo>
                  <a:cubicBezTo>
                    <a:pt x="1045" y="2566"/>
                    <a:pt x="1077" y="2471"/>
                    <a:pt x="1045" y="2376"/>
                  </a:cubicBezTo>
                  <a:cubicBezTo>
                    <a:pt x="999" y="2330"/>
                    <a:pt x="952" y="2300"/>
                    <a:pt x="894" y="2300"/>
                  </a:cubicBezTo>
                  <a:cubicBezTo>
                    <a:pt x="872" y="2300"/>
                    <a:pt x="849" y="2304"/>
                    <a:pt x="823" y="2313"/>
                  </a:cubicBezTo>
                  <a:cubicBezTo>
                    <a:pt x="792" y="2313"/>
                    <a:pt x="728" y="2344"/>
                    <a:pt x="665" y="2344"/>
                  </a:cubicBezTo>
                  <a:cubicBezTo>
                    <a:pt x="475" y="2344"/>
                    <a:pt x="317" y="2186"/>
                    <a:pt x="317" y="1964"/>
                  </a:cubicBezTo>
                  <a:cubicBezTo>
                    <a:pt x="317" y="1774"/>
                    <a:pt x="475" y="1584"/>
                    <a:pt x="697" y="1584"/>
                  </a:cubicBezTo>
                  <a:cubicBezTo>
                    <a:pt x="855" y="1584"/>
                    <a:pt x="1013" y="1711"/>
                    <a:pt x="1045" y="1901"/>
                  </a:cubicBezTo>
                  <a:cubicBezTo>
                    <a:pt x="1045" y="1964"/>
                    <a:pt x="1140" y="2028"/>
                    <a:pt x="1235" y="2028"/>
                  </a:cubicBezTo>
                  <a:cubicBezTo>
                    <a:pt x="1299" y="1996"/>
                    <a:pt x="1362" y="1901"/>
                    <a:pt x="1362" y="1838"/>
                  </a:cubicBezTo>
                  <a:cubicBezTo>
                    <a:pt x="1299" y="1553"/>
                    <a:pt x="1077" y="1363"/>
                    <a:pt x="823" y="1299"/>
                  </a:cubicBezTo>
                  <a:cubicBezTo>
                    <a:pt x="823" y="919"/>
                    <a:pt x="887" y="571"/>
                    <a:pt x="982" y="191"/>
                  </a:cubicBezTo>
                  <a:cubicBezTo>
                    <a:pt x="1013" y="128"/>
                    <a:pt x="950" y="33"/>
                    <a:pt x="8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49" name="Google Shape;349;p2"/>
            <p:cNvSpPr/>
            <p:nvPr/>
          </p:nvSpPr>
          <p:spPr>
            <a:xfrm>
              <a:off x="2683994" y="2468130"/>
              <a:ext cx="37262" cy="38227"/>
            </a:xfrm>
            <a:custGeom>
              <a:rect b="b" l="l" r="r" t="t"/>
              <a:pathLst>
                <a:path extrusionOk="0" h="1268" w="1236">
                  <a:moveTo>
                    <a:pt x="634" y="317"/>
                  </a:moveTo>
                  <a:cubicBezTo>
                    <a:pt x="792" y="317"/>
                    <a:pt x="950" y="475"/>
                    <a:pt x="950" y="634"/>
                  </a:cubicBezTo>
                  <a:cubicBezTo>
                    <a:pt x="950" y="792"/>
                    <a:pt x="792" y="950"/>
                    <a:pt x="634" y="950"/>
                  </a:cubicBezTo>
                  <a:cubicBezTo>
                    <a:pt x="444" y="950"/>
                    <a:pt x="317" y="792"/>
                    <a:pt x="317" y="634"/>
                  </a:cubicBezTo>
                  <a:cubicBezTo>
                    <a:pt x="317" y="444"/>
                    <a:pt x="444" y="317"/>
                    <a:pt x="634" y="317"/>
                  </a:cubicBezTo>
                  <a:close/>
                  <a:moveTo>
                    <a:pt x="634" y="0"/>
                  </a:moveTo>
                  <a:cubicBezTo>
                    <a:pt x="285" y="0"/>
                    <a:pt x="0" y="285"/>
                    <a:pt x="0" y="634"/>
                  </a:cubicBezTo>
                  <a:cubicBezTo>
                    <a:pt x="0" y="982"/>
                    <a:pt x="285" y="1267"/>
                    <a:pt x="634" y="1267"/>
                  </a:cubicBezTo>
                  <a:cubicBezTo>
                    <a:pt x="982" y="1267"/>
                    <a:pt x="1235" y="982"/>
                    <a:pt x="1235" y="634"/>
                  </a:cubicBezTo>
                  <a:cubicBezTo>
                    <a:pt x="1235" y="285"/>
                    <a:pt x="982" y="0"/>
                    <a:pt x="6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50" name="Google Shape;350;p2"/>
            <p:cNvSpPr/>
            <p:nvPr/>
          </p:nvSpPr>
          <p:spPr>
            <a:xfrm>
              <a:off x="2813839" y="2576963"/>
              <a:ext cx="35363" cy="49683"/>
            </a:xfrm>
            <a:custGeom>
              <a:rect b="b" l="l" r="r" t="t"/>
              <a:pathLst>
                <a:path extrusionOk="0" h="1648" w="1173">
                  <a:moveTo>
                    <a:pt x="570" y="317"/>
                  </a:moveTo>
                  <a:cubicBezTo>
                    <a:pt x="729" y="317"/>
                    <a:pt x="855" y="444"/>
                    <a:pt x="855" y="602"/>
                  </a:cubicBezTo>
                  <a:cubicBezTo>
                    <a:pt x="855" y="761"/>
                    <a:pt x="729" y="887"/>
                    <a:pt x="570" y="887"/>
                  </a:cubicBezTo>
                  <a:cubicBezTo>
                    <a:pt x="412" y="887"/>
                    <a:pt x="285" y="761"/>
                    <a:pt x="285" y="602"/>
                  </a:cubicBezTo>
                  <a:cubicBezTo>
                    <a:pt x="285" y="444"/>
                    <a:pt x="412" y="317"/>
                    <a:pt x="570" y="317"/>
                  </a:cubicBezTo>
                  <a:close/>
                  <a:moveTo>
                    <a:pt x="570" y="1"/>
                  </a:moveTo>
                  <a:cubicBezTo>
                    <a:pt x="254" y="1"/>
                    <a:pt x="0" y="286"/>
                    <a:pt x="0" y="602"/>
                  </a:cubicBezTo>
                  <a:cubicBezTo>
                    <a:pt x="0" y="856"/>
                    <a:pt x="190" y="1109"/>
                    <a:pt x="444" y="1172"/>
                  </a:cubicBezTo>
                  <a:cubicBezTo>
                    <a:pt x="444" y="1267"/>
                    <a:pt x="444" y="1362"/>
                    <a:pt x="444" y="1426"/>
                  </a:cubicBezTo>
                  <a:cubicBezTo>
                    <a:pt x="412" y="1489"/>
                    <a:pt x="412" y="1552"/>
                    <a:pt x="475" y="1616"/>
                  </a:cubicBezTo>
                  <a:cubicBezTo>
                    <a:pt x="507" y="1647"/>
                    <a:pt x="539" y="1647"/>
                    <a:pt x="570" y="1647"/>
                  </a:cubicBezTo>
                  <a:lnTo>
                    <a:pt x="634" y="1647"/>
                  </a:lnTo>
                  <a:cubicBezTo>
                    <a:pt x="760" y="1584"/>
                    <a:pt x="760" y="1489"/>
                    <a:pt x="729" y="1141"/>
                  </a:cubicBezTo>
                  <a:cubicBezTo>
                    <a:pt x="982" y="1077"/>
                    <a:pt x="1172" y="856"/>
                    <a:pt x="1172" y="602"/>
                  </a:cubicBezTo>
                  <a:cubicBezTo>
                    <a:pt x="1172" y="286"/>
                    <a:pt x="887" y="1"/>
                    <a:pt x="5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grpSp>
        <p:nvGrpSpPr>
          <p:cNvPr id="351" name="Google Shape;351;p2"/>
          <p:cNvGrpSpPr/>
          <p:nvPr/>
        </p:nvGrpSpPr>
        <p:grpSpPr>
          <a:xfrm>
            <a:off x="95608" y="3301958"/>
            <a:ext cx="915240" cy="915240"/>
            <a:chOff x="5422201" y="1092349"/>
            <a:chExt cx="528003" cy="528003"/>
          </a:xfrm>
        </p:grpSpPr>
        <p:sp>
          <p:nvSpPr>
            <p:cNvPr id="352" name="Google Shape;352;p2"/>
            <p:cNvSpPr/>
            <p:nvPr/>
          </p:nvSpPr>
          <p:spPr>
            <a:xfrm>
              <a:off x="5422201" y="1092349"/>
              <a:ext cx="528003" cy="528003"/>
            </a:xfrm>
            <a:custGeom>
              <a:rect b="b" l="l" r="r" t="t"/>
              <a:pathLst>
                <a:path extrusionOk="0" h="17514" w="17514">
                  <a:moveTo>
                    <a:pt x="8741" y="1"/>
                  </a:moveTo>
                  <a:cubicBezTo>
                    <a:pt x="3896" y="1"/>
                    <a:pt x="0" y="3927"/>
                    <a:pt x="0" y="8741"/>
                  </a:cubicBezTo>
                  <a:cubicBezTo>
                    <a:pt x="0" y="13586"/>
                    <a:pt x="3896" y="17513"/>
                    <a:pt x="8741" y="17513"/>
                  </a:cubicBezTo>
                  <a:cubicBezTo>
                    <a:pt x="13586" y="17513"/>
                    <a:pt x="17513" y="13586"/>
                    <a:pt x="17513" y="8741"/>
                  </a:cubicBezTo>
                  <a:cubicBezTo>
                    <a:pt x="17513" y="3927"/>
                    <a:pt x="13586" y="1"/>
                    <a:pt x="8741" y="1"/>
                  </a:cubicBezTo>
                  <a:close/>
                </a:path>
              </a:pathLst>
            </a:custGeom>
            <a:solidFill>
              <a:srgbClr val="5BCF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nvGrpSpPr>
            <p:cNvPr id="353" name="Google Shape;353;p2"/>
            <p:cNvGrpSpPr/>
            <p:nvPr/>
          </p:nvGrpSpPr>
          <p:grpSpPr>
            <a:xfrm>
              <a:off x="5525305" y="1195454"/>
              <a:ext cx="320830" cy="320830"/>
              <a:chOff x="5525305" y="1195454"/>
              <a:chExt cx="320830" cy="320830"/>
            </a:xfrm>
          </p:grpSpPr>
          <p:sp>
            <p:nvSpPr>
              <p:cNvPr id="354" name="Google Shape;354;p2"/>
              <p:cNvSpPr/>
              <p:nvPr/>
            </p:nvSpPr>
            <p:spPr>
              <a:xfrm>
                <a:off x="5525305" y="1195454"/>
                <a:ext cx="107928" cy="320830"/>
              </a:xfrm>
              <a:custGeom>
                <a:rect b="b" l="l" r="r" t="t"/>
                <a:pathLst>
                  <a:path extrusionOk="0" h="10642" w="3580">
                    <a:moveTo>
                      <a:pt x="3104" y="317"/>
                    </a:moveTo>
                    <a:cubicBezTo>
                      <a:pt x="3199" y="317"/>
                      <a:pt x="3262" y="381"/>
                      <a:pt x="3262" y="444"/>
                    </a:cubicBezTo>
                    <a:lnTo>
                      <a:pt x="3262" y="8868"/>
                    </a:lnTo>
                    <a:cubicBezTo>
                      <a:pt x="3262" y="9691"/>
                      <a:pt x="2597" y="10325"/>
                      <a:pt x="1774" y="10325"/>
                    </a:cubicBezTo>
                    <a:cubicBezTo>
                      <a:pt x="982" y="10325"/>
                      <a:pt x="317" y="9691"/>
                      <a:pt x="317" y="8868"/>
                    </a:cubicBezTo>
                    <a:lnTo>
                      <a:pt x="317" y="444"/>
                    </a:lnTo>
                    <a:cubicBezTo>
                      <a:pt x="317" y="381"/>
                      <a:pt x="349" y="317"/>
                      <a:pt x="444" y="317"/>
                    </a:cubicBezTo>
                    <a:close/>
                    <a:moveTo>
                      <a:pt x="444" y="1"/>
                    </a:moveTo>
                    <a:cubicBezTo>
                      <a:pt x="191" y="1"/>
                      <a:pt x="1" y="191"/>
                      <a:pt x="1" y="444"/>
                    </a:cubicBezTo>
                    <a:lnTo>
                      <a:pt x="1" y="8868"/>
                    </a:lnTo>
                    <a:cubicBezTo>
                      <a:pt x="1" y="9850"/>
                      <a:pt x="792" y="10642"/>
                      <a:pt x="1774" y="10642"/>
                    </a:cubicBezTo>
                    <a:cubicBezTo>
                      <a:pt x="2756" y="10642"/>
                      <a:pt x="3579" y="9850"/>
                      <a:pt x="3579" y="8868"/>
                    </a:cubicBezTo>
                    <a:lnTo>
                      <a:pt x="3579" y="444"/>
                    </a:lnTo>
                    <a:cubicBezTo>
                      <a:pt x="3579" y="191"/>
                      <a:pt x="3357" y="1"/>
                      <a:pt x="31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55" name="Google Shape;355;p2"/>
              <p:cNvSpPr/>
              <p:nvPr/>
            </p:nvSpPr>
            <p:spPr>
              <a:xfrm>
                <a:off x="5553945" y="1437960"/>
                <a:ext cx="50648" cy="50648"/>
              </a:xfrm>
              <a:custGeom>
                <a:rect b="b" l="l" r="r" t="t"/>
                <a:pathLst>
                  <a:path extrusionOk="0" h="1680" w="1680">
                    <a:moveTo>
                      <a:pt x="824" y="317"/>
                    </a:moveTo>
                    <a:cubicBezTo>
                      <a:pt x="1109" y="317"/>
                      <a:pt x="1362" y="539"/>
                      <a:pt x="1362" y="824"/>
                    </a:cubicBezTo>
                    <a:cubicBezTo>
                      <a:pt x="1362" y="1141"/>
                      <a:pt x="1109" y="1362"/>
                      <a:pt x="824" y="1362"/>
                    </a:cubicBezTo>
                    <a:cubicBezTo>
                      <a:pt x="539" y="1362"/>
                      <a:pt x="317" y="1109"/>
                      <a:pt x="317" y="824"/>
                    </a:cubicBezTo>
                    <a:cubicBezTo>
                      <a:pt x="317" y="539"/>
                      <a:pt x="539" y="317"/>
                      <a:pt x="824" y="317"/>
                    </a:cubicBezTo>
                    <a:close/>
                    <a:moveTo>
                      <a:pt x="824" y="1"/>
                    </a:moveTo>
                    <a:cubicBezTo>
                      <a:pt x="381" y="1"/>
                      <a:pt x="1" y="381"/>
                      <a:pt x="1" y="824"/>
                    </a:cubicBezTo>
                    <a:cubicBezTo>
                      <a:pt x="1" y="1299"/>
                      <a:pt x="381" y="1679"/>
                      <a:pt x="824" y="1679"/>
                    </a:cubicBezTo>
                    <a:cubicBezTo>
                      <a:pt x="1299" y="1679"/>
                      <a:pt x="1679" y="1299"/>
                      <a:pt x="1679" y="824"/>
                    </a:cubicBezTo>
                    <a:cubicBezTo>
                      <a:pt x="1679" y="381"/>
                      <a:pt x="1299" y="1"/>
                      <a:pt x="8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56" name="Google Shape;356;p2"/>
              <p:cNvSpPr/>
              <p:nvPr/>
            </p:nvSpPr>
            <p:spPr>
              <a:xfrm>
                <a:off x="5549182" y="1231751"/>
                <a:ext cx="59210" cy="164244"/>
              </a:xfrm>
              <a:custGeom>
                <a:rect b="b" l="l" r="r" t="t"/>
                <a:pathLst>
                  <a:path extrusionOk="0" h="5448" w="1964">
                    <a:moveTo>
                      <a:pt x="1647" y="317"/>
                    </a:moveTo>
                    <a:lnTo>
                      <a:pt x="1647" y="1235"/>
                    </a:lnTo>
                    <a:lnTo>
                      <a:pt x="317" y="1235"/>
                    </a:lnTo>
                    <a:lnTo>
                      <a:pt x="317" y="317"/>
                    </a:lnTo>
                    <a:close/>
                    <a:moveTo>
                      <a:pt x="1647" y="2882"/>
                    </a:moveTo>
                    <a:lnTo>
                      <a:pt x="1647" y="3895"/>
                    </a:lnTo>
                    <a:lnTo>
                      <a:pt x="317" y="3895"/>
                    </a:lnTo>
                    <a:lnTo>
                      <a:pt x="317" y="2882"/>
                    </a:lnTo>
                    <a:close/>
                    <a:moveTo>
                      <a:pt x="1647" y="4212"/>
                    </a:moveTo>
                    <a:lnTo>
                      <a:pt x="1647" y="5131"/>
                    </a:lnTo>
                    <a:lnTo>
                      <a:pt x="317" y="5131"/>
                    </a:lnTo>
                    <a:lnTo>
                      <a:pt x="317" y="4212"/>
                    </a:lnTo>
                    <a:close/>
                    <a:moveTo>
                      <a:pt x="317" y="0"/>
                    </a:moveTo>
                    <a:cubicBezTo>
                      <a:pt x="159" y="0"/>
                      <a:pt x="0" y="127"/>
                      <a:pt x="0" y="285"/>
                    </a:cubicBezTo>
                    <a:lnTo>
                      <a:pt x="0" y="1679"/>
                    </a:lnTo>
                    <a:cubicBezTo>
                      <a:pt x="0" y="1742"/>
                      <a:pt x="95" y="1837"/>
                      <a:pt x="159" y="1837"/>
                    </a:cubicBezTo>
                    <a:cubicBezTo>
                      <a:pt x="254" y="1837"/>
                      <a:pt x="317" y="1742"/>
                      <a:pt x="317" y="1679"/>
                    </a:cubicBezTo>
                    <a:lnTo>
                      <a:pt x="317" y="1552"/>
                    </a:lnTo>
                    <a:lnTo>
                      <a:pt x="1647" y="1552"/>
                    </a:lnTo>
                    <a:lnTo>
                      <a:pt x="1647" y="2565"/>
                    </a:lnTo>
                    <a:lnTo>
                      <a:pt x="317" y="2565"/>
                    </a:lnTo>
                    <a:lnTo>
                      <a:pt x="317" y="2344"/>
                    </a:lnTo>
                    <a:cubicBezTo>
                      <a:pt x="317" y="2249"/>
                      <a:pt x="254" y="2185"/>
                      <a:pt x="159" y="2185"/>
                    </a:cubicBezTo>
                    <a:cubicBezTo>
                      <a:pt x="64" y="2185"/>
                      <a:pt x="0" y="2249"/>
                      <a:pt x="0" y="2344"/>
                    </a:cubicBezTo>
                    <a:lnTo>
                      <a:pt x="0" y="5131"/>
                    </a:lnTo>
                    <a:cubicBezTo>
                      <a:pt x="0" y="5321"/>
                      <a:pt x="159" y="5447"/>
                      <a:pt x="317" y="5447"/>
                    </a:cubicBezTo>
                    <a:lnTo>
                      <a:pt x="1647" y="5447"/>
                    </a:lnTo>
                    <a:cubicBezTo>
                      <a:pt x="1837" y="5447"/>
                      <a:pt x="1964" y="5321"/>
                      <a:pt x="1964" y="5131"/>
                    </a:cubicBezTo>
                    <a:lnTo>
                      <a:pt x="1964" y="317"/>
                    </a:lnTo>
                    <a:cubicBezTo>
                      <a:pt x="1964" y="127"/>
                      <a:pt x="1837" y="0"/>
                      <a:pt x="16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57" name="Google Shape;357;p2"/>
              <p:cNvSpPr/>
              <p:nvPr/>
            </p:nvSpPr>
            <p:spPr>
              <a:xfrm>
                <a:off x="5641795" y="1241278"/>
                <a:ext cx="158516" cy="125112"/>
              </a:xfrm>
              <a:custGeom>
                <a:rect b="b" l="l" r="r" t="t"/>
                <a:pathLst>
                  <a:path extrusionOk="0" h="4150" w="5258">
                    <a:moveTo>
                      <a:pt x="2914" y="1"/>
                    </a:moveTo>
                    <a:cubicBezTo>
                      <a:pt x="2819" y="1"/>
                      <a:pt x="2692" y="64"/>
                      <a:pt x="2597" y="128"/>
                    </a:cubicBezTo>
                    <a:lnTo>
                      <a:pt x="64" y="2693"/>
                    </a:lnTo>
                    <a:cubicBezTo>
                      <a:pt x="0" y="2756"/>
                      <a:pt x="0" y="2851"/>
                      <a:pt x="64" y="2914"/>
                    </a:cubicBezTo>
                    <a:cubicBezTo>
                      <a:pt x="95" y="2946"/>
                      <a:pt x="135" y="2962"/>
                      <a:pt x="174" y="2962"/>
                    </a:cubicBezTo>
                    <a:cubicBezTo>
                      <a:pt x="214" y="2962"/>
                      <a:pt x="254" y="2946"/>
                      <a:pt x="285" y="2914"/>
                    </a:cubicBezTo>
                    <a:lnTo>
                      <a:pt x="2850" y="349"/>
                    </a:lnTo>
                    <a:cubicBezTo>
                      <a:pt x="2850" y="318"/>
                      <a:pt x="2882" y="318"/>
                      <a:pt x="2945" y="318"/>
                    </a:cubicBezTo>
                    <a:cubicBezTo>
                      <a:pt x="2977" y="318"/>
                      <a:pt x="3009" y="318"/>
                      <a:pt x="3040" y="349"/>
                    </a:cubicBezTo>
                    <a:lnTo>
                      <a:pt x="4909" y="2249"/>
                    </a:lnTo>
                    <a:cubicBezTo>
                      <a:pt x="4941" y="2281"/>
                      <a:pt x="4972" y="2313"/>
                      <a:pt x="4972" y="2344"/>
                    </a:cubicBezTo>
                    <a:cubicBezTo>
                      <a:pt x="4972" y="2376"/>
                      <a:pt x="4941" y="2408"/>
                      <a:pt x="4909" y="2439"/>
                    </a:cubicBezTo>
                    <a:lnTo>
                      <a:pt x="3484" y="3864"/>
                    </a:lnTo>
                    <a:cubicBezTo>
                      <a:pt x="3452" y="3928"/>
                      <a:pt x="3452" y="4023"/>
                      <a:pt x="3484" y="4086"/>
                    </a:cubicBezTo>
                    <a:cubicBezTo>
                      <a:pt x="3515" y="4118"/>
                      <a:pt x="3579" y="4149"/>
                      <a:pt x="3610" y="4149"/>
                    </a:cubicBezTo>
                    <a:cubicBezTo>
                      <a:pt x="3642" y="4149"/>
                      <a:pt x="3674" y="4118"/>
                      <a:pt x="3705" y="4086"/>
                    </a:cubicBezTo>
                    <a:lnTo>
                      <a:pt x="5131" y="2661"/>
                    </a:lnTo>
                    <a:cubicBezTo>
                      <a:pt x="5226" y="2566"/>
                      <a:pt x="5257" y="2471"/>
                      <a:pt x="5257" y="2344"/>
                    </a:cubicBezTo>
                    <a:cubicBezTo>
                      <a:pt x="5257" y="2218"/>
                      <a:pt x="5226" y="2123"/>
                      <a:pt x="5131" y="2028"/>
                    </a:cubicBezTo>
                    <a:lnTo>
                      <a:pt x="3230" y="128"/>
                    </a:lnTo>
                    <a:cubicBezTo>
                      <a:pt x="3167" y="64"/>
                      <a:pt x="3040" y="1"/>
                      <a:pt x="29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58" name="Google Shape;358;p2"/>
              <p:cNvSpPr/>
              <p:nvPr/>
            </p:nvSpPr>
            <p:spPr>
              <a:xfrm>
                <a:off x="5641795" y="1370671"/>
                <a:ext cx="99306" cy="98824"/>
              </a:xfrm>
              <a:custGeom>
                <a:rect b="b" l="l" r="r" t="t"/>
                <a:pathLst>
                  <a:path extrusionOk="0" h="3278" w="3294">
                    <a:moveTo>
                      <a:pt x="3120" y="0"/>
                    </a:moveTo>
                    <a:cubicBezTo>
                      <a:pt x="3080" y="0"/>
                      <a:pt x="3040" y="16"/>
                      <a:pt x="3009" y="48"/>
                    </a:cubicBezTo>
                    <a:lnTo>
                      <a:pt x="64" y="2993"/>
                    </a:lnTo>
                    <a:cubicBezTo>
                      <a:pt x="0" y="3056"/>
                      <a:pt x="0" y="3151"/>
                      <a:pt x="64" y="3214"/>
                    </a:cubicBezTo>
                    <a:cubicBezTo>
                      <a:pt x="95" y="3246"/>
                      <a:pt x="127" y="3278"/>
                      <a:pt x="159" y="3278"/>
                    </a:cubicBezTo>
                    <a:cubicBezTo>
                      <a:pt x="222" y="3278"/>
                      <a:pt x="254" y="3246"/>
                      <a:pt x="285" y="3214"/>
                    </a:cubicBezTo>
                    <a:lnTo>
                      <a:pt x="3230" y="269"/>
                    </a:lnTo>
                    <a:cubicBezTo>
                      <a:pt x="3294" y="206"/>
                      <a:pt x="3294" y="111"/>
                      <a:pt x="3230" y="48"/>
                    </a:cubicBezTo>
                    <a:cubicBezTo>
                      <a:pt x="3199" y="16"/>
                      <a:pt x="3159" y="0"/>
                      <a:pt x="31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59" name="Google Shape;359;p2"/>
              <p:cNvSpPr/>
              <p:nvPr/>
            </p:nvSpPr>
            <p:spPr>
              <a:xfrm>
                <a:off x="5641795" y="1282339"/>
                <a:ext cx="118419" cy="148959"/>
              </a:xfrm>
              <a:custGeom>
                <a:rect b="b" l="l" r="r" t="t"/>
                <a:pathLst>
                  <a:path extrusionOk="0" h="4941" w="3928">
                    <a:moveTo>
                      <a:pt x="2660" y="317"/>
                    </a:moveTo>
                    <a:lnTo>
                      <a:pt x="3610" y="1267"/>
                    </a:lnTo>
                    <a:lnTo>
                      <a:pt x="2945" y="1932"/>
                    </a:lnTo>
                    <a:lnTo>
                      <a:pt x="1995" y="982"/>
                    </a:lnTo>
                    <a:lnTo>
                      <a:pt x="2660" y="317"/>
                    </a:lnTo>
                    <a:close/>
                    <a:moveTo>
                      <a:pt x="1774" y="1204"/>
                    </a:moveTo>
                    <a:lnTo>
                      <a:pt x="2724" y="2154"/>
                    </a:lnTo>
                    <a:lnTo>
                      <a:pt x="1995" y="2851"/>
                    </a:lnTo>
                    <a:lnTo>
                      <a:pt x="1045" y="1932"/>
                    </a:lnTo>
                    <a:lnTo>
                      <a:pt x="1774" y="1204"/>
                    </a:lnTo>
                    <a:close/>
                    <a:moveTo>
                      <a:pt x="2660" y="1"/>
                    </a:moveTo>
                    <a:cubicBezTo>
                      <a:pt x="2581" y="1"/>
                      <a:pt x="2502" y="32"/>
                      <a:pt x="2439" y="96"/>
                    </a:cubicBezTo>
                    <a:lnTo>
                      <a:pt x="64" y="2471"/>
                    </a:lnTo>
                    <a:cubicBezTo>
                      <a:pt x="0" y="2534"/>
                      <a:pt x="0" y="2629"/>
                      <a:pt x="64" y="2692"/>
                    </a:cubicBezTo>
                    <a:cubicBezTo>
                      <a:pt x="95" y="2724"/>
                      <a:pt x="135" y="2740"/>
                      <a:pt x="174" y="2740"/>
                    </a:cubicBezTo>
                    <a:cubicBezTo>
                      <a:pt x="214" y="2740"/>
                      <a:pt x="254" y="2724"/>
                      <a:pt x="285" y="2692"/>
                    </a:cubicBezTo>
                    <a:lnTo>
                      <a:pt x="824" y="2122"/>
                    </a:lnTo>
                    <a:lnTo>
                      <a:pt x="1774" y="3073"/>
                    </a:lnTo>
                    <a:lnTo>
                      <a:pt x="1045" y="3801"/>
                    </a:lnTo>
                    <a:lnTo>
                      <a:pt x="285" y="3009"/>
                    </a:lnTo>
                    <a:cubicBezTo>
                      <a:pt x="254" y="2993"/>
                      <a:pt x="214" y="2985"/>
                      <a:pt x="174" y="2985"/>
                    </a:cubicBezTo>
                    <a:cubicBezTo>
                      <a:pt x="135" y="2985"/>
                      <a:pt x="95" y="2993"/>
                      <a:pt x="64" y="3009"/>
                    </a:cubicBezTo>
                    <a:cubicBezTo>
                      <a:pt x="0" y="3073"/>
                      <a:pt x="0" y="3168"/>
                      <a:pt x="64" y="3231"/>
                    </a:cubicBezTo>
                    <a:lnTo>
                      <a:pt x="824" y="4023"/>
                    </a:lnTo>
                    <a:lnTo>
                      <a:pt x="190" y="4656"/>
                    </a:lnTo>
                    <a:cubicBezTo>
                      <a:pt x="127" y="4719"/>
                      <a:pt x="127" y="4814"/>
                      <a:pt x="190" y="4878"/>
                    </a:cubicBezTo>
                    <a:cubicBezTo>
                      <a:pt x="222" y="4909"/>
                      <a:pt x="254" y="4941"/>
                      <a:pt x="285" y="4941"/>
                    </a:cubicBezTo>
                    <a:cubicBezTo>
                      <a:pt x="349" y="4941"/>
                      <a:pt x="380" y="4909"/>
                      <a:pt x="412" y="4878"/>
                    </a:cubicBezTo>
                    <a:lnTo>
                      <a:pt x="3832" y="1489"/>
                    </a:lnTo>
                    <a:cubicBezTo>
                      <a:pt x="3927" y="1362"/>
                      <a:pt x="3927" y="1172"/>
                      <a:pt x="3832" y="1046"/>
                    </a:cubicBezTo>
                    <a:lnTo>
                      <a:pt x="2882" y="96"/>
                    </a:lnTo>
                    <a:cubicBezTo>
                      <a:pt x="2819" y="32"/>
                      <a:pt x="2740" y="1"/>
                      <a:pt x="26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60" name="Google Shape;360;p2"/>
              <p:cNvSpPr/>
              <p:nvPr/>
            </p:nvSpPr>
            <p:spPr>
              <a:xfrm>
                <a:off x="5620782" y="1409320"/>
                <a:ext cx="225353" cy="106963"/>
              </a:xfrm>
              <a:custGeom>
                <a:rect b="b" l="l" r="r" t="t"/>
                <a:pathLst>
                  <a:path extrusionOk="0" h="3548" w="7475">
                    <a:moveTo>
                      <a:pt x="3421" y="1"/>
                    </a:moveTo>
                    <a:cubicBezTo>
                      <a:pt x="3357" y="1"/>
                      <a:pt x="3262" y="64"/>
                      <a:pt x="3262" y="159"/>
                    </a:cubicBezTo>
                    <a:cubicBezTo>
                      <a:pt x="3262" y="254"/>
                      <a:pt x="3357" y="317"/>
                      <a:pt x="3421" y="317"/>
                    </a:cubicBezTo>
                    <a:lnTo>
                      <a:pt x="7031" y="317"/>
                    </a:lnTo>
                    <a:cubicBezTo>
                      <a:pt x="7126" y="317"/>
                      <a:pt x="7189" y="381"/>
                      <a:pt x="7189" y="444"/>
                    </a:cubicBezTo>
                    <a:lnTo>
                      <a:pt x="7189" y="3136"/>
                    </a:lnTo>
                    <a:cubicBezTo>
                      <a:pt x="7189" y="3199"/>
                      <a:pt x="7126" y="3262"/>
                      <a:pt x="7031" y="3262"/>
                    </a:cubicBezTo>
                    <a:lnTo>
                      <a:pt x="159" y="3262"/>
                    </a:lnTo>
                    <a:cubicBezTo>
                      <a:pt x="64" y="3262"/>
                      <a:pt x="0" y="3326"/>
                      <a:pt x="0" y="3421"/>
                    </a:cubicBezTo>
                    <a:cubicBezTo>
                      <a:pt x="0" y="3484"/>
                      <a:pt x="64" y="3548"/>
                      <a:pt x="159" y="3548"/>
                    </a:cubicBezTo>
                    <a:lnTo>
                      <a:pt x="7031" y="3548"/>
                    </a:lnTo>
                    <a:cubicBezTo>
                      <a:pt x="7284" y="3548"/>
                      <a:pt x="7474" y="3357"/>
                      <a:pt x="7474" y="3104"/>
                    </a:cubicBezTo>
                    <a:lnTo>
                      <a:pt x="7474" y="444"/>
                    </a:lnTo>
                    <a:cubicBezTo>
                      <a:pt x="7474" y="191"/>
                      <a:pt x="7284" y="1"/>
                      <a:pt x="70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61" name="Google Shape;361;p2"/>
              <p:cNvSpPr/>
              <p:nvPr/>
            </p:nvSpPr>
            <p:spPr>
              <a:xfrm>
                <a:off x="5695247" y="1433197"/>
                <a:ext cx="115555" cy="59210"/>
              </a:xfrm>
              <a:custGeom>
                <a:rect b="b" l="l" r="r" t="t"/>
                <a:pathLst>
                  <a:path extrusionOk="0" h="1964" w="3833">
                    <a:moveTo>
                      <a:pt x="2249" y="317"/>
                    </a:moveTo>
                    <a:lnTo>
                      <a:pt x="2249" y="1647"/>
                    </a:lnTo>
                    <a:lnTo>
                      <a:pt x="1236" y="1647"/>
                    </a:lnTo>
                    <a:lnTo>
                      <a:pt x="1236" y="317"/>
                    </a:lnTo>
                    <a:close/>
                    <a:moveTo>
                      <a:pt x="3516" y="317"/>
                    </a:moveTo>
                    <a:lnTo>
                      <a:pt x="3516" y="1647"/>
                    </a:lnTo>
                    <a:lnTo>
                      <a:pt x="2566" y="1647"/>
                    </a:lnTo>
                    <a:lnTo>
                      <a:pt x="2566" y="317"/>
                    </a:lnTo>
                    <a:close/>
                    <a:moveTo>
                      <a:pt x="159" y="0"/>
                    </a:moveTo>
                    <a:cubicBezTo>
                      <a:pt x="64" y="0"/>
                      <a:pt x="1" y="64"/>
                      <a:pt x="1" y="159"/>
                    </a:cubicBezTo>
                    <a:cubicBezTo>
                      <a:pt x="1" y="254"/>
                      <a:pt x="64" y="317"/>
                      <a:pt x="159" y="317"/>
                    </a:cubicBezTo>
                    <a:lnTo>
                      <a:pt x="919" y="317"/>
                    </a:lnTo>
                    <a:lnTo>
                      <a:pt x="919" y="1647"/>
                    </a:lnTo>
                    <a:lnTo>
                      <a:pt x="856" y="1647"/>
                    </a:lnTo>
                    <a:cubicBezTo>
                      <a:pt x="761" y="1647"/>
                      <a:pt x="697" y="1742"/>
                      <a:pt x="697" y="1805"/>
                    </a:cubicBezTo>
                    <a:cubicBezTo>
                      <a:pt x="697" y="1900"/>
                      <a:pt x="761" y="1964"/>
                      <a:pt x="856" y="1964"/>
                    </a:cubicBezTo>
                    <a:lnTo>
                      <a:pt x="3516" y="1964"/>
                    </a:lnTo>
                    <a:cubicBezTo>
                      <a:pt x="3674" y="1964"/>
                      <a:pt x="3833" y="1837"/>
                      <a:pt x="3833" y="1647"/>
                    </a:cubicBezTo>
                    <a:lnTo>
                      <a:pt x="3833" y="317"/>
                    </a:lnTo>
                    <a:cubicBezTo>
                      <a:pt x="3833" y="159"/>
                      <a:pt x="3674" y="0"/>
                      <a:pt x="35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62" name="Google Shape;362;p2"/>
              <p:cNvSpPr/>
              <p:nvPr/>
            </p:nvSpPr>
            <p:spPr>
              <a:xfrm>
                <a:off x="5651322" y="1445618"/>
                <a:ext cx="54446" cy="46789"/>
              </a:xfrm>
              <a:custGeom>
                <a:rect b="b" l="l" r="r" t="t"/>
                <a:pathLst>
                  <a:path extrusionOk="0" h="1552" w="1806">
                    <a:moveTo>
                      <a:pt x="1204" y="0"/>
                    </a:moveTo>
                    <a:cubicBezTo>
                      <a:pt x="1141" y="0"/>
                      <a:pt x="1078" y="63"/>
                      <a:pt x="1078" y="158"/>
                    </a:cubicBezTo>
                    <a:lnTo>
                      <a:pt x="1078" y="1235"/>
                    </a:lnTo>
                    <a:lnTo>
                      <a:pt x="159" y="1235"/>
                    </a:lnTo>
                    <a:cubicBezTo>
                      <a:pt x="64" y="1235"/>
                      <a:pt x="1" y="1330"/>
                      <a:pt x="1" y="1393"/>
                    </a:cubicBezTo>
                    <a:cubicBezTo>
                      <a:pt x="1" y="1488"/>
                      <a:pt x="64" y="1552"/>
                      <a:pt x="159" y="1552"/>
                    </a:cubicBezTo>
                    <a:lnTo>
                      <a:pt x="1648" y="1552"/>
                    </a:lnTo>
                    <a:cubicBezTo>
                      <a:pt x="1743" y="1552"/>
                      <a:pt x="1806" y="1488"/>
                      <a:pt x="1806" y="1393"/>
                    </a:cubicBezTo>
                    <a:cubicBezTo>
                      <a:pt x="1806" y="1298"/>
                      <a:pt x="1743" y="1235"/>
                      <a:pt x="1648" y="1235"/>
                    </a:cubicBezTo>
                    <a:lnTo>
                      <a:pt x="1363" y="1235"/>
                    </a:lnTo>
                    <a:lnTo>
                      <a:pt x="1363" y="158"/>
                    </a:lnTo>
                    <a:cubicBezTo>
                      <a:pt x="1363" y="63"/>
                      <a:pt x="1299" y="0"/>
                      <a:pt x="12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grpSp>
      <p:grpSp>
        <p:nvGrpSpPr>
          <p:cNvPr id="363" name="Google Shape;363;p2"/>
          <p:cNvGrpSpPr/>
          <p:nvPr/>
        </p:nvGrpSpPr>
        <p:grpSpPr>
          <a:xfrm>
            <a:off x="66469" y="5159071"/>
            <a:ext cx="907532" cy="907532"/>
            <a:chOff x="2773743" y="3631944"/>
            <a:chExt cx="528003" cy="528003"/>
          </a:xfrm>
        </p:grpSpPr>
        <p:sp>
          <p:nvSpPr>
            <p:cNvPr id="364" name="Google Shape;364;p2"/>
            <p:cNvSpPr/>
            <p:nvPr/>
          </p:nvSpPr>
          <p:spPr>
            <a:xfrm>
              <a:off x="2773743" y="3631944"/>
              <a:ext cx="528003" cy="528003"/>
            </a:xfrm>
            <a:custGeom>
              <a:rect b="b" l="l" r="r" t="t"/>
              <a:pathLst>
                <a:path extrusionOk="0" h="17514" w="17514">
                  <a:moveTo>
                    <a:pt x="8741" y="1"/>
                  </a:moveTo>
                  <a:cubicBezTo>
                    <a:pt x="3927" y="1"/>
                    <a:pt x="0" y="3928"/>
                    <a:pt x="0" y="8741"/>
                  </a:cubicBezTo>
                  <a:cubicBezTo>
                    <a:pt x="0" y="13587"/>
                    <a:pt x="3927" y="17514"/>
                    <a:pt x="8741" y="17514"/>
                  </a:cubicBezTo>
                  <a:cubicBezTo>
                    <a:pt x="13586" y="17514"/>
                    <a:pt x="17513" y="13587"/>
                    <a:pt x="17513" y="8741"/>
                  </a:cubicBezTo>
                  <a:cubicBezTo>
                    <a:pt x="17513" y="3928"/>
                    <a:pt x="13586" y="1"/>
                    <a:pt x="8741" y="1"/>
                  </a:cubicBezTo>
                  <a:close/>
                </a:path>
              </a:pathLst>
            </a:custGeom>
            <a:solidFill>
              <a:srgbClr val="D6D6D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65" name="Google Shape;365;p2"/>
            <p:cNvSpPr/>
            <p:nvPr/>
          </p:nvSpPr>
          <p:spPr>
            <a:xfrm>
              <a:off x="2952276" y="3718046"/>
              <a:ext cx="172836" cy="355017"/>
            </a:xfrm>
            <a:custGeom>
              <a:rect b="b" l="l" r="r" t="t"/>
              <a:pathLst>
                <a:path extrusionOk="0" h="11776" w="5733">
                  <a:moveTo>
                    <a:pt x="1660" y="1"/>
                  </a:moveTo>
                  <a:cubicBezTo>
                    <a:pt x="1525" y="1"/>
                    <a:pt x="1396" y="35"/>
                    <a:pt x="1267" y="90"/>
                  </a:cubicBezTo>
                  <a:cubicBezTo>
                    <a:pt x="1045" y="217"/>
                    <a:pt x="887" y="407"/>
                    <a:pt x="824" y="628"/>
                  </a:cubicBezTo>
                  <a:cubicBezTo>
                    <a:pt x="792" y="850"/>
                    <a:pt x="824" y="1103"/>
                    <a:pt x="982" y="1293"/>
                  </a:cubicBezTo>
                  <a:lnTo>
                    <a:pt x="1045" y="1388"/>
                  </a:lnTo>
                  <a:lnTo>
                    <a:pt x="285" y="1832"/>
                  </a:lnTo>
                  <a:cubicBezTo>
                    <a:pt x="159" y="1927"/>
                    <a:pt x="64" y="2022"/>
                    <a:pt x="32" y="2180"/>
                  </a:cubicBezTo>
                  <a:cubicBezTo>
                    <a:pt x="0" y="2307"/>
                    <a:pt x="0" y="2433"/>
                    <a:pt x="95" y="2560"/>
                  </a:cubicBezTo>
                  <a:lnTo>
                    <a:pt x="222" y="2814"/>
                  </a:lnTo>
                  <a:cubicBezTo>
                    <a:pt x="262" y="2874"/>
                    <a:pt x="315" y="2896"/>
                    <a:pt x="373" y="2896"/>
                  </a:cubicBezTo>
                  <a:cubicBezTo>
                    <a:pt x="406" y="2896"/>
                    <a:pt x="441" y="2888"/>
                    <a:pt x="475" y="2877"/>
                  </a:cubicBezTo>
                  <a:cubicBezTo>
                    <a:pt x="539" y="2814"/>
                    <a:pt x="570" y="2718"/>
                    <a:pt x="539" y="2623"/>
                  </a:cubicBezTo>
                  <a:lnTo>
                    <a:pt x="380" y="2402"/>
                  </a:lnTo>
                  <a:cubicBezTo>
                    <a:pt x="349" y="2370"/>
                    <a:pt x="349" y="2307"/>
                    <a:pt x="380" y="2243"/>
                  </a:cubicBezTo>
                  <a:cubicBezTo>
                    <a:pt x="380" y="2212"/>
                    <a:pt x="412" y="2148"/>
                    <a:pt x="444" y="2148"/>
                  </a:cubicBezTo>
                  <a:lnTo>
                    <a:pt x="1267" y="1673"/>
                  </a:lnTo>
                  <a:cubicBezTo>
                    <a:pt x="1331" y="1642"/>
                    <a:pt x="1394" y="1547"/>
                    <a:pt x="1394" y="1483"/>
                  </a:cubicBezTo>
                  <a:cubicBezTo>
                    <a:pt x="1426" y="1388"/>
                    <a:pt x="1394" y="1293"/>
                    <a:pt x="1362" y="1230"/>
                  </a:cubicBezTo>
                  <a:lnTo>
                    <a:pt x="1235" y="1103"/>
                  </a:lnTo>
                  <a:cubicBezTo>
                    <a:pt x="1172" y="977"/>
                    <a:pt x="1140" y="850"/>
                    <a:pt x="1172" y="723"/>
                  </a:cubicBezTo>
                  <a:cubicBezTo>
                    <a:pt x="1204" y="565"/>
                    <a:pt x="1299" y="470"/>
                    <a:pt x="1426" y="407"/>
                  </a:cubicBezTo>
                  <a:cubicBezTo>
                    <a:pt x="1500" y="370"/>
                    <a:pt x="1585" y="354"/>
                    <a:pt x="1668" y="354"/>
                  </a:cubicBezTo>
                  <a:cubicBezTo>
                    <a:pt x="1727" y="354"/>
                    <a:pt x="1785" y="362"/>
                    <a:pt x="1837" y="375"/>
                  </a:cubicBezTo>
                  <a:cubicBezTo>
                    <a:pt x="1964" y="438"/>
                    <a:pt x="2091" y="533"/>
                    <a:pt x="2154" y="660"/>
                  </a:cubicBezTo>
                  <a:lnTo>
                    <a:pt x="2186" y="755"/>
                  </a:lnTo>
                  <a:cubicBezTo>
                    <a:pt x="2217" y="850"/>
                    <a:pt x="2281" y="882"/>
                    <a:pt x="2376" y="913"/>
                  </a:cubicBezTo>
                  <a:cubicBezTo>
                    <a:pt x="2402" y="926"/>
                    <a:pt x="2433" y="934"/>
                    <a:pt x="2466" y="934"/>
                  </a:cubicBezTo>
                  <a:cubicBezTo>
                    <a:pt x="2512" y="934"/>
                    <a:pt x="2560" y="919"/>
                    <a:pt x="2597" y="882"/>
                  </a:cubicBezTo>
                  <a:lnTo>
                    <a:pt x="3421" y="438"/>
                  </a:lnTo>
                  <a:cubicBezTo>
                    <a:pt x="3454" y="416"/>
                    <a:pt x="3488" y="405"/>
                    <a:pt x="3520" y="405"/>
                  </a:cubicBezTo>
                  <a:cubicBezTo>
                    <a:pt x="3579" y="405"/>
                    <a:pt x="3633" y="440"/>
                    <a:pt x="3674" y="502"/>
                  </a:cubicBezTo>
                  <a:lnTo>
                    <a:pt x="4054" y="1167"/>
                  </a:lnTo>
                  <a:cubicBezTo>
                    <a:pt x="4086" y="1230"/>
                    <a:pt x="4149" y="1262"/>
                    <a:pt x="4244" y="1293"/>
                  </a:cubicBezTo>
                  <a:cubicBezTo>
                    <a:pt x="4307" y="1293"/>
                    <a:pt x="4402" y="1293"/>
                    <a:pt x="4466" y="1230"/>
                  </a:cubicBezTo>
                  <a:lnTo>
                    <a:pt x="4529" y="1198"/>
                  </a:lnTo>
                  <a:cubicBezTo>
                    <a:pt x="4624" y="1127"/>
                    <a:pt x="4719" y="1092"/>
                    <a:pt x="4814" y="1092"/>
                  </a:cubicBezTo>
                  <a:cubicBezTo>
                    <a:pt x="4846" y="1092"/>
                    <a:pt x="4877" y="1095"/>
                    <a:pt x="4909" y="1103"/>
                  </a:cubicBezTo>
                  <a:cubicBezTo>
                    <a:pt x="5067" y="1135"/>
                    <a:pt x="5194" y="1198"/>
                    <a:pt x="5257" y="1325"/>
                  </a:cubicBezTo>
                  <a:cubicBezTo>
                    <a:pt x="5321" y="1452"/>
                    <a:pt x="5352" y="1578"/>
                    <a:pt x="5321" y="1737"/>
                  </a:cubicBezTo>
                  <a:cubicBezTo>
                    <a:pt x="5257" y="1863"/>
                    <a:pt x="5162" y="1958"/>
                    <a:pt x="5036" y="2022"/>
                  </a:cubicBezTo>
                  <a:lnTo>
                    <a:pt x="4941" y="2085"/>
                  </a:lnTo>
                  <a:cubicBezTo>
                    <a:pt x="4877" y="2117"/>
                    <a:pt x="4814" y="2180"/>
                    <a:pt x="4782" y="2243"/>
                  </a:cubicBezTo>
                  <a:cubicBezTo>
                    <a:pt x="4751" y="2307"/>
                    <a:pt x="4782" y="2402"/>
                    <a:pt x="4814" y="2465"/>
                  </a:cubicBezTo>
                  <a:lnTo>
                    <a:pt x="5321" y="3320"/>
                  </a:lnTo>
                  <a:cubicBezTo>
                    <a:pt x="5352" y="3415"/>
                    <a:pt x="5321" y="3510"/>
                    <a:pt x="5226" y="3574"/>
                  </a:cubicBezTo>
                  <a:lnTo>
                    <a:pt x="3927" y="4334"/>
                  </a:lnTo>
                  <a:lnTo>
                    <a:pt x="3896" y="4112"/>
                  </a:lnTo>
                  <a:cubicBezTo>
                    <a:pt x="3896" y="3764"/>
                    <a:pt x="3579" y="3479"/>
                    <a:pt x="3199" y="3479"/>
                  </a:cubicBezTo>
                  <a:cubicBezTo>
                    <a:pt x="2819" y="3479"/>
                    <a:pt x="2502" y="3795"/>
                    <a:pt x="2502" y="4175"/>
                  </a:cubicBezTo>
                  <a:lnTo>
                    <a:pt x="2502" y="5157"/>
                  </a:lnTo>
                  <a:lnTo>
                    <a:pt x="2281" y="5284"/>
                  </a:lnTo>
                  <a:cubicBezTo>
                    <a:pt x="2217" y="5315"/>
                    <a:pt x="2186" y="5315"/>
                    <a:pt x="2122" y="5315"/>
                  </a:cubicBezTo>
                  <a:cubicBezTo>
                    <a:pt x="2091" y="5284"/>
                    <a:pt x="2027" y="5252"/>
                    <a:pt x="2027" y="5220"/>
                  </a:cubicBezTo>
                  <a:lnTo>
                    <a:pt x="887" y="3289"/>
                  </a:lnTo>
                  <a:cubicBezTo>
                    <a:pt x="867" y="3227"/>
                    <a:pt x="807" y="3192"/>
                    <a:pt x="750" y="3192"/>
                  </a:cubicBezTo>
                  <a:cubicBezTo>
                    <a:pt x="718" y="3192"/>
                    <a:pt x="688" y="3203"/>
                    <a:pt x="665" y="3225"/>
                  </a:cubicBezTo>
                  <a:cubicBezTo>
                    <a:pt x="570" y="3257"/>
                    <a:pt x="539" y="3384"/>
                    <a:pt x="602" y="3447"/>
                  </a:cubicBezTo>
                  <a:lnTo>
                    <a:pt x="919" y="3985"/>
                  </a:lnTo>
                  <a:lnTo>
                    <a:pt x="412" y="5189"/>
                  </a:lnTo>
                  <a:cubicBezTo>
                    <a:pt x="222" y="5632"/>
                    <a:pt x="222" y="6139"/>
                    <a:pt x="412" y="6614"/>
                  </a:cubicBezTo>
                  <a:lnTo>
                    <a:pt x="539" y="6962"/>
                  </a:lnTo>
                  <a:cubicBezTo>
                    <a:pt x="570" y="7025"/>
                    <a:pt x="634" y="7057"/>
                    <a:pt x="697" y="7057"/>
                  </a:cubicBezTo>
                  <a:lnTo>
                    <a:pt x="760" y="7057"/>
                  </a:lnTo>
                  <a:cubicBezTo>
                    <a:pt x="855" y="7025"/>
                    <a:pt x="887" y="6899"/>
                    <a:pt x="855" y="6835"/>
                  </a:cubicBezTo>
                  <a:lnTo>
                    <a:pt x="729" y="6487"/>
                  </a:lnTo>
                  <a:cubicBezTo>
                    <a:pt x="570" y="6107"/>
                    <a:pt x="570" y="5695"/>
                    <a:pt x="729" y="5315"/>
                  </a:cubicBezTo>
                  <a:lnTo>
                    <a:pt x="1109" y="4365"/>
                  </a:lnTo>
                  <a:lnTo>
                    <a:pt x="1711" y="5379"/>
                  </a:lnTo>
                  <a:cubicBezTo>
                    <a:pt x="1774" y="5505"/>
                    <a:pt x="1901" y="5600"/>
                    <a:pt x="2027" y="5632"/>
                  </a:cubicBezTo>
                  <a:cubicBezTo>
                    <a:pt x="2091" y="5664"/>
                    <a:pt x="2122" y="5664"/>
                    <a:pt x="2186" y="5664"/>
                  </a:cubicBezTo>
                  <a:cubicBezTo>
                    <a:pt x="2249" y="5664"/>
                    <a:pt x="2344" y="5632"/>
                    <a:pt x="2439" y="5600"/>
                  </a:cubicBezTo>
                  <a:lnTo>
                    <a:pt x="2502" y="5569"/>
                  </a:lnTo>
                  <a:lnTo>
                    <a:pt x="2502" y="6265"/>
                  </a:lnTo>
                  <a:cubicBezTo>
                    <a:pt x="2502" y="6360"/>
                    <a:pt x="2566" y="6455"/>
                    <a:pt x="2661" y="6455"/>
                  </a:cubicBezTo>
                  <a:cubicBezTo>
                    <a:pt x="2756" y="6455"/>
                    <a:pt x="2851" y="6360"/>
                    <a:pt x="2851" y="6265"/>
                  </a:cubicBezTo>
                  <a:lnTo>
                    <a:pt x="2851" y="4175"/>
                  </a:lnTo>
                  <a:cubicBezTo>
                    <a:pt x="2851" y="3985"/>
                    <a:pt x="3009" y="3827"/>
                    <a:pt x="3199" y="3827"/>
                  </a:cubicBezTo>
                  <a:cubicBezTo>
                    <a:pt x="3389" y="3827"/>
                    <a:pt x="3547" y="3954"/>
                    <a:pt x="3547" y="4144"/>
                  </a:cubicBezTo>
                  <a:lnTo>
                    <a:pt x="3706" y="6075"/>
                  </a:lnTo>
                  <a:cubicBezTo>
                    <a:pt x="3706" y="6107"/>
                    <a:pt x="3737" y="6107"/>
                    <a:pt x="3737" y="6107"/>
                  </a:cubicBezTo>
                  <a:lnTo>
                    <a:pt x="3769" y="6234"/>
                  </a:lnTo>
                  <a:cubicBezTo>
                    <a:pt x="3991" y="6835"/>
                    <a:pt x="3927" y="7532"/>
                    <a:pt x="3642" y="8102"/>
                  </a:cubicBezTo>
                  <a:cubicBezTo>
                    <a:pt x="3611" y="8134"/>
                    <a:pt x="3611" y="8166"/>
                    <a:pt x="3611" y="8197"/>
                  </a:cubicBezTo>
                  <a:lnTo>
                    <a:pt x="3611" y="8799"/>
                  </a:lnTo>
                  <a:lnTo>
                    <a:pt x="1394" y="8799"/>
                  </a:lnTo>
                  <a:lnTo>
                    <a:pt x="1394" y="8229"/>
                  </a:lnTo>
                  <a:cubicBezTo>
                    <a:pt x="1394" y="8197"/>
                    <a:pt x="1394" y="8134"/>
                    <a:pt x="1362" y="8071"/>
                  </a:cubicBezTo>
                  <a:lnTo>
                    <a:pt x="1140" y="7500"/>
                  </a:lnTo>
                  <a:cubicBezTo>
                    <a:pt x="1117" y="7429"/>
                    <a:pt x="1057" y="7394"/>
                    <a:pt x="989" y="7394"/>
                  </a:cubicBezTo>
                  <a:cubicBezTo>
                    <a:pt x="966" y="7394"/>
                    <a:pt x="943" y="7398"/>
                    <a:pt x="919" y="7405"/>
                  </a:cubicBezTo>
                  <a:cubicBezTo>
                    <a:pt x="824" y="7437"/>
                    <a:pt x="792" y="7532"/>
                    <a:pt x="824" y="7627"/>
                  </a:cubicBezTo>
                  <a:lnTo>
                    <a:pt x="1045" y="8197"/>
                  </a:lnTo>
                  <a:cubicBezTo>
                    <a:pt x="1045" y="8229"/>
                    <a:pt x="1045" y="8229"/>
                    <a:pt x="1045" y="8229"/>
                  </a:cubicBezTo>
                  <a:lnTo>
                    <a:pt x="1045" y="8862"/>
                  </a:lnTo>
                  <a:cubicBezTo>
                    <a:pt x="792" y="8957"/>
                    <a:pt x="602" y="9211"/>
                    <a:pt x="602" y="9527"/>
                  </a:cubicBezTo>
                  <a:lnTo>
                    <a:pt x="602" y="11617"/>
                  </a:lnTo>
                  <a:cubicBezTo>
                    <a:pt x="602" y="11712"/>
                    <a:pt x="665" y="11776"/>
                    <a:pt x="760" y="11776"/>
                  </a:cubicBezTo>
                  <a:cubicBezTo>
                    <a:pt x="855" y="11776"/>
                    <a:pt x="950" y="11712"/>
                    <a:pt x="950" y="11617"/>
                  </a:cubicBezTo>
                  <a:lnTo>
                    <a:pt x="950" y="9527"/>
                  </a:lnTo>
                  <a:cubicBezTo>
                    <a:pt x="950" y="9306"/>
                    <a:pt x="1109" y="9147"/>
                    <a:pt x="1331" y="9147"/>
                  </a:cubicBezTo>
                  <a:lnTo>
                    <a:pt x="3706" y="9147"/>
                  </a:lnTo>
                  <a:cubicBezTo>
                    <a:pt x="3927" y="9147"/>
                    <a:pt x="4086" y="9337"/>
                    <a:pt x="4086" y="9527"/>
                  </a:cubicBezTo>
                  <a:lnTo>
                    <a:pt x="4086" y="9939"/>
                  </a:lnTo>
                  <a:cubicBezTo>
                    <a:pt x="4086" y="10034"/>
                    <a:pt x="4181" y="10097"/>
                    <a:pt x="4276" y="10097"/>
                  </a:cubicBezTo>
                  <a:cubicBezTo>
                    <a:pt x="4371" y="10097"/>
                    <a:pt x="4434" y="10034"/>
                    <a:pt x="4434" y="9939"/>
                  </a:cubicBezTo>
                  <a:lnTo>
                    <a:pt x="4434" y="9527"/>
                  </a:lnTo>
                  <a:cubicBezTo>
                    <a:pt x="4434" y="9211"/>
                    <a:pt x="4244" y="8957"/>
                    <a:pt x="3959" y="8831"/>
                  </a:cubicBezTo>
                  <a:lnTo>
                    <a:pt x="3959" y="8229"/>
                  </a:lnTo>
                  <a:cubicBezTo>
                    <a:pt x="4276" y="7564"/>
                    <a:pt x="4339" y="6804"/>
                    <a:pt x="4086" y="6107"/>
                  </a:cubicBezTo>
                  <a:lnTo>
                    <a:pt x="4054" y="6044"/>
                  </a:lnTo>
                  <a:lnTo>
                    <a:pt x="3959" y="4714"/>
                  </a:lnTo>
                  <a:lnTo>
                    <a:pt x="5416" y="3890"/>
                  </a:lnTo>
                  <a:cubicBezTo>
                    <a:pt x="5669" y="3732"/>
                    <a:pt x="5733" y="3415"/>
                    <a:pt x="5606" y="3162"/>
                  </a:cubicBezTo>
                  <a:lnTo>
                    <a:pt x="5131" y="2370"/>
                  </a:lnTo>
                  <a:lnTo>
                    <a:pt x="5194" y="2338"/>
                  </a:lnTo>
                  <a:cubicBezTo>
                    <a:pt x="5416" y="2243"/>
                    <a:pt x="5574" y="2053"/>
                    <a:pt x="5637" y="1832"/>
                  </a:cubicBezTo>
                  <a:cubicBezTo>
                    <a:pt x="5701" y="1578"/>
                    <a:pt x="5669" y="1357"/>
                    <a:pt x="5542" y="1135"/>
                  </a:cubicBezTo>
                  <a:cubicBezTo>
                    <a:pt x="5416" y="945"/>
                    <a:pt x="5226" y="787"/>
                    <a:pt x="4972" y="755"/>
                  </a:cubicBezTo>
                  <a:cubicBezTo>
                    <a:pt x="4923" y="748"/>
                    <a:pt x="4871" y="744"/>
                    <a:pt x="4819" y="744"/>
                  </a:cubicBezTo>
                  <a:cubicBezTo>
                    <a:pt x="4640" y="744"/>
                    <a:pt x="4455" y="791"/>
                    <a:pt x="4307" y="913"/>
                  </a:cubicBezTo>
                  <a:lnTo>
                    <a:pt x="3959" y="343"/>
                  </a:lnTo>
                  <a:cubicBezTo>
                    <a:pt x="3873" y="151"/>
                    <a:pt x="3687" y="59"/>
                    <a:pt x="3497" y="59"/>
                  </a:cubicBezTo>
                  <a:cubicBezTo>
                    <a:pt x="3405" y="59"/>
                    <a:pt x="3313" y="81"/>
                    <a:pt x="3231" y="122"/>
                  </a:cubicBezTo>
                  <a:lnTo>
                    <a:pt x="2471" y="565"/>
                  </a:lnTo>
                  <a:lnTo>
                    <a:pt x="2471" y="533"/>
                  </a:lnTo>
                  <a:cubicBezTo>
                    <a:pt x="2344" y="312"/>
                    <a:pt x="2186" y="153"/>
                    <a:pt x="1964" y="58"/>
                  </a:cubicBezTo>
                  <a:cubicBezTo>
                    <a:pt x="1858" y="19"/>
                    <a:pt x="1757" y="1"/>
                    <a:pt x="16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sp>
        <p:nvSpPr>
          <p:cNvPr id="366" name="Google Shape;366;p2"/>
          <p:cNvSpPr/>
          <p:nvPr/>
        </p:nvSpPr>
        <p:spPr>
          <a:xfrm>
            <a:off x="1066800" y="4985995"/>
            <a:ext cx="10534500" cy="1152300"/>
          </a:xfrm>
          <a:prstGeom prst="rect">
            <a:avLst/>
          </a:prstGeom>
          <a:noFill/>
          <a:ln>
            <a:noFill/>
          </a:ln>
        </p:spPr>
        <p:txBody>
          <a:bodyPr anchorCtr="0" anchor="t" bIns="45700" lIns="91425" spcFirstLastPara="1" rIns="91425" wrap="square" tIns="45700">
            <a:spAutoFit/>
          </a:bodyPr>
          <a:lstStyle/>
          <a:p>
            <a:pPr indent="0" lvl="0" marL="0" marR="0" rtl="0" algn="just">
              <a:lnSpc>
                <a:spcPct val="150000"/>
              </a:lnSpc>
              <a:spcBef>
                <a:spcPts val="0"/>
              </a:spcBef>
              <a:spcAft>
                <a:spcPts val="0"/>
              </a:spcAft>
              <a:buNone/>
            </a:pPr>
            <a:r>
              <a:rPr b="0" i="0" lang="en-US" u="none" cap="none" strike="noStrike">
                <a:solidFill>
                  <a:schemeClr val="dk1"/>
                </a:solidFill>
                <a:latin typeface="Trebuchet MS"/>
                <a:ea typeface="Trebuchet MS"/>
                <a:cs typeface="Trebuchet MS"/>
                <a:sym typeface="Trebuchet MS"/>
              </a:rPr>
              <a:t>According to gross sales, GE was the 33rd-largest company in the United States according to the Fortune 500 in 2020. GE was the 14th most profitable business in the Fortune 20 in 2011, but when its profitability declined, it very significantly underperformed the market (by nearly 75%). </a:t>
            </a:r>
            <a:r>
              <a:rPr b="1" i="0" lang="en-US" u="none" cap="none" strike="noStrike">
                <a:solidFill>
                  <a:schemeClr val="dk1"/>
                </a:solidFill>
                <a:latin typeface="Trebuchet MS"/>
                <a:ea typeface="Trebuchet MS"/>
                <a:cs typeface="Trebuchet MS"/>
                <a:sym typeface="Trebuchet MS"/>
              </a:rPr>
              <a:t>$18 BILLION </a:t>
            </a:r>
            <a:r>
              <a:rPr b="0" i="0" lang="en-US" u="none" cap="none" strike="noStrike">
                <a:solidFill>
                  <a:schemeClr val="dk1"/>
                </a:solidFill>
                <a:latin typeface="Trebuchet MS"/>
                <a:ea typeface="Trebuchet MS"/>
                <a:cs typeface="Trebuchet MS"/>
                <a:sym typeface="Trebuchet MS"/>
              </a:rPr>
              <a:t>contributed to U.S. Gross Domestic Product (GDP)</a:t>
            </a:r>
            <a:r>
              <a:rPr lang="en-US">
                <a:solidFill>
                  <a:schemeClr val="dk1"/>
                </a:solidFill>
                <a:latin typeface="Trebuchet MS"/>
                <a:ea typeface="Trebuchet MS"/>
                <a:cs typeface="Trebuchet MS"/>
                <a:sym typeface="Trebuchet MS"/>
              </a:rPr>
              <a:t>.</a:t>
            </a:r>
            <a:br>
              <a:rPr b="0" i="0" lang="en-US" u="none" cap="none" strike="noStrike">
                <a:solidFill>
                  <a:schemeClr val="dk1"/>
                </a:solidFill>
                <a:latin typeface="Trebuchet MS"/>
                <a:ea typeface="Trebuchet MS"/>
                <a:cs typeface="Trebuchet MS"/>
                <a:sym typeface="Trebuchet MS"/>
              </a:rPr>
            </a:br>
            <a:endParaRPr i="0" u="none" cap="none" strike="noStrike">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pic>
        <p:nvPicPr>
          <p:cNvPr descr="26 Powerful SWOT Analysis Templates &amp; Examples" id="731" name="Google Shape;731;g29ef50b68fa_2_144"/>
          <p:cNvPicPr preferRelativeResize="0"/>
          <p:nvPr/>
        </p:nvPicPr>
        <p:blipFill rotWithShape="1">
          <a:blip r:embed="rId3">
            <a:alphaModFix/>
          </a:blip>
          <a:srcRect b="10494" l="8752" r="8782" t="25539"/>
          <a:stretch/>
        </p:blipFill>
        <p:spPr>
          <a:xfrm>
            <a:off x="1154094" y="1051278"/>
            <a:ext cx="9721051" cy="5331419"/>
          </a:xfrm>
          <a:prstGeom prst="rect">
            <a:avLst/>
          </a:prstGeom>
          <a:noFill/>
          <a:ln>
            <a:noFill/>
          </a:ln>
        </p:spPr>
      </p:pic>
      <p:sp>
        <p:nvSpPr>
          <p:cNvPr id="732" name="Google Shape;732;g29ef50b68fa_2_144"/>
          <p:cNvSpPr txBox="1"/>
          <p:nvPr>
            <p:ph type="title"/>
          </p:nvPr>
        </p:nvSpPr>
        <p:spPr>
          <a:xfrm>
            <a:off x="1069848" y="484632"/>
            <a:ext cx="10058400" cy="625077"/>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SzPts val="3600"/>
              <a:buFont typeface="Georgia"/>
              <a:buNone/>
            </a:pPr>
            <a:r>
              <a:rPr lang="en-US" sz="3600"/>
              <a:t>SWOT Analysis</a:t>
            </a:r>
            <a:endParaRPr sz="3600"/>
          </a:p>
        </p:txBody>
      </p:sp>
      <p:pic>
        <p:nvPicPr>
          <p:cNvPr descr="General Electric - Wikipedia" id="733" name="Google Shape;733;g29ef50b68fa_2_144"/>
          <p:cNvPicPr preferRelativeResize="0"/>
          <p:nvPr/>
        </p:nvPicPr>
        <p:blipFill rotWithShape="1">
          <a:blip r:embed="rId4">
            <a:alphaModFix/>
          </a:blip>
          <a:srcRect b="0" l="0" r="0" t="0"/>
          <a:stretch/>
        </p:blipFill>
        <p:spPr>
          <a:xfrm>
            <a:off x="11296783" y="6138302"/>
            <a:ext cx="675916" cy="675916"/>
          </a:xfrm>
          <a:prstGeom prst="rect">
            <a:avLst/>
          </a:prstGeom>
          <a:noFill/>
          <a:ln>
            <a:noFill/>
          </a:ln>
        </p:spPr>
      </p:pic>
      <p:cxnSp>
        <p:nvCxnSpPr>
          <p:cNvPr id="734" name="Google Shape;734;g29ef50b68fa_2_144"/>
          <p:cNvCxnSpPr>
            <a:stCxn id="733"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735" name="Google Shape;735;g29ef50b68fa_2_144"/>
          <p:cNvSpPr txBox="1"/>
          <p:nvPr/>
        </p:nvSpPr>
        <p:spPr>
          <a:xfrm>
            <a:off x="1180728" y="3293616"/>
            <a:ext cx="2317075" cy="2985433"/>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Diverse portfolio bifurcating into niche capable market</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Strong financial position</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Low debt-to-equity ratio</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Large customer base and distribution network</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Innovative products and services</a:t>
            </a:r>
            <a:endParaRPr/>
          </a:p>
        </p:txBody>
      </p:sp>
      <p:sp>
        <p:nvSpPr>
          <p:cNvPr id="736" name="Google Shape;736;g29ef50b68fa_2_144"/>
          <p:cNvSpPr txBox="1"/>
          <p:nvPr/>
        </p:nvSpPr>
        <p:spPr>
          <a:xfrm>
            <a:off x="3626520" y="3293616"/>
            <a:ext cx="2317075" cy="247760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Struggling power and renewable energy divisions</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Gaps in decision-making and internal communication</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International sales dependency</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Dependence on certain product lines </a:t>
            </a:r>
            <a:endParaRPr/>
          </a:p>
        </p:txBody>
      </p:sp>
      <p:sp>
        <p:nvSpPr>
          <p:cNvPr id="737" name="Google Shape;737;g29ef50b68fa_2_144"/>
          <p:cNvSpPr txBox="1"/>
          <p:nvPr/>
        </p:nvSpPr>
        <p:spPr>
          <a:xfrm>
            <a:off x="6072231" y="3293616"/>
            <a:ext cx="2317075" cy="2477601"/>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Growing demand of renewable energy, digital industrial solutions</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Wind turbines and electric transportation</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Strategic Partnerships and acquisitions</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Expansion into emerging markets</a:t>
            </a:r>
            <a:endParaRPr/>
          </a:p>
        </p:txBody>
      </p:sp>
      <p:sp>
        <p:nvSpPr>
          <p:cNvPr id="738" name="Google Shape;738;g29ef50b68fa_2_144"/>
          <p:cNvSpPr txBox="1"/>
          <p:nvPr/>
        </p:nvSpPr>
        <p:spPr>
          <a:xfrm>
            <a:off x="8526901" y="3293616"/>
            <a:ext cx="2317075" cy="269304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Increased competition from both established players and emerging startups</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Regulatory changes and environmental concerns</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Thin spreading of resources</a:t>
            </a:r>
            <a:endParaRPr/>
          </a:p>
          <a:p>
            <a:pPr indent="-254000" lvl="0" marL="285750" marR="0" rtl="0" algn="l">
              <a:spcBef>
                <a:spcPts val="0"/>
              </a:spcBef>
              <a:spcAft>
                <a:spcPts val="0"/>
              </a:spcAft>
              <a:buClr>
                <a:schemeClr val="dk1"/>
              </a:buClr>
              <a:buSzPts val="500"/>
              <a:buFont typeface="Arial"/>
              <a:buNone/>
            </a:pPr>
            <a:r>
              <a:t/>
            </a:r>
            <a:endParaRPr sz="500">
              <a:solidFill>
                <a:schemeClr val="dk1"/>
              </a:solidFill>
              <a:latin typeface="Trebuchet MS"/>
              <a:ea typeface="Trebuchet MS"/>
              <a:cs typeface="Trebuchet MS"/>
              <a:sym typeface="Trebuchet MS"/>
            </a:endParaRPr>
          </a:p>
          <a:p>
            <a:pPr indent="-285750" lvl="0" marL="285750" marR="0" rtl="0" algn="l">
              <a:spcBef>
                <a:spcPts val="0"/>
              </a:spcBef>
              <a:spcAft>
                <a:spcPts val="0"/>
              </a:spcAft>
              <a:buClr>
                <a:schemeClr val="dk1"/>
              </a:buClr>
              <a:buSzPts val="1400"/>
              <a:buFont typeface="Arial"/>
              <a:buChar char="•"/>
            </a:pPr>
            <a:r>
              <a:rPr lang="en-US" sz="1400">
                <a:solidFill>
                  <a:schemeClr val="dk1"/>
                </a:solidFill>
                <a:latin typeface="Trebuchet MS"/>
                <a:ea typeface="Trebuchet MS"/>
                <a:cs typeface="Trebuchet MS"/>
                <a:sym typeface="Trebuchet MS"/>
              </a:rPr>
              <a:t>Potential geopolitical risks</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g29f767effcc_0_244"/>
          <p:cNvSpPr txBox="1"/>
          <p:nvPr>
            <p:ph type="title"/>
          </p:nvPr>
        </p:nvSpPr>
        <p:spPr>
          <a:xfrm>
            <a:off x="1069848" y="484632"/>
            <a:ext cx="100584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Valuation Analysis</a:t>
            </a:r>
            <a:endParaRPr sz="3600">
              <a:solidFill>
                <a:schemeClr val="dk1"/>
              </a:solidFill>
            </a:endParaRPr>
          </a:p>
        </p:txBody>
      </p:sp>
      <p:pic>
        <p:nvPicPr>
          <p:cNvPr descr="General Electric - Wikipedia" id="744" name="Google Shape;744;g29f767effcc_0_244"/>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745" name="Google Shape;745;g29f767effcc_0_244"/>
          <p:cNvCxnSpPr>
            <a:stCxn id="744"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pic>
        <p:nvPicPr>
          <p:cNvPr id="746" name="Google Shape;746;g29f767effcc_0_244"/>
          <p:cNvPicPr preferRelativeResize="0"/>
          <p:nvPr/>
        </p:nvPicPr>
        <p:blipFill rotWithShape="1">
          <a:blip r:embed="rId4">
            <a:alphaModFix/>
          </a:blip>
          <a:srcRect b="0" l="0" r="0" t="2047"/>
          <a:stretch/>
        </p:blipFill>
        <p:spPr>
          <a:xfrm>
            <a:off x="5710282" y="3435112"/>
            <a:ext cx="5884272" cy="2636339"/>
          </a:xfrm>
          <a:prstGeom prst="rect">
            <a:avLst/>
          </a:prstGeom>
          <a:noFill/>
          <a:ln>
            <a:noFill/>
          </a:ln>
        </p:spPr>
      </p:pic>
      <p:sp>
        <p:nvSpPr>
          <p:cNvPr id="747" name="Google Shape;747;g29f767effcc_0_244"/>
          <p:cNvSpPr txBox="1"/>
          <p:nvPr/>
        </p:nvSpPr>
        <p:spPr>
          <a:xfrm>
            <a:off x="5742763" y="1893450"/>
            <a:ext cx="5884200" cy="1474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None/>
            </a:pPr>
            <a:r>
              <a:rPr lang="en-US">
                <a:solidFill>
                  <a:schemeClr val="dk1"/>
                </a:solidFill>
                <a:latin typeface="Trebuchet MS"/>
                <a:ea typeface="Trebuchet MS"/>
                <a:cs typeface="Trebuchet MS"/>
                <a:sym typeface="Trebuchet MS"/>
              </a:rPr>
              <a:t>Predicted Price: </a:t>
            </a:r>
            <a:r>
              <a:rPr b="1" lang="en-US">
                <a:solidFill>
                  <a:schemeClr val="dk1"/>
                </a:solidFill>
                <a:latin typeface="Trebuchet MS"/>
                <a:ea typeface="Trebuchet MS"/>
                <a:cs typeface="Trebuchet MS"/>
                <a:sym typeface="Trebuchet MS"/>
              </a:rPr>
              <a:t>117.05 USD</a:t>
            </a:r>
            <a:endParaRPr>
              <a:latin typeface="Trebuchet MS"/>
              <a:ea typeface="Trebuchet MS"/>
              <a:cs typeface="Trebuchet MS"/>
              <a:sym typeface="Trebuchet MS"/>
            </a:endParaRPr>
          </a:p>
          <a:p>
            <a:pPr indent="0" lvl="0" marL="0" marR="0" rtl="0" algn="l">
              <a:lnSpc>
                <a:spcPct val="100000"/>
              </a:lnSpc>
              <a:spcBef>
                <a:spcPts val="1200"/>
              </a:spcBef>
              <a:spcAft>
                <a:spcPts val="0"/>
              </a:spcAft>
              <a:buNone/>
            </a:pPr>
            <a:r>
              <a:rPr lang="en-US">
                <a:solidFill>
                  <a:schemeClr val="dk1"/>
                </a:solidFill>
                <a:latin typeface="Trebuchet MS"/>
                <a:ea typeface="Trebuchet MS"/>
                <a:cs typeface="Trebuchet MS"/>
                <a:sym typeface="Trebuchet MS"/>
              </a:rPr>
              <a:t>Using the LSTM network as training methodologies</a:t>
            </a:r>
            <a:endParaRPr>
              <a:latin typeface="Trebuchet MS"/>
              <a:ea typeface="Trebuchet MS"/>
              <a:cs typeface="Trebuchet MS"/>
              <a:sym typeface="Trebuchet MS"/>
            </a:endParaRPr>
          </a:p>
          <a:p>
            <a:pPr indent="-317500" lvl="0" marL="457200" marR="0" rtl="0" algn="l">
              <a:lnSpc>
                <a:spcPct val="100000"/>
              </a:lnSpc>
              <a:spcBef>
                <a:spcPts val="120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10 year data</a:t>
            </a:r>
            <a:endParaRPr>
              <a:solidFill>
                <a:schemeClr val="dk1"/>
              </a:solidFill>
              <a:latin typeface="Trebuchet MS"/>
              <a:ea typeface="Trebuchet MS"/>
              <a:cs typeface="Trebuchet MS"/>
              <a:sym typeface="Trebuchet MS"/>
            </a:endParaRPr>
          </a:p>
          <a:p>
            <a:pPr indent="-317500" lvl="0" marL="457200" marR="0" rtl="0" algn="l">
              <a:lnSpc>
                <a:spcPct val="10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Training: 70% data, Testing: 30%</a:t>
            </a:r>
            <a:endParaRPr>
              <a:latin typeface="Trebuchet MS"/>
              <a:ea typeface="Trebuchet MS"/>
              <a:cs typeface="Trebuchet MS"/>
              <a:sym typeface="Trebuchet MS"/>
            </a:endParaRPr>
          </a:p>
        </p:txBody>
      </p:sp>
      <p:sp>
        <p:nvSpPr>
          <p:cNvPr id="748" name="Google Shape;748;g29f767effcc_0_244"/>
          <p:cNvSpPr txBox="1"/>
          <p:nvPr/>
        </p:nvSpPr>
        <p:spPr>
          <a:xfrm>
            <a:off x="9335975" y="6138309"/>
            <a:ext cx="1960800" cy="2925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548BB7"/>
              </a:buClr>
              <a:buSzPts val="1105"/>
              <a:buFont typeface="Noto Sans Symbols"/>
              <a:buNone/>
            </a:pPr>
            <a:r>
              <a:rPr i="1" lang="en-US" sz="1200">
                <a:solidFill>
                  <a:schemeClr val="dk1"/>
                </a:solidFill>
                <a:latin typeface="Trebuchet MS"/>
                <a:ea typeface="Trebuchet MS"/>
                <a:cs typeface="Trebuchet MS"/>
                <a:sym typeface="Trebuchet MS"/>
              </a:rPr>
              <a:t>Source: Smart Portfolio</a:t>
            </a:r>
            <a:endParaRPr sz="1300"/>
          </a:p>
        </p:txBody>
      </p:sp>
      <p:sp>
        <p:nvSpPr>
          <p:cNvPr id="749" name="Google Shape;749;g29f767effcc_0_244"/>
          <p:cNvSpPr/>
          <p:nvPr/>
        </p:nvSpPr>
        <p:spPr>
          <a:xfrm>
            <a:off x="2105730" y="2550660"/>
            <a:ext cx="2118900" cy="2118900"/>
          </a:xfrm>
          <a:prstGeom prst="donut">
            <a:avLst>
              <a:gd fmla="val 16067" name="adj"/>
            </a:avLst>
          </a:prstGeom>
          <a:solidFill>
            <a:srgbClr val="000000">
              <a:alpha val="10760"/>
            </a:srgbClr>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cxnSp>
        <p:nvCxnSpPr>
          <p:cNvPr id="750" name="Google Shape;750;g29f767effcc_0_244"/>
          <p:cNvCxnSpPr/>
          <p:nvPr/>
        </p:nvCxnSpPr>
        <p:spPr>
          <a:xfrm flipH="1">
            <a:off x="3704357" y="2540606"/>
            <a:ext cx="227700" cy="315600"/>
          </a:xfrm>
          <a:prstGeom prst="straightConnector1">
            <a:avLst/>
          </a:prstGeom>
          <a:noFill/>
          <a:ln cap="flat" cmpd="sng" w="19050">
            <a:solidFill>
              <a:srgbClr val="085631"/>
            </a:solidFill>
            <a:prstDash val="solid"/>
            <a:round/>
            <a:headEnd len="med" w="med" type="oval"/>
            <a:tailEnd len="sm" w="sm" type="none"/>
          </a:ln>
        </p:spPr>
      </p:cxnSp>
      <p:sp>
        <p:nvSpPr>
          <p:cNvPr id="751" name="Google Shape;751;g29f767effcc_0_244"/>
          <p:cNvSpPr txBox="1"/>
          <p:nvPr/>
        </p:nvSpPr>
        <p:spPr>
          <a:xfrm>
            <a:off x="3948175" y="2220725"/>
            <a:ext cx="1393200" cy="5586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b="1" lang="en-US" sz="1300">
                <a:latin typeface="Trebuchet MS"/>
                <a:ea typeface="Trebuchet MS"/>
                <a:cs typeface="Trebuchet MS"/>
                <a:sym typeface="Trebuchet MS"/>
              </a:rPr>
              <a:t>Collect Data:</a:t>
            </a:r>
            <a:endParaRPr b="1" sz="1300">
              <a:latin typeface="Trebuchet MS"/>
              <a:ea typeface="Trebuchet MS"/>
              <a:cs typeface="Trebuchet MS"/>
              <a:sym typeface="Trebuchet MS"/>
            </a:endParaRPr>
          </a:p>
          <a:p>
            <a:pPr indent="0" lvl="0" marL="0" rtl="0" algn="l">
              <a:lnSpc>
                <a:spcPct val="115000"/>
              </a:lnSpc>
              <a:spcBef>
                <a:spcPts val="0"/>
              </a:spcBef>
              <a:spcAft>
                <a:spcPts val="0"/>
              </a:spcAft>
              <a:buNone/>
            </a:pPr>
            <a:r>
              <a:rPr lang="en-US" sz="1300">
                <a:latin typeface="Trebuchet MS"/>
                <a:ea typeface="Trebuchet MS"/>
                <a:cs typeface="Trebuchet MS"/>
                <a:sym typeface="Trebuchet MS"/>
              </a:rPr>
              <a:t>Yahoo Finance</a:t>
            </a:r>
            <a:endParaRPr sz="1300">
              <a:latin typeface="Trebuchet MS"/>
              <a:ea typeface="Trebuchet MS"/>
              <a:cs typeface="Trebuchet MS"/>
              <a:sym typeface="Trebuchet MS"/>
            </a:endParaRPr>
          </a:p>
        </p:txBody>
      </p:sp>
      <p:cxnSp>
        <p:nvCxnSpPr>
          <p:cNvPr id="752" name="Google Shape;752;g29f767effcc_0_244"/>
          <p:cNvCxnSpPr/>
          <p:nvPr/>
        </p:nvCxnSpPr>
        <p:spPr>
          <a:xfrm>
            <a:off x="2387045" y="2540606"/>
            <a:ext cx="227700" cy="315600"/>
          </a:xfrm>
          <a:prstGeom prst="straightConnector1">
            <a:avLst/>
          </a:prstGeom>
          <a:noFill/>
          <a:ln cap="flat" cmpd="sng" w="19050">
            <a:solidFill>
              <a:srgbClr val="6FA8DC"/>
            </a:solidFill>
            <a:prstDash val="solid"/>
            <a:round/>
            <a:headEnd len="med" w="med" type="oval"/>
            <a:tailEnd len="sm" w="sm" type="none"/>
          </a:ln>
        </p:spPr>
      </p:cxnSp>
      <p:sp>
        <p:nvSpPr>
          <p:cNvPr id="753" name="Google Shape;753;g29f767effcc_0_244"/>
          <p:cNvSpPr txBox="1"/>
          <p:nvPr/>
        </p:nvSpPr>
        <p:spPr>
          <a:xfrm>
            <a:off x="659850" y="2123675"/>
            <a:ext cx="1717200" cy="7527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0"/>
              </a:spcAft>
              <a:buNone/>
            </a:pPr>
            <a:r>
              <a:rPr b="1" lang="en-US" sz="1300">
                <a:latin typeface="Trebuchet MS"/>
                <a:ea typeface="Trebuchet MS"/>
                <a:cs typeface="Trebuchet MS"/>
                <a:sym typeface="Trebuchet MS"/>
              </a:rPr>
              <a:t>Experimentation:</a:t>
            </a:r>
            <a:endParaRPr b="1" sz="1300">
              <a:latin typeface="Trebuchet MS"/>
              <a:ea typeface="Trebuchet MS"/>
              <a:cs typeface="Trebuchet MS"/>
              <a:sym typeface="Trebuchet MS"/>
            </a:endParaRPr>
          </a:p>
          <a:p>
            <a:pPr indent="0" lvl="0" marL="0" rtl="0" algn="r">
              <a:lnSpc>
                <a:spcPct val="115000"/>
              </a:lnSpc>
              <a:spcBef>
                <a:spcPts val="0"/>
              </a:spcBef>
              <a:spcAft>
                <a:spcPts val="0"/>
              </a:spcAft>
              <a:buNone/>
            </a:pPr>
            <a:r>
              <a:rPr lang="en-US" sz="1300">
                <a:latin typeface="Trebuchet MS"/>
                <a:ea typeface="Trebuchet MS"/>
                <a:cs typeface="Trebuchet MS"/>
                <a:sym typeface="Trebuchet MS"/>
              </a:rPr>
              <a:t>Different Dates, Neurons</a:t>
            </a:r>
            <a:endParaRPr sz="1300">
              <a:latin typeface="Trebuchet MS"/>
              <a:ea typeface="Trebuchet MS"/>
              <a:cs typeface="Trebuchet MS"/>
              <a:sym typeface="Trebuchet MS"/>
            </a:endParaRPr>
          </a:p>
        </p:txBody>
      </p:sp>
      <p:cxnSp>
        <p:nvCxnSpPr>
          <p:cNvPr id="754" name="Google Shape;754;g29f767effcc_0_244"/>
          <p:cNvCxnSpPr/>
          <p:nvPr/>
        </p:nvCxnSpPr>
        <p:spPr>
          <a:xfrm rot="10800000">
            <a:off x="4047415" y="3890344"/>
            <a:ext cx="369000" cy="127800"/>
          </a:xfrm>
          <a:prstGeom prst="straightConnector1">
            <a:avLst/>
          </a:prstGeom>
          <a:noFill/>
          <a:ln cap="flat" cmpd="sng" w="19050">
            <a:solidFill>
              <a:srgbClr val="548BB7"/>
            </a:solidFill>
            <a:prstDash val="solid"/>
            <a:round/>
            <a:headEnd len="med" w="med" type="oval"/>
            <a:tailEnd len="sm" w="sm" type="none"/>
          </a:ln>
        </p:spPr>
      </p:cxnSp>
      <p:sp>
        <p:nvSpPr>
          <p:cNvPr id="755" name="Google Shape;755;g29f767effcc_0_244"/>
          <p:cNvSpPr txBox="1"/>
          <p:nvPr/>
        </p:nvSpPr>
        <p:spPr>
          <a:xfrm>
            <a:off x="4415888" y="3723425"/>
            <a:ext cx="1103100" cy="867300"/>
          </a:xfrm>
          <a:prstGeom prst="rect">
            <a:avLst/>
          </a:prstGeom>
          <a:noFill/>
          <a:ln>
            <a:noFill/>
          </a:ln>
        </p:spPr>
        <p:txBody>
          <a:bodyPr anchorCtr="0" anchor="t" bIns="121900" lIns="121900" spcFirstLastPara="1" rIns="121900" wrap="square" tIns="121900">
            <a:noAutofit/>
          </a:bodyPr>
          <a:lstStyle/>
          <a:p>
            <a:pPr indent="0" lvl="0" marL="0" rtl="0" algn="l">
              <a:lnSpc>
                <a:spcPct val="115000"/>
              </a:lnSpc>
              <a:spcBef>
                <a:spcPts val="0"/>
              </a:spcBef>
              <a:spcAft>
                <a:spcPts val="0"/>
              </a:spcAft>
              <a:buNone/>
            </a:pPr>
            <a:r>
              <a:rPr b="1" lang="en-US" sz="1300">
                <a:latin typeface="Trebuchet MS"/>
                <a:ea typeface="Trebuchet MS"/>
                <a:cs typeface="Trebuchet MS"/>
                <a:sym typeface="Trebuchet MS"/>
              </a:rPr>
              <a:t>Features:</a:t>
            </a:r>
            <a:endParaRPr sz="1300">
              <a:latin typeface="Trebuchet MS"/>
              <a:ea typeface="Trebuchet MS"/>
              <a:cs typeface="Trebuchet MS"/>
              <a:sym typeface="Trebuchet MS"/>
            </a:endParaRPr>
          </a:p>
          <a:p>
            <a:pPr indent="0" lvl="0" marL="0" rtl="0" algn="l">
              <a:lnSpc>
                <a:spcPct val="115000"/>
              </a:lnSpc>
              <a:spcBef>
                <a:spcPts val="0"/>
              </a:spcBef>
              <a:spcAft>
                <a:spcPts val="0"/>
              </a:spcAft>
              <a:buNone/>
            </a:pPr>
            <a:r>
              <a:rPr lang="en-US" sz="1300">
                <a:latin typeface="Trebuchet MS"/>
                <a:ea typeface="Trebuchet MS"/>
                <a:cs typeface="Trebuchet MS"/>
                <a:sym typeface="Trebuchet MS"/>
              </a:rPr>
              <a:t>Closing Stock Price</a:t>
            </a:r>
            <a:endParaRPr sz="1300">
              <a:latin typeface="Trebuchet MS"/>
              <a:ea typeface="Trebuchet MS"/>
              <a:cs typeface="Trebuchet MS"/>
              <a:sym typeface="Trebuchet MS"/>
            </a:endParaRPr>
          </a:p>
        </p:txBody>
      </p:sp>
      <p:cxnSp>
        <p:nvCxnSpPr>
          <p:cNvPr id="756" name="Google Shape;756;g29f767effcc_0_244"/>
          <p:cNvCxnSpPr/>
          <p:nvPr/>
        </p:nvCxnSpPr>
        <p:spPr>
          <a:xfrm flipH="1" rot="10800000">
            <a:off x="1906891" y="3890187"/>
            <a:ext cx="375600" cy="121200"/>
          </a:xfrm>
          <a:prstGeom prst="straightConnector1">
            <a:avLst/>
          </a:prstGeom>
          <a:noFill/>
          <a:ln cap="flat" cmpd="sng" w="19050">
            <a:solidFill>
              <a:srgbClr val="0E9453"/>
            </a:solidFill>
            <a:prstDash val="solid"/>
            <a:round/>
            <a:headEnd len="med" w="med" type="oval"/>
            <a:tailEnd len="sm" w="sm" type="none"/>
          </a:ln>
        </p:spPr>
      </p:cxnSp>
      <p:sp>
        <p:nvSpPr>
          <p:cNvPr id="757" name="Google Shape;757;g29f767effcc_0_244"/>
          <p:cNvSpPr txBox="1"/>
          <p:nvPr/>
        </p:nvSpPr>
        <p:spPr>
          <a:xfrm>
            <a:off x="415875" y="3723425"/>
            <a:ext cx="1482900" cy="1052400"/>
          </a:xfrm>
          <a:prstGeom prst="rect">
            <a:avLst/>
          </a:prstGeom>
          <a:noFill/>
          <a:ln>
            <a:noFill/>
          </a:ln>
        </p:spPr>
        <p:txBody>
          <a:bodyPr anchorCtr="0" anchor="t" bIns="121900" lIns="121900" spcFirstLastPara="1" rIns="121900" wrap="square" tIns="121900">
            <a:noAutofit/>
          </a:bodyPr>
          <a:lstStyle/>
          <a:p>
            <a:pPr indent="0" lvl="0" marL="0" rtl="0" algn="r">
              <a:lnSpc>
                <a:spcPct val="115000"/>
              </a:lnSpc>
              <a:spcBef>
                <a:spcPts val="0"/>
              </a:spcBef>
              <a:spcAft>
                <a:spcPts val="0"/>
              </a:spcAft>
              <a:buNone/>
            </a:pPr>
            <a:r>
              <a:rPr b="1" lang="en-US" sz="1300">
                <a:latin typeface="Trebuchet MS"/>
                <a:ea typeface="Trebuchet MS"/>
                <a:cs typeface="Trebuchet MS"/>
                <a:sym typeface="Trebuchet MS"/>
              </a:rPr>
              <a:t>Evaluation:</a:t>
            </a:r>
            <a:endParaRPr b="1" sz="1300">
              <a:latin typeface="Trebuchet MS"/>
              <a:ea typeface="Trebuchet MS"/>
              <a:cs typeface="Trebuchet MS"/>
              <a:sym typeface="Trebuchet MS"/>
            </a:endParaRPr>
          </a:p>
          <a:p>
            <a:pPr indent="0" lvl="0" marL="0" rtl="0" algn="r">
              <a:lnSpc>
                <a:spcPct val="115000"/>
              </a:lnSpc>
              <a:spcBef>
                <a:spcPts val="0"/>
              </a:spcBef>
              <a:spcAft>
                <a:spcPts val="0"/>
              </a:spcAft>
              <a:buNone/>
            </a:pPr>
            <a:r>
              <a:rPr lang="en-US" sz="1300">
                <a:latin typeface="Trebuchet MS"/>
                <a:ea typeface="Trebuchet MS"/>
                <a:cs typeface="Trebuchet MS"/>
                <a:sym typeface="Trebuchet MS"/>
              </a:rPr>
              <a:t>Root Mean Squared Deviation - RMSE</a:t>
            </a:r>
            <a:endParaRPr sz="1300">
              <a:latin typeface="Trebuchet MS"/>
              <a:ea typeface="Trebuchet MS"/>
              <a:cs typeface="Trebuchet MS"/>
              <a:sym typeface="Trebuchet MS"/>
            </a:endParaRPr>
          </a:p>
        </p:txBody>
      </p:sp>
      <p:cxnSp>
        <p:nvCxnSpPr>
          <p:cNvPr id="758" name="Google Shape;758;g29f767effcc_0_244"/>
          <p:cNvCxnSpPr/>
          <p:nvPr/>
        </p:nvCxnSpPr>
        <p:spPr>
          <a:xfrm rot="10800000">
            <a:off x="3161550" y="4532157"/>
            <a:ext cx="0" cy="408300"/>
          </a:xfrm>
          <a:prstGeom prst="straightConnector1">
            <a:avLst/>
          </a:prstGeom>
          <a:noFill/>
          <a:ln cap="flat" cmpd="sng" w="19050">
            <a:solidFill>
              <a:srgbClr val="085631"/>
            </a:solidFill>
            <a:prstDash val="solid"/>
            <a:round/>
            <a:headEnd len="med" w="med" type="oval"/>
            <a:tailEnd len="sm" w="sm" type="none"/>
          </a:ln>
        </p:spPr>
      </p:cxnSp>
      <p:sp>
        <p:nvSpPr>
          <p:cNvPr id="759" name="Google Shape;759;g29f767effcc_0_244"/>
          <p:cNvSpPr txBox="1"/>
          <p:nvPr/>
        </p:nvSpPr>
        <p:spPr>
          <a:xfrm>
            <a:off x="2408900" y="4892725"/>
            <a:ext cx="1518300" cy="1178700"/>
          </a:xfrm>
          <a:prstGeom prst="rect">
            <a:avLst/>
          </a:prstGeom>
          <a:noFill/>
          <a:ln>
            <a:noFill/>
          </a:ln>
        </p:spPr>
        <p:txBody>
          <a:bodyPr anchorCtr="0" anchor="t" bIns="121900" lIns="121900" spcFirstLastPara="1" rIns="121900" wrap="square" tIns="121900">
            <a:noAutofit/>
          </a:bodyPr>
          <a:lstStyle/>
          <a:p>
            <a:pPr indent="0" lvl="0" marL="0" rtl="0" algn="ctr">
              <a:lnSpc>
                <a:spcPct val="115000"/>
              </a:lnSpc>
              <a:spcBef>
                <a:spcPts val="0"/>
              </a:spcBef>
              <a:spcAft>
                <a:spcPts val="0"/>
              </a:spcAft>
              <a:buNone/>
            </a:pPr>
            <a:r>
              <a:rPr b="1" lang="en-US" sz="1300">
                <a:latin typeface="Trebuchet MS"/>
                <a:ea typeface="Trebuchet MS"/>
                <a:cs typeface="Trebuchet MS"/>
                <a:sym typeface="Trebuchet MS"/>
              </a:rPr>
              <a:t>Modeling:</a:t>
            </a:r>
            <a:endParaRPr b="1" sz="1300">
              <a:latin typeface="Trebuchet MS"/>
              <a:ea typeface="Trebuchet MS"/>
              <a:cs typeface="Trebuchet MS"/>
              <a:sym typeface="Trebuchet MS"/>
            </a:endParaRPr>
          </a:p>
          <a:p>
            <a:pPr indent="0" lvl="0" marL="0" rtl="0" algn="ctr">
              <a:lnSpc>
                <a:spcPct val="115000"/>
              </a:lnSpc>
              <a:spcBef>
                <a:spcPts val="0"/>
              </a:spcBef>
              <a:spcAft>
                <a:spcPts val="0"/>
              </a:spcAft>
              <a:buNone/>
            </a:pPr>
            <a:r>
              <a:rPr lang="en-US" sz="1300">
                <a:latin typeface="Trebuchet MS"/>
                <a:ea typeface="Trebuchet MS"/>
                <a:cs typeface="Trebuchet MS"/>
                <a:sym typeface="Trebuchet MS"/>
              </a:rPr>
              <a:t>Machine Learning - LSTM network</a:t>
            </a:r>
            <a:endParaRPr sz="1300">
              <a:latin typeface="Trebuchet MS"/>
              <a:ea typeface="Trebuchet MS"/>
              <a:cs typeface="Trebuchet MS"/>
              <a:sym typeface="Trebuchet MS"/>
            </a:endParaRPr>
          </a:p>
        </p:txBody>
      </p:sp>
      <p:sp>
        <p:nvSpPr>
          <p:cNvPr id="760" name="Google Shape;760;g29f767effcc_0_244"/>
          <p:cNvSpPr/>
          <p:nvPr/>
        </p:nvSpPr>
        <p:spPr>
          <a:xfrm rot="1800306">
            <a:off x="2040855" y="2484513"/>
            <a:ext cx="2244853" cy="2244853"/>
          </a:xfrm>
          <a:prstGeom prst="blockArc">
            <a:avLst>
              <a:gd fmla="val 14414370" name="adj1"/>
              <a:gd fmla="val 18998613" name="adj2"/>
              <a:gd fmla="val 8907" name="adj3"/>
            </a:avLst>
          </a:prstGeom>
          <a:solidFill>
            <a:srgbClr val="1C4587"/>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1" name="Google Shape;761;g29f767effcc_0_244"/>
          <p:cNvSpPr/>
          <p:nvPr/>
        </p:nvSpPr>
        <p:spPr>
          <a:xfrm flipH="1" rot="-9000887">
            <a:off x="2045838" y="2483042"/>
            <a:ext cx="2244403" cy="2244403"/>
          </a:xfrm>
          <a:prstGeom prst="blockArc">
            <a:avLst>
              <a:gd fmla="val 20178804" name="adj1"/>
              <a:gd fmla="val 2623923" name="adj2"/>
              <a:gd fmla="val 8858" name="adj3"/>
            </a:avLst>
          </a:prstGeom>
          <a:solidFill>
            <a:srgbClr val="2F6B8C"/>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2" name="Google Shape;762;g29f767effcc_0_244"/>
          <p:cNvSpPr txBox="1"/>
          <p:nvPr/>
        </p:nvSpPr>
        <p:spPr>
          <a:xfrm>
            <a:off x="2563150" y="3039838"/>
            <a:ext cx="1204200" cy="1218600"/>
          </a:xfrm>
          <a:prstGeom prst="rect">
            <a:avLst/>
          </a:prstGeom>
          <a:noFill/>
          <a:ln>
            <a:noFill/>
          </a:ln>
        </p:spPr>
        <p:txBody>
          <a:bodyPr anchorCtr="0" anchor="ctr" bIns="121900" lIns="121900" spcFirstLastPara="1" rIns="121900" wrap="square" tIns="121900">
            <a:noAutofit/>
          </a:bodyPr>
          <a:lstStyle/>
          <a:p>
            <a:pPr indent="0" lvl="0" marL="0" rtl="0" algn="ctr">
              <a:lnSpc>
                <a:spcPct val="115000"/>
              </a:lnSpc>
              <a:spcBef>
                <a:spcPts val="0"/>
              </a:spcBef>
              <a:spcAft>
                <a:spcPts val="0"/>
              </a:spcAft>
              <a:buNone/>
            </a:pPr>
            <a:r>
              <a:rPr b="1" lang="en-US" sz="1200">
                <a:solidFill>
                  <a:srgbClr val="020202"/>
                </a:solidFill>
                <a:latin typeface="Trebuchet MS"/>
                <a:ea typeface="Trebuchet MS"/>
                <a:cs typeface="Trebuchet MS"/>
                <a:sym typeface="Trebuchet MS"/>
              </a:rPr>
              <a:t>FRAMEWORK</a:t>
            </a:r>
            <a:endParaRPr b="1" sz="1200">
              <a:solidFill>
                <a:srgbClr val="020202"/>
              </a:solidFill>
              <a:latin typeface="Trebuchet MS"/>
              <a:ea typeface="Trebuchet MS"/>
              <a:cs typeface="Trebuchet MS"/>
              <a:sym typeface="Trebuchet MS"/>
            </a:endParaRPr>
          </a:p>
        </p:txBody>
      </p:sp>
      <p:sp>
        <p:nvSpPr>
          <p:cNvPr id="763" name="Google Shape;763;g29f767effcc_0_244"/>
          <p:cNvSpPr/>
          <p:nvPr/>
        </p:nvSpPr>
        <p:spPr>
          <a:xfrm rot="-3781738">
            <a:off x="3990539" y="3128216"/>
            <a:ext cx="302950" cy="302950"/>
          </a:xfrm>
          <a:prstGeom prst="rtTriangle">
            <a:avLst/>
          </a:prstGeom>
          <a:solidFill>
            <a:srgbClr val="1C4587"/>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4" name="Google Shape;764;g29f767effcc_0_244"/>
          <p:cNvSpPr/>
          <p:nvPr/>
        </p:nvSpPr>
        <p:spPr>
          <a:xfrm flipH="1" rot="-1800044">
            <a:off x="2036847" y="2481200"/>
            <a:ext cx="2249950" cy="2249950"/>
          </a:xfrm>
          <a:prstGeom prst="blockArc">
            <a:avLst>
              <a:gd fmla="val 14334136" name="adj1"/>
              <a:gd fmla="val 18854681" name="adj2"/>
              <a:gd fmla="val 8846" name="adj3"/>
            </a:avLst>
          </a:prstGeom>
          <a:solidFill>
            <a:srgbClr val="6FA8DC"/>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5" name="Google Shape;765;g29f767effcc_0_244"/>
          <p:cNvSpPr/>
          <p:nvPr/>
        </p:nvSpPr>
        <p:spPr>
          <a:xfrm rot="9000887">
            <a:off x="2030538" y="2485399"/>
            <a:ext cx="2244403" cy="2244403"/>
          </a:xfrm>
          <a:prstGeom prst="blockArc">
            <a:avLst>
              <a:gd fmla="val 20184517" name="adj1"/>
              <a:gd fmla="val 3007258" name="adj2"/>
              <a:gd fmla="val 9336" name="adj3"/>
            </a:avLst>
          </a:prstGeom>
          <a:solidFill>
            <a:srgbClr val="3B73B9"/>
          </a:solidFill>
          <a:ln cap="flat" cmpd="sng" w="9525">
            <a:solidFill>
              <a:srgbClr val="0E9453"/>
            </a:solidFill>
            <a:prstDash val="solid"/>
            <a:round/>
            <a:headEnd len="sm" w="sm" type="none"/>
            <a:tailEnd len="sm" w="sm" type="none"/>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6" name="Google Shape;766;g29f767effcc_0_244"/>
          <p:cNvSpPr/>
          <p:nvPr/>
        </p:nvSpPr>
        <p:spPr>
          <a:xfrm flipH="1" rot="-9000887">
            <a:off x="2030665" y="2486671"/>
            <a:ext cx="2244403" cy="2244403"/>
          </a:xfrm>
          <a:prstGeom prst="blockArc">
            <a:avLst>
              <a:gd fmla="val 15738599" name="adj1"/>
              <a:gd fmla="val 20008131" name="adj2"/>
              <a:gd fmla="val 9063" name="adj3"/>
            </a:avLst>
          </a:prstGeom>
          <a:solidFill>
            <a:srgbClr val="073763"/>
          </a:solidFill>
          <a:ln>
            <a:noFill/>
          </a:ln>
          <a:effectLst>
            <a:outerShdw blurRad="71438" rotWithShape="0" algn="bl" dir="5400000" dist="9525">
              <a:srgbClr val="000000">
                <a:alpha val="40000"/>
              </a:srgbClr>
            </a:outerShdw>
          </a:effectLst>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7" name="Google Shape;767;g29f767effcc_0_244"/>
          <p:cNvSpPr/>
          <p:nvPr/>
        </p:nvSpPr>
        <p:spPr>
          <a:xfrm rot="9241066">
            <a:off x="2035520" y="3127784"/>
            <a:ext cx="303361" cy="303361"/>
          </a:xfrm>
          <a:prstGeom prst="rtTriangle">
            <a:avLst/>
          </a:prstGeom>
          <a:solidFill>
            <a:srgbClr val="3B73B9"/>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8" name="Google Shape;768;g29f767effcc_0_244"/>
          <p:cNvSpPr/>
          <p:nvPr/>
        </p:nvSpPr>
        <p:spPr>
          <a:xfrm rot="478649">
            <a:off x="3626016" y="4280547"/>
            <a:ext cx="302629" cy="302629"/>
          </a:xfrm>
          <a:prstGeom prst="rtTriangle">
            <a:avLst/>
          </a:prstGeom>
          <a:solidFill>
            <a:srgbClr val="548BB7"/>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69" name="Google Shape;769;g29f767effcc_0_244"/>
          <p:cNvSpPr/>
          <p:nvPr/>
        </p:nvSpPr>
        <p:spPr>
          <a:xfrm rot="4859695">
            <a:off x="2402830" y="4280355"/>
            <a:ext cx="302833" cy="302833"/>
          </a:xfrm>
          <a:prstGeom prst="rtTriangle">
            <a:avLst/>
          </a:prstGeom>
          <a:solidFill>
            <a:srgbClr val="073763"/>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0" name="Google Shape;770;g29f767effcc_0_244"/>
          <p:cNvSpPr/>
          <p:nvPr/>
        </p:nvSpPr>
        <p:spPr>
          <a:xfrm rot="-8100000">
            <a:off x="3011108" y="2435306"/>
            <a:ext cx="302925" cy="302925"/>
          </a:xfrm>
          <a:prstGeom prst="rtTriangle">
            <a:avLst/>
          </a:prstGeom>
          <a:solidFill>
            <a:srgbClr val="6FA8DC"/>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771" name="Google Shape;771;g29f767effcc_0_244"/>
          <p:cNvSpPr txBox="1"/>
          <p:nvPr/>
        </p:nvSpPr>
        <p:spPr>
          <a:xfrm>
            <a:off x="563450" y="1217650"/>
            <a:ext cx="11211000" cy="3924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b="1" lang="en-US" sz="1500">
                <a:solidFill>
                  <a:schemeClr val="dk1"/>
                </a:solidFill>
                <a:latin typeface="Trebuchet MS"/>
                <a:ea typeface="Trebuchet MS"/>
                <a:cs typeface="Trebuchet MS"/>
                <a:sym typeface="Trebuchet MS"/>
              </a:rPr>
              <a:t>The employment of a Long Short-Term Memory (LSTM) network was utilized for forecasting the stock price of GE.</a:t>
            </a:r>
            <a:endParaRPr b="1" sz="15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5" name="Shape 775"/>
        <p:cNvGrpSpPr/>
        <p:nvPr/>
      </p:nvGrpSpPr>
      <p:grpSpPr>
        <a:xfrm>
          <a:off x="0" y="0"/>
          <a:ext cx="0" cy="0"/>
          <a:chOff x="0" y="0"/>
          <a:chExt cx="0" cy="0"/>
        </a:xfrm>
      </p:grpSpPr>
      <p:pic>
        <p:nvPicPr>
          <p:cNvPr descr="General Electric - Wikipedia" id="776" name="Google Shape;776;p16"/>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777" name="Google Shape;777;p16"/>
          <p:cNvCxnSpPr>
            <a:stCxn id="776"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778" name="Google Shape;778;p16"/>
          <p:cNvSpPr txBox="1"/>
          <p:nvPr/>
        </p:nvSpPr>
        <p:spPr>
          <a:xfrm>
            <a:off x="3462450" y="2796600"/>
            <a:ext cx="5267100" cy="1264800"/>
          </a:xfrm>
          <a:prstGeom prst="rect">
            <a:avLst/>
          </a:prstGeom>
          <a:noFill/>
          <a:ln>
            <a:noFill/>
          </a:ln>
        </p:spPr>
        <p:txBody>
          <a:bodyPr anchorCtr="0" anchor="ctr" bIns="45700" lIns="91425" spcFirstLastPara="1" rIns="91425" wrap="square" tIns="45700">
            <a:normAutofit/>
          </a:bodyPr>
          <a:lstStyle/>
          <a:p>
            <a:pPr indent="0" lvl="0" marL="0" marR="0" rtl="0" algn="ctr">
              <a:lnSpc>
                <a:spcPct val="90000"/>
              </a:lnSpc>
              <a:spcBef>
                <a:spcPts val="0"/>
              </a:spcBef>
              <a:spcAft>
                <a:spcPts val="0"/>
              </a:spcAft>
              <a:buSzPts val="6000"/>
              <a:buFont typeface="Georgia"/>
              <a:buNone/>
            </a:pPr>
            <a:r>
              <a:rPr b="1" lang="en-US" sz="6000" cap="none">
                <a:latin typeface="Georgia"/>
                <a:ea typeface="Georgia"/>
                <a:cs typeface="Georgia"/>
                <a:sym typeface="Georgia"/>
              </a:rPr>
              <a:t>Thank You</a:t>
            </a:r>
            <a:endParaRPr/>
          </a:p>
        </p:txBody>
      </p:sp>
      <p:sp>
        <p:nvSpPr>
          <p:cNvPr id="779" name="Google Shape;779;p16"/>
          <p:cNvSpPr txBox="1"/>
          <p:nvPr/>
        </p:nvSpPr>
        <p:spPr>
          <a:xfrm>
            <a:off x="1790100" y="5491800"/>
            <a:ext cx="8611800" cy="646500"/>
          </a:xfrm>
          <a:prstGeom prst="rect">
            <a:avLst/>
          </a:prstGeom>
          <a:noFill/>
          <a:ln>
            <a:noFill/>
          </a:ln>
        </p:spPr>
        <p:txBody>
          <a:bodyPr anchorCtr="0" anchor="t" bIns="45700" lIns="91425" spcFirstLastPara="1" rIns="91425" wrap="square" tIns="45700">
            <a:spAutoFit/>
          </a:bodyPr>
          <a:lstStyle/>
          <a:p>
            <a:pPr indent="0" lvl="0" marL="0" rtl="0" algn="ct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Mohitha Edupuganti (me385); Shivangi Jain (sj785); Sonu Aggarwal (sa2762); </a:t>
            </a:r>
            <a:endParaRPr sz="1800">
              <a:solidFill>
                <a:schemeClr val="dk1"/>
              </a:solidFill>
              <a:latin typeface="Times New Roman"/>
              <a:ea typeface="Times New Roman"/>
              <a:cs typeface="Times New Roman"/>
              <a:sym typeface="Times New Roman"/>
            </a:endParaRPr>
          </a:p>
          <a:p>
            <a:pPr indent="0" lvl="0" marL="0" rtl="0" algn="ctr">
              <a:lnSpc>
                <a:spcPct val="100000"/>
              </a:lnSpc>
              <a:spcBef>
                <a:spcPts val="0"/>
              </a:spcBef>
              <a:spcAft>
                <a:spcPts val="0"/>
              </a:spcAft>
              <a:buNone/>
            </a:pPr>
            <a:r>
              <a:rPr lang="en-US" sz="1800">
                <a:solidFill>
                  <a:schemeClr val="dk1"/>
                </a:solidFill>
                <a:latin typeface="Times New Roman"/>
                <a:ea typeface="Times New Roman"/>
                <a:cs typeface="Times New Roman"/>
                <a:sym typeface="Times New Roman"/>
              </a:rPr>
              <a:t>Swaroopa Pradhan (sp2958); Swasti Johri (sj769)</a:t>
            </a:r>
            <a:endParaRPr sz="1800">
              <a:solidFill>
                <a:schemeClr val="dk1"/>
              </a:solidFill>
              <a:latin typeface="Times New Roman"/>
              <a:ea typeface="Times New Roman"/>
              <a:cs typeface="Times New Roman"/>
              <a:sym typeface="Times New Roman"/>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29f767effcc_0_175"/>
          <p:cNvSpPr txBox="1"/>
          <p:nvPr>
            <p:ph type="title"/>
          </p:nvPr>
        </p:nvSpPr>
        <p:spPr>
          <a:xfrm>
            <a:off x="1066798" y="213057"/>
            <a:ext cx="10058400" cy="6252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SzPct val="100000"/>
              <a:buFont typeface="Georgia"/>
              <a:buNone/>
            </a:pPr>
            <a:r>
              <a:rPr lang="en-US" sz="3600">
                <a:solidFill>
                  <a:schemeClr val="dk1"/>
                </a:solidFill>
              </a:rPr>
              <a:t>GE Businesses</a:t>
            </a:r>
            <a:endParaRPr>
              <a:solidFill>
                <a:schemeClr val="dk1"/>
              </a:solidFill>
            </a:endParaRPr>
          </a:p>
        </p:txBody>
      </p:sp>
      <p:pic>
        <p:nvPicPr>
          <p:cNvPr descr="General Electric - Wikipedia" id="372" name="Google Shape;372;g29f767effcc_0_175"/>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373" name="Google Shape;373;g29f767effcc_0_175"/>
          <p:cNvCxnSpPr>
            <a:stCxn id="372"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374" name="Google Shape;374;g29f767effcc_0_175"/>
          <p:cNvSpPr/>
          <p:nvPr/>
        </p:nvSpPr>
        <p:spPr>
          <a:xfrm>
            <a:off x="1069850" y="1176100"/>
            <a:ext cx="10058400" cy="4962300"/>
          </a:xfrm>
          <a:prstGeom prst="rect">
            <a:avLst/>
          </a:prstGeom>
          <a:noFill/>
          <a:ln>
            <a:noFill/>
          </a:ln>
        </p:spPr>
        <p:txBody>
          <a:bodyPr anchorCtr="0" anchor="t" bIns="45700" lIns="91425" spcFirstLastPara="1" rIns="91425" wrap="square" tIns="45700">
            <a:noAutofit/>
          </a:bodyPr>
          <a:lstStyle/>
          <a:p>
            <a:pPr indent="0" lvl="0" marL="0" marR="0" rtl="0" algn="just">
              <a:lnSpc>
                <a:spcPct val="150000"/>
              </a:lnSpc>
              <a:spcBef>
                <a:spcPts val="0"/>
              </a:spcBef>
              <a:spcAft>
                <a:spcPts val="0"/>
              </a:spcAft>
              <a:buNone/>
            </a:pPr>
            <a:r>
              <a:rPr lang="en-US" sz="1450">
                <a:solidFill>
                  <a:schemeClr val="dk1"/>
                </a:solidFill>
                <a:latin typeface="Trebuchet MS"/>
                <a:ea typeface="Trebuchet MS"/>
                <a:cs typeface="Trebuchet MS"/>
                <a:sym typeface="Trebuchet MS"/>
              </a:rPr>
              <a:t>The corporation declared on November 9, 2021, that it would split into three publicly traded companies. GE announced the brand names of the businesses it intends to separate into </a:t>
            </a:r>
            <a:r>
              <a:rPr b="1" lang="en-US" sz="1450">
                <a:solidFill>
                  <a:schemeClr val="dk1"/>
                </a:solidFill>
                <a:latin typeface="Trebuchet MS"/>
                <a:ea typeface="Trebuchet MS"/>
                <a:cs typeface="Trebuchet MS"/>
                <a:sym typeface="Trebuchet MS"/>
              </a:rPr>
              <a:t>GE Aerospace, GE HealthCare, and GE Vernova</a:t>
            </a:r>
            <a:r>
              <a:rPr lang="en-US" sz="1450">
                <a:solidFill>
                  <a:schemeClr val="dk1"/>
                </a:solidFill>
                <a:latin typeface="Trebuchet MS"/>
                <a:ea typeface="Trebuchet MS"/>
                <a:cs typeface="Trebuchet MS"/>
                <a:sym typeface="Trebuchet MS"/>
              </a:rPr>
              <a:t> on July 18, 2022. The new businesses will concentrate on</a:t>
            </a:r>
            <a:r>
              <a:rPr b="1" lang="en-US" sz="1450">
                <a:solidFill>
                  <a:schemeClr val="dk1"/>
                </a:solidFill>
                <a:latin typeface="Trebuchet MS"/>
                <a:ea typeface="Trebuchet MS"/>
                <a:cs typeface="Trebuchet MS"/>
                <a:sym typeface="Trebuchet MS"/>
              </a:rPr>
              <a:t> renewable energy, digital, and aerospace as well as healthcare</a:t>
            </a:r>
            <a:r>
              <a:rPr lang="en-US" sz="1450">
                <a:solidFill>
                  <a:schemeClr val="dk1"/>
                </a:solidFill>
                <a:latin typeface="Trebuchet MS"/>
                <a:ea typeface="Trebuchet MS"/>
                <a:cs typeface="Trebuchet MS"/>
                <a:sym typeface="Trebuchet MS"/>
              </a:rPr>
              <a:t>. </a:t>
            </a:r>
            <a:endParaRPr sz="1450">
              <a:solidFill>
                <a:schemeClr val="dk1"/>
              </a:solidFill>
              <a:latin typeface="Trebuchet MS"/>
              <a:ea typeface="Trebuchet MS"/>
              <a:cs typeface="Trebuchet MS"/>
              <a:sym typeface="Trebuchet MS"/>
            </a:endParaRPr>
          </a:p>
          <a:p>
            <a:pPr indent="0" lvl="0" marL="0" marR="0" rtl="0" algn="just">
              <a:lnSpc>
                <a:spcPct val="150000"/>
              </a:lnSpc>
              <a:spcBef>
                <a:spcPts val="0"/>
              </a:spcBef>
              <a:spcAft>
                <a:spcPts val="0"/>
              </a:spcAft>
              <a:buNone/>
            </a:pPr>
            <a:r>
              <a:t/>
            </a:r>
            <a:endParaRPr sz="1450">
              <a:solidFill>
                <a:schemeClr val="dk1"/>
              </a:solidFill>
              <a:latin typeface="Trebuchet MS"/>
              <a:ea typeface="Trebuchet MS"/>
              <a:cs typeface="Trebuchet MS"/>
              <a:sym typeface="Trebuchet MS"/>
            </a:endParaRPr>
          </a:p>
          <a:p>
            <a:pPr indent="0" lvl="0" marL="0" marR="0" rtl="0" algn="just">
              <a:lnSpc>
                <a:spcPct val="150000"/>
              </a:lnSpc>
              <a:spcBef>
                <a:spcPts val="0"/>
              </a:spcBef>
              <a:spcAft>
                <a:spcPts val="0"/>
              </a:spcAft>
              <a:buNone/>
            </a:pPr>
            <a:r>
              <a:rPr lang="en-US" sz="1450">
                <a:solidFill>
                  <a:schemeClr val="dk1"/>
                </a:solidFill>
                <a:latin typeface="Trebuchet MS"/>
                <a:ea typeface="Trebuchet MS"/>
                <a:cs typeface="Trebuchet MS"/>
                <a:sym typeface="Trebuchet MS"/>
              </a:rPr>
              <a:t>January 4, 2023, saw the completion of GE HealthCare's first spin-off; GE still owns 13.5% of the company and plans to sell the remaining shares over time. The spin-off of GE's energy portfolio, which is slated to become GE Vernova in 2024, will come next. After these deals, GE will become a firm that focuses on aviation; GE Aerospace will be the old GE's legal successor.</a:t>
            </a:r>
            <a:endParaRPr sz="1450">
              <a:solidFill>
                <a:schemeClr val="dk1"/>
              </a:solidFill>
              <a:latin typeface="Trebuchet MS"/>
              <a:ea typeface="Trebuchet MS"/>
              <a:cs typeface="Trebuchet MS"/>
              <a:sym typeface="Trebuchet MS"/>
            </a:endParaRPr>
          </a:p>
          <a:p>
            <a:pPr indent="0" lvl="0" marL="0" marR="0" rtl="0" algn="just">
              <a:lnSpc>
                <a:spcPct val="150000"/>
              </a:lnSpc>
              <a:spcBef>
                <a:spcPts val="0"/>
              </a:spcBef>
              <a:spcAft>
                <a:spcPts val="0"/>
              </a:spcAft>
              <a:buNone/>
            </a:pPr>
            <a:r>
              <a:t/>
            </a:r>
            <a:endParaRPr sz="1450">
              <a:solidFill>
                <a:schemeClr val="dk1"/>
              </a:solidFill>
              <a:latin typeface="Trebuchet MS"/>
              <a:ea typeface="Trebuchet MS"/>
              <a:cs typeface="Trebuchet MS"/>
              <a:sym typeface="Trebuchet MS"/>
            </a:endParaRPr>
          </a:p>
          <a:p>
            <a:pPr indent="0" lvl="0" marL="0" marR="0" rtl="0" algn="just">
              <a:lnSpc>
                <a:spcPct val="150000"/>
              </a:lnSpc>
              <a:spcBef>
                <a:spcPts val="0"/>
              </a:spcBef>
              <a:spcAft>
                <a:spcPts val="0"/>
              </a:spcAft>
              <a:buNone/>
            </a:pPr>
            <a:r>
              <a:rPr lang="en-US" sz="1450">
                <a:solidFill>
                  <a:schemeClr val="dk1"/>
                </a:solidFill>
                <a:latin typeface="Trebuchet MS"/>
                <a:ea typeface="Trebuchet MS"/>
                <a:cs typeface="Trebuchet MS"/>
                <a:sym typeface="Trebuchet MS"/>
              </a:rPr>
              <a:t>GE's primary business divisions are: </a:t>
            </a:r>
            <a:r>
              <a:rPr b="1" lang="en-US" sz="1450">
                <a:solidFill>
                  <a:schemeClr val="dk1"/>
                </a:solidFill>
                <a:latin typeface="Trebuchet MS"/>
                <a:ea typeface="Trebuchet MS"/>
                <a:cs typeface="Trebuchet MS"/>
                <a:sym typeface="Trebuchet MS"/>
              </a:rPr>
              <a:t>GE Additive; GE Aerospace; GE Capital; GE Digital; GE Healthcare; GE Power; GE Renewable Energy; GE Research. </a:t>
            </a:r>
            <a:r>
              <a:rPr lang="en-US" sz="1450">
                <a:solidFill>
                  <a:schemeClr val="dk1"/>
                </a:solidFill>
                <a:latin typeface="Trebuchet MS"/>
                <a:ea typeface="Trebuchet MS"/>
                <a:cs typeface="Trebuchet MS"/>
                <a:sym typeface="Trebuchet MS"/>
              </a:rPr>
              <a:t>Through these businesses, GE participates in markets that include the generation, transmission and distribution of electricity (e.g. nuclear, gas and solar), industrial automation, medical imaging equipment, motors, aircraft jet engines, and aviation services.  GE gauges to control a railway locomotive at a museum near Saskatoon, Canada General Imaging manufacturers GE digital cameras.</a:t>
            </a:r>
            <a:endParaRPr sz="1450">
              <a:solidFill>
                <a:schemeClr val="dk1"/>
              </a:solidFill>
              <a:latin typeface="Trebuchet MS"/>
              <a:ea typeface="Trebuchet MS"/>
              <a:cs typeface="Trebuchet MS"/>
              <a:sym typeface="Trebuchet MS"/>
            </a:endParaRPr>
          </a:p>
        </p:txBody>
      </p:sp>
      <p:sp>
        <p:nvSpPr>
          <p:cNvPr id="375" name="Google Shape;375;g29f767effcc_0_175"/>
          <p:cNvSpPr/>
          <p:nvPr/>
        </p:nvSpPr>
        <p:spPr>
          <a:xfrm>
            <a:off x="10989249" y="3494518"/>
            <a:ext cx="48163" cy="183149"/>
          </a:xfrm>
          <a:custGeom>
            <a:rect b="b" l="l" r="r" t="t"/>
            <a:pathLst>
              <a:path extrusionOk="0" h="1331" w="350">
                <a:moveTo>
                  <a:pt x="191" y="0"/>
                </a:moveTo>
                <a:cubicBezTo>
                  <a:pt x="96" y="0"/>
                  <a:pt x="1" y="95"/>
                  <a:pt x="1" y="190"/>
                </a:cubicBezTo>
                <a:lnTo>
                  <a:pt x="1" y="1140"/>
                </a:lnTo>
                <a:cubicBezTo>
                  <a:pt x="1" y="1235"/>
                  <a:pt x="96" y="1330"/>
                  <a:pt x="191" y="1330"/>
                </a:cubicBezTo>
                <a:cubicBezTo>
                  <a:pt x="286" y="1330"/>
                  <a:pt x="349" y="1235"/>
                  <a:pt x="349" y="1140"/>
                </a:cubicBezTo>
                <a:lnTo>
                  <a:pt x="349" y="190"/>
                </a:lnTo>
                <a:cubicBezTo>
                  <a:pt x="349" y="95"/>
                  <a:pt x="286"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i="0" u="none" cap="none" strike="noStrike">
              <a:solidFill>
                <a:schemeClr val="dk1"/>
              </a:solidFill>
              <a:latin typeface="Trebuchet MS"/>
              <a:ea typeface="Trebuchet MS"/>
              <a:cs typeface="Trebuchet MS"/>
              <a:sym typeface="Trebuchet MS"/>
            </a:endParaRPr>
          </a:p>
        </p:txBody>
      </p:sp>
      <p:grpSp>
        <p:nvGrpSpPr>
          <p:cNvPr id="376" name="Google Shape;376;g29f767effcc_0_175"/>
          <p:cNvGrpSpPr/>
          <p:nvPr/>
        </p:nvGrpSpPr>
        <p:grpSpPr>
          <a:xfrm>
            <a:off x="74154" y="1302411"/>
            <a:ext cx="908667" cy="910278"/>
            <a:chOff x="2509259" y="2266685"/>
            <a:chExt cx="527069" cy="528003"/>
          </a:xfrm>
        </p:grpSpPr>
        <p:sp>
          <p:nvSpPr>
            <p:cNvPr id="377" name="Google Shape;377;g29f767effcc_0_175"/>
            <p:cNvSpPr/>
            <p:nvPr/>
          </p:nvSpPr>
          <p:spPr>
            <a:xfrm>
              <a:off x="2509259" y="2266685"/>
              <a:ext cx="527069" cy="528003"/>
            </a:xfrm>
            <a:custGeom>
              <a:rect b="b" l="l" r="r" t="t"/>
              <a:pathLst>
                <a:path extrusionOk="0" h="17514" w="17483">
                  <a:moveTo>
                    <a:pt x="8742" y="0"/>
                  </a:moveTo>
                  <a:cubicBezTo>
                    <a:pt x="3896" y="0"/>
                    <a:pt x="1" y="3927"/>
                    <a:pt x="1" y="8773"/>
                  </a:cubicBezTo>
                  <a:cubicBezTo>
                    <a:pt x="1" y="13586"/>
                    <a:pt x="3896" y="17513"/>
                    <a:pt x="8742" y="17513"/>
                  </a:cubicBezTo>
                  <a:cubicBezTo>
                    <a:pt x="13587" y="17513"/>
                    <a:pt x="17482" y="13586"/>
                    <a:pt x="17482" y="8773"/>
                  </a:cubicBezTo>
                  <a:cubicBezTo>
                    <a:pt x="17482" y="3927"/>
                    <a:pt x="13587" y="0"/>
                    <a:pt x="8742" y="0"/>
                  </a:cubicBezTo>
                  <a:close/>
                </a:path>
              </a:pathLst>
            </a:custGeom>
            <a:solidFill>
              <a:srgbClr val="ED3F5C"/>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78" name="Google Shape;378;g29f767effcc_0_175"/>
            <p:cNvSpPr/>
            <p:nvPr/>
          </p:nvSpPr>
          <p:spPr>
            <a:xfrm>
              <a:off x="2701178" y="2369789"/>
              <a:ext cx="143231" cy="78323"/>
            </a:xfrm>
            <a:custGeom>
              <a:rect b="b" l="l" r="r" t="t"/>
              <a:pathLst>
                <a:path extrusionOk="0" h="2598" w="4751">
                  <a:moveTo>
                    <a:pt x="2376" y="0"/>
                  </a:moveTo>
                  <a:cubicBezTo>
                    <a:pt x="2091" y="0"/>
                    <a:pt x="1837" y="159"/>
                    <a:pt x="1647" y="381"/>
                  </a:cubicBezTo>
                  <a:lnTo>
                    <a:pt x="539" y="381"/>
                  </a:lnTo>
                  <a:cubicBezTo>
                    <a:pt x="254" y="381"/>
                    <a:pt x="0" y="634"/>
                    <a:pt x="0" y="919"/>
                  </a:cubicBezTo>
                  <a:lnTo>
                    <a:pt x="0" y="2059"/>
                  </a:lnTo>
                  <a:cubicBezTo>
                    <a:pt x="0" y="2376"/>
                    <a:pt x="254" y="2597"/>
                    <a:pt x="539" y="2597"/>
                  </a:cubicBezTo>
                  <a:lnTo>
                    <a:pt x="919" y="2597"/>
                  </a:lnTo>
                  <a:cubicBezTo>
                    <a:pt x="982" y="2597"/>
                    <a:pt x="1046" y="2534"/>
                    <a:pt x="1046" y="2439"/>
                  </a:cubicBezTo>
                  <a:cubicBezTo>
                    <a:pt x="1046" y="2376"/>
                    <a:pt x="982" y="2312"/>
                    <a:pt x="919" y="2312"/>
                  </a:cubicBezTo>
                  <a:lnTo>
                    <a:pt x="539" y="2312"/>
                  </a:lnTo>
                  <a:cubicBezTo>
                    <a:pt x="412" y="2312"/>
                    <a:pt x="317" y="2186"/>
                    <a:pt x="317" y="2059"/>
                  </a:cubicBezTo>
                  <a:lnTo>
                    <a:pt x="317" y="951"/>
                  </a:lnTo>
                  <a:cubicBezTo>
                    <a:pt x="317" y="824"/>
                    <a:pt x="444" y="729"/>
                    <a:pt x="539" y="729"/>
                  </a:cubicBezTo>
                  <a:lnTo>
                    <a:pt x="1679" y="729"/>
                  </a:lnTo>
                  <a:cubicBezTo>
                    <a:pt x="1774" y="729"/>
                    <a:pt x="1869" y="666"/>
                    <a:pt x="1932" y="571"/>
                  </a:cubicBezTo>
                  <a:cubicBezTo>
                    <a:pt x="2027" y="444"/>
                    <a:pt x="2186" y="349"/>
                    <a:pt x="2376" y="349"/>
                  </a:cubicBezTo>
                  <a:cubicBezTo>
                    <a:pt x="2566" y="349"/>
                    <a:pt x="2756" y="444"/>
                    <a:pt x="2851" y="571"/>
                  </a:cubicBezTo>
                  <a:cubicBezTo>
                    <a:pt x="2914" y="666"/>
                    <a:pt x="3009" y="729"/>
                    <a:pt x="3104" y="729"/>
                  </a:cubicBezTo>
                  <a:lnTo>
                    <a:pt x="4212" y="729"/>
                  </a:lnTo>
                  <a:cubicBezTo>
                    <a:pt x="4307" y="729"/>
                    <a:pt x="4434" y="824"/>
                    <a:pt x="4434" y="951"/>
                  </a:cubicBezTo>
                  <a:lnTo>
                    <a:pt x="4434" y="2059"/>
                  </a:lnTo>
                  <a:cubicBezTo>
                    <a:pt x="4434" y="2186"/>
                    <a:pt x="4307" y="2312"/>
                    <a:pt x="4212" y="2312"/>
                  </a:cubicBezTo>
                  <a:lnTo>
                    <a:pt x="1552" y="2312"/>
                  </a:lnTo>
                  <a:cubicBezTo>
                    <a:pt x="1489" y="2312"/>
                    <a:pt x="1394" y="2376"/>
                    <a:pt x="1394" y="2439"/>
                  </a:cubicBezTo>
                  <a:cubicBezTo>
                    <a:pt x="1394" y="2534"/>
                    <a:pt x="1489" y="2597"/>
                    <a:pt x="1552" y="2597"/>
                  </a:cubicBezTo>
                  <a:lnTo>
                    <a:pt x="4212" y="2597"/>
                  </a:lnTo>
                  <a:cubicBezTo>
                    <a:pt x="4497" y="2597"/>
                    <a:pt x="4751" y="2376"/>
                    <a:pt x="4751" y="2059"/>
                  </a:cubicBezTo>
                  <a:lnTo>
                    <a:pt x="4751" y="919"/>
                  </a:lnTo>
                  <a:cubicBezTo>
                    <a:pt x="4751" y="634"/>
                    <a:pt x="4497" y="381"/>
                    <a:pt x="4212" y="381"/>
                  </a:cubicBezTo>
                  <a:lnTo>
                    <a:pt x="3104" y="381"/>
                  </a:lnTo>
                  <a:cubicBezTo>
                    <a:pt x="2946" y="159"/>
                    <a:pt x="2661" y="0"/>
                    <a:pt x="237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79" name="Google Shape;379;g29f767effcc_0_175"/>
            <p:cNvSpPr/>
            <p:nvPr/>
          </p:nvSpPr>
          <p:spPr>
            <a:xfrm>
              <a:off x="2756559" y="2396530"/>
              <a:ext cx="32469" cy="32469"/>
            </a:xfrm>
            <a:custGeom>
              <a:rect b="b" l="l" r="r" t="t"/>
              <a:pathLst>
                <a:path extrusionOk="0" h="1077" w="1077">
                  <a:moveTo>
                    <a:pt x="539" y="317"/>
                  </a:moveTo>
                  <a:cubicBezTo>
                    <a:pt x="665" y="317"/>
                    <a:pt x="760" y="412"/>
                    <a:pt x="760" y="539"/>
                  </a:cubicBezTo>
                  <a:cubicBezTo>
                    <a:pt x="760" y="665"/>
                    <a:pt x="665" y="760"/>
                    <a:pt x="539" y="760"/>
                  </a:cubicBezTo>
                  <a:cubicBezTo>
                    <a:pt x="412" y="760"/>
                    <a:pt x="317" y="665"/>
                    <a:pt x="317" y="539"/>
                  </a:cubicBezTo>
                  <a:cubicBezTo>
                    <a:pt x="317" y="412"/>
                    <a:pt x="412" y="317"/>
                    <a:pt x="539" y="317"/>
                  </a:cubicBezTo>
                  <a:close/>
                  <a:moveTo>
                    <a:pt x="539" y="0"/>
                  </a:moveTo>
                  <a:cubicBezTo>
                    <a:pt x="254" y="0"/>
                    <a:pt x="0" y="254"/>
                    <a:pt x="0" y="539"/>
                  </a:cubicBezTo>
                  <a:cubicBezTo>
                    <a:pt x="0" y="824"/>
                    <a:pt x="254" y="1077"/>
                    <a:pt x="539" y="1077"/>
                  </a:cubicBezTo>
                  <a:cubicBezTo>
                    <a:pt x="824" y="1077"/>
                    <a:pt x="1077" y="824"/>
                    <a:pt x="1077" y="539"/>
                  </a:cubicBezTo>
                  <a:cubicBezTo>
                    <a:pt x="1077" y="254"/>
                    <a:pt x="824" y="0"/>
                    <a:pt x="53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0" name="Google Shape;380;g29f767effcc_0_175"/>
            <p:cNvSpPr/>
            <p:nvPr/>
          </p:nvSpPr>
          <p:spPr>
            <a:xfrm>
              <a:off x="2638169" y="2398429"/>
              <a:ext cx="269247" cy="293124"/>
            </a:xfrm>
            <a:custGeom>
              <a:rect b="b" l="l" r="r" t="t"/>
              <a:pathLst>
                <a:path extrusionOk="0" h="9723" w="8931">
                  <a:moveTo>
                    <a:pt x="475" y="1"/>
                  </a:moveTo>
                  <a:cubicBezTo>
                    <a:pt x="222" y="1"/>
                    <a:pt x="0" y="222"/>
                    <a:pt x="0" y="476"/>
                  </a:cubicBezTo>
                  <a:lnTo>
                    <a:pt x="0" y="9248"/>
                  </a:lnTo>
                  <a:cubicBezTo>
                    <a:pt x="0" y="9501"/>
                    <a:pt x="222" y="9723"/>
                    <a:pt x="475" y="9723"/>
                  </a:cubicBezTo>
                  <a:lnTo>
                    <a:pt x="8456" y="9723"/>
                  </a:lnTo>
                  <a:cubicBezTo>
                    <a:pt x="8709" y="9723"/>
                    <a:pt x="8931" y="9501"/>
                    <a:pt x="8931" y="9248"/>
                  </a:cubicBezTo>
                  <a:lnTo>
                    <a:pt x="8931" y="476"/>
                  </a:lnTo>
                  <a:cubicBezTo>
                    <a:pt x="8931" y="222"/>
                    <a:pt x="8741" y="1"/>
                    <a:pt x="8456" y="1"/>
                  </a:cubicBezTo>
                  <a:lnTo>
                    <a:pt x="7284" y="1"/>
                  </a:lnTo>
                  <a:cubicBezTo>
                    <a:pt x="7221" y="1"/>
                    <a:pt x="7157" y="64"/>
                    <a:pt x="7157" y="159"/>
                  </a:cubicBezTo>
                  <a:cubicBezTo>
                    <a:pt x="7157" y="222"/>
                    <a:pt x="7221" y="317"/>
                    <a:pt x="7284" y="317"/>
                  </a:cubicBezTo>
                  <a:lnTo>
                    <a:pt x="8456" y="317"/>
                  </a:lnTo>
                  <a:cubicBezTo>
                    <a:pt x="8551" y="317"/>
                    <a:pt x="8614" y="381"/>
                    <a:pt x="8614" y="476"/>
                  </a:cubicBezTo>
                  <a:lnTo>
                    <a:pt x="8614" y="9248"/>
                  </a:lnTo>
                  <a:cubicBezTo>
                    <a:pt x="8614" y="9343"/>
                    <a:pt x="8551" y="9406"/>
                    <a:pt x="8456" y="9406"/>
                  </a:cubicBezTo>
                  <a:lnTo>
                    <a:pt x="475" y="9406"/>
                  </a:lnTo>
                  <a:cubicBezTo>
                    <a:pt x="380" y="9406"/>
                    <a:pt x="317" y="9343"/>
                    <a:pt x="317" y="9248"/>
                  </a:cubicBezTo>
                  <a:lnTo>
                    <a:pt x="317" y="476"/>
                  </a:lnTo>
                  <a:cubicBezTo>
                    <a:pt x="317" y="381"/>
                    <a:pt x="380" y="317"/>
                    <a:pt x="475" y="317"/>
                  </a:cubicBezTo>
                  <a:lnTo>
                    <a:pt x="1647" y="317"/>
                  </a:lnTo>
                  <a:cubicBezTo>
                    <a:pt x="1710" y="317"/>
                    <a:pt x="1774" y="222"/>
                    <a:pt x="1774" y="159"/>
                  </a:cubicBezTo>
                  <a:cubicBezTo>
                    <a:pt x="1774" y="64"/>
                    <a:pt x="1710" y="1"/>
                    <a:pt x="164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1" name="Google Shape;381;g29f767effcc_0_175"/>
            <p:cNvSpPr/>
            <p:nvPr/>
          </p:nvSpPr>
          <p:spPr>
            <a:xfrm>
              <a:off x="2844378" y="2417513"/>
              <a:ext cx="44920" cy="254957"/>
            </a:xfrm>
            <a:custGeom>
              <a:rect b="b" l="l" r="r" t="t"/>
              <a:pathLst>
                <a:path extrusionOk="0" h="8457" w="1490">
                  <a:moveTo>
                    <a:pt x="476" y="1"/>
                  </a:moveTo>
                  <a:cubicBezTo>
                    <a:pt x="381" y="1"/>
                    <a:pt x="317" y="64"/>
                    <a:pt x="317" y="159"/>
                  </a:cubicBezTo>
                  <a:cubicBezTo>
                    <a:pt x="317" y="223"/>
                    <a:pt x="381" y="286"/>
                    <a:pt x="476" y="286"/>
                  </a:cubicBezTo>
                  <a:lnTo>
                    <a:pt x="1173" y="286"/>
                  </a:lnTo>
                  <a:lnTo>
                    <a:pt x="1173" y="8140"/>
                  </a:lnTo>
                  <a:lnTo>
                    <a:pt x="159" y="8140"/>
                  </a:lnTo>
                  <a:lnTo>
                    <a:pt x="159" y="8172"/>
                  </a:lnTo>
                  <a:cubicBezTo>
                    <a:pt x="96" y="8172"/>
                    <a:pt x="1" y="8235"/>
                    <a:pt x="1" y="8298"/>
                  </a:cubicBezTo>
                  <a:cubicBezTo>
                    <a:pt x="1" y="8393"/>
                    <a:pt x="96" y="8457"/>
                    <a:pt x="159" y="8457"/>
                  </a:cubicBezTo>
                  <a:lnTo>
                    <a:pt x="1331" y="8457"/>
                  </a:lnTo>
                  <a:cubicBezTo>
                    <a:pt x="1394" y="8457"/>
                    <a:pt x="1489" y="8393"/>
                    <a:pt x="1489" y="8298"/>
                  </a:cubicBezTo>
                  <a:lnTo>
                    <a:pt x="1489" y="159"/>
                  </a:lnTo>
                  <a:cubicBezTo>
                    <a:pt x="1489" y="64"/>
                    <a:pt x="1394" y="1"/>
                    <a:pt x="13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2" name="Google Shape;382;g29f767effcc_0_175"/>
            <p:cNvSpPr/>
            <p:nvPr/>
          </p:nvSpPr>
          <p:spPr>
            <a:xfrm>
              <a:off x="2657253" y="2417513"/>
              <a:ext cx="176664" cy="254957"/>
            </a:xfrm>
            <a:custGeom>
              <a:rect b="b" l="l" r="r" t="t"/>
              <a:pathLst>
                <a:path extrusionOk="0" h="8457" w="5860">
                  <a:moveTo>
                    <a:pt x="159" y="1"/>
                  </a:moveTo>
                  <a:cubicBezTo>
                    <a:pt x="64" y="1"/>
                    <a:pt x="1" y="64"/>
                    <a:pt x="1" y="159"/>
                  </a:cubicBezTo>
                  <a:lnTo>
                    <a:pt x="1" y="8298"/>
                  </a:lnTo>
                  <a:cubicBezTo>
                    <a:pt x="1" y="8393"/>
                    <a:pt x="64" y="8457"/>
                    <a:pt x="159" y="8457"/>
                  </a:cubicBezTo>
                  <a:lnTo>
                    <a:pt x="5701" y="8457"/>
                  </a:lnTo>
                  <a:cubicBezTo>
                    <a:pt x="5796" y="8457"/>
                    <a:pt x="5859" y="8393"/>
                    <a:pt x="5859" y="8298"/>
                  </a:cubicBezTo>
                  <a:cubicBezTo>
                    <a:pt x="5859" y="8235"/>
                    <a:pt x="5796" y="8172"/>
                    <a:pt x="5701" y="8172"/>
                  </a:cubicBezTo>
                  <a:lnTo>
                    <a:pt x="286" y="8172"/>
                  </a:lnTo>
                  <a:lnTo>
                    <a:pt x="286" y="318"/>
                  </a:lnTo>
                  <a:lnTo>
                    <a:pt x="1014" y="318"/>
                  </a:lnTo>
                  <a:cubicBezTo>
                    <a:pt x="1077" y="318"/>
                    <a:pt x="1172" y="223"/>
                    <a:pt x="1172" y="159"/>
                  </a:cubicBezTo>
                  <a:cubicBezTo>
                    <a:pt x="1172" y="64"/>
                    <a:pt x="1077" y="1"/>
                    <a:pt x="10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3" name="Google Shape;383;g29f767effcc_0_175"/>
            <p:cNvSpPr/>
            <p:nvPr/>
          </p:nvSpPr>
          <p:spPr>
            <a:xfrm>
              <a:off x="2773743" y="2474552"/>
              <a:ext cx="34398" cy="27977"/>
            </a:xfrm>
            <a:custGeom>
              <a:rect b="b" l="l" r="r" t="t"/>
              <a:pathLst>
                <a:path extrusionOk="0" h="928" w="1141">
                  <a:moveTo>
                    <a:pt x="501" y="1"/>
                  </a:moveTo>
                  <a:cubicBezTo>
                    <a:pt x="443" y="1"/>
                    <a:pt x="375" y="52"/>
                    <a:pt x="349" y="104"/>
                  </a:cubicBezTo>
                  <a:cubicBezTo>
                    <a:pt x="349" y="199"/>
                    <a:pt x="380" y="294"/>
                    <a:pt x="475" y="294"/>
                  </a:cubicBezTo>
                  <a:lnTo>
                    <a:pt x="570" y="326"/>
                  </a:lnTo>
                  <a:lnTo>
                    <a:pt x="349" y="452"/>
                  </a:lnTo>
                  <a:cubicBezTo>
                    <a:pt x="254" y="516"/>
                    <a:pt x="190" y="547"/>
                    <a:pt x="95" y="611"/>
                  </a:cubicBezTo>
                  <a:cubicBezTo>
                    <a:pt x="32" y="642"/>
                    <a:pt x="0" y="737"/>
                    <a:pt x="32" y="832"/>
                  </a:cubicBezTo>
                  <a:cubicBezTo>
                    <a:pt x="64" y="864"/>
                    <a:pt x="127" y="896"/>
                    <a:pt x="190" y="896"/>
                  </a:cubicBezTo>
                  <a:cubicBezTo>
                    <a:pt x="190" y="896"/>
                    <a:pt x="222" y="896"/>
                    <a:pt x="254" y="864"/>
                  </a:cubicBezTo>
                  <a:cubicBezTo>
                    <a:pt x="349" y="832"/>
                    <a:pt x="412" y="769"/>
                    <a:pt x="475" y="737"/>
                  </a:cubicBezTo>
                  <a:lnTo>
                    <a:pt x="729" y="611"/>
                  </a:lnTo>
                  <a:lnTo>
                    <a:pt x="697" y="737"/>
                  </a:lnTo>
                  <a:cubicBezTo>
                    <a:pt x="697" y="832"/>
                    <a:pt x="729" y="896"/>
                    <a:pt x="824" y="927"/>
                  </a:cubicBezTo>
                  <a:lnTo>
                    <a:pt x="855" y="927"/>
                  </a:lnTo>
                  <a:cubicBezTo>
                    <a:pt x="919" y="927"/>
                    <a:pt x="982" y="864"/>
                    <a:pt x="1014" y="801"/>
                  </a:cubicBezTo>
                  <a:lnTo>
                    <a:pt x="1140" y="294"/>
                  </a:lnTo>
                  <a:cubicBezTo>
                    <a:pt x="1140" y="199"/>
                    <a:pt x="1109" y="136"/>
                    <a:pt x="1014" y="104"/>
                  </a:cubicBezTo>
                  <a:lnTo>
                    <a:pt x="539" y="9"/>
                  </a:lnTo>
                  <a:cubicBezTo>
                    <a:pt x="527" y="3"/>
                    <a:pt x="514" y="1"/>
                    <a:pt x="50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4" name="Google Shape;384;g29f767effcc_0_175"/>
            <p:cNvSpPr/>
            <p:nvPr/>
          </p:nvSpPr>
          <p:spPr>
            <a:xfrm>
              <a:off x="2719327" y="2535842"/>
              <a:ext cx="21013" cy="28731"/>
            </a:xfrm>
            <a:custGeom>
              <a:rect b="b" l="l" r="r" t="t"/>
              <a:pathLst>
                <a:path extrusionOk="0" h="953" w="697">
                  <a:moveTo>
                    <a:pt x="519" y="0"/>
                  </a:moveTo>
                  <a:cubicBezTo>
                    <a:pt x="471" y="0"/>
                    <a:pt x="419" y="27"/>
                    <a:pt x="380" y="66"/>
                  </a:cubicBezTo>
                  <a:cubicBezTo>
                    <a:pt x="254" y="288"/>
                    <a:pt x="158" y="510"/>
                    <a:pt x="63" y="731"/>
                  </a:cubicBezTo>
                  <a:cubicBezTo>
                    <a:pt x="0" y="795"/>
                    <a:pt x="63" y="890"/>
                    <a:pt x="127" y="921"/>
                  </a:cubicBezTo>
                  <a:cubicBezTo>
                    <a:pt x="158" y="921"/>
                    <a:pt x="158" y="953"/>
                    <a:pt x="190" y="953"/>
                  </a:cubicBezTo>
                  <a:cubicBezTo>
                    <a:pt x="254" y="953"/>
                    <a:pt x="317" y="890"/>
                    <a:pt x="349" y="858"/>
                  </a:cubicBezTo>
                  <a:cubicBezTo>
                    <a:pt x="412" y="636"/>
                    <a:pt x="539" y="446"/>
                    <a:pt x="634" y="256"/>
                  </a:cubicBezTo>
                  <a:cubicBezTo>
                    <a:pt x="697" y="161"/>
                    <a:pt x="665" y="66"/>
                    <a:pt x="602" y="35"/>
                  </a:cubicBezTo>
                  <a:cubicBezTo>
                    <a:pt x="578" y="10"/>
                    <a:pt x="549" y="0"/>
                    <a:pt x="519"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5" name="Google Shape;385;g29f767effcc_0_175"/>
            <p:cNvSpPr/>
            <p:nvPr/>
          </p:nvSpPr>
          <p:spPr>
            <a:xfrm>
              <a:off x="2741274" y="2503915"/>
              <a:ext cx="26771" cy="25354"/>
            </a:xfrm>
            <a:custGeom>
              <a:rect b="b" l="l" r="r" t="t"/>
              <a:pathLst>
                <a:path extrusionOk="0" h="841" w="888">
                  <a:moveTo>
                    <a:pt x="741" y="1"/>
                  </a:moveTo>
                  <a:cubicBezTo>
                    <a:pt x="705" y="1"/>
                    <a:pt x="666" y="17"/>
                    <a:pt x="634" y="48"/>
                  </a:cubicBezTo>
                  <a:cubicBezTo>
                    <a:pt x="412" y="207"/>
                    <a:pt x="222" y="397"/>
                    <a:pt x="64" y="587"/>
                  </a:cubicBezTo>
                  <a:cubicBezTo>
                    <a:pt x="1" y="650"/>
                    <a:pt x="1" y="745"/>
                    <a:pt x="64" y="809"/>
                  </a:cubicBezTo>
                  <a:cubicBezTo>
                    <a:pt x="96" y="840"/>
                    <a:pt x="127" y="840"/>
                    <a:pt x="191" y="840"/>
                  </a:cubicBezTo>
                  <a:cubicBezTo>
                    <a:pt x="222" y="840"/>
                    <a:pt x="254" y="840"/>
                    <a:pt x="286" y="809"/>
                  </a:cubicBezTo>
                  <a:cubicBezTo>
                    <a:pt x="444" y="619"/>
                    <a:pt x="634" y="429"/>
                    <a:pt x="824" y="270"/>
                  </a:cubicBezTo>
                  <a:cubicBezTo>
                    <a:pt x="887" y="207"/>
                    <a:pt x="887" y="112"/>
                    <a:pt x="824" y="48"/>
                  </a:cubicBezTo>
                  <a:cubicBezTo>
                    <a:pt x="808" y="17"/>
                    <a:pt x="776" y="1"/>
                    <a:pt x="74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6" name="Google Shape;386;g29f767effcc_0_175"/>
            <p:cNvSpPr/>
            <p:nvPr/>
          </p:nvSpPr>
          <p:spPr>
            <a:xfrm>
              <a:off x="2815738" y="2458091"/>
              <a:ext cx="30600" cy="30117"/>
            </a:xfrm>
            <a:custGeom>
              <a:rect b="b" l="l" r="r" t="t"/>
              <a:pathLst>
                <a:path extrusionOk="0" h="999" w="1015">
                  <a:moveTo>
                    <a:pt x="175" y="1"/>
                  </a:moveTo>
                  <a:cubicBezTo>
                    <a:pt x="135" y="1"/>
                    <a:pt x="96" y="17"/>
                    <a:pt x="64" y="48"/>
                  </a:cubicBezTo>
                  <a:cubicBezTo>
                    <a:pt x="1" y="112"/>
                    <a:pt x="1" y="207"/>
                    <a:pt x="64" y="270"/>
                  </a:cubicBezTo>
                  <a:lnTo>
                    <a:pt x="286" y="492"/>
                  </a:lnTo>
                  <a:lnTo>
                    <a:pt x="64" y="745"/>
                  </a:lnTo>
                  <a:cubicBezTo>
                    <a:pt x="1" y="777"/>
                    <a:pt x="1" y="903"/>
                    <a:pt x="64" y="967"/>
                  </a:cubicBezTo>
                  <a:cubicBezTo>
                    <a:pt x="96" y="998"/>
                    <a:pt x="127" y="998"/>
                    <a:pt x="159" y="998"/>
                  </a:cubicBezTo>
                  <a:cubicBezTo>
                    <a:pt x="222" y="998"/>
                    <a:pt x="254" y="967"/>
                    <a:pt x="286" y="935"/>
                  </a:cubicBezTo>
                  <a:lnTo>
                    <a:pt x="507" y="713"/>
                  </a:lnTo>
                  <a:lnTo>
                    <a:pt x="729" y="935"/>
                  </a:lnTo>
                  <a:cubicBezTo>
                    <a:pt x="792" y="967"/>
                    <a:pt x="824" y="998"/>
                    <a:pt x="856" y="998"/>
                  </a:cubicBezTo>
                  <a:cubicBezTo>
                    <a:pt x="887" y="998"/>
                    <a:pt x="919" y="967"/>
                    <a:pt x="951" y="935"/>
                  </a:cubicBezTo>
                  <a:cubicBezTo>
                    <a:pt x="1014" y="872"/>
                    <a:pt x="1014" y="777"/>
                    <a:pt x="951" y="713"/>
                  </a:cubicBezTo>
                  <a:lnTo>
                    <a:pt x="729" y="492"/>
                  </a:lnTo>
                  <a:lnTo>
                    <a:pt x="951" y="270"/>
                  </a:lnTo>
                  <a:cubicBezTo>
                    <a:pt x="1014" y="207"/>
                    <a:pt x="1014" y="112"/>
                    <a:pt x="951" y="48"/>
                  </a:cubicBezTo>
                  <a:cubicBezTo>
                    <a:pt x="919" y="17"/>
                    <a:pt x="880" y="1"/>
                    <a:pt x="840" y="1"/>
                  </a:cubicBezTo>
                  <a:cubicBezTo>
                    <a:pt x="800" y="1"/>
                    <a:pt x="761" y="17"/>
                    <a:pt x="729" y="48"/>
                  </a:cubicBezTo>
                  <a:lnTo>
                    <a:pt x="507" y="270"/>
                  </a:lnTo>
                  <a:lnTo>
                    <a:pt x="286" y="48"/>
                  </a:lnTo>
                  <a:cubicBezTo>
                    <a:pt x="254" y="17"/>
                    <a:pt x="214" y="1"/>
                    <a:pt x="175"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7" name="Google Shape;387;g29f767effcc_0_175"/>
            <p:cNvSpPr/>
            <p:nvPr/>
          </p:nvSpPr>
          <p:spPr>
            <a:xfrm>
              <a:off x="2772778" y="2543077"/>
              <a:ext cx="24872" cy="24359"/>
            </a:xfrm>
            <a:custGeom>
              <a:rect b="b" l="l" r="r" t="t"/>
              <a:pathLst>
                <a:path extrusionOk="0" h="808" w="825">
                  <a:moveTo>
                    <a:pt x="175" y="0"/>
                  </a:moveTo>
                  <a:cubicBezTo>
                    <a:pt x="135" y="0"/>
                    <a:pt x="96" y="16"/>
                    <a:pt x="64" y="48"/>
                  </a:cubicBezTo>
                  <a:cubicBezTo>
                    <a:pt x="1" y="111"/>
                    <a:pt x="1" y="238"/>
                    <a:pt x="64" y="270"/>
                  </a:cubicBezTo>
                  <a:lnTo>
                    <a:pt x="191" y="396"/>
                  </a:lnTo>
                  <a:lnTo>
                    <a:pt x="64" y="523"/>
                  </a:lnTo>
                  <a:cubicBezTo>
                    <a:pt x="1" y="586"/>
                    <a:pt x="1" y="681"/>
                    <a:pt x="64" y="745"/>
                  </a:cubicBezTo>
                  <a:cubicBezTo>
                    <a:pt x="96" y="776"/>
                    <a:pt x="127" y="808"/>
                    <a:pt x="159" y="808"/>
                  </a:cubicBezTo>
                  <a:cubicBezTo>
                    <a:pt x="222" y="808"/>
                    <a:pt x="254" y="776"/>
                    <a:pt x="286" y="745"/>
                  </a:cubicBezTo>
                  <a:lnTo>
                    <a:pt x="412" y="618"/>
                  </a:lnTo>
                  <a:lnTo>
                    <a:pt x="539" y="745"/>
                  </a:lnTo>
                  <a:cubicBezTo>
                    <a:pt x="571" y="776"/>
                    <a:pt x="602" y="776"/>
                    <a:pt x="634" y="776"/>
                  </a:cubicBezTo>
                  <a:cubicBezTo>
                    <a:pt x="666" y="776"/>
                    <a:pt x="729" y="776"/>
                    <a:pt x="761" y="745"/>
                  </a:cubicBezTo>
                  <a:cubicBezTo>
                    <a:pt x="824" y="681"/>
                    <a:pt x="824" y="586"/>
                    <a:pt x="761" y="523"/>
                  </a:cubicBezTo>
                  <a:lnTo>
                    <a:pt x="634" y="396"/>
                  </a:lnTo>
                  <a:lnTo>
                    <a:pt x="761" y="270"/>
                  </a:lnTo>
                  <a:cubicBezTo>
                    <a:pt x="792" y="206"/>
                    <a:pt x="792" y="111"/>
                    <a:pt x="761" y="48"/>
                  </a:cubicBezTo>
                  <a:cubicBezTo>
                    <a:pt x="729" y="16"/>
                    <a:pt x="689" y="0"/>
                    <a:pt x="650" y="0"/>
                  </a:cubicBezTo>
                  <a:cubicBezTo>
                    <a:pt x="610" y="0"/>
                    <a:pt x="571" y="16"/>
                    <a:pt x="539" y="48"/>
                  </a:cubicBezTo>
                  <a:lnTo>
                    <a:pt x="412" y="175"/>
                  </a:lnTo>
                  <a:lnTo>
                    <a:pt x="286" y="48"/>
                  </a:lnTo>
                  <a:cubicBezTo>
                    <a:pt x="254" y="16"/>
                    <a:pt x="214" y="0"/>
                    <a:pt x="175"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8" name="Google Shape;388;g29f767effcc_0_175"/>
            <p:cNvSpPr/>
            <p:nvPr/>
          </p:nvSpPr>
          <p:spPr>
            <a:xfrm>
              <a:off x="2693550" y="2573134"/>
              <a:ext cx="41061" cy="80253"/>
            </a:xfrm>
            <a:custGeom>
              <a:rect b="b" l="l" r="r" t="t"/>
              <a:pathLst>
                <a:path extrusionOk="0" h="2662" w="1362">
                  <a:moveTo>
                    <a:pt x="887" y="1"/>
                  </a:moveTo>
                  <a:cubicBezTo>
                    <a:pt x="792" y="1"/>
                    <a:pt x="697" y="33"/>
                    <a:pt x="697" y="128"/>
                  </a:cubicBezTo>
                  <a:cubicBezTo>
                    <a:pt x="570" y="508"/>
                    <a:pt x="538" y="919"/>
                    <a:pt x="538" y="1299"/>
                  </a:cubicBezTo>
                  <a:cubicBezTo>
                    <a:pt x="222" y="1363"/>
                    <a:pt x="0" y="1648"/>
                    <a:pt x="0" y="1964"/>
                  </a:cubicBezTo>
                  <a:cubicBezTo>
                    <a:pt x="0" y="2344"/>
                    <a:pt x="317" y="2661"/>
                    <a:pt x="665" y="2661"/>
                  </a:cubicBezTo>
                  <a:cubicBezTo>
                    <a:pt x="760" y="2661"/>
                    <a:pt x="855" y="2629"/>
                    <a:pt x="950" y="2598"/>
                  </a:cubicBezTo>
                  <a:cubicBezTo>
                    <a:pt x="1045" y="2566"/>
                    <a:pt x="1077" y="2471"/>
                    <a:pt x="1045" y="2376"/>
                  </a:cubicBezTo>
                  <a:cubicBezTo>
                    <a:pt x="999" y="2330"/>
                    <a:pt x="952" y="2300"/>
                    <a:pt x="894" y="2300"/>
                  </a:cubicBezTo>
                  <a:cubicBezTo>
                    <a:pt x="872" y="2300"/>
                    <a:pt x="849" y="2304"/>
                    <a:pt x="823" y="2313"/>
                  </a:cubicBezTo>
                  <a:cubicBezTo>
                    <a:pt x="792" y="2313"/>
                    <a:pt x="728" y="2344"/>
                    <a:pt x="665" y="2344"/>
                  </a:cubicBezTo>
                  <a:cubicBezTo>
                    <a:pt x="475" y="2344"/>
                    <a:pt x="317" y="2186"/>
                    <a:pt x="317" y="1964"/>
                  </a:cubicBezTo>
                  <a:cubicBezTo>
                    <a:pt x="317" y="1774"/>
                    <a:pt x="475" y="1584"/>
                    <a:pt x="697" y="1584"/>
                  </a:cubicBezTo>
                  <a:cubicBezTo>
                    <a:pt x="855" y="1584"/>
                    <a:pt x="1013" y="1711"/>
                    <a:pt x="1045" y="1901"/>
                  </a:cubicBezTo>
                  <a:cubicBezTo>
                    <a:pt x="1045" y="1964"/>
                    <a:pt x="1140" y="2028"/>
                    <a:pt x="1235" y="2028"/>
                  </a:cubicBezTo>
                  <a:cubicBezTo>
                    <a:pt x="1299" y="1996"/>
                    <a:pt x="1362" y="1901"/>
                    <a:pt x="1362" y="1838"/>
                  </a:cubicBezTo>
                  <a:cubicBezTo>
                    <a:pt x="1299" y="1553"/>
                    <a:pt x="1077" y="1363"/>
                    <a:pt x="823" y="1299"/>
                  </a:cubicBezTo>
                  <a:cubicBezTo>
                    <a:pt x="823" y="919"/>
                    <a:pt x="887" y="571"/>
                    <a:pt x="982" y="191"/>
                  </a:cubicBezTo>
                  <a:cubicBezTo>
                    <a:pt x="1013" y="128"/>
                    <a:pt x="950" y="33"/>
                    <a:pt x="887"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89" name="Google Shape;389;g29f767effcc_0_175"/>
            <p:cNvSpPr/>
            <p:nvPr/>
          </p:nvSpPr>
          <p:spPr>
            <a:xfrm>
              <a:off x="2683994" y="2468130"/>
              <a:ext cx="37262" cy="38227"/>
            </a:xfrm>
            <a:custGeom>
              <a:rect b="b" l="l" r="r" t="t"/>
              <a:pathLst>
                <a:path extrusionOk="0" h="1268" w="1236">
                  <a:moveTo>
                    <a:pt x="634" y="317"/>
                  </a:moveTo>
                  <a:cubicBezTo>
                    <a:pt x="792" y="317"/>
                    <a:pt x="950" y="475"/>
                    <a:pt x="950" y="634"/>
                  </a:cubicBezTo>
                  <a:cubicBezTo>
                    <a:pt x="950" y="792"/>
                    <a:pt x="792" y="950"/>
                    <a:pt x="634" y="950"/>
                  </a:cubicBezTo>
                  <a:cubicBezTo>
                    <a:pt x="444" y="950"/>
                    <a:pt x="317" y="792"/>
                    <a:pt x="317" y="634"/>
                  </a:cubicBezTo>
                  <a:cubicBezTo>
                    <a:pt x="317" y="444"/>
                    <a:pt x="444" y="317"/>
                    <a:pt x="634" y="317"/>
                  </a:cubicBezTo>
                  <a:close/>
                  <a:moveTo>
                    <a:pt x="634" y="0"/>
                  </a:moveTo>
                  <a:cubicBezTo>
                    <a:pt x="285" y="0"/>
                    <a:pt x="0" y="285"/>
                    <a:pt x="0" y="634"/>
                  </a:cubicBezTo>
                  <a:cubicBezTo>
                    <a:pt x="0" y="982"/>
                    <a:pt x="285" y="1267"/>
                    <a:pt x="634" y="1267"/>
                  </a:cubicBezTo>
                  <a:cubicBezTo>
                    <a:pt x="982" y="1267"/>
                    <a:pt x="1235" y="982"/>
                    <a:pt x="1235" y="634"/>
                  </a:cubicBezTo>
                  <a:cubicBezTo>
                    <a:pt x="1235" y="285"/>
                    <a:pt x="982" y="0"/>
                    <a:pt x="63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90" name="Google Shape;390;g29f767effcc_0_175"/>
            <p:cNvSpPr/>
            <p:nvPr/>
          </p:nvSpPr>
          <p:spPr>
            <a:xfrm>
              <a:off x="2813839" y="2576963"/>
              <a:ext cx="35363" cy="49683"/>
            </a:xfrm>
            <a:custGeom>
              <a:rect b="b" l="l" r="r" t="t"/>
              <a:pathLst>
                <a:path extrusionOk="0" h="1648" w="1173">
                  <a:moveTo>
                    <a:pt x="570" y="317"/>
                  </a:moveTo>
                  <a:cubicBezTo>
                    <a:pt x="729" y="317"/>
                    <a:pt x="855" y="444"/>
                    <a:pt x="855" y="602"/>
                  </a:cubicBezTo>
                  <a:cubicBezTo>
                    <a:pt x="855" y="761"/>
                    <a:pt x="729" y="887"/>
                    <a:pt x="570" y="887"/>
                  </a:cubicBezTo>
                  <a:cubicBezTo>
                    <a:pt x="412" y="887"/>
                    <a:pt x="285" y="761"/>
                    <a:pt x="285" y="602"/>
                  </a:cubicBezTo>
                  <a:cubicBezTo>
                    <a:pt x="285" y="444"/>
                    <a:pt x="412" y="317"/>
                    <a:pt x="570" y="317"/>
                  </a:cubicBezTo>
                  <a:close/>
                  <a:moveTo>
                    <a:pt x="570" y="1"/>
                  </a:moveTo>
                  <a:cubicBezTo>
                    <a:pt x="254" y="1"/>
                    <a:pt x="0" y="286"/>
                    <a:pt x="0" y="602"/>
                  </a:cubicBezTo>
                  <a:cubicBezTo>
                    <a:pt x="0" y="856"/>
                    <a:pt x="190" y="1109"/>
                    <a:pt x="444" y="1172"/>
                  </a:cubicBezTo>
                  <a:cubicBezTo>
                    <a:pt x="444" y="1267"/>
                    <a:pt x="444" y="1362"/>
                    <a:pt x="444" y="1426"/>
                  </a:cubicBezTo>
                  <a:cubicBezTo>
                    <a:pt x="412" y="1489"/>
                    <a:pt x="412" y="1552"/>
                    <a:pt x="475" y="1616"/>
                  </a:cubicBezTo>
                  <a:cubicBezTo>
                    <a:pt x="507" y="1647"/>
                    <a:pt x="539" y="1647"/>
                    <a:pt x="570" y="1647"/>
                  </a:cubicBezTo>
                  <a:lnTo>
                    <a:pt x="634" y="1647"/>
                  </a:lnTo>
                  <a:cubicBezTo>
                    <a:pt x="760" y="1584"/>
                    <a:pt x="760" y="1489"/>
                    <a:pt x="729" y="1141"/>
                  </a:cubicBezTo>
                  <a:cubicBezTo>
                    <a:pt x="982" y="1077"/>
                    <a:pt x="1172" y="856"/>
                    <a:pt x="1172" y="602"/>
                  </a:cubicBezTo>
                  <a:cubicBezTo>
                    <a:pt x="1172" y="286"/>
                    <a:pt x="887" y="1"/>
                    <a:pt x="57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grpSp>
        <p:nvGrpSpPr>
          <p:cNvPr id="391" name="Google Shape;391;g29f767effcc_0_175"/>
          <p:cNvGrpSpPr/>
          <p:nvPr/>
        </p:nvGrpSpPr>
        <p:grpSpPr>
          <a:xfrm>
            <a:off x="95608" y="3301958"/>
            <a:ext cx="915241" cy="915241"/>
            <a:chOff x="5422201" y="1092349"/>
            <a:chExt cx="528003" cy="528003"/>
          </a:xfrm>
        </p:grpSpPr>
        <p:sp>
          <p:nvSpPr>
            <p:cNvPr id="392" name="Google Shape;392;g29f767effcc_0_175"/>
            <p:cNvSpPr/>
            <p:nvPr/>
          </p:nvSpPr>
          <p:spPr>
            <a:xfrm>
              <a:off x="5422201" y="1092349"/>
              <a:ext cx="528003" cy="528003"/>
            </a:xfrm>
            <a:custGeom>
              <a:rect b="b" l="l" r="r" t="t"/>
              <a:pathLst>
                <a:path extrusionOk="0" h="17514" w="17514">
                  <a:moveTo>
                    <a:pt x="8741" y="1"/>
                  </a:moveTo>
                  <a:cubicBezTo>
                    <a:pt x="3896" y="1"/>
                    <a:pt x="0" y="3927"/>
                    <a:pt x="0" y="8741"/>
                  </a:cubicBezTo>
                  <a:cubicBezTo>
                    <a:pt x="0" y="13586"/>
                    <a:pt x="3896" y="17513"/>
                    <a:pt x="8741" y="17513"/>
                  </a:cubicBezTo>
                  <a:cubicBezTo>
                    <a:pt x="13586" y="17513"/>
                    <a:pt x="17513" y="13586"/>
                    <a:pt x="17513" y="8741"/>
                  </a:cubicBezTo>
                  <a:cubicBezTo>
                    <a:pt x="17513" y="3927"/>
                    <a:pt x="13586" y="1"/>
                    <a:pt x="8741" y="1"/>
                  </a:cubicBezTo>
                  <a:close/>
                </a:path>
              </a:pathLst>
            </a:custGeom>
            <a:solidFill>
              <a:srgbClr val="5BCFC5"/>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nvGrpSpPr>
            <p:cNvPr id="393" name="Google Shape;393;g29f767effcc_0_175"/>
            <p:cNvGrpSpPr/>
            <p:nvPr/>
          </p:nvGrpSpPr>
          <p:grpSpPr>
            <a:xfrm>
              <a:off x="5525305" y="1195454"/>
              <a:ext cx="320830" cy="320830"/>
              <a:chOff x="5525305" y="1195454"/>
              <a:chExt cx="320830" cy="320830"/>
            </a:xfrm>
          </p:grpSpPr>
          <p:sp>
            <p:nvSpPr>
              <p:cNvPr id="394" name="Google Shape;394;g29f767effcc_0_175"/>
              <p:cNvSpPr/>
              <p:nvPr/>
            </p:nvSpPr>
            <p:spPr>
              <a:xfrm>
                <a:off x="5525305" y="1195454"/>
                <a:ext cx="107928" cy="320830"/>
              </a:xfrm>
              <a:custGeom>
                <a:rect b="b" l="l" r="r" t="t"/>
                <a:pathLst>
                  <a:path extrusionOk="0" h="10642" w="3580">
                    <a:moveTo>
                      <a:pt x="3104" y="317"/>
                    </a:moveTo>
                    <a:cubicBezTo>
                      <a:pt x="3199" y="317"/>
                      <a:pt x="3262" y="381"/>
                      <a:pt x="3262" y="444"/>
                    </a:cubicBezTo>
                    <a:lnTo>
                      <a:pt x="3262" y="8868"/>
                    </a:lnTo>
                    <a:cubicBezTo>
                      <a:pt x="3262" y="9691"/>
                      <a:pt x="2597" y="10325"/>
                      <a:pt x="1774" y="10325"/>
                    </a:cubicBezTo>
                    <a:cubicBezTo>
                      <a:pt x="982" y="10325"/>
                      <a:pt x="317" y="9691"/>
                      <a:pt x="317" y="8868"/>
                    </a:cubicBezTo>
                    <a:lnTo>
                      <a:pt x="317" y="444"/>
                    </a:lnTo>
                    <a:cubicBezTo>
                      <a:pt x="317" y="381"/>
                      <a:pt x="349" y="317"/>
                      <a:pt x="444" y="317"/>
                    </a:cubicBezTo>
                    <a:close/>
                    <a:moveTo>
                      <a:pt x="444" y="1"/>
                    </a:moveTo>
                    <a:cubicBezTo>
                      <a:pt x="191" y="1"/>
                      <a:pt x="1" y="191"/>
                      <a:pt x="1" y="444"/>
                    </a:cubicBezTo>
                    <a:lnTo>
                      <a:pt x="1" y="8868"/>
                    </a:lnTo>
                    <a:cubicBezTo>
                      <a:pt x="1" y="9850"/>
                      <a:pt x="792" y="10642"/>
                      <a:pt x="1774" y="10642"/>
                    </a:cubicBezTo>
                    <a:cubicBezTo>
                      <a:pt x="2756" y="10642"/>
                      <a:pt x="3579" y="9850"/>
                      <a:pt x="3579" y="8868"/>
                    </a:cubicBezTo>
                    <a:lnTo>
                      <a:pt x="3579" y="444"/>
                    </a:lnTo>
                    <a:cubicBezTo>
                      <a:pt x="3579" y="191"/>
                      <a:pt x="3357" y="1"/>
                      <a:pt x="3136"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95" name="Google Shape;395;g29f767effcc_0_175"/>
              <p:cNvSpPr/>
              <p:nvPr/>
            </p:nvSpPr>
            <p:spPr>
              <a:xfrm>
                <a:off x="5553945" y="1437960"/>
                <a:ext cx="50648" cy="50648"/>
              </a:xfrm>
              <a:custGeom>
                <a:rect b="b" l="l" r="r" t="t"/>
                <a:pathLst>
                  <a:path extrusionOk="0" h="1680" w="1680">
                    <a:moveTo>
                      <a:pt x="824" y="317"/>
                    </a:moveTo>
                    <a:cubicBezTo>
                      <a:pt x="1109" y="317"/>
                      <a:pt x="1362" y="539"/>
                      <a:pt x="1362" y="824"/>
                    </a:cubicBezTo>
                    <a:cubicBezTo>
                      <a:pt x="1362" y="1141"/>
                      <a:pt x="1109" y="1362"/>
                      <a:pt x="824" y="1362"/>
                    </a:cubicBezTo>
                    <a:cubicBezTo>
                      <a:pt x="539" y="1362"/>
                      <a:pt x="317" y="1109"/>
                      <a:pt x="317" y="824"/>
                    </a:cubicBezTo>
                    <a:cubicBezTo>
                      <a:pt x="317" y="539"/>
                      <a:pt x="539" y="317"/>
                      <a:pt x="824" y="317"/>
                    </a:cubicBezTo>
                    <a:close/>
                    <a:moveTo>
                      <a:pt x="824" y="1"/>
                    </a:moveTo>
                    <a:cubicBezTo>
                      <a:pt x="381" y="1"/>
                      <a:pt x="1" y="381"/>
                      <a:pt x="1" y="824"/>
                    </a:cubicBezTo>
                    <a:cubicBezTo>
                      <a:pt x="1" y="1299"/>
                      <a:pt x="381" y="1679"/>
                      <a:pt x="824" y="1679"/>
                    </a:cubicBezTo>
                    <a:cubicBezTo>
                      <a:pt x="1299" y="1679"/>
                      <a:pt x="1679" y="1299"/>
                      <a:pt x="1679" y="824"/>
                    </a:cubicBezTo>
                    <a:cubicBezTo>
                      <a:pt x="1679" y="381"/>
                      <a:pt x="1299" y="1"/>
                      <a:pt x="82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96" name="Google Shape;396;g29f767effcc_0_175"/>
              <p:cNvSpPr/>
              <p:nvPr/>
            </p:nvSpPr>
            <p:spPr>
              <a:xfrm>
                <a:off x="5549182" y="1231751"/>
                <a:ext cx="59210" cy="164244"/>
              </a:xfrm>
              <a:custGeom>
                <a:rect b="b" l="l" r="r" t="t"/>
                <a:pathLst>
                  <a:path extrusionOk="0" h="5448" w="1964">
                    <a:moveTo>
                      <a:pt x="1647" y="317"/>
                    </a:moveTo>
                    <a:lnTo>
                      <a:pt x="1647" y="1235"/>
                    </a:lnTo>
                    <a:lnTo>
                      <a:pt x="317" y="1235"/>
                    </a:lnTo>
                    <a:lnTo>
                      <a:pt x="317" y="317"/>
                    </a:lnTo>
                    <a:close/>
                    <a:moveTo>
                      <a:pt x="1647" y="2882"/>
                    </a:moveTo>
                    <a:lnTo>
                      <a:pt x="1647" y="3895"/>
                    </a:lnTo>
                    <a:lnTo>
                      <a:pt x="317" y="3895"/>
                    </a:lnTo>
                    <a:lnTo>
                      <a:pt x="317" y="2882"/>
                    </a:lnTo>
                    <a:close/>
                    <a:moveTo>
                      <a:pt x="1647" y="4212"/>
                    </a:moveTo>
                    <a:lnTo>
                      <a:pt x="1647" y="5131"/>
                    </a:lnTo>
                    <a:lnTo>
                      <a:pt x="317" y="5131"/>
                    </a:lnTo>
                    <a:lnTo>
                      <a:pt x="317" y="4212"/>
                    </a:lnTo>
                    <a:close/>
                    <a:moveTo>
                      <a:pt x="317" y="0"/>
                    </a:moveTo>
                    <a:cubicBezTo>
                      <a:pt x="159" y="0"/>
                      <a:pt x="0" y="127"/>
                      <a:pt x="0" y="285"/>
                    </a:cubicBezTo>
                    <a:lnTo>
                      <a:pt x="0" y="1679"/>
                    </a:lnTo>
                    <a:cubicBezTo>
                      <a:pt x="0" y="1742"/>
                      <a:pt x="95" y="1837"/>
                      <a:pt x="159" y="1837"/>
                    </a:cubicBezTo>
                    <a:cubicBezTo>
                      <a:pt x="254" y="1837"/>
                      <a:pt x="317" y="1742"/>
                      <a:pt x="317" y="1679"/>
                    </a:cubicBezTo>
                    <a:lnTo>
                      <a:pt x="317" y="1552"/>
                    </a:lnTo>
                    <a:lnTo>
                      <a:pt x="1647" y="1552"/>
                    </a:lnTo>
                    <a:lnTo>
                      <a:pt x="1647" y="2565"/>
                    </a:lnTo>
                    <a:lnTo>
                      <a:pt x="317" y="2565"/>
                    </a:lnTo>
                    <a:lnTo>
                      <a:pt x="317" y="2344"/>
                    </a:lnTo>
                    <a:cubicBezTo>
                      <a:pt x="317" y="2249"/>
                      <a:pt x="254" y="2185"/>
                      <a:pt x="159" y="2185"/>
                    </a:cubicBezTo>
                    <a:cubicBezTo>
                      <a:pt x="64" y="2185"/>
                      <a:pt x="0" y="2249"/>
                      <a:pt x="0" y="2344"/>
                    </a:cubicBezTo>
                    <a:lnTo>
                      <a:pt x="0" y="5131"/>
                    </a:lnTo>
                    <a:cubicBezTo>
                      <a:pt x="0" y="5321"/>
                      <a:pt x="159" y="5447"/>
                      <a:pt x="317" y="5447"/>
                    </a:cubicBezTo>
                    <a:lnTo>
                      <a:pt x="1647" y="5447"/>
                    </a:lnTo>
                    <a:cubicBezTo>
                      <a:pt x="1837" y="5447"/>
                      <a:pt x="1964" y="5321"/>
                      <a:pt x="1964" y="5131"/>
                    </a:cubicBezTo>
                    <a:lnTo>
                      <a:pt x="1964" y="317"/>
                    </a:lnTo>
                    <a:cubicBezTo>
                      <a:pt x="1964" y="127"/>
                      <a:pt x="1837" y="0"/>
                      <a:pt x="1647"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97" name="Google Shape;397;g29f767effcc_0_175"/>
              <p:cNvSpPr/>
              <p:nvPr/>
            </p:nvSpPr>
            <p:spPr>
              <a:xfrm>
                <a:off x="5641795" y="1241278"/>
                <a:ext cx="158516" cy="125112"/>
              </a:xfrm>
              <a:custGeom>
                <a:rect b="b" l="l" r="r" t="t"/>
                <a:pathLst>
                  <a:path extrusionOk="0" h="4150" w="5258">
                    <a:moveTo>
                      <a:pt x="2914" y="1"/>
                    </a:moveTo>
                    <a:cubicBezTo>
                      <a:pt x="2819" y="1"/>
                      <a:pt x="2692" y="64"/>
                      <a:pt x="2597" y="128"/>
                    </a:cubicBezTo>
                    <a:lnTo>
                      <a:pt x="64" y="2693"/>
                    </a:lnTo>
                    <a:cubicBezTo>
                      <a:pt x="0" y="2756"/>
                      <a:pt x="0" y="2851"/>
                      <a:pt x="64" y="2914"/>
                    </a:cubicBezTo>
                    <a:cubicBezTo>
                      <a:pt x="95" y="2946"/>
                      <a:pt x="135" y="2962"/>
                      <a:pt x="174" y="2962"/>
                    </a:cubicBezTo>
                    <a:cubicBezTo>
                      <a:pt x="214" y="2962"/>
                      <a:pt x="254" y="2946"/>
                      <a:pt x="285" y="2914"/>
                    </a:cubicBezTo>
                    <a:lnTo>
                      <a:pt x="2850" y="349"/>
                    </a:lnTo>
                    <a:cubicBezTo>
                      <a:pt x="2850" y="318"/>
                      <a:pt x="2882" y="318"/>
                      <a:pt x="2945" y="318"/>
                    </a:cubicBezTo>
                    <a:cubicBezTo>
                      <a:pt x="2977" y="318"/>
                      <a:pt x="3009" y="318"/>
                      <a:pt x="3040" y="349"/>
                    </a:cubicBezTo>
                    <a:lnTo>
                      <a:pt x="4909" y="2249"/>
                    </a:lnTo>
                    <a:cubicBezTo>
                      <a:pt x="4941" y="2281"/>
                      <a:pt x="4972" y="2313"/>
                      <a:pt x="4972" y="2344"/>
                    </a:cubicBezTo>
                    <a:cubicBezTo>
                      <a:pt x="4972" y="2376"/>
                      <a:pt x="4941" y="2408"/>
                      <a:pt x="4909" y="2439"/>
                    </a:cubicBezTo>
                    <a:lnTo>
                      <a:pt x="3484" y="3864"/>
                    </a:lnTo>
                    <a:cubicBezTo>
                      <a:pt x="3452" y="3928"/>
                      <a:pt x="3452" y="4023"/>
                      <a:pt x="3484" y="4086"/>
                    </a:cubicBezTo>
                    <a:cubicBezTo>
                      <a:pt x="3515" y="4118"/>
                      <a:pt x="3579" y="4149"/>
                      <a:pt x="3610" y="4149"/>
                    </a:cubicBezTo>
                    <a:cubicBezTo>
                      <a:pt x="3642" y="4149"/>
                      <a:pt x="3674" y="4118"/>
                      <a:pt x="3705" y="4086"/>
                    </a:cubicBezTo>
                    <a:lnTo>
                      <a:pt x="5131" y="2661"/>
                    </a:lnTo>
                    <a:cubicBezTo>
                      <a:pt x="5226" y="2566"/>
                      <a:pt x="5257" y="2471"/>
                      <a:pt x="5257" y="2344"/>
                    </a:cubicBezTo>
                    <a:cubicBezTo>
                      <a:pt x="5257" y="2218"/>
                      <a:pt x="5226" y="2123"/>
                      <a:pt x="5131" y="2028"/>
                    </a:cubicBezTo>
                    <a:lnTo>
                      <a:pt x="3230" y="128"/>
                    </a:lnTo>
                    <a:cubicBezTo>
                      <a:pt x="3167" y="64"/>
                      <a:pt x="3040" y="1"/>
                      <a:pt x="2914"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98" name="Google Shape;398;g29f767effcc_0_175"/>
              <p:cNvSpPr/>
              <p:nvPr/>
            </p:nvSpPr>
            <p:spPr>
              <a:xfrm>
                <a:off x="5641795" y="1370671"/>
                <a:ext cx="99306" cy="98824"/>
              </a:xfrm>
              <a:custGeom>
                <a:rect b="b" l="l" r="r" t="t"/>
                <a:pathLst>
                  <a:path extrusionOk="0" h="3278" w="3294">
                    <a:moveTo>
                      <a:pt x="3120" y="0"/>
                    </a:moveTo>
                    <a:cubicBezTo>
                      <a:pt x="3080" y="0"/>
                      <a:pt x="3040" y="16"/>
                      <a:pt x="3009" y="48"/>
                    </a:cubicBezTo>
                    <a:lnTo>
                      <a:pt x="64" y="2993"/>
                    </a:lnTo>
                    <a:cubicBezTo>
                      <a:pt x="0" y="3056"/>
                      <a:pt x="0" y="3151"/>
                      <a:pt x="64" y="3214"/>
                    </a:cubicBezTo>
                    <a:cubicBezTo>
                      <a:pt x="95" y="3246"/>
                      <a:pt x="127" y="3278"/>
                      <a:pt x="159" y="3278"/>
                    </a:cubicBezTo>
                    <a:cubicBezTo>
                      <a:pt x="222" y="3278"/>
                      <a:pt x="254" y="3246"/>
                      <a:pt x="285" y="3214"/>
                    </a:cubicBezTo>
                    <a:lnTo>
                      <a:pt x="3230" y="269"/>
                    </a:lnTo>
                    <a:cubicBezTo>
                      <a:pt x="3294" y="206"/>
                      <a:pt x="3294" y="111"/>
                      <a:pt x="3230" y="48"/>
                    </a:cubicBezTo>
                    <a:cubicBezTo>
                      <a:pt x="3199" y="16"/>
                      <a:pt x="3159" y="0"/>
                      <a:pt x="3120"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399" name="Google Shape;399;g29f767effcc_0_175"/>
              <p:cNvSpPr/>
              <p:nvPr/>
            </p:nvSpPr>
            <p:spPr>
              <a:xfrm>
                <a:off x="5641795" y="1282339"/>
                <a:ext cx="118419" cy="148959"/>
              </a:xfrm>
              <a:custGeom>
                <a:rect b="b" l="l" r="r" t="t"/>
                <a:pathLst>
                  <a:path extrusionOk="0" h="4941" w="3928">
                    <a:moveTo>
                      <a:pt x="2660" y="317"/>
                    </a:moveTo>
                    <a:lnTo>
                      <a:pt x="3610" y="1267"/>
                    </a:lnTo>
                    <a:lnTo>
                      <a:pt x="2945" y="1932"/>
                    </a:lnTo>
                    <a:lnTo>
                      <a:pt x="1995" y="982"/>
                    </a:lnTo>
                    <a:lnTo>
                      <a:pt x="2660" y="317"/>
                    </a:lnTo>
                    <a:close/>
                    <a:moveTo>
                      <a:pt x="1774" y="1204"/>
                    </a:moveTo>
                    <a:lnTo>
                      <a:pt x="2724" y="2154"/>
                    </a:lnTo>
                    <a:lnTo>
                      <a:pt x="1995" y="2851"/>
                    </a:lnTo>
                    <a:lnTo>
                      <a:pt x="1045" y="1932"/>
                    </a:lnTo>
                    <a:lnTo>
                      <a:pt x="1774" y="1204"/>
                    </a:lnTo>
                    <a:close/>
                    <a:moveTo>
                      <a:pt x="2660" y="1"/>
                    </a:moveTo>
                    <a:cubicBezTo>
                      <a:pt x="2581" y="1"/>
                      <a:pt x="2502" y="32"/>
                      <a:pt x="2439" y="96"/>
                    </a:cubicBezTo>
                    <a:lnTo>
                      <a:pt x="64" y="2471"/>
                    </a:lnTo>
                    <a:cubicBezTo>
                      <a:pt x="0" y="2534"/>
                      <a:pt x="0" y="2629"/>
                      <a:pt x="64" y="2692"/>
                    </a:cubicBezTo>
                    <a:cubicBezTo>
                      <a:pt x="95" y="2724"/>
                      <a:pt x="135" y="2740"/>
                      <a:pt x="174" y="2740"/>
                    </a:cubicBezTo>
                    <a:cubicBezTo>
                      <a:pt x="214" y="2740"/>
                      <a:pt x="254" y="2724"/>
                      <a:pt x="285" y="2692"/>
                    </a:cubicBezTo>
                    <a:lnTo>
                      <a:pt x="824" y="2122"/>
                    </a:lnTo>
                    <a:lnTo>
                      <a:pt x="1774" y="3073"/>
                    </a:lnTo>
                    <a:lnTo>
                      <a:pt x="1045" y="3801"/>
                    </a:lnTo>
                    <a:lnTo>
                      <a:pt x="285" y="3009"/>
                    </a:lnTo>
                    <a:cubicBezTo>
                      <a:pt x="254" y="2993"/>
                      <a:pt x="214" y="2985"/>
                      <a:pt x="174" y="2985"/>
                    </a:cubicBezTo>
                    <a:cubicBezTo>
                      <a:pt x="135" y="2985"/>
                      <a:pt x="95" y="2993"/>
                      <a:pt x="64" y="3009"/>
                    </a:cubicBezTo>
                    <a:cubicBezTo>
                      <a:pt x="0" y="3073"/>
                      <a:pt x="0" y="3168"/>
                      <a:pt x="64" y="3231"/>
                    </a:cubicBezTo>
                    <a:lnTo>
                      <a:pt x="824" y="4023"/>
                    </a:lnTo>
                    <a:lnTo>
                      <a:pt x="190" y="4656"/>
                    </a:lnTo>
                    <a:cubicBezTo>
                      <a:pt x="127" y="4719"/>
                      <a:pt x="127" y="4814"/>
                      <a:pt x="190" y="4878"/>
                    </a:cubicBezTo>
                    <a:cubicBezTo>
                      <a:pt x="222" y="4909"/>
                      <a:pt x="254" y="4941"/>
                      <a:pt x="285" y="4941"/>
                    </a:cubicBezTo>
                    <a:cubicBezTo>
                      <a:pt x="349" y="4941"/>
                      <a:pt x="380" y="4909"/>
                      <a:pt x="412" y="4878"/>
                    </a:cubicBezTo>
                    <a:lnTo>
                      <a:pt x="3832" y="1489"/>
                    </a:lnTo>
                    <a:cubicBezTo>
                      <a:pt x="3927" y="1362"/>
                      <a:pt x="3927" y="1172"/>
                      <a:pt x="3832" y="1046"/>
                    </a:cubicBezTo>
                    <a:lnTo>
                      <a:pt x="2882" y="96"/>
                    </a:lnTo>
                    <a:cubicBezTo>
                      <a:pt x="2819" y="32"/>
                      <a:pt x="2740" y="1"/>
                      <a:pt x="26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400" name="Google Shape;400;g29f767effcc_0_175"/>
              <p:cNvSpPr/>
              <p:nvPr/>
            </p:nvSpPr>
            <p:spPr>
              <a:xfrm>
                <a:off x="5620782" y="1409320"/>
                <a:ext cx="225353" cy="106963"/>
              </a:xfrm>
              <a:custGeom>
                <a:rect b="b" l="l" r="r" t="t"/>
                <a:pathLst>
                  <a:path extrusionOk="0" h="3548" w="7475">
                    <a:moveTo>
                      <a:pt x="3421" y="1"/>
                    </a:moveTo>
                    <a:cubicBezTo>
                      <a:pt x="3357" y="1"/>
                      <a:pt x="3262" y="64"/>
                      <a:pt x="3262" y="159"/>
                    </a:cubicBezTo>
                    <a:cubicBezTo>
                      <a:pt x="3262" y="254"/>
                      <a:pt x="3357" y="317"/>
                      <a:pt x="3421" y="317"/>
                    </a:cubicBezTo>
                    <a:lnTo>
                      <a:pt x="7031" y="317"/>
                    </a:lnTo>
                    <a:cubicBezTo>
                      <a:pt x="7126" y="317"/>
                      <a:pt x="7189" y="381"/>
                      <a:pt x="7189" y="444"/>
                    </a:cubicBezTo>
                    <a:lnTo>
                      <a:pt x="7189" y="3136"/>
                    </a:lnTo>
                    <a:cubicBezTo>
                      <a:pt x="7189" y="3199"/>
                      <a:pt x="7126" y="3262"/>
                      <a:pt x="7031" y="3262"/>
                    </a:cubicBezTo>
                    <a:lnTo>
                      <a:pt x="159" y="3262"/>
                    </a:lnTo>
                    <a:cubicBezTo>
                      <a:pt x="64" y="3262"/>
                      <a:pt x="0" y="3326"/>
                      <a:pt x="0" y="3421"/>
                    </a:cubicBezTo>
                    <a:cubicBezTo>
                      <a:pt x="0" y="3484"/>
                      <a:pt x="64" y="3548"/>
                      <a:pt x="159" y="3548"/>
                    </a:cubicBezTo>
                    <a:lnTo>
                      <a:pt x="7031" y="3548"/>
                    </a:lnTo>
                    <a:cubicBezTo>
                      <a:pt x="7284" y="3548"/>
                      <a:pt x="7474" y="3357"/>
                      <a:pt x="7474" y="3104"/>
                    </a:cubicBezTo>
                    <a:lnTo>
                      <a:pt x="7474" y="444"/>
                    </a:lnTo>
                    <a:cubicBezTo>
                      <a:pt x="7474" y="191"/>
                      <a:pt x="7284" y="1"/>
                      <a:pt x="7031"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401" name="Google Shape;401;g29f767effcc_0_175"/>
              <p:cNvSpPr/>
              <p:nvPr/>
            </p:nvSpPr>
            <p:spPr>
              <a:xfrm>
                <a:off x="5695247" y="1433197"/>
                <a:ext cx="115555" cy="59210"/>
              </a:xfrm>
              <a:custGeom>
                <a:rect b="b" l="l" r="r" t="t"/>
                <a:pathLst>
                  <a:path extrusionOk="0" h="1964" w="3833">
                    <a:moveTo>
                      <a:pt x="2249" y="317"/>
                    </a:moveTo>
                    <a:lnTo>
                      <a:pt x="2249" y="1647"/>
                    </a:lnTo>
                    <a:lnTo>
                      <a:pt x="1236" y="1647"/>
                    </a:lnTo>
                    <a:lnTo>
                      <a:pt x="1236" y="317"/>
                    </a:lnTo>
                    <a:close/>
                    <a:moveTo>
                      <a:pt x="3516" y="317"/>
                    </a:moveTo>
                    <a:lnTo>
                      <a:pt x="3516" y="1647"/>
                    </a:lnTo>
                    <a:lnTo>
                      <a:pt x="2566" y="1647"/>
                    </a:lnTo>
                    <a:lnTo>
                      <a:pt x="2566" y="317"/>
                    </a:lnTo>
                    <a:close/>
                    <a:moveTo>
                      <a:pt x="159" y="0"/>
                    </a:moveTo>
                    <a:cubicBezTo>
                      <a:pt x="64" y="0"/>
                      <a:pt x="1" y="64"/>
                      <a:pt x="1" y="159"/>
                    </a:cubicBezTo>
                    <a:cubicBezTo>
                      <a:pt x="1" y="254"/>
                      <a:pt x="64" y="317"/>
                      <a:pt x="159" y="317"/>
                    </a:cubicBezTo>
                    <a:lnTo>
                      <a:pt x="919" y="317"/>
                    </a:lnTo>
                    <a:lnTo>
                      <a:pt x="919" y="1647"/>
                    </a:lnTo>
                    <a:lnTo>
                      <a:pt x="856" y="1647"/>
                    </a:lnTo>
                    <a:cubicBezTo>
                      <a:pt x="761" y="1647"/>
                      <a:pt x="697" y="1742"/>
                      <a:pt x="697" y="1805"/>
                    </a:cubicBezTo>
                    <a:cubicBezTo>
                      <a:pt x="697" y="1900"/>
                      <a:pt x="761" y="1964"/>
                      <a:pt x="856" y="1964"/>
                    </a:cubicBezTo>
                    <a:lnTo>
                      <a:pt x="3516" y="1964"/>
                    </a:lnTo>
                    <a:cubicBezTo>
                      <a:pt x="3674" y="1964"/>
                      <a:pt x="3833" y="1837"/>
                      <a:pt x="3833" y="1647"/>
                    </a:cubicBezTo>
                    <a:lnTo>
                      <a:pt x="3833" y="317"/>
                    </a:lnTo>
                    <a:cubicBezTo>
                      <a:pt x="3833" y="159"/>
                      <a:pt x="3674" y="0"/>
                      <a:pt x="3516"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402" name="Google Shape;402;g29f767effcc_0_175"/>
              <p:cNvSpPr/>
              <p:nvPr/>
            </p:nvSpPr>
            <p:spPr>
              <a:xfrm>
                <a:off x="5651322" y="1445618"/>
                <a:ext cx="54446" cy="46789"/>
              </a:xfrm>
              <a:custGeom>
                <a:rect b="b" l="l" r="r" t="t"/>
                <a:pathLst>
                  <a:path extrusionOk="0" h="1552" w="1806">
                    <a:moveTo>
                      <a:pt x="1204" y="0"/>
                    </a:moveTo>
                    <a:cubicBezTo>
                      <a:pt x="1141" y="0"/>
                      <a:pt x="1078" y="63"/>
                      <a:pt x="1078" y="158"/>
                    </a:cubicBezTo>
                    <a:lnTo>
                      <a:pt x="1078" y="1235"/>
                    </a:lnTo>
                    <a:lnTo>
                      <a:pt x="159" y="1235"/>
                    </a:lnTo>
                    <a:cubicBezTo>
                      <a:pt x="64" y="1235"/>
                      <a:pt x="1" y="1330"/>
                      <a:pt x="1" y="1393"/>
                    </a:cubicBezTo>
                    <a:cubicBezTo>
                      <a:pt x="1" y="1488"/>
                      <a:pt x="64" y="1552"/>
                      <a:pt x="159" y="1552"/>
                    </a:cubicBezTo>
                    <a:lnTo>
                      <a:pt x="1648" y="1552"/>
                    </a:lnTo>
                    <a:cubicBezTo>
                      <a:pt x="1743" y="1552"/>
                      <a:pt x="1806" y="1488"/>
                      <a:pt x="1806" y="1393"/>
                    </a:cubicBezTo>
                    <a:cubicBezTo>
                      <a:pt x="1806" y="1298"/>
                      <a:pt x="1743" y="1235"/>
                      <a:pt x="1648" y="1235"/>
                    </a:cubicBezTo>
                    <a:lnTo>
                      <a:pt x="1363" y="1235"/>
                    </a:lnTo>
                    <a:lnTo>
                      <a:pt x="1363" y="158"/>
                    </a:lnTo>
                    <a:cubicBezTo>
                      <a:pt x="1363" y="63"/>
                      <a:pt x="1299" y="0"/>
                      <a:pt x="1204"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grpSp>
      <p:grpSp>
        <p:nvGrpSpPr>
          <p:cNvPr id="403" name="Google Shape;403;g29f767effcc_0_175"/>
          <p:cNvGrpSpPr/>
          <p:nvPr/>
        </p:nvGrpSpPr>
        <p:grpSpPr>
          <a:xfrm>
            <a:off x="66469" y="5159071"/>
            <a:ext cx="907532" cy="907532"/>
            <a:chOff x="2773743" y="3631944"/>
            <a:chExt cx="528003" cy="528003"/>
          </a:xfrm>
        </p:grpSpPr>
        <p:sp>
          <p:nvSpPr>
            <p:cNvPr id="404" name="Google Shape;404;g29f767effcc_0_175"/>
            <p:cNvSpPr/>
            <p:nvPr/>
          </p:nvSpPr>
          <p:spPr>
            <a:xfrm>
              <a:off x="2773743" y="3631944"/>
              <a:ext cx="528003" cy="528003"/>
            </a:xfrm>
            <a:custGeom>
              <a:rect b="b" l="l" r="r" t="t"/>
              <a:pathLst>
                <a:path extrusionOk="0" h="17514" w="17514">
                  <a:moveTo>
                    <a:pt x="8741" y="1"/>
                  </a:moveTo>
                  <a:cubicBezTo>
                    <a:pt x="3927" y="1"/>
                    <a:pt x="0" y="3928"/>
                    <a:pt x="0" y="8741"/>
                  </a:cubicBezTo>
                  <a:cubicBezTo>
                    <a:pt x="0" y="13587"/>
                    <a:pt x="3927" y="17514"/>
                    <a:pt x="8741" y="17514"/>
                  </a:cubicBezTo>
                  <a:cubicBezTo>
                    <a:pt x="13586" y="17514"/>
                    <a:pt x="17513" y="13587"/>
                    <a:pt x="17513" y="8741"/>
                  </a:cubicBezTo>
                  <a:cubicBezTo>
                    <a:pt x="17513" y="3928"/>
                    <a:pt x="13586" y="1"/>
                    <a:pt x="8741" y="1"/>
                  </a:cubicBezTo>
                  <a:close/>
                </a:path>
              </a:pathLst>
            </a:custGeom>
            <a:solidFill>
              <a:srgbClr val="D6D6D6"/>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405" name="Google Shape;405;g29f767effcc_0_175"/>
            <p:cNvSpPr/>
            <p:nvPr/>
          </p:nvSpPr>
          <p:spPr>
            <a:xfrm>
              <a:off x="2952276" y="3718046"/>
              <a:ext cx="172836" cy="355017"/>
            </a:xfrm>
            <a:custGeom>
              <a:rect b="b" l="l" r="r" t="t"/>
              <a:pathLst>
                <a:path extrusionOk="0" h="11776" w="5733">
                  <a:moveTo>
                    <a:pt x="1660" y="1"/>
                  </a:moveTo>
                  <a:cubicBezTo>
                    <a:pt x="1525" y="1"/>
                    <a:pt x="1396" y="35"/>
                    <a:pt x="1267" y="90"/>
                  </a:cubicBezTo>
                  <a:cubicBezTo>
                    <a:pt x="1045" y="217"/>
                    <a:pt x="887" y="407"/>
                    <a:pt x="824" y="628"/>
                  </a:cubicBezTo>
                  <a:cubicBezTo>
                    <a:pt x="792" y="850"/>
                    <a:pt x="824" y="1103"/>
                    <a:pt x="982" y="1293"/>
                  </a:cubicBezTo>
                  <a:lnTo>
                    <a:pt x="1045" y="1388"/>
                  </a:lnTo>
                  <a:lnTo>
                    <a:pt x="285" y="1832"/>
                  </a:lnTo>
                  <a:cubicBezTo>
                    <a:pt x="159" y="1927"/>
                    <a:pt x="64" y="2022"/>
                    <a:pt x="32" y="2180"/>
                  </a:cubicBezTo>
                  <a:cubicBezTo>
                    <a:pt x="0" y="2307"/>
                    <a:pt x="0" y="2433"/>
                    <a:pt x="95" y="2560"/>
                  </a:cubicBezTo>
                  <a:lnTo>
                    <a:pt x="222" y="2814"/>
                  </a:lnTo>
                  <a:cubicBezTo>
                    <a:pt x="262" y="2874"/>
                    <a:pt x="315" y="2896"/>
                    <a:pt x="373" y="2896"/>
                  </a:cubicBezTo>
                  <a:cubicBezTo>
                    <a:pt x="406" y="2896"/>
                    <a:pt x="441" y="2888"/>
                    <a:pt x="475" y="2877"/>
                  </a:cubicBezTo>
                  <a:cubicBezTo>
                    <a:pt x="539" y="2814"/>
                    <a:pt x="570" y="2718"/>
                    <a:pt x="539" y="2623"/>
                  </a:cubicBezTo>
                  <a:lnTo>
                    <a:pt x="380" y="2402"/>
                  </a:lnTo>
                  <a:cubicBezTo>
                    <a:pt x="349" y="2370"/>
                    <a:pt x="349" y="2307"/>
                    <a:pt x="380" y="2243"/>
                  </a:cubicBezTo>
                  <a:cubicBezTo>
                    <a:pt x="380" y="2212"/>
                    <a:pt x="412" y="2148"/>
                    <a:pt x="444" y="2148"/>
                  </a:cubicBezTo>
                  <a:lnTo>
                    <a:pt x="1267" y="1673"/>
                  </a:lnTo>
                  <a:cubicBezTo>
                    <a:pt x="1331" y="1642"/>
                    <a:pt x="1394" y="1547"/>
                    <a:pt x="1394" y="1483"/>
                  </a:cubicBezTo>
                  <a:cubicBezTo>
                    <a:pt x="1426" y="1388"/>
                    <a:pt x="1394" y="1293"/>
                    <a:pt x="1362" y="1230"/>
                  </a:cubicBezTo>
                  <a:lnTo>
                    <a:pt x="1235" y="1103"/>
                  </a:lnTo>
                  <a:cubicBezTo>
                    <a:pt x="1172" y="977"/>
                    <a:pt x="1140" y="850"/>
                    <a:pt x="1172" y="723"/>
                  </a:cubicBezTo>
                  <a:cubicBezTo>
                    <a:pt x="1204" y="565"/>
                    <a:pt x="1299" y="470"/>
                    <a:pt x="1426" y="407"/>
                  </a:cubicBezTo>
                  <a:cubicBezTo>
                    <a:pt x="1500" y="370"/>
                    <a:pt x="1585" y="354"/>
                    <a:pt x="1668" y="354"/>
                  </a:cubicBezTo>
                  <a:cubicBezTo>
                    <a:pt x="1727" y="354"/>
                    <a:pt x="1785" y="362"/>
                    <a:pt x="1837" y="375"/>
                  </a:cubicBezTo>
                  <a:cubicBezTo>
                    <a:pt x="1964" y="438"/>
                    <a:pt x="2091" y="533"/>
                    <a:pt x="2154" y="660"/>
                  </a:cubicBezTo>
                  <a:lnTo>
                    <a:pt x="2186" y="755"/>
                  </a:lnTo>
                  <a:cubicBezTo>
                    <a:pt x="2217" y="850"/>
                    <a:pt x="2281" y="882"/>
                    <a:pt x="2376" y="913"/>
                  </a:cubicBezTo>
                  <a:cubicBezTo>
                    <a:pt x="2402" y="926"/>
                    <a:pt x="2433" y="934"/>
                    <a:pt x="2466" y="934"/>
                  </a:cubicBezTo>
                  <a:cubicBezTo>
                    <a:pt x="2512" y="934"/>
                    <a:pt x="2560" y="919"/>
                    <a:pt x="2597" y="882"/>
                  </a:cubicBezTo>
                  <a:lnTo>
                    <a:pt x="3421" y="438"/>
                  </a:lnTo>
                  <a:cubicBezTo>
                    <a:pt x="3454" y="416"/>
                    <a:pt x="3488" y="405"/>
                    <a:pt x="3520" y="405"/>
                  </a:cubicBezTo>
                  <a:cubicBezTo>
                    <a:pt x="3579" y="405"/>
                    <a:pt x="3633" y="440"/>
                    <a:pt x="3674" y="502"/>
                  </a:cubicBezTo>
                  <a:lnTo>
                    <a:pt x="4054" y="1167"/>
                  </a:lnTo>
                  <a:cubicBezTo>
                    <a:pt x="4086" y="1230"/>
                    <a:pt x="4149" y="1262"/>
                    <a:pt x="4244" y="1293"/>
                  </a:cubicBezTo>
                  <a:cubicBezTo>
                    <a:pt x="4307" y="1293"/>
                    <a:pt x="4402" y="1293"/>
                    <a:pt x="4466" y="1230"/>
                  </a:cubicBezTo>
                  <a:lnTo>
                    <a:pt x="4529" y="1198"/>
                  </a:lnTo>
                  <a:cubicBezTo>
                    <a:pt x="4624" y="1127"/>
                    <a:pt x="4719" y="1092"/>
                    <a:pt x="4814" y="1092"/>
                  </a:cubicBezTo>
                  <a:cubicBezTo>
                    <a:pt x="4846" y="1092"/>
                    <a:pt x="4877" y="1095"/>
                    <a:pt x="4909" y="1103"/>
                  </a:cubicBezTo>
                  <a:cubicBezTo>
                    <a:pt x="5067" y="1135"/>
                    <a:pt x="5194" y="1198"/>
                    <a:pt x="5257" y="1325"/>
                  </a:cubicBezTo>
                  <a:cubicBezTo>
                    <a:pt x="5321" y="1452"/>
                    <a:pt x="5352" y="1578"/>
                    <a:pt x="5321" y="1737"/>
                  </a:cubicBezTo>
                  <a:cubicBezTo>
                    <a:pt x="5257" y="1863"/>
                    <a:pt x="5162" y="1958"/>
                    <a:pt x="5036" y="2022"/>
                  </a:cubicBezTo>
                  <a:lnTo>
                    <a:pt x="4941" y="2085"/>
                  </a:lnTo>
                  <a:cubicBezTo>
                    <a:pt x="4877" y="2117"/>
                    <a:pt x="4814" y="2180"/>
                    <a:pt x="4782" y="2243"/>
                  </a:cubicBezTo>
                  <a:cubicBezTo>
                    <a:pt x="4751" y="2307"/>
                    <a:pt x="4782" y="2402"/>
                    <a:pt x="4814" y="2465"/>
                  </a:cubicBezTo>
                  <a:lnTo>
                    <a:pt x="5321" y="3320"/>
                  </a:lnTo>
                  <a:cubicBezTo>
                    <a:pt x="5352" y="3415"/>
                    <a:pt x="5321" y="3510"/>
                    <a:pt x="5226" y="3574"/>
                  </a:cubicBezTo>
                  <a:lnTo>
                    <a:pt x="3927" y="4334"/>
                  </a:lnTo>
                  <a:lnTo>
                    <a:pt x="3896" y="4112"/>
                  </a:lnTo>
                  <a:cubicBezTo>
                    <a:pt x="3896" y="3764"/>
                    <a:pt x="3579" y="3479"/>
                    <a:pt x="3199" y="3479"/>
                  </a:cubicBezTo>
                  <a:cubicBezTo>
                    <a:pt x="2819" y="3479"/>
                    <a:pt x="2502" y="3795"/>
                    <a:pt x="2502" y="4175"/>
                  </a:cubicBezTo>
                  <a:lnTo>
                    <a:pt x="2502" y="5157"/>
                  </a:lnTo>
                  <a:lnTo>
                    <a:pt x="2281" y="5284"/>
                  </a:lnTo>
                  <a:cubicBezTo>
                    <a:pt x="2217" y="5315"/>
                    <a:pt x="2186" y="5315"/>
                    <a:pt x="2122" y="5315"/>
                  </a:cubicBezTo>
                  <a:cubicBezTo>
                    <a:pt x="2091" y="5284"/>
                    <a:pt x="2027" y="5252"/>
                    <a:pt x="2027" y="5220"/>
                  </a:cubicBezTo>
                  <a:lnTo>
                    <a:pt x="887" y="3289"/>
                  </a:lnTo>
                  <a:cubicBezTo>
                    <a:pt x="867" y="3227"/>
                    <a:pt x="807" y="3192"/>
                    <a:pt x="750" y="3192"/>
                  </a:cubicBezTo>
                  <a:cubicBezTo>
                    <a:pt x="718" y="3192"/>
                    <a:pt x="688" y="3203"/>
                    <a:pt x="665" y="3225"/>
                  </a:cubicBezTo>
                  <a:cubicBezTo>
                    <a:pt x="570" y="3257"/>
                    <a:pt x="539" y="3384"/>
                    <a:pt x="602" y="3447"/>
                  </a:cubicBezTo>
                  <a:lnTo>
                    <a:pt x="919" y="3985"/>
                  </a:lnTo>
                  <a:lnTo>
                    <a:pt x="412" y="5189"/>
                  </a:lnTo>
                  <a:cubicBezTo>
                    <a:pt x="222" y="5632"/>
                    <a:pt x="222" y="6139"/>
                    <a:pt x="412" y="6614"/>
                  </a:cubicBezTo>
                  <a:lnTo>
                    <a:pt x="539" y="6962"/>
                  </a:lnTo>
                  <a:cubicBezTo>
                    <a:pt x="570" y="7025"/>
                    <a:pt x="634" y="7057"/>
                    <a:pt x="697" y="7057"/>
                  </a:cubicBezTo>
                  <a:lnTo>
                    <a:pt x="760" y="7057"/>
                  </a:lnTo>
                  <a:cubicBezTo>
                    <a:pt x="855" y="7025"/>
                    <a:pt x="887" y="6899"/>
                    <a:pt x="855" y="6835"/>
                  </a:cubicBezTo>
                  <a:lnTo>
                    <a:pt x="729" y="6487"/>
                  </a:lnTo>
                  <a:cubicBezTo>
                    <a:pt x="570" y="6107"/>
                    <a:pt x="570" y="5695"/>
                    <a:pt x="729" y="5315"/>
                  </a:cubicBezTo>
                  <a:lnTo>
                    <a:pt x="1109" y="4365"/>
                  </a:lnTo>
                  <a:lnTo>
                    <a:pt x="1711" y="5379"/>
                  </a:lnTo>
                  <a:cubicBezTo>
                    <a:pt x="1774" y="5505"/>
                    <a:pt x="1901" y="5600"/>
                    <a:pt x="2027" y="5632"/>
                  </a:cubicBezTo>
                  <a:cubicBezTo>
                    <a:pt x="2091" y="5664"/>
                    <a:pt x="2122" y="5664"/>
                    <a:pt x="2186" y="5664"/>
                  </a:cubicBezTo>
                  <a:cubicBezTo>
                    <a:pt x="2249" y="5664"/>
                    <a:pt x="2344" y="5632"/>
                    <a:pt x="2439" y="5600"/>
                  </a:cubicBezTo>
                  <a:lnTo>
                    <a:pt x="2502" y="5569"/>
                  </a:lnTo>
                  <a:lnTo>
                    <a:pt x="2502" y="6265"/>
                  </a:lnTo>
                  <a:cubicBezTo>
                    <a:pt x="2502" y="6360"/>
                    <a:pt x="2566" y="6455"/>
                    <a:pt x="2661" y="6455"/>
                  </a:cubicBezTo>
                  <a:cubicBezTo>
                    <a:pt x="2756" y="6455"/>
                    <a:pt x="2851" y="6360"/>
                    <a:pt x="2851" y="6265"/>
                  </a:cubicBezTo>
                  <a:lnTo>
                    <a:pt x="2851" y="4175"/>
                  </a:lnTo>
                  <a:cubicBezTo>
                    <a:pt x="2851" y="3985"/>
                    <a:pt x="3009" y="3827"/>
                    <a:pt x="3199" y="3827"/>
                  </a:cubicBezTo>
                  <a:cubicBezTo>
                    <a:pt x="3389" y="3827"/>
                    <a:pt x="3547" y="3954"/>
                    <a:pt x="3547" y="4144"/>
                  </a:cubicBezTo>
                  <a:lnTo>
                    <a:pt x="3706" y="6075"/>
                  </a:lnTo>
                  <a:cubicBezTo>
                    <a:pt x="3706" y="6107"/>
                    <a:pt x="3737" y="6107"/>
                    <a:pt x="3737" y="6107"/>
                  </a:cubicBezTo>
                  <a:lnTo>
                    <a:pt x="3769" y="6234"/>
                  </a:lnTo>
                  <a:cubicBezTo>
                    <a:pt x="3991" y="6835"/>
                    <a:pt x="3927" y="7532"/>
                    <a:pt x="3642" y="8102"/>
                  </a:cubicBezTo>
                  <a:cubicBezTo>
                    <a:pt x="3611" y="8134"/>
                    <a:pt x="3611" y="8166"/>
                    <a:pt x="3611" y="8197"/>
                  </a:cubicBezTo>
                  <a:lnTo>
                    <a:pt x="3611" y="8799"/>
                  </a:lnTo>
                  <a:lnTo>
                    <a:pt x="1394" y="8799"/>
                  </a:lnTo>
                  <a:lnTo>
                    <a:pt x="1394" y="8229"/>
                  </a:lnTo>
                  <a:cubicBezTo>
                    <a:pt x="1394" y="8197"/>
                    <a:pt x="1394" y="8134"/>
                    <a:pt x="1362" y="8071"/>
                  </a:cubicBezTo>
                  <a:lnTo>
                    <a:pt x="1140" y="7500"/>
                  </a:lnTo>
                  <a:cubicBezTo>
                    <a:pt x="1117" y="7429"/>
                    <a:pt x="1057" y="7394"/>
                    <a:pt x="989" y="7394"/>
                  </a:cubicBezTo>
                  <a:cubicBezTo>
                    <a:pt x="966" y="7394"/>
                    <a:pt x="943" y="7398"/>
                    <a:pt x="919" y="7405"/>
                  </a:cubicBezTo>
                  <a:cubicBezTo>
                    <a:pt x="824" y="7437"/>
                    <a:pt x="792" y="7532"/>
                    <a:pt x="824" y="7627"/>
                  </a:cubicBezTo>
                  <a:lnTo>
                    <a:pt x="1045" y="8197"/>
                  </a:lnTo>
                  <a:cubicBezTo>
                    <a:pt x="1045" y="8229"/>
                    <a:pt x="1045" y="8229"/>
                    <a:pt x="1045" y="8229"/>
                  </a:cubicBezTo>
                  <a:lnTo>
                    <a:pt x="1045" y="8862"/>
                  </a:lnTo>
                  <a:cubicBezTo>
                    <a:pt x="792" y="8957"/>
                    <a:pt x="602" y="9211"/>
                    <a:pt x="602" y="9527"/>
                  </a:cubicBezTo>
                  <a:lnTo>
                    <a:pt x="602" y="11617"/>
                  </a:lnTo>
                  <a:cubicBezTo>
                    <a:pt x="602" y="11712"/>
                    <a:pt x="665" y="11776"/>
                    <a:pt x="760" y="11776"/>
                  </a:cubicBezTo>
                  <a:cubicBezTo>
                    <a:pt x="855" y="11776"/>
                    <a:pt x="950" y="11712"/>
                    <a:pt x="950" y="11617"/>
                  </a:cubicBezTo>
                  <a:lnTo>
                    <a:pt x="950" y="9527"/>
                  </a:lnTo>
                  <a:cubicBezTo>
                    <a:pt x="950" y="9306"/>
                    <a:pt x="1109" y="9147"/>
                    <a:pt x="1331" y="9147"/>
                  </a:cubicBezTo>
                  <a:lnTo>
                    <a:pt x="3706" y="9147"/>
                  </a:lnTo>
                  <a:cubicBezTo>
                    <a:pt x="3927" y="9147"/>
                    <a:pt x="4086" y="9337"/>
                    <a:pt x="4086" y="9527"/>
                  </a:cubicBezTo>
                  <a:lnTo>
                    <a:pt x="4086" y="9939"/>
                  </a:lnTo>
                  <a:cubicBezTo>
                    <a:pt x="4086" y="10034"/>
                    <a:pt x="4181" y="10097"/>
                    <a:pt x="4276" y="10097"/>
                  </a:cubicBezTo>
                  <a:cubicBezTo>
                    <a:pt x="4371" y="10097"/>
                    <a:pt x="4434" y="10034"/>
                    <a:pt x="4434" y="9939"/>
                  </a:cubicBezTo>
                  <a:lnTo>
                    <a:pt x="4434" y="9527"/>
                  </a:lnTo>
                  <a:cubicBezTo>
                    <a:pt x="4434" y="9211"/>
                    <a:pt x="4244" y="8957"/>
                    <a:pt x="3959" y="8831"/>
                  </a:cubicBezTo>
                  <a:lnTo>
                    <a:pt x="3959" y="8229"/>
                  </a:lnTo>
                  <a:cubicBezTo>
                    <a:pt x="4276" y="7564"/>
                    <a:pt x="4339" y="6804"/>
                    <a:pt x="4086" y="6107"/>
                  </a:cubicBezTo>
                  <a:lnTo>
                    <a:pt x="4054" y="6044"/>
                  </a:lnTo>
                  <a:lnTo>
                    <a:pt x="3959" y="4714"/>
                  </a:lnTo>
                  <a:lnTo>
                    <a:pt x="5416" y="3890"/>
                  </a:lnTo>
                  <a:cubicBezTo>
                    <a:pt x="5669" y="3732"/>
                    <a:pt x="5733" y="3415"/>
                    <a:pt x="5606" y="3162"/>
                  </a:cubicBezTo>
                  <a:lnTo>
                    <a:pt x="5131" y="2370"/>
                  </a:lnTo>
                  <a:lnTo>
                    <a:pt x="5194" y="2338"/>
                  </a:lnTo>
                  <a:cubicBezTo>
                    <a:pt x="5416" y="2243"/>
                    <a:pt x="5574" y="2053"/>
                    <a:pt x="5637" y="1832"/>
                  </a:cubicBezTo>
                  <a:cubicBezTo>
                    <a:pt x="5701" y="1578"/>
                    <a:pt x="5669" y="1357"/>
                    <a:pt x="5542" y="1135"/>
                  </a:cubicBezTo>
                  <a:cubicBezTo>
                    <a:pt x="5416" y="945"/>
                    <a:pt x="5226" y="787"/>
                    <a:pt x="4972" y="755"/>
                  </a:cubicBezTo>
                  <a:cubicBezTo>
                    <a:pt x="4923" y="748"/>
                    <a:pt x="4871" y="744"/>
                    <a:pt x="4819" y="744"/>
                  </a:cubicBezTo>
                  <a:cubicBezTo>
                    <a:pt x="4640" y="744"/>
                    <a:pt x="4455" y="791"/>
                    <a:pt x="4307" y="913"/>
                  </a:cubicBezTo>
                  <a:lnTo>
                    <a:pt x="3959" y="343"/>
                  </a:lnTo>
                  <a:cubicBezTo>
                    <a:pt x="3873" y="151"/>
                    <a:pt x="3687" y="59"/>
                    <a:pt x="3497" y="59"/>
                  </a:cubicBezTo>
                  <a:cubicBezTo>
                    <a:pt x="3405" y="59"/>
                    <a:pt x="3313" y="81"/>
                    <a:pt x="3231" y="122"/>
                  </a:cubicBezTo>
                  <a:lnTo>
                    <a:pt x="2471" y="565"/>
                  </a:lnTo>
                  <a:lnTo>
                    <a:pt x="2471" y="533"/>
                  </a:lnTo>
                  <a:cubicBezTo>
                    <a:pt x="2344" y="312"/>
                    <a:pt x="2186" y="153"/>
                    <a:pt x="1964" y="58"/>
                  </a:cubicBezTo>
                  <a:cubicBezTo>
                    <a:pt x="1858" y="19"/>
                    <a:pt x="1757" y="1"/>
                    <a:pt x="1660" y="1"/>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gr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pic>
        <p:nvPicPr>
          <p:cNvPr descr="General Electric - Wikipedia" id="410" name="Google Shape;410;g29f767effcc_0_214"/>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411" name="Google Shape;411;g29f767effcc_0_214"/>
          <p:cNvCxnSpPr>
            <a:stCxn id="410"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412" name="Google Shape;412;g29f767effcc_0_214"/>
          <p:cNvSpPr/>
          <p:nvPr/>
        </p:nvSpPr>
        <p:spPr>
          <a:xfrm>
            <a:off x="10989249" y="3363656"/>
            <a:ext cx="48163" cy="183149"/>
          </a:xfrm>
          <a:custGeom>
            <a:rect b="b" l="l" r="r" t="t"/>
            <a:pathLst>
              <a:path extrusionOk="0" h="1331" w="350">
                <a:moveTo>
                  <a:pt x="191" y="0"/>
                </a:moveTo>
                <a:cubicBezTo>
                  <a:pt x="96" y="0"/>
                  <a:pt x="1" y="95"/>
                  <a:pt x="1" y="190"/>
                </a:cubicBezTo>
                <a:lnTo>
                  <a:pt x="1" y="1140"/>
                </a:lnTo>
                <a:cubicBezTo>
                  <a:pt x="1" y="1235"/>
                  <a:pt x="96" y="1330"/>
                  <a:pt x="191" y="1330"/>
                </a:cubicBezTo>
                <a:cubicBezTo>
                  <a:pt x="286" y="1330"/>
                  <a:pt x="349" y="1235"/>
                  <a:pt x="349" y="1140"/>
                </a:cubicBezTo>
                <a:lnTo>
                  <a:pt x="349" y="190"/>
                </a:lnTo>
                <a:cubicBezTo>
                  <a:pt x="349" y="95"/>
                  <a:pt x="286" y="0"/>
                  <a:pt x="191" y="0"/>
                </a:cubicBezTo>
                <a:close/>
              </a:path>
            </a:pathLst>
          </a:custGeom>
          <a:solidFill>
            <a:srgbClr val="FFFFFF"/>
          </a:solidFill>
          <a:ln>
            <a:noFill/>
          </a:ln>
        </p:spPr>
        <p:txBody>
          <a:bodyPr anchorCtr="0" anchor="ctr" bIns="91425" lIns="91425" spcFirstLastPara="1" rIns="91425" wrap="square" tIns="91425">
            <a:noAutofit/>
          </a:bodyPr>
          <a:lstStyle/>
          <a:p>
            <a:pPr indent="0" lvl="0" marL="0" marR="0" rtl="0" algn="l">
              <a:spcBef>
                <a:spcPts val="0"/>
              </a:spcBef>
              <a:spcAft>
                <a:spcPts val="0"/>
              </a:spcAft>
              <a:buClr>
                <a:schemeClr val="dk1"/>
              </a:buClr>
              <a:buSzPts val="1800"/>
              <a:buFont typeface="Trebuchet MS"/>
              <a:buNone/>
            </a:pPr>
            <a:r>
              <a:t/>
            </a:r>
            <a:endParaRPr b="0" i="0" sz="1800" u="none" cap="none" strike="noStrike">
              <a:solidFill>
                <a:schemeClr val="dk1"/>
              </a:solidFill>
              <a:latin typeface="Trebuchet MS"/>
              <a:ea typeface="Trebuchet MS"/>
              <a:cs typeface="Trebuchet MS"/>
              <a:sym typeface="Trebuchet MS"/>
            </a:endParaRPr>
          </a:p>
        </p:txBody>
      </p:sp>
      <p:sp>
        <p:nvSpPr>
          <p:cNvPr id="413" name="Google Shape;413;g29f767effcc_0_214"/>
          <p:cNvSpPr/>
          <p:nvPr/>
        </p:nvSpPr>
        <p:spPr>
          <a:xfrm>
            <a:off x="6451125" y="1284475"/>
            <a:ext cx="1919400" cy="1137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4" name="Google Shape;414;g29f767effcc_0_214"/>
          <p:cNvSpPr/>
          <p:nvPr/>
        </p:nvSpPr>
        <p:spPr>
          <a:xfrm>
            <a:off x="1171325" y="2413787"/>
            <a:ext cx="1887600" cy="13401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15" name="Google Shape;415;g29f767effcc_0_214"/>
          <p:cNvSpPr txBox="1"/>
          <p:nvPr/>
        </p:nvSpPr>
        <p:spPr>
          <a:xfrm>
            <a:off x="8446879" y="1109825"/>
            <a:ext cx="18225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600">
                <a:solidFill>
                  <a:schemeClr val="dk1"/>
                </a:solidFill>
                <a:latin typeface="Trebuchet MS"/>
                <a:ea typeface="Trebuchet MS"/>
                <a:cs typeface="Trebuchet MS"/>
                <a:sym typeface="Trebuchet MS"/>
              </a:rPr>
              <a:t>Diverse Portfolio</a:t>
            </a:r>
            <a:endParaRPr b="1">
              <a:latin typeface="Trebuchet MS"/>
              <a:ea typeface="Trebuchet MS"/>
              <a:cs typeface="Trebuchet MS"/>
              <a:sym typeface="Trebuchet MS"/>
            </a:endParaRPr>
          </a:p>
        </p:txBody>
      </p:sp>
      <p:sp>
        <p:nvSpPr>
          <p:cNvPr id="416" name="Google Shape;416;g29f767effcc_0_214"/>
          <p:cNvSpPr txBox="1"/>
          <p:nvPr/>
        </p:nvSpPr>
        <p:spPr>
          <a:xfrm>
            <a:off x="3130500" y="2444125"/>
            <a:ext cx="1800000" cy="58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rPr b="1" lang="en-US" sz="1600">
                <a:solidFill>
                  <a:schemeClr val="dk1"/>
                </a:solidFill>
                <a:latin typeface="Trebuchet MS"/>
                <a:ea typeface="Trebuchet MS"/>
                <a:cs typeface="Trebuchet MS"/>
                <a:sym typeface="Trebuchet MS"/>
              </a:rPr>
              <a:t>Long Standing</a:t>
            </a:r>
            <a:endParaRPr b="1" sz="1600">
              <a:solidFill>
                <a:schemeClr val="dk1"/>
              </a:solidFill>
              <a:latin typeface="Trebuchet MS"/>
              <a:ea typeface="Trebuchet MS"/>
              <a:cs typeface="Trebuchet MS"/>
              <a:sym typeface="Trebuchet MS"/>
            </a:endParaRPr>
          </a:p>
          <a:p>
            <a:pPr indent="0" lvl="0" marL="0" marR="0" rtl="0" algn="l">
              <a:lnSpc>
                <a:spcPct val="100000"/>
              </a:lnSpc>
              <a:spcBef>
                <a:spcPts val="0"/>
              </a:spcBef>
              <a:spcAft>
                <a:spcPts val="0"/>
              </a:spcAft>
              <a:buNone/>
            </a:pPr>
            <a:r>
              <a:rPr b="1" lang="en-US" sz="1600">
                <a:solidFill>
                  <a:schemeClr val="dk1"/>
                </a:solidFill>
                <a:latin typeface="Trebuchet MS"/>
                <a:ea typeface="Trebuchet MS"/>
                <a:cs typeface="Trebuchet MS"/>
                <a:sym typeface="Trebuchet MS"/>
              </a:rPr>
              <a:t>Market Presence</a:t>
            </a:r>
            <a:endParaRPr b="1">
              <a:latin typeface="Trebuchet MS"/>
              <a:ea typeface="Trebuchet MS"/>
              <a:cs typeface="Trebuchet MS"/>
              <a:sym typeface="Trebuchet MS"/>
            </a:endParaRPr>
          </a:p>
        </p:txBody>
      </p:sp>
      <p:sp>
        <p:nvSpPr>
          <p:cNvPr id="417" name="Google Shape;417;g29f767effcc_0_214"/>
          <p:cNvSpPr txBox="1"/>
          <p:nvPr/>
        </p:nvSpPr>
        <p:spPr>
          <a:xfrm>
            <a:off x="3203982" y="5057825"/>
            <a:ext cx="29274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600">
                <a:solidFill>
                  <a:schemeClr val="dk1"/>
                </a:solidFill>
                <a:latin typeface="Trebuchet MS"/>
                <a:ea typeface="Trebuchet MS"/>
                <a:cs typeface="Trebuchet MS"/>
                <a:sym typeface="Trebuchet MS"/>
              </a:rPr>
              <a:t>Recent Financial Challenges</a:t>
            </a:r>
            <a:endParaRPr b="1">
              <a:latin typeface="Trebuchet MS"/>
              <a:ea typeface="Trebuchet MS"/>
              <a:cs typeface="Trebuchet MS"/>
              <a:sym typeface="Trebuchet MS"/>
            </a:endParaRPr>
          </a:p>
        </p:txBody>
      </p:sp>
      <p:sp>
        <p:nvSpPr>
          <p:cNvPr id="418" name="Google Shape;418;g29f767effcc_0_214"/>
          <p:cNvSpPr txBox="1"/>
          <p:nvPr/>
        </p:nvSpPr>
        <p:spPr>
          <a:xfrm>
            <a:off x="8461736" y="3925499"/>
            <a:ext cx="1970700" cy="3387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b="1" lang="en-US" sz="1600">
                <a:solidFill>
                  <a:schemeClr val="dk1"/>
                </a:solidFill>
                <a:latin typeface="Trebuchet MS"/>
                <a:ea typeface="Trebuchet MS"/>
                <a:cs typeface="Trebuchet MS"/>
                <a:sym typeface="Trebuchet MS"/>
              </a:rPr>
              <a:t>Innovation and RD</a:t>
            </a:r>
            <a:endParaRPr b="1">
              <a:latin typeface="Trebuchet MS"/>
              <a:ea typeface="Trebuchet MS"/>
              <a:cs typeface="Trebuchet MS"/>
              <a:sym typeface="Trebuchet MS"/>
            </a:endParaRPr>
          </a:p>
        </p:txBody>
      </p:sp>
      <p:sp>
        <p:nvSpPr>
          <p:cNvPr id="419" name="Google Shape;419;g29f767effcc_0_214"/>
          <p:cNvSpPr/>
          <p:nvPr/>
        </p:nvSpPr>
        <p:spPr>
          <a:xfrm>
            <a:off x="6472825" y="3652637"/>
            <a:ext cx="1919400" cy="14043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sp>
        <p:nvSpPr>
          <p:cNvPr id="420" name="Google Shape;420;g29f767effcc_0_214"/>
          <p:cNvSpPr/>
          <p:nvPr/>
        </p:nvSpPr>
        <p:spPr>
          <a:xfrm>
            <a:off x="1171313" y="5057825"/>
            <a:ext cx="1887600" cy="12342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Trebuchet MS"/>
              <a:ea typeface="Trebuchet MS"/>
              <a:cs typeface="Trebuchet MS"/>
              <a:sym typeface="Trebuchet MS"/>
            </a:endParaRPr>
          </a:p>
        </p:txBody>
      </p:sp>
      <p:cxnSp>
        <p:nvCxnSpPr>
          <p:cNvPr id="421" name="Google Shape;421;g29f767effcc_0_214"/>
          <p:cNvCxnSpPr>
            <a:endCxn id="413" idx="1"/>
          </p:cNvCxnSpPr>
          <p:nvPr/>
        </p:nvCxnSpPr>
        <p:spPr>
          <a:xfrm rot="10800000">
            <a:off x="6451125" y="1852975"/>
            <a:ext cx="796200" cy="21900"/>
          </a:xfrm>
          <a:prstGeom prst="straightConnector1">
            <a:avLst/>
          </a:prstGeom>
          <a:noFill/>
          <a:ln cap="flat" cmpd="sng" w="9525">
            <a:solidFill>
              <a:schemeClr val="accent1"/>
            </a:solidFill>
            <a:prstDash val="solid"/>
            <a:round/>
            <a:headEnd len="sm" w="sm" type="none"/>
            <a:tailEnd len="sm" w="sm" type="none"/>
          </a:ln>
        </p:spPr>
      </p:cxnSp>
      <p:cxnSp>
        <p:nvCxnSpPr>
          <p:cNvPr id="422" name="Google Shape;422;g29f767effcc_0_214"/>
          <p:cNvCxnSpPr/>
          <p:nvPr/>
        </p:nvCxnSpPr>
        <p:spPr>
          <a:xfrm>
            <a:off x="14010" y="1852975"/>
            <a:ext cx="6435000" cy="0"/>
          </a:xfrm>
          <a:prstGeom prst="straightConnector1">
            <a:avLst/>
          </a:prstGeom>
          <a:noFill/>
          <a:ln cap="flat" cmpd="sng" w="9525">
            <a:solidFill>
              <a:schemeClr val="accent1"/>
            </a:solidFill>
            <a:prstDash val="solid"/>
            <a:round/>
            <a:headEnd len="sm" w="sm" type="none"/>
            <a:tailEnd len="sm" w="sm" type="none"/>
          </a:ln>
        </p:spPr>
      </p:cxnSp>
      <p:cxnSp>
        <p:nvCxnSpPr>
          <p:cNvPr id="423" name="Google Shape;423;g29f767effcc_0_214"/>
          <p:cNvCxnSpPr/>
          <p:nvPr/>
        </p:nvCxnSpPr>
        <p:spPr>
          <a:xfrm>
            <a:off x="-18265" y="3087750"/>
            <a:ext cx="1887600" cy="0"/>
          </a:xfrm>
          <a:prstGeom prst="straightConnector1">
            <a:avLst/>
          </a:prstGeom>
          <a:noFill/>
          <a:ln cap="flat" cmpd="sng" w="9525">
            <a:solidFill>
              <a:schemeClr val="accent1"/>
            </a:solidFill>
            <a:prstDash val="solid"/>
            <a:round/>
            <a:headEnd len="sm" w="sm" type="none"/>
            <a:tailEnd len="sm" w="sm" type="none"/>
          </a:ln>
        </p:spPr>
      </p:cxnSp>
      <p:cxnSp>
        <p:nvCxnSpPr>
          <p:cNvPr id="424" name="Google Shape;424;g29f767effcc_0_214"/>
          <p:cNvCxnSpPr/>
          <p:nvPr/>
        </p:nvCxnSpPr>
        <p:spPr>
          <a:xfrm>
            <a:off x="0" y="4358600"/>
            <a:ext cx="6513600" cy="0"/>
          </a:xfrm>
          <a:prstGeom prst="straightConnector1">
            <a:avLst/>
          </a:prstGeom>
          <a:noFill/>
          <a:ln cap="flat" cmpd="sng" w="9525">
            <a:solidFill>
              <a:schemeClr val="accent1"/>
            </a:solidFill>
            <a:prstDash val="solid"/>
            <a:round/>
            <a:headEnd len="sm" w="sm" type="none"/>
            <a:tailEnd len="sm" w="sm" type="none"/>
          </a:ln>
        </p:spPr>
      </p:cxnSp>
      <p:cxnSp>
        <p:nvCxnSpPr>
          <p:cNvPr id="425" name="Google Shape;425;g29f767effcc_0_214"/>
          <p:cNvCxnSpPr/>
          <p:nvPr/>
        </p:nvCxnSpPr>
        <p:spPr>
          <a:xfrm>
            <a:off x="-18275" y="5674925"/>
            <a:ext cx="1855200" cy="0"/>
          </a:xfrm>
          <a:prstGeom prst="straightConnector1">
            <a:avLst/>
          </a:prstGeom>
          <a:noFill/>
          <a:ln cap="flat" cmpd="sng" w="9525">
            <a:solidFill>
              <a:schemeClr val="accent1"/>
            </a:solidFill>
            <a:prstDash val="solid"/>
            <a:round/>
            <a:headEnd len="sm" w="sm" type="none"/>
            <a:tailEnd len="sm" w="sm" type="none"/>
          </a:ln>
        </p:spPr>
      </p:cxnSp>
      <p:pic>
        <p:nvPicPr>
          <p:cNvPr descr="Several logos of ge healthcare&#10;&#10;Description automatically generated" id="426" name="Google Shape;426;g29f767effcc_0_214"/>
          <p:cNvPicPr preferRelativeResize="0"/>
          <p:nvPr/>
        </p:nvPicPr>
        <p:blipFill rotWithShape="1">
          <a:blip r:embed="rId4">
            <a:alphaModFix/>
          </a:blip>
          <a:srcRect b="64449" l="0" r="0" t="0"/>
          <a:stretch/>
        </p:blipFill>
        <p:spPr>
          <a:xfrm>
            <a:off x="6478956" y="1341230"/>
            <a:ext cx="1851255" cy="493607"/>
          </a:xfrm>
          <a:prstGeom prst="rect">
            <a:avLst/>
          </a:prstGeom>
          <a:noFill/>
          <a:ln>
            <a:noFill/>
          </a:ln>
        </p:spPr>
      </p:pic>
      <p:pic>
        <p:nvPicPr>
          <p:cNvPr descr="A person in a suit and tie&#10;&#10;Description automatically generated" id="427" name="Google Shape;427;g29f767effcc_0_214"/>
          <p:cNvPicPr preferRelativeResize="0"/>
          <p:nvPr/>
        </p:nvPicPr>
        <p:blipFill rotWithShape="1">
          <a:blip r:embed="rId5">
            <a:alphaModFix/>
          </a:blip>
          <a:srcRect b="8666" l="0" r="0" t="7923"/>
          <a:stretch/>
        </p:blipFill>
        <p:spPr>
          <a:xfrm>
            <a:off x="1211975" y="2470651"/>
            <a:ext cx="1799949" cy="1234200"/>
          </a:xfrm>
          <a:prstGeom prst="rect">
            <a:avLst/>
          </a:prstGeom>
          <a:noFill/>
          <a:ln>
            <a:noFill/>
          </a:ln>
        </p:spPr>
      </p:pic>
      <p:pic>
        <p:nvPicPr>
          <p:cNvPr descr="A group of men in a factory&#10;&#10;Description automatically generated" id="428" name="Google Shape;428;g29f767effcc_0_214"/>
          <p:cNvPicPr preferRelativeResize="0"/>
          <p:nvPr/>
        </p:nvPicPr>
        <p:blipFill rotWithShape="1">
          <a:blip r:embed="rId6">
            <a:alphaModFix/>
          </a:blip>
          <a:srcRect b="0" l="0" r="25104" t="-341"/>
          <a:stretch/>
        </p:blipFill>
        <p:spPr>
          <a:xfrm>
            <a:off x="6513475" y="3688562"/>
            <a:ext cx="1846000" cy="1340100"/>
          </a:xfrm>
          <a:prstGeom prst="rect">
            <a:avLst/>
          </a:prstGeom>
          <a:noFill/>
          <a:ln>
            <a:noFill/>
          </a:ln>
        </p:spPr>
      </p:pic>
      <p:pic>
        <p:nvPicPr>
          <p:cNvPr descr="A graph showing the growth of the stock market&#10;&#10;Description automatically generated" id="429" name="Google Shape;429;g29f767effcc_0_214"/>
          <p:cNvPicPr preferRelativeResize="0"/>
          <p:nvPr/>
        </p:nvPicPr>
        <p:blipFill rotWithShape="1">
          <a:blip r:embed="rId7">
            <a:alphaModFix/>
          </a:blip>
          <a:srcRect b="0" l="0" r="0" t="0"/>
          <a:stretch/>
        </p:blipFill>
        <p:spPr>
          <a:xfrm>
            <a:off x="1200888" y="5086051"/>
            <a:ext cx="1811049" cy="1169700"/>
          </a:xfrm>
          <a:prstGeom prst="rect">
            <a:avLst/>
          </a:prstGeom>
          <a:noFill/>
          <a:ln>
            <a:noFill/>
          </a:ln>
        </p:spPr>
      </p:pic>
      <p:sp>
        <p:nvSpPr>
          <p:cNvPr id="430" name="Google Shape;430;g29f767effcc_0_214"/>
          <p:cNvSpPr txBox="1"/>
          <p:nvPr/>
        </p:nvSpPr>
        <p:spPr>
          <a:xfrm>
            <a:off x="3130499" y="3022900"/>
            <a:ext cx="1970700" cy="5232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Started in 1892</a:t>
            </a:r>
            <a:endParaRPr>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Listed in NYSE 1983 </a:t>
            </a:r>
            <a:endParaRPr>
              <a:latin typeface="Trebuchet MS"/>
              <a:ea typeface="Trebuchet MS"/>
              <a:cs typeface="Trebuchet MS"/>
              <a:sym typeface="Trebuchet MS"/>
            </a:endParaRPr>
          </a:p>
        </p:txBody>
      </p:sp>
      <p:sp>
        <p:nvSpPr>
          <p:cNvPr id="431" name="Google Shape;431;g29f767effcc_0_214"/>
          <p:cNvSpPr txBox="1"/>
          <p:nvPr/>
        </p:nvSpPr>
        <p:spPr>
          <a:xfrm>
            <a:off x="8446883" y="1448518"/>
            <a:ext cx="2000400" cy="11697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Aviation</a:t>
            </a:r>
            <a:endParaRPr>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Power</a:t>
            </a:r>
            <a:endParaRPr>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Renewable energy</a:t>
            </a:r>
            <a:endParaRPr>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Financial Services</a:t>
            </a:r>
            <a:endParaRPr>
              <a:solidFill>
                <a:schemeClr val="dk1"/>
              </a:solidFill>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Recent Spinoffs</a:t>
            </a:r>
            <a:endParaRPr>
              <a:solidFill>
                <a:schemeClr val="dk1"/>
              </a:solidFill>
              <a:latin typeface="Trebuchet MS"/>
              <a:ea typeface="Trebuchet MS"/>
              <a:cs typeface="Trebuchet MS"/>
              <a:sym typeface="Trebuchet MS"/>
            </a:endParaRPr>
          </a:p>
        </p:txBody>
      </p:sp>
      <p:sp>
        <p:nvSpPr>
          <p:cNvPr id="432" name="Google Shape;432;g29f767effcc_0_214"/>
          <p:cNvSpPr txBox="1"/>
          <p:nvPr/>
        </p:nvSpPr>
        <p:spPr>
          <a:xfrm>
            <a:off x="8433029" y="4318016"/>
            <a:ext cx="2380800" cy="7389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Lightbulbs</a:t>
            </a:r>
            <a:endParaRPr>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Carbon Free Engines</a:t>
            </a:r>
            <a:endParaRPr>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Adaptive Flight Engine</a:t>
            </a:r>
            <a:endParaRPr>
              <a:latin typeface="Trebuchet MS"/>
              <a:ea typeface="Trebuchet MS"/>
              <a:cs typeface="Trebuchet MS"/>
              <a:sym typeface="Trebuchet MS"/>
            </a:endParaRPr>
          </a:p>
        </p:txBody>
      </p:sp>
      <p:sp>
        <p:nvSpPr>
          <p:cNvPr id="433" name="Google Shape;433;g29f767effcc_0_214"/>
          <p:cNvSpPr txBox="1"/>
          <p:nvPr/>
        </p:nvSpPr>
        <p:spPr>
          <a:xfrm>
            <a:off x="3216661" y="5337722"/>
            <a:ext cx="2744700" cy="954300"/>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GE Healthcare Spinoff </a:t>
            </a:r>
            <a:endParaRPr>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- 197.27 USD, Dec 30, 2016 </a:t>
            </a:r>
            <a:endParaRPr>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- 51.38 USD, Jan 16, 2019</a:t>
            </a:r>
            <a:endParaRPr>
              <a:latin typeface="Trebuchet MS"/>
              <a:ea typeface="Trebuchet MS"/>
              <a:cs typeface="Trebuchet MS"/>
              <a:sym typeface="Trebuchet MS"/>
            </a:endParaRPr>
          </a:p>
          <a:p>
            <a:pPr indent="0" lvl="0" marL="0" marR="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- 119.60 USD, Nov 22, 2023 </a:t>
            </a:r>
            <a:endParaRPr>
              <a:latin typeface="Trebuchet MS"/>
              <a:ea typeface="Trebuchet MS"/>
              <a:cs typeface="Trebuchet MS"/>
              <a:sym typeface="Trebuchet MS"/>
            </a:endParaRPr>
          </a:p>
        </p:txBody>
      </p:sp>
      <p:pic>
        <p:nvPicPr>
          <p:cNvPr descr="Several logos of ge healthcare&#10;&#10;Description automatically generated" id="434" name="Google Shape;434;g29f767effcc_0_214"/>
          <p:cNvPicPr preferRelativeResize="0"/>
          <p:nvPr/>
        </p:nvPicPr>
        <p:blipFill rotWithShape="1">
          <a:blip r:embed="rId4">
            <a:alphaModFix/>
          </a:blip>
          <a:srcRect b="0" l="0" r="0" t="65519"/>
          <a:stretch/>
        </p:blipFill>
        <p:spPr>
          <a:xfrm>
            <a:off x="6478956" y="1877330"/>
            <a:ext cx="1851255" cy="478737"/>
          </a:xfrm>
          <a:prstGeom prst="rect">
            <a:avLst/>
          </a:prstGeom>
          <a:noFill/>
          <a:ln>
            <a:noFill/>
          </a:ln>
        </p:spPr>
      </p:pic>
      <p:sp>
        <p:nvSpPr>
          <p:cNvPr id="435" name="Google Shape;435;g29f767effcc_0_214"/>
          <p:cNvSpPr txBox="1"/>
          <p:nvPr>
            <p:ph type="title"/>
          </p:nvPr>
        </p:nvSpPr>
        <p:spPr>
          <a:xfrm>
            <a:off x="978998" y="260282"/>
            <a:ext cx="100584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Why General Electric (GE)</a:t>
            </a:r>
            <a:endParaRPr sz="3600"/>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pic>
        <p:nvPicPr>
          <p:cNvPr descr="General Electric - Wikipedia" id="440" name="Google Shape;440;g29fb185729b_4_217"/>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441" name="Google Shape;441;g29fb185729b_4_217"/>
          <p:cNvCxnSpPr>
            <a:stCxn id="440"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442" name="Google Shape;442;g29fb185729b_4_217"/>
          <p:cNvSpPr/>
          <p:nvPr/>
        </p:nvSpPr>
        <p:spPr>
          <a:xfrm>
            <a:off x="10989249" y="3265918"/>
            <a:ext cx="48163" cy="183149"/>
          </a:xfrm>
          <a:custGeom>
            <a:rect b="b" l="l" r="r" t="t"/>
            <a:pathLst>
              <a:path extrusionOk="0" h="1331" w="350">
                <a:moveTo>
                  <a:pt x="191" y="0"/>
                </a:moveTo>
                <a:cubicBezTo>
                  <a:pt x="96" y="0"/>
                  <a:pt x="1" y="95"/>
                  <a:pt x="1" y="190"/>
                </a:cubicBezTo>
                <a:lnTo>
                  <a:pt x="1" y="1140"/>
                </a:lnTo>
                <a:cubicBezTo>
                  <a:pt x="1" y="1235"/>
                  <a:pt x="96" y="1330"/>
                  <a:pt x="191" y="1330"/>
                </a:cubicBezTo>
                <a:cubicBezTo>
                  <a:pt x="286" y="1330"/>
                  <a:pt x="349" y="1235"/>
                  <a:pt x="349" y="1140"/>
                </a:cubicBezTo>
                <a:lnTo>
                  <a:pt x="349" y="190"/>
                </a:lnTo>
                <a:cubicBezTo>
                  <a:pt x="349" y="95"/>
                  <a:pt x="286" y="0"/>
                  <a:pt x="191" y="0"/>
                </a:cubicBezTo>
                <a:close/>
              </a:path>
            </a:pathLst>
          </a:cu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t/>
            </a:r>
            <a:endParaRPr>
              <a:solidFill>
                <a:schemeClr val="dk1"/>
              </a:solidFill>
            </a:endParaRPr>
          </a:p>
        </p:txBody>
      </p:sp>
      <p:pic>
        <p:nvPicPr>
          <p:cNvPr id="443" name="Google Shape;443;g29fb185729b_4_217"/>
          <p:cNvPicPr preferRelativeResize="0"/>
          <p:nvPr/>
        </p:nvPicPr>
        <p:blipFill>
          <a:blip r:embed="rId4">
            <a:alphaModFix/>
          </a:blip>
          <a:stretch>
            <a:fillRect/>
          </a:stretch>
        </p:blipFill>
        <p:spPr>
          <a:xfrm>
            <a:off x="534950" y="1550725"/>
            <a:ext cx="1763751" cy="1271525"/>
          </a:xfrm>
          <a:prstGeom prst="rect">
            <a:avLst/>
          </a:prstGeom>
          <a:noFill/>
          <a:ln>
            <a:noFill/>
          </a:ln>
        </p:spPr>
      </p:pic>
      <p:sp>
        <p:nvSpPr>
          <p:cNvPr id="444" name="Google Shape;444;g29fb185729b_4_217"/>
          <p:cNvSpPr txBox="1"/>
          <p:nvPr/>
        </p:nvSpPr>
        <p:spPr>
          <a:xfrm>
            <a:off x="458750" y="2973500"/>
            <a:ext cx="2451600" cy="11853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en-US" sz="1300">
                <a:latin typeface="Trebuchet MS"/>
                <a:ea typeface="Trebuchet MS"/>
                <a:cs typeface="Trebuchet MS"/>
                <a:sym typeface="Trebuchet MS"/>
              </a:rPr>
              <a:t>Total Assets </a:t>
            </a:r>
            <a:r>
              <a:rPr lang="en-US" sz="1300">
                <a:latin typeface="Trebuchet MS"/>
                <a:ea typeface="Trebuchet MS"/>
                <a:cs typeface="Trebuchet MS"/>
                <a:sym typeface="Trebuchet MS"/>
              </a:rPr>
              <a:t>decreased from $188.9 billion to $156.7. $30 billion decrease in assets was due to discontinued operations</a:t>
            </a:r>
            <a:endParaRPr sz="1300">
              <a:latin typeface="Trebuchet MS"/>
              <a:ea typeface="Trebuchet MS"/>
              <a:cs typeface="Trebuchet MS"/>
              <a:sym typeface="Trebuchet MS"/>
            </a:endParaRPr>
          </a:p>
        </p:txBody>
      </p:sp>
      <p:pic>
        <p:nvPicPr>
          <p:cNvPr id="445" name="Google Shape;445;g29fb185729b_4_217"/>
          <p:cNvPicPr preferRelativeResize="0"/>
          <p:nvPr/>
        </p:nvPicPr>
        <p:blipFill>
          <a:blip r:embed="rId5">
            <a:alphaModFix/>
          </a:blip>
          <a:stretch>
            <a:fillRect/>
          </a:stretch>
        </p:blipFill>
        <p:spPr>
          <a:xfrm>
            <a:off x="3335675" y="1550725"/>
            <a:ext cx="1763750" cy="1271525"/>
          </a:xfrm>
          <a:prstGeom prst="rect">
            <a:avLst/>
          </a:prstGeom>
          <a:noFill/>
          <a:ln>
            <a:noFill/>
          </a:ln>
        </p:spPr>
      </p:pic>
      <p:sp>
        <p:nvSpPr>
          <p:cNvPr id="446" name="Google Shape;446;g29fb185729b_4_217"/>
          <p:cNvSpPr/>
          <p:nvPr/>
        </p:nvSpPr>
        <p:spPr>
          <a:xfrm>
            <a:off x="11266038" y="1737846"/>
            <a:ext cx="432600" cy="897300"/>
          </a:xfrm>
          <a:prstGeom prst="downArrow">
            <a:avLst>
              <a:gd fmla="val 2799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447" name="Google Shape;447;g29fb185729b_4_217"/>
          <p:cNvSpPr txBox="1"/>
          <p:nvPr/>
        </p:nvSpPr>
        <p:spPr>
          <a:xfrm>
            <a:off x="3259474" y="2973500"/>
            <a:ext cx="2451600" cy="21858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300">
                <a:solidFill>
                  <a:schemeClr val="dk1"/>
                </a:solidFill>
                <a:latin typeface="Trebuchet MS"/>
                <a:ea typeface="Trebuchet MS"/>
                <a:cs typeface="Trebuchet MS"/>
                <a:sym typeface="Trebuchet MS"/>
              </a:rPr>
              <a:t>Cash, Cash Equivalents </a:t>
            </a:r>
            <a:r>
              <a:rPr lang="en-US" sz="1300">
                <a:solidFill>
                  <a:schemeClr val="dk1"/>
                </a:solidFill>
                <a:latin typeface="Trebuchet MS"/>
                <a:ea typeface="Trebuchet MS"/>
                <a:cs typeface="Trebuchet MS"/>
                <a:sym typeface="Trebuchet MS"/>
              </a:rPr>
              <a:t>and restricted cash also decreased from $15.8 billion to $13.1 billion by $2.7 billion. These decreases were partially offset by a $2 billion increase in inventories and deferred inventory costs as well as a $0.8 billion increase in all other assets.</a:t>
            </a:r>
            <a:endParaRPr sz="1300">
              <a:latin typeface="Trebuchet MS"/>
              <a:ea typeface="Trebuchet MS"/>
              <a:cs typeface="Trebuchet MS"/>
              <a:sym typeface="Trebuchet MS"/>
            </a:endParaRPr>
          </a:p>
        </p:txBody>
      </p:sp>
      <p:pic>
        <p:nvPicPr>
          <p:cNvPr id="448" name="Google Shape;448;g29fb185729b_4_217"/>
          <p:cNvPicPr preferRelativeResize="0"/>
          <p:nvPr/>
        </p:nvPicPr>
        <p:blipFill>
          <a:blip r:embed="rId6">
            <a:alphaModFix/>
          </a:blip>
          <a:stretch>
            <a:fillRect/>
          </a:stretch>
        </p:blipFill>
        <p:spPr>
          <a:xfrm>
            <a:off x="6531350" y="1550725"/>
            <a:ext cx="1763748" cy="1271524"/>
          </a:xfrm>
          <a:prstGeom prst="rect">
            <a:avLst/>
          </a:prstGeom>
          <a:noFill/>
          <a:ln>
            <a:noFill/>
          </a:ln>
        </p:spPr>
      </p:pic>
      <p:sp>
        <p:nvSpPr>
          <p:cNvPr id="449" name="Google Shape;449;g29fb185729b_4_217"/>
          <p:cNvSpPr txBox="1"/>
          <p:nvPr/>
        </p:nvSpPr>
        <p:spPr>
          <a:xfrm>
            <a:off x="6455150" y="2973500"/>
            <a:ext cx="2451600" cy="13854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b="1" lang="en-US" sz="1300">
                <a:solidFill>
                  <a:schemeClr val="dk1"/>
                </a:solidFill>
                <a:latin typeface="Trebuchet MS"/>
                <a:ea typeface="Trebuchet MS"/>
                <a:cs typeface="Trebuchet MS"/>
                <a:sym typeface="Trebuchet MS"/>
              </a:rPr>
              <a:t>Total liabilities </a:t>
            </a:r>
            <a:r>
              <a:rPr lang="en-US" sz="1300">
                <a:solidFill>
                  <a:schemeClr val="dk1"/>
                </a:solidFill>
                <a:latin typeface="Trebuchet MS"/>
                <a:ea typeface="Trebuchet MS"/>
                <a:cs typeface="Trebuchet MS"/>
                <a:sym typeface="Trebuchet MS"/>
              </a:rPr>
              <a:t>decreased from $153.9 billion to $126.8 billion, mainly due to a reduction in long-term borrowings and liabilities of discontinued operations. </a:t>
            </a:r>
            <a:endParaRPr sz="1300">
              <a:latin typeface="Trebuchet MS"/>
              <a:ea typeface="Trebuchet MS"/>
              <a:cs typeface="Trebuchet MS"/>
              <a:sym typeface="Trebuchet MS"/>
            </a:endParaRPr>
          </a:p>
        </p:txBody>
      </p:sp>
      <p:sp>
        <p:nvSpPr>
          <p:cNvPr id="450" name="Google Shape;450;g29fb185729b_4_217"/>
          <p:cNvSpPr txBox="1"/>
          <p:nvPr/>
        </p:nvSpPr>
        <p:spPr>
          <a:xfrm>
            <a:off x="9284675" y="2973500"/>
            <a:ext cx="2451600" cy="1385400"/>
          </a:xfrm>
          <a:prstGeom prst="rect">
            <a:avLst/>
          </a:prstGeom>
          <a:noFill/>
          <a:ln>
            <a:noFill/>
          </a:ln>
        </p:spPr>
        <p:txBody>
          <a:bodyPr anchorCtr="0" anchor="t" bIns="91425" lIns="91425" spcFirstLastPara="1" rIns="91425" wrap="square" tIns="91425">
            <a:spAutoFit/>
          </a:bodyPr>
          <a:lstStyle/>
          <a:p>
            <a:pPr indent="0" lvl="0" marL="0" marR="0" rtl="0" algn="just">
              <a:lnSpc>
                <a:spcPct val="100000"/>
              </a:lnSpc>
              <a:spcBef>
                <a:spcPts val="0"/>
              </a:spcBef>
              <a:spcAft>
                <a:spcPts val="0"/>
              </a:spcAft>
              <a:buNone/>
            </a:pPr>
            <a:r>
              <a:rPr b="1" lang="en-US" sz="1300">
                <a:solidFill>
                  <a:schemeClr val="dk1"/>
                </a:solidFill>
                <a:latin typeface="Trebuchet MS"/>
                <a:ea typeface="Trebuchet MS"/>
                <a:cs typeface="Trebuchet MS"/>
                <a:sym typeface="Trebuchet MS"/>
              </a:rPr>
              <a:t>Shareholders' equity </a:t>
            </a:r>
            <a:r>
              <a:rPr lang="en-US" sz="1300">
                <a:solidFill>
                  <a:schemeClr val="dk1"/>
                </a:solidFill>
                <a:latin typeface="Trebuchet MS"/>
                <a:ea typeface="Trebuchet MS"/>
                <a:cs typeface="Trebuchet MS"/>
                <a:sym typeface="Trebuchet MS"/>
              </a:rPr>
              <a:t>decreased from $33.7 billion to $28.7 billion, impacted by changes in accumulated other comprehensive income and retained earnings</a:t>
            </a:r>
            <a:endParaRPr sz="1300">
              <a:solidFill>
                <a:schemeClr val="dk1"/>
              </a:solidFill>
              <a:latin typeface="Trebuchet MS"/>
              <a:ea typeface="Trebuchet MS"/>
              <a:cs typeface="Trebuchet MS"/>
              <a:sym typeface="Trebuchet MS"/>
            </a:endParaRPr>
          </a:p>
        </p:txBody>
      </p:sp>
      <p:sp>
        <p:nvSpPr>
          <p:cNvPr id="451" name="Google Shape;451;g29fb185729b_4_217"/>
          <p:cNvSpPr txBox="1"/>
          <p:nvPr/>
        </p:nvSpPr>
        <p:spPr>
          <a:xfrm>
            <a:off x="771150" y="5402300"/>
            <a:ext cx="10525500" cy="8958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US">
                <a:solidFill>
                  <a:srgbClr val="0F0F0F"/>
                </a:solidFill>
                <a:latin typeface="Trebuchet MS"/>
                <a:ea typeface="Trebuchet MS"/>
                <a:cs typeface="Trebuchet MS"/>
                <a:sym typeface="Trebuchet MS"/>
              </a:rPr>
              <a:t>Overall, the financial position suggests a shift in GE's asset composition, potential strategic changes, and ongoing efforts to manage liabilities.The changes in assets, liabilities and equity indicate GE divested some businesses while continuing to build inventory, resulting in lower cash balances, and experienced foreign currency translation losses running through equity.</a:t>
            </a:r>
            <a:endParaRPr>
              <a:solidFill>
                <a:srgbClr val="0F0F0F"/>
              </a:solidFill>
              <a:latin typeface="Trebuchet MS"/>
              <a:ea typeface="Trebuchet MS"/>
              <a:cs typeface="Trebuchet MS"/>
              <a:sym typeface="Trebuchet MS"/>
            </a:endParaRPr>
          </a:p>
        </p:txBody>
      </p:sp>
      <p:pic>
        <p:nvPicPr>
          <p:cNvPr id="452" name="Google Shape;452;g29fb185729b_4_217"/>
          <p:cNvPicPr preferRelativeResize="0"/>
          <p:nvPr/>
        </p:nvPicPr>
        <p:blipFill>
          <a:blip r:embed="rId7">
            <a:alphaModFix/>
          </a:blip>
          <a:stretch>
            <a:fillRect/>
          </a:stretch>
        </p:blipFill>
        <p:spPr>
          <a:xfrm>
            <a:off x="9360875" y="1550725"/>
            <a:ext cx="1763750" cy="1271525"/>
          </a:xfrm>
          <a:prstGeom prst="rect">
            <a:avLst/>
          </a:prstGeom>
          <a:noFill/>
          <a:ln>
            <a:noFill/>
          </a:ln>
        </p:spPr>
      </p:pic>
      <p:sp>
        <p:nvSpPr>
          <p:cNvPr id="453" name="Google Shape;453;g29fb185729b_4_217"/>
          <p:cNvSpPr/>
          <p:nvPr/>
        </p:nvSpPr>
        <p:spPr>
          <a:xfrm>
            <a:off x="8394538" y="1737846"/>
            <a:ext cx="432600" cy="897300"/>
          </a:xfrm>
          <a:prstGeom prst="downArrow">
            <a:avLst>
              <a:gd fmla="val 2799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454" name="Google Shape;454;g29fb185729b_4_217"/>
          <p:cNvSpPr/>
          <p:nvPr/>
        </p:nvSpPr>
        <p:spPr>
          <a:xfrm>
            <a:off x="5214338" y="1737846"/>
            <a:ext cx="432600" cy="897300"/>
          </a:xfrm>
          <a:prstGeom prst="downArrow">
            <a:avLst>
              <a:gd fmla="val 2799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455" name="Google Shape;455;g29fb185729b_4_217"/>
          <p:cNvSpPr/>
          <p:nvPr/>
        </p:nvSpPr>
        <p:spPr>
          <a:xfrm>
            <a:off x="2370838" y="1737846"/>
            <a:ext cx="432600" cy="897300"/>
          </a:xfrm>
          <a:prstGeom prst="downArrow">
            <a:avLst>
              <a:gd fmla="val 27990" name="adj1"/>
              <a:gd fmla="val 50000" name="adj2"/>
            </a:avLst>
          </a:prstGeom>
          <a:solidFill>
            <a:srgbClr val="E06666"/>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456" name="Google Shape;456;g29fb185729b_4_217"/>
          <p:cNvSpPr txBox="1"/>
          <p:nvPr>
            <p:ph type="title"/>
          </p:nvPr>
        </p:nvSpPr>
        <p:spPr>
          <a:xfrm>
            <a:off x="1066798" y="324382"/>
            <a:ext cx="10058400" cy="6252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SzPct val="100000"/>
              <a:buFont typeface="Georgia"/>
              <a:buNone/>
            </a:pPr>
            <a:r>
              <a:rPr lang="en-US" sz="3600">
                <a:solidFill>
                  <a:schemeClr val="dk1"/>
                </a:solidFill>
              </a:rPr>
              <a:t>Financial Statement Analysis (10-Q  Report)</a:t>
            </a:r>
            <a:endParaRPr sz="3600">
              <a:solidFill>
                <a:schemeClr val="dk1"/>
              </a:solidFill>
            </a:endParaRPr>
          </a:p>
          <a:p>
            <a:pPr indent="0" lvl="0" marL="0" rtl="0" algn="ctr">
              <a:spcBef>
                <a:spcPts val="0"/>
              </a:spcBef>
              <a:spcAft>
                <a:spcPts val="0"/>
              </a:spcAft>
              <a:buSzPct val="158823"/>
              <a:buFont typeface="Georgia"/>
              <a:buNone/>
            </a:pPr>
            <a:r>
              <a:rPr lang="en-US" sz="2266">
                <a:solidFill>
                  <a:schemeClr val="dk1"/>
                </a:solidFill>
              </a:rPr>
              <a:t>Dec 2022 vs Sept 2023</a:t>
            </a:r>
            <a:endParaRPr sz="2266">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pic>
        <p:nvPicPr>
          <p:cNvPr descr="General Electric - Wikipedia" id="461" name="Google Shape;461;g29f767effcc_0_35"/>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462" name="Google Shape;462;g29f767effcc_0_35"/>
          <p:cNvCxnSpPr>
            <a:stCxn id="461"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463" name="Google Shape;463;g29f767effcc_0_35"/>
          <p:cNvSpPr txBox="1"/>
          <p:nvPr/>
        </p:nvSpPr>
        <p:spPr>
          <a:xfrm>
            <a:off x="1078845" y="1278825"/>
            <a:ext cx="6351900" cy="354000"/>
          </a:xfrm>
          <a:prstGeom prst="rect">
            <a:avLst/>
          </a:prstGeom>
          <a:noFill/>
          <a:ln>
            <a:noFill/>
          </a:ln>
        </p:spPr>
        <p:txBody>
          <a:bodyPr anchorCtr="0" anchor="t" bIns="45700" lIns="91425" spcFirstLastPara="1" rIns="91425" wrap="square" tIns="45700">
            <a:spAutoFit/>
          </a:bodyPr>
          <a:lstStyle/>
          <a:p>
            <a:pPr indent="0" lvl="0" marL="0" rtl="0" algn="l">
              <a:lnSpc>
                <a:spcPct val="100000"/>
              </a:lnSpc>
              <a:spcBef>
                <a:spcPts val="0"/>
              </a:spcBef>
              <a:spcAft>
                <a:spcPts val="0"/>
              </a:spcAft>
              <a:buNone/>
            </a:pPr>
            <a:r>
              <a:rPr b="1" lang="en-US" sz="1700">
                <a:solidFill>
                  <a:schemeClr val="dk1"/>
                </a:solidFill>
                <a:latin typeface="Trebuchet MS"/>
                <a:ea typeface="Trebuchet MS"/>
                <a:cs typeface="Trebuchet MS"/>
                <a:sym typeface="Trebuchet MS"/>
              </a:rPr>
              <a:t>Capital Expenditures (CapEx) Ratio:</a:t>
            </a:r>
            <a:endParaRPr b="1" sz="1700">
              <a:solidFill>
                <a:schemeClr val="dk1"/>
              </a:solidFill>
              <a:latin typeface="Trebuchet MS"/>
              <a:ea typeface="Trebuchet MS"/>
              <a:cs typeface="Trebuchet MS"/>
              <a:sym typeface="Trebuchet MS"/>
            </a:endParaRPr>
          </a:p>
        </p:txBody>
      </p:sp>
      <p:sp>
        <p:nvSpPr>
          <p:cNvPr id="464" name="Google Shape;464;g29f767effcc_0_35"/>
          <p:cNvSpPr txBox="1"/>
          <p:nvPr/>
        </p:nvSpPr>
        <p:spPr>
          <a:xfrm>
            <a:off x="6900875" y="6122250"/>
            <a:ext cx="4395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US" sz="1100"/>
              <a:t>Source: </a:t>
            </a:r>
            <a:r>
              <a:rPr lang="en-US" sz="1100" u="sng">
                <a:solidFill>
                  <a:srgbClr val="0563C1"/>
                </a:solidFill>
                <a:latin typeface="Calibri"/>
                <a:ea typeface="Calibri"/>
                <a:cs typeface="Calibri"/>
                <a:sym typeface="Calibri"/>
                <a:hlinkClick r:id="rId4">
                  <a:extLst>
                    <a:ext uri="{A12FA001-AC4F-418D-AE19-62706E023703}">
                      <ahyp:hlinkClr val="tx"/>
                    </a:ext>
                  </a:extLst>
                </a:hlinkClick>
              </a:rPr>
              <a:t>https://www.sec.gov/edgar/searchedgar/companysearch.html</a:t>
            </a:r>
            <a:endParaRPr sz="1100">
              <a:solidFill>
                <a:schemeClr val="dk1"/>
              </a:solidFill>
              <a:latin typeface="Calibri"/>
              <a:ea typeface="Calibri"/>
              <a:cs typeface="Calibri"/>
              <a:sym typeface="Calibri"/>
            </a:endParaRPr>
          </a:p>
        </p:txBody>
      </p:sp>
      <p:sp>
        <p:nvSpPr>
          <p:cNvPr id="465" name="Google Shape;465;g29f767effcc_0_35"/>
          <p:cNvSpPr txBox="1"/>
          <p:nvPr/>
        </p:nvSpPr>
        <p:spPr>
          <a:xfrm>
            <a:off x="1078850" y="1905450"/>
            <a:ext cx="17856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chemeClr val="dk1"/>
                </a:solidFill>
                <a:latin typeface="Trebuchet MS"/>
                <a:ea typeface="Trebuchet MS"/>
                <a:cs typeface="Trebuchet MS"/>
                <a:sym typeface="Trebuchet MS"/>
              </a:rPr>
              <a:t>CapEx Ratio = </a:t>
            </a:r>
            <a:endParaRPr b="1" sz="1700">
              <a:solidFill>
                <a:schemeClr val="dk1"/>
              </a:solidFill>
              <a:latin typeface="Trebuchet MS"/>
              <a:ea typeface="Trebuchet MS"/>
              <a:cs typeface="Trebuchet MS"/>
              <a:sym typeface="Trebuchet MS"/>
            </a:endParaRPr>
          </a:p>
        </p:txBody>
      </p:sp>
      <p:sp>
        <p:nvSpPr>
          <p:cNvPr id="466" name="Google Shape;466;g29f767effcc_0_35"/>
          <p:cNvSpPr txBox="1"/>
          <p:nvPr/>
        </p:nvSpPr>
        <p:spPr>
          <a:xfrm>
            <a:off x="2746950" y="1736100"/>
            <a:ext cx="20226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Capital Expenditures</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Total Assets</a:t>
            </a:r>
            <a:endParaRPr sz="1500">
              <a:solidFill>
                <a:schemeClr val="dk1"/>
              </a:solidFill>
              <a:latin typeface="Trebuchet MS"/>
              <a:ea typeface="Trebuchet MS"/>
              <a:cs typeface="Trebuchet MS"/>
              <a:sym typeface="Trebuchet MS"/>
            </a:endParaRPr>
          </a:p>
        </p:txBody>
      </p:sp>
      <p:cxnSp>
        <p:nvCxnSpPr>
          <p:cNvPr id="467" name="Google Shape;467;g29f767effcc_0_35"/>
          <p:cNvCxnSpPr>
            <a:stCxn id="466" idx="1"/>
          </p:cNvCxnSpPr>
          <p:nvPr/>
        </p:nvCxnSpPr>
        <p:spPr>
          <a:xfrm>
            <a:off x="2746950" y="2070900"/>
            <a:ext cx="2022600" cy="0"/>
          </a:xfrm>
          <a:prstGeom prst="straightConnector1">
            <a:avLst/>
          </a:prstGeom>
          <a:noFill/>
          <a:ln cap="flat" cmpd="sng" w="9525">
            <a:solidFill>
              <a:schemeClr val="dk1"/>
            </a:solidFill>
            <a:prstDash val="solid"/>
            <a:round/>
            <a:headEnd len="med" w="med" type="none"/>
            <a:tailEnd len="med" w="med" type="none"/>
          </a:ln>
        </p:spPr>
      </p:cxnSp>
      <p:sp>
        <p:nvSpPr>
          <p:cNvPr id="468" name="Google Shape;468;g29f767effcc_0_35"/>
          <p:cNvSpPr txBox="1"/>
          <p:nvPr/>
        </p:nvSpPr>
        <p:spPr>
          <a:xfrm>
            <a:off x="4769550" y="1905450"/>
            <a:ext cx="724800" cy="3231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lang="en-US" sz="1500">
                <a:solidFill>
                  <a:schemeClr val="dk1"/>
                </a:solidFill>
                <a:latin typeface="Trebuchet MS"/>
                <a:ea typeface="Trebuchet MS"/>
                <a:cs typeface="Trebuchet MS"/>
                <a:sym typeface="Trebuchet MS"/>
              </a:rPr>
              <a:t>x 100</a:t>
            </a:r>
            <a:endParaRPr sz="1500">
              <a:solidFill>
                <a:schemeClr val="dk1"/>
              </a:solidFill>
              <a:latin typeface="Trebuchet MS"/>
              <a:ea typeface="Trebuchet MS"/>
              <a:cs typeface="Trebuchet MS"/>
              <a:sym typeface="Trebuchet MS"/>
            </a:endParaRPr>
          </a:p>
        </p:txBody>
      </p:sp>
      <p:sp>
        <p:nvSpPr>
          <p:cNvPr id="469" name="Google Shape;469;g29f767effcc_0_35"/>
          <p:cNvSpPr txBox="1"/>
          <p:nvPr/>
        </p:nvSpPr>
        <p:spPr>
          <a:xfrm>
            <a:off x="1069850" y="2372200"/>
            <a:ext cx="7917300" cy="1339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500">
                <a:solidFill>
                  <a:schemeClr val="dk1"/>
                </a:solidFill>
                <a:latin typeface="Trebuchet MS"/>
                <a:ea typeface="Trebuchet MS"/>
                <a:cs typeface="Trebuchet MS"/>
                <a:sym typeface="Trebuchet MS"/>
              </a:rPr>
              <a:t>Where, </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None/>
            </a:pPr>
            <a:r>
              <a:rPr lang="en-US" sz="1500">
                <a:solidFill>
                  <a:schemeClr val="dk1"/>
                </a:solidFill>
                <a:latin typeface="Trebuchet MS"/>
                <a:ea typeface="Trebuchet MS"/>
                <a:cs typeface="Trebuchet MS"/>
                <a:sym typeface="Trebuchet MS"/>
              </a:rPr>
              <a:t>CapEx 		= PP&amp;E (2023) - PP&amp;E (2022) </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None/>
            </a:pPr>
            <a:r>
              <a:rPr lang="en-US" sz="1500">
                <a:solidFill>
                  <a:schemeClr val="dk1"/>
                </a:solidFill>
                <a:latin typeface="Trebuchet MS"/>
                <a:ea typeface="Trebuchet MS"/>
                <a:cs typeface="Trebuchet MS"/>
                <a:sym typeface="Trebuchet MS"/>
              </a:rPr>
              <a:t>			= $12,203 million−$12,192 million = $11 million</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None/>
            </a:pPr>
            <a:r>
              <a:t/>
            </a:r>
            <a:endParaRPr sz="1500">
              <a:solidFill>
                <a:schemeClr val="dk1"/>
              </a:solidFill>
              <a:latin typeface="Trebuchet MS"/>
              <a:ea typeface="Trebuchet MS"/>
              <a:cs typeface="Trebuchet MS"/>
              <a:sym typeface="Trebuchet MS"/>
            </a:endParaRPr>
          </a:p>
          <a:p>
            <a:pPr indent="457200" lvl="0" marL="0" rtl="0" algn="l">
              <a:spcBef>
                <a:spcPts val="0"/>
              </a:spcBef>
              <a:spcAft>
                <a:spcPts val="0"/>
              </a:spcAft>
              <a:buNone/>
            </a:pPr>
            <a:r>
              <a:rPr lang="en-US" sz="1500">
                <a:solidFill>
                  <a:schemeClr val="dk1"/>
                </a:solidFill>
                <a:latin typeface="Trebuchet MS"/>
                <a:ea typeface="Trebuchet MS"/>
                <a:cs typeface="Trebuchet MS"/>
                <a:sym typeface="Trebuchet MS"/>
              </a:rPr>
              <a:t>Total Assets	= Total Assets figure from the balance sheets for 2022 and 2023</a:t>
            </a:r>
            <a:endParaRPr sz="1500">
              <a:solidFill>
                <a:schemeClr val="dk1"/>
              </a:solidFill>
              <a:latin typeface="Trebuchet MS"/>
              <a:ea typeface="Trebuchet MS"/>
              <a:cs typeface="Trebuchet MS"/>
              <a:sym typeface="Trebuchet MS"/>
            </a:endParaRPr>
          </a:p>
        </p:txBody>
      </p:sp>
      <p:sp>
        <p:nvSpPr>
          <p:cNvPr id="470" name="Google Shape;470;g29f767effcc_0_35"/>
          <p:cNvSpPr txBox="1"/>
          <p:nvPr/>
        </p:nvSpPr>
        <p:spPr>
          <a:xfrm>
            <a:off x="1069850" y="4218875"/>
            <a:ext cx="22302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US" sz="1700">
                <a:solidFill>
                  <a:srgbClr val="0F0F0F"/>
                </a:solidFill>
                <a:latin typeface="Trebuchet MS"/>
                <a:ea typeface="Trebuchet MS"/>
                <a:cs typeface="Trebuchet MS"/>
                <a:sym typeface="Trebuchet MS"/>
              </a:rPr>
              <a:t>CapEx </a:t>
            </a:r>
            <a:r>
              <a:rPr b="1" lang="en-US" sz="1700">
                <a:solidFill>
                  <a:srgbClr val="0F0F0F"/>
                </a:solidFill>
                <a:latin typeface="Trebuchet MS"/>
                <a:ea typeface="Trebuchet MS"/>
                <a:cs typeface="Trebuchet MS"/>
                <a:sym typeface="Trebuchet MS"/>
              </a:rPr>
              <a:t>Ratio</a:t>
            </a:r>
            <a:r>
              <a:rPr b="1" baseline="-25000" lang="en-US" sz="1700">
                <a:solidFill>
                  <a:srgbClr val="0F0F0F"/>
                </a:solidFill>
                <a:latin typeface="Trebuchet MS"/>
                <a:ea typeface="Trebuchet MS"/>
                <a:cs typeface="Trebuchet MS"/>
                <a:sym typeface="Trebuchet MS"/>
              </a:rPr>
              <a:t>2023</a:t>
            </a:r>
            <a:r>
              <a:rPr b="1" lang="en-US" sz="1700">
                <a:solidFill>
                  <a:srgbClr val="0F0F0F"/>
                </a:solidFill>
                <a:latin typeface="Trebuchet MS"/>
                <a:ea typeface="Trebuchet MS"/>
                <a:cs typeface="Trebuchet MS"/>
                <a:sym typeface="Trebuchet MS"/>
              </a:rPr>
              <a:t>	= </a:t>
            </a:r>
            <a:endParaRPr b="1" baseline="-25000" sz="1700">
              <a:solidFill>
                <a:schemeClr val="dk1"/>
              </a:solidFill>
              <a:latin typeface="Trebuchet MS"/>
              <a:ea typeface="Trebuchet MS"/>
              <a:cs typeface="Trebuchet MS"/>
              <a:sym typeface="Trebuchet MS"/>
            </a:endParaRPr>
          </a:p>
        </p:txBody>
      </p:sp>
      <p:sp>
        <p:nvSpPr>
          <p:cNvPr id="471" name="Google Shape;471;g29f767effcc_0_35"/>
          <p:cNvSpPr txBox="1"/>
          <p:nvPr/>
        </p:nvSpPr>
        <p:spPr>
          <a:xfrm>
            <a:off x="3300050" y="4095713"/>
            <a:ext cx="20226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$11 Million</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$156,662 Million</a:t>
            </a:r>
            <a:endParaRPr baseline="-25000" sz="1500">
              <a:solidFill>
                <a:schemeClr val="dk1"/>
              </a:solidFill>
              <a:latin typeface="Trebuchet MS"/>
              <a:ea typeface="Trebuchet MS"/>
              <a:cs typeface="Trebuchet MS"/>
              <a:sym typeface="Trebuchet MS"/>
            </a:endParaRPr>
          </a:p>
        </p:txBody>
      </p:sp>
      <p:cxnSp>
        <p:nvCxnSpPr>
          <p:cNvPr id="472" name="Google Shape;472;g29f767effcc_0_35"/>
          <p:cNvCxnSpPr>
            <a:stCxn id="471" idx="1"/>
          </p:cNvCxnSpPr>
          <p:nvPr/>
        </p:nvCxnSpPr>
        <p:spPr>
          <a:xfrm>
            <a:off x="3300050" y="4430513"/>
            <a:ext cx="2022600" cy="0"/>
          </a:xfrm>
          <a:prstGeom prst="straightConnector1">
            <a:avLst/>
          </a:prstGeom>
          <a:noFill/>
          <a:ln cap="flat" cmpd="sng" w="9525">
            <a:solidFill>
              <a:schemeClr val="dk1"/>
            </a:solidFill>
            <a:prstDash val="solid"/>
            <a:round/>
            <a:headEnd len="med" w="med" type="none"/>
            <a:tailEnd len="med" w="med" type="none"/>
          </a:ln>
        </p:spPr>
      </p:cxnSp>
      <p:sp>
        <p:nvSpPr>
          <p:cNvPr id="473" name="Google Shape;473;g29f767effcc_0_35"/>
          <p:cNvSpPr txBox="1"/>
          <p:nvPr/>
        </p:nvSpPr>
        <p:spPr>
          <a:xfrm>
            <a:off x="5322650" y="4265075"/>
            <a:ext cx="2485200" cy="3231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lang="en-US" sz="1500">
                <a:solidFill>
                  <a:schemeClr val="dk1"/>
                </a:solidFill>
                <a:latin typeface="Trebuchet MS"/>
                <a:ea typeface="Trebuchet MS"/>
                <a:cs typeface="Trebuchet MS"/>
                <a:sym typeface="Trebuchet MS"/>
              </a:rPr>
              <a:t>x 100	= 0.007%</a:t>
            </a:r>
            <a:endParaRPr sz="1500">
              <a:solidFill>
                <a:schemeClr val="dk1"/>
              </a:solidFill>
              <a:latin typeface="Trebuchet MS"/>
              <a:ea typeface="Trebuchet MS"/>
              <a:cs typeface="Trebuchet MS"/>
              <a:sym typeface="Trebuchet MS"/>
            </a:endParaRPr>
          </a:p>
        </p:txBody>
      </p:sp>
      <p:sp>
        <p:nvSpPr>
          <p:cNvPr id="474" name="Google Shape;474;g29f767effcc_0_35"/>
          <p:cNvSpPr txBox="1"/>
          <p:nvPr/>
        </p:nvSpPr>
        <p:spPr>
          <a:xfrm>
            <a:off x="1078850" y="5229875"/>
            <a:ext cx="2230200" cy="4464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None/>
            </a:pPr>
            <a:r>
              <a:rPr b="1" lang="en-US" sz="1700">
                <a:solidFill>
                  <a:srgbClr val="0F0F0F"/>
                </a:solidFill>
                <a:latin typeface="Trebuchet MS"/>
                <a:ea typeface="Trebuchet MS"/>
                <a:cs typeface="Trebuchet MS"/>
                <a:sym typeface="Trebuchet MS"/>
              </a:rPr>
              <a:t>CapEx Ratio</a:t>
            </a:r>
            <a:r>
              <a:rPr b="1" baseline="-25000" lang="en-US" sz="1700">
                <a:solidFill>
                  <a:srgbClr val="0F0F0F"/>
                </a:solidFill>
                <a:latin typeface="Trebuchet MS"/>
                <a:ea typeface="Trebuchet MS"/>
                <a:cs typeface="Trebuchet MS"/>
                <a:sym typeface="Trebuchet MS"/>
              </a:rPr>
              <a:t>2022</a:t>
            </a:r>
            <a:r>
              <a:rPr b="1" lang="en-US" sz="1700">
                <a:solidFill>
                  <a:srgbClr val="0F0F0F"/>
                </a:solidFill>
                <a:latin typeface="Trebuchet MS"/>
                <a:ea typeface="Trebuchet MS"/>
                <a:cs typeface="Trebuchet MS"/>
                <a:sym typeface="Trebuchet MS"/>
              </a:rPr>
              <a:t>	= </a:t>
            </a:r>
            <a:endParaRPr b="1" baseline="-25000" sz="1700">
              <a:solidFill>
                <a:schemeClr val="dk1"/>
              </a:solidFill>
              <a:latin typeface="Trebuchet MS"/>
              <a:ea typeface="Trebuchet MS"/>
              <a:cs typeface="Trebuchet MS"/>
              <a:sym typeface="Trebuchet MS"/>
            </a:endParaRPr>
          </a:p>
        </p:txBody>
      </p:sp>
      <p:sp>
        <p:nvSpPr>
          <p:cNvPr id="475" name="Google Shape;475;g29f767effcc_0_35"/>
          <p:cNvSpPr txBox="1"/>
          <p:nvPr/>
        </p:nvSpPr>
        <p:spPr>
          <a:xfrm>
            <a:off x="3309050" y="5106713"/>
            <a:ext cx="20226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$11 Million</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$188,851 Million</a:t>
            </a:r>
            <a:endParaRPr baseline="-25000" sz="1500">
              <a:solidFill>
                <a:schemeClr val="dk1"/>
              </a:solidFill>
              <a:latin typeface="Trebuchet MS"/>
              <a:ea typeface="Trebuchet MS"/>
              <a:cs typeface="Trebuchet MS"/>
              <a:sym typeface="Trebuchet MS"/>
            </a:endParaRPr>
          </a:p>
        </p:txBody>
      </p:sp>
      <p:cxnSp>
        <p:nvCxnSpPr>
          <p:cNvPr id="476" name="Google Shape;476;g29f767effcc_0_35"/>
          <p:cNvCxnSpPr>
            <a:stCxn id="475" idx="1"/>
          </p:cNvCxnSpPr>
          <p:nvPr/>
        </p:nvCxnSpPr>
        <p:spPr>
          <a:xfrm>
            <a:off x="3309050" y="5441513"/>
            <a:ext cx="2022600" cy="0"/>
          </a:xfrm>
          <a:prstGeom prst="straightConnector1">
            <a:avLst/>
          </a:prstGeom>
          <a:noFill/>
          <a:ln cap="flat" cmpd="sng" w="9525">
            <a:solidFill>
              <a:schemeClr val="dk1"/>
            </a:solidFill>
            <a:prstDash val="solid"/>
            <a:round/>
            <a:headEnd len="med" w="med" type="none"/>
            <a:tailEnd len="med" w="med" type="none"/>
          </a:ln>
        </p:spPr>
      </p:cxnSp>
      <p:sp>
        <p:nvSpPr>
          <p:cNvPr id="477" name="Google Shape;477;g29f767effcc_0_35"/>
          <p:cNvSpPr txBox="1"/>
          <p:nvPr/>
        </p:nvSpPr>
        <p:spPr>
          <a:xfrm>
            <a:off x="5331650" y="5276075"/>
            <a:ext cx="2485200" cy="3231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lang="en-US" sz="1500">
                <a:solidFill>
                  <a:schemeClr val="dk1"/>
                </a:solidFill>
                <a:latin typeface="Trebuchet MS"/>
                <a:ea typeface="Trebuchet MS"/>
                <a:cs typeface="Trebuchet MS"/>
                <a:sym typeface="Trebuchet MS"/>
              </a:rPr>
              <a:t>x 100	= 0.006%</a:t>
            </a:r>
            <a:endParaRPr sz="1500">
              <a:solidFill>
                <a:schemeClr val="dk1"/>
              </a:solidFill>
              <a:latin typeface="Trebuchet MS"/>
              <a:ea typeface="Trebuchet MS"/>
              <a:cs typeface="Trebuchet MS"/>
              <a:sym typeface="Trebuchet MS"/>
            </a:endParaRPr>
          </a:p>
        </p:txBody>
      </p:sp>
      <p:sp>
        <p:nvSpPr>
          <p:cNvPr id="478" name="Google Shape;478;g29f767effcc_0_35"/>
          <p:cNvSpPr txBox="1"/>
          <p:nvPr>
            <p:ph type="title"/>
          </p:nvPr>
        </p:nvSpPr>
        <p:spPr>
          <a:xfrm>
            <a:off x="2037750" y="484625"/>
            <a:ext cx="81165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Capital Budgeting (Investment)</a:t>
            </a:r>
            <a:endParaRPr sz="3600">
              <a:solidFill>
                <a:schemeClr val="dk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g29fb185729b_2_22"/>
          <p:cNvSpPr txBox="1"/>
          <p:nvPr>
            <p:ph type="title"/>
          </p:nvPr>
        </p:nvSpPr>
        <p:spPr>
          <a:xfrm>
            <a:off x="2037750" y="484625"/>
            <a:ext cx="81165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Capital Budgeting (Investment)</a:t>
            </a:r>
            <a:endParaRPr sz="3600">
              <a:solidFill>
                <a:schemeClr val="dk1"/>
              </a:solidFill>
            </a:endParaRPr>
          </a:p>
        </p:txBody>
      </p:sp>
      <p:pic>
        <p:nvPicPr>
          <p:cNvPr descr="General Electric - Wikipedia" id="484" name="Google Shape;484;g29fb185729b_2_22"/>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485" name="Google Shape;485;g29fb185729b_2_22"/>
          <p:cNvCxnSpPr>
            <a:stCxn id="484"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486" name="Google Shape;486;g29fb185729b_2_22"/>
          <p:cNvSpPr/>
          <p:nvPr/>
        </p:nvSpPr>
        <p:spPr>
          <a:xfrm flipH="1" rot="10800000">
            <a:off x="306363" y="2377102"/>
            <a:ext cx="2761200" cy="3709500"/>
          </a:xfrm>
          <a:prstGeom prst="round2SameRect">
            <a:avLst>
              <a:gd fmla="val 5874"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7" name="Google Shape;487;g29fb185729b_2_22"/>
          <p:cNvSpPr/>
          <p:nvPr/>
        </p:nvSpPr>
        <p:spPr>
          <a:xfrm>
            <a:off x="306379" y="1300650"/>
            <a:ext cx="2761200" cy="876600"/>
          </a:xfrm>
          <a:prstGeom prst="round2SameRect">
            <a:avLst>
              <a:gd fmla="val 16667" name="adj1"/>
              <a:gd fmla="val 0" name="adj2"/>
            </a:avLst>
          </a:prstGeom>
          <a:solidFill>
            <a:srgbClr val="F69FAD"/>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1800">
                <a:solidFill>
                  <a:srgbClr val="FFFFFF"/>
                </a:solidFill>
                <a:latin typeface="Trebuchet MS"/>
                <a:ea typeface="Trebuchet MS"/>
                <a:cs typeface="Trebuchet MS"/>
                <a:sym typeface="Trebuchet MS"/>
              </a:rPr>
              <a:t>ANALYSIS</a:t>
            </a:r>
            <a:endParaRPr b="1" i="0" sz="1800" u="none" cap="none" strike="noStrike">
              <a:solidFill>
                <a:srgbClr val="000000"/>
              </a:solidFill>
              <a:latin typeface="Trebuchet MS"/>
              <a:ea typeface="Trebuchet MS"/>
              <a:cs typeface="Trebuchet MS"/>
              <a:sym typeface="Trebuchet MS"/>
            </a:endParaRPr>
          </a:p>
        </p:txBody>
      </p:sp>
      <p:sp>
        <p:nvSpPr>
          <p:cNvPr id="488" name="Google Shape;488;g29fb185729b_2_22"/>
          <p:cNvSpPr/>
          <p:nvPr/>
        </p:nvSpPr>
        <p:spPr>
          <a:xfrm flipH="1" rot="10800000">
            <a:off x="3379032" y="2377109"/>
            <a:ext cx="5433900" cy="3709500"/>
          </a:xfrm>
          <a:prstGeom prst="round2SameRect">
            <a:avLst>
              <a:gd fmla="val 6301"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89" name="Google Shape;489;g29fb185729b_2_22"/>
          <p:cNvSpPr/>
          <p:nvPr/>
        </p:nvSpPr>
        <p:spPr>
          <a:xfrm>
            <a:off x="3379032" y="1300650"/>
            <a:ext cx="5433900" cy="876600"/>
          </a:xfrm>
          <a:prstGeom prst="round2SameRect">
            <a:avLst>
              <a:gd fmla="val 16667" name="adj1"/>
              <a:gd fmla="val 0" name="adj2"/>
            </a:avLst>
          </a:prstGeom>
          <a:solidFill>
            <a:srgbClr val="ADE7E2"/>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1800">
                <a:solidFill>
                  <a:schemeClr val="dk1"/>
                </a:solidFill>
                <a:latin typeface="Trebuchet MS"/>
                <a:ea typeface="Trebuchet MS"/>
                <a:cs typeface="Trebuchet MS"/>
                <a:sym typeface="Trebuchet MS"/>
              </a:rPr>
              <a:t>ADDITIONAL CONSIDERATIONS</a:t>
            </a:r>
            <a:endParaRPr b="1" i="0" sz="1800" u="none" cap="none" strike="noStrike">
              <a:solidFill>
                <a:schemeClr val="dk1"/>
              </a:solidFill>
              <a:latin typeface="Trebuchet MS"/>
              <a:ea typeface="Trebuchet MS"/>
              <a:cs typeface="Trebuchet MS"/>
              <a:sym typeface="Trebuchet MS"/>
            </a:endParaRPr>
          </a:p>
        </p:txBody>
      </p:sp>
      <p:sp>
        <p:nvSpPr>
          <p:cNvPr id="490" name="Google Shape;490;g29fb185729b_2_22"/>
          <p:cNvSpPr txBox="1"/>
          <p:nvPr/>
        </p:nvSpPr>
        <p:spPr>
          <a:xfrm>
            <a:off x="230163" y="2368073"/>
            <a:ext cx="2761200" cy="38481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Trebuchet MS"/>
              <a:buChar char="●"/>
            </a:pPr>
            <a:r>
              <a:rPr b="1" lang="en-US">
                <a:solidFill>
                  <a:schemeClr val="dk1"/>
                </a:solidFill>
                <a:latin typeface="Trebuchet MS"/>
                <a:ea typeface="Trebuchet MS"/>
                <a:cs typeface="Trebuchet MS"/>
                <a:sym typeface="Trebuchet MS"/>
              </a:rPr>
              <a:t>Comparative Analysis:</a:t>
            </a:r>
            <a:r>
              <a:rPr lang="en-US">
                <a:solidFill>
                  <a:schemeClr val="dk1"/>
                </a:solidFill>
                <a:latin typeface="Trebuchet MS"/>
                <a:ea typeface="Trebuchet MS"/>
                <a:cs typeface="Trebuchet MS"/>
                <a:sym typeface="Trebuchet MS"/>
              </a:rPr>
              <a:t> </a:t>
            </a:r>
            <a:r>
              <a:rPr lang="en-US">
                <a:solidFill>
                  <a:schemeClr val="dk1"/>
                </a:solidFill>
                <a:latin typeface="Trebuchet MS"/>
                <a:ea typeface="Trebuchet MS"/>
                <a:cs typeface="Trebuchet MS"/>
                <a:sym typeface="Trebuchet MS"/>
              </a:rPr>
              <a:t>The marginal increase in the CapEx Ratio from 2022 to 2023 indicates a slightly heightened emphasis on capital expenditures concerning General Electric's total asset base. Although the change seems incremental, it signals a potential focus on investing in and enhancing tangible assets, aligning with strategic goals for sustainable growth and development.</a:t>
            </a:r>
            <a:endParaRPr>
              <a:latin typeface="Trebuchet MS"/>
              <a:ea typeface="Trebuchet MS"/>
              <a:cs typeface="Trebuchet MS"/>
              <a:sym typeface="Trebuchet MS"/>
            </a:endParaRPr>
          </a:p>
        </p:txBody>
      </p:sp>
      <p:sp>
        <p:nvSpPr>
          <p:cNvPr id="491" name="Google Shape;491;g29fb185729b_2_22"/>
          <p:cNvSpPr txBox="1"/>
          <p:nvPr/>
        </p:nvSpPr>
        <p:spPr>
          <a:xfrm>
            <a:off x="3302787" y="2368075"/>
            <a:ext cx="5433900" cy="3717300"/>
          </a:xfrm>
          <a:prstGeom prst="rect">
            <a:avLst/>
          </a:prstGeom>
          <a:noFill/>
          <a:ln>
            <a:noFill/>
          </a:ln>
        </p:spPr>
        <p:txBody>
          <a:bodyPr anchorCtr="0" anchor="t" bIns="91425" lIns="91425" spcFirstLastPara="1" rIns="91425" wrap="square" tIns="91425">
            <a:spAutoFit/>
          </a:bodyPr>
          <a:lstStyle/>
          <a:p>
            <a:pPr indent="-314325" lvl="0" marL="457200" rtl="0" algn="just">
              <a:spcBef>
                <a:spcPts val="0"/>
              </a:spcBef>
              <a:spcAft>
                <a:spcPts val="0"/>
              </a:spcAft>
              <a:buClr>
                <a:schemeClr val="dk1"/>
              </a:buClr>
              <a:buSzPts val="1350"/>
              <a:buFont typeface="Trebuchet MS"/>
              <a:buChar char="●"/>
            </a:pPr>
            <a:r>
              <a:rPr b="1" lang="en-US" sz="1350">
                <a:solidFill>
                  <a:schemeClr val="dk1"/>
                </a:solidFill>
                <a:latin typeface="Trebuchet MS"/>
                <a:ea typeface="Trebuchet MS"/>
                <a:cs typeface="Trebuchet MS"/>
                <a:sym typeface="Trebuchet MS"/>
              </a:rPr>
              <a:t>Purchases of PP&amp;E: </a:t>
            </a:r>
            <a:r>
              <a:rPr lang="en-US" sz="1350">
                <a:solidFill>
                  <a:schemeClr val="dk1"/>
                </a:solidFill>
                <a:latin typeface="Trebuchet MS"/>
                <a:ea typeface="Trebuchet MS"/>
                <a:cs typeface="Trebuchet MS"/>
                <a:sym typeface="Trebuchet MS"/>
              </a:rPr>
              <a:t>The increase in PP&amp;E suggests that there is a significant investment in tangible assets, indicating potential expansion or upgrades in infrastructure and facilities.</a:t>
            </a:r>
            <a:endParaRPr sz="1350">
              <a:solidFill>
                <a:schemeClr val="dk1"/>
              </a:solidFill>
              <a:latin typeface="Trebuchet MS"/>
              <a:ea typeface="Trebuchet MS"/>
              <a:cs typeface="Trebuchet MS"/>
              <a:sym typeface="Trebuchet MS"/>
            </a:endParaRPr>
          </a:p>
          <a:p>
            <a:pPr indent="0" lvl="0" marL="457200" rtl="0" algn="just">
              <a:spcBef>
                <a:spcPts val="0"/>
              </a:spcBef>
              <a:spcAft>
                <a:spcPts val="0"/>
              </a:spcAft>
              <a:buNone/>
            </a:pPr>
            <a:r>
              <a:t/>
            </a:r>
            <a:endParaRPr sz="1350">
              <a:solidFill>
                <a:schemeClr val="dk1"/>
              </a:solidFill>
              <a:latin typeface="Trebuchet MS"/>
              <a:ea typeface="Trebuchet MS"/>
              <a:cs typeface="Trebuchet MS"/>
              <a:sym typeface="Trebuchet MS"/>
            </a:endParaRPr>
          </a:p>
          <a:p>
            <a:pPr indent="-314325" lvl="0" marL="457200" rtl="0" algn="just">
              <a:spcBef>
                <a:spcPts val="0"/>
              </a:spcBef>
              <a:spcAft>
                <a:spcPts val="0"/>
              </a:spcAft>
              <a:buClr>
                <a:schemeClr val="dk1"/>
              </a:buClr>
              <a:buSzPts val="1350"/>
              <a:buFont typeface="Trebuchet MS"/>
              <a:buChar char="●"/>
            </a:pPr>
            <a:r>
              <a:rPr b="1" lang="en-US" sz="1350">
                <a:solidFill>
                  <a:schemeClr val="dk1"/>
                </a:solidFill>
                <a:latin typeface="Trebuchet MS"/>
                <a:ea typeface="Trebuchet MS"/>
                <a:cs typeface="Trebuchet MS"/>
                <a:sym typeface="Trebuchet MS"/>
              </a:rPr>
              <a:t>R&amp;D Expenditures:</a:t>
            </a:r>
            <a:r>
              <a:rPr lang="en-US" sz="1350">
                <a:solidFill>
                  <a:schemeClr val="dk1"/>
                </a:solidFill>
                <a:latin typeface="Trebuchet MS"/>
                <a:ea typeface="Trebuchet MS"/>
                <a:cs typeface="Trebuchet MS"/>
                <a:sym typeface="Trebuchet MS"/>
              </a:rPr>
              <a:t> The upward trend in R&amp;D spending showcases GE's continued focus on innovation and research-driven initiatives, indicating a commitment to long-term growth and technological advancements.</a:t>
            </a:r>
            <a:endParaRPr sz="1350">
              <a:solidFill>
                <a:schemeClr val="dk1"/>
              </a:solidFill>
              <a:latin typeface="Trebuchet MS"/>
              <a:ea typeface="Trebuchet MS"/>
              <a:cs typeface="Trebuchet MS"/>
              <a:sym typeface="Trebuchet MS"/>
            </a:endParaRPr>
          </a:p>
          <a:p>
            <a:pPr indent="0" lvl="0" marL="457200" rtl="0" algn="just">
              <a:spcBef>
                <a:spcPts val="0"/>
              </a:spcBef>
              <a:spcAft>
                <a:spcPts val="0"/>
              </a:spcAft>
              <a:buNone/>
            </a:pPr>
            <a:r>
              <a:t/>
            </a:r>
            <a:endParaRPr sz="1350">
              <a:solidFill>
                <a:schemeClr val="dk1"/>
              </a:solidFill>
              <a:latin typeface="Trebuchet MS"/>
              <a:ea typeface="Trebuchet MS"/>
              <a:cs typeface="Trebuchet MS"/>
              <a:sym typeface="Trebuchet MS"/>
            </a:endParaRPr>
          </a:p>
          <a:p>
            <a:pPr indent="-314325" lvl="0" marL="457200" rtl="0" algn="just">
              <a:spcBef>
                <a:spcPts val="0"/>
              </a:spcBef>
              <a:spcAft>
                <a:spcPts val="0"/>
              </a:spcAft>
              <a:buClr>
                <a:schemeClr val="dk1"/>
              </a:buClr>
              <a:buSzPts val="1350"/>
              <a:buFont typeface="Trebuchet MS"/>
              <a:buChar char="●"/>
            </a:pPr>
            <a:r>
              <a:rPr b="1" lang="en-US" sz="1350">
                <a:solidFill>
                  <a:schemeClr val="dk1"/>
                </a:solidFill>
                <a:latin typeface="Trebuchet MS"/>
                <a:ea typeface="Trebuchet MS"/>
                <a:cs typeface="Trebuchet MS"/>
                <a:sym typeface="Trebuchet MS"/>
              </a:rPr>
              <a:t>Management's Discussion and Analysis (MD&amp;A):</a:t>
            </a:r>
            <a:r>
              <a:rPr lang="en-US" sz="1350">
                <a:solidFill>
                  <a:schemeClr val="dk1"/>
                </a:solidFill>
                <a:latin typeface="Trebuchet MS"/>
                <a:ea typeface="Trebuchet MS"/>
                <a:cs typeface="Trebuchet MS"/>
                <a:sym typeface="Trebuchet MS"/>
              </a:rPr>
              <a:t> The MD&amp;A section highlights GE's commitment to innovation-driven investments, specifically mentioning plans to increase R&amp;D spending by 5% annually for the next five years. Additionally, it discusses a strategic expansion initiative in renewable energy, requiring a $1 billion investment in PP&amp;E over the next two years.</a:t>
            </a:r>
            <a:endParaRPr sz="1350">
              <a:solidFill>
                <a:schemeClr val="dk1"/>
              </a:solidFill>
              <a:latin typeface="Trebuchet MS"/>
              <a:ea typeface="Trebuchet MS"/>
              <a:cs typeface="Trebuchet MS"/>
              <a:sym typeface="Trebuchet MS"/>
            </a:endParaRPr>
          </a:p>
        </p:txBody>
      </p:sp>
      <p:sp>
        <p:nvSpPr>
          <p:cNvPr id="492" name="Google Shape;492;g29fb185729b_2_22"/>
          <p:cNvSpPr/>
          <p:nvPr/>
        </p:nvSpPr>
        <p:spPr>
          <a:xfrm flipH="1" rot="10800000">
            <a:off x="9124413" y="2377100"/>
            <a:ext cx="2761200" cy="3709500"/>
          </a:xfrm>
          <a:prstGeom prst="round2SameRect">
            <a:avLst>
              <a:gd fmla="val 5874" name="adj1"/>
              <a:gd fmla="val 0" name="adj2"/>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93" name="Google Shape;493;g29fb185729b_2_22"/>
          <p:cNvSpPr/>
          <p:nvPr/>
        </p:nvSpPr>
        <p:spPr>
          <a:xfrm>
            <a:off x="9124438" y="1300650"/>
            <a:ext cx="2761200" cy="876600"/>
          </a:xfrm>
          <a:prstGeom prst="round2SameRect">
            <a:avLst>
              <a:gd fmla="val 16667" name="adj1"/>
              <a:gd fmla="val 0" name="adj2"/>
            </a:avLst>
          </a:prstGeom>
          <a:solidFill>
            <a:srgbClr val="D6D6D6"/>
          </a:solid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100"/>
              <a:buFont typeface="Arial"/>
              <a:buNone/>
            </a:pPr>
            <a:r>
              <a:rPr b="1" lang="en-US" sz="1800">
                <a:solidFill>
                  <a:schemeClr val="dk1"/>
                </a:solidFill>
                <a:latin typeface="Trebuchet MS"/>
                <a:ea typeface="Trebuchet MS"/>
                <a:cs typeface="Trebuchet MS"/>
                <a:sym typeface="Trebuchet MS"/>
              </a:rPr>
              <a:t>INFERENCE</a:t>
            </a:r>
            <a:endParaRPr b="1" i="0" sz="1800" u="none" cap="none" strike="noStrike">
              <a:solidFill>
                <a:schemeClr val="dk1"/>
              </a:solidFill>
              <a:latin typeface="Trebuchet MS"/>
              <a:ea typeface="Trebuchet MS"/>
              <a:cs typeface="Trebuchet MS"/>
              <a:sym typeface="Trebuchet MS"/>
            </a:endParaRPr>
          </a:p>
        </p:txBody>
      </p:sp>
      <p:sp>
        <p:nvSpPr>
          <p:cNvPr id="494" name="Google Shape;494;g29fb185729b_2_22"/>
          <p:cNvSpPr txBox="1"/>
          <p:nvPr/>
        </p:nvSpPr>
        <p:spPr>
          <a:xfrm>
            <a:off x="9048213" y="2368073"/>
            <a:ext cx="2761200" cy="3201600"/>
          </a:xfrm>
          <a:prstGeom prst="rect">
            <a:avLst/>
          </a:prstGeom>
          <a:noFill/>
          <a:ln>
            <a:noFill/>
          </a:ln>
        </p:spPr>
        <p:txBody>
          <a:bodyPr anchorCtr="0" anchor="t" bIns="91425" lIns="91425" spcFirstLastPara="1" rIns="91425" wrap="square" tIns="91425">
            <a:spAutoFit/>
          </a:bodyPr>
          <a:lstStyle/>
          <a:p>
            <a:pPr indent="-317500" lvl="0" marL="457200" rtl="0" algn="just">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GE's outlined strategies emphasize a consistent focus on innovation through increased R&amp;D spending and a targeted expansion plan in renewable energy.</a:t>
            </a:r>
            <a:endParaRPr>
              <a:solidFill>
                <a:schemeClr val="dk1"/>
              </a:solidFill>
              <a:latin typeface="Trebuchet MS"/>
              <a:ea typeface="Trebuchet MS"/>
              <a:cs typeface="Trebuchet MS"/>
              <a:sym typeface="Trebuchet MS"/>
            </a:endParaRPr>
          </a:p>
          <a:p>
            <a:pPr indent="0" lvl="0" marL="457200" rtl="0" algn="just">
              <a:spcBef>
                <a:spcPts val="0"/>
              </a:spcBef>
              <a:spcAft>
                <a:spcPts val="0"/>
              </a:spcAft>
              <a:buNone/>
            </a:pPr>
            <a:r>
              <a:t/>
            </a:r>
            <a:endParaRPr>
              <a:solidFill>
                <a:schemeClr val="dk1"/>
              </a:solidFill>
              <a:latin typeface="Trebuchet MS"/>
              <a:ea typeface="Trebuchet MS"/>
              <a:cs typeface="Trebuchet MS"/>
              <a:sym typeface="Trebuchet MS"/>
            </a:endParaRPr>
          </a:p>
          <a:p>
            <a:pPr indent="-317500" lvl="0" marL="457200" rtl="0" algn="just">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The company's investment aligns with growth objectives by leveraging technology and expanding into sustainable energy sectors.</a:t>
            </a:r>
            <a:endParaRPr>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g29fb185729b_4_118"/>
          <p:cNvSpPr txBox="1"/>
          <p:nvPr>
            <p:ph type="title"/>
          </p:nvPr>
        </p:nvSpPr>
        <p:spPr>
          <a:xfrm>
            <a:off x="993648" y="179832"/>
            <a:ext cx="100584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Capital Structure (Financing)</a:t>
            </a:r>
            <a:endParaRPr sz="3600">
              <a:solidFill>
                <a:schemeClr val="dk1"/>
              </a:solidFill>
            </a:endParaRPr>
          </a:p>
        </p:txBody>
      </p:sp>
      <p:pic>
        <p:nvPicPr>
          <p:cNvPr descr="General Electric - Wikipedia" id="500" name="Google Shape;500;g29fb185729b_4_118"/>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501" name="Google Shape;501;g29fb185729b_4_118"/>
          <p:cNvCxnSpPr>
            <a:stCxn id="500"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502" name="Google Shape;502;g29fb185729b_4_118"/>
          <p:cNvSpPr txBox="1"/>
          <p:nvPr/>
        </p:nvSpPr>
        <p:spPr>
          <a:xfrm>
            <a:off x="316850" y="1050225"/>
            <a:ext cx="5082900" cy="4617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None/>
            </a:pPr>
            <a:r>
              <a:rPr b="1" lang="en-US" sz="2400">
                <a:solidFill>
                  <a:schemeClr val="dk1"/>
                </a:solidFill>
                <a:latin typeface="Georgia"/>
                <a:ea typeface="Georgia"/>
                <a:cs typeface="Georgia"/>
                <a:sym typeface="Georgia"/>
              </a:rPr>
              <a:t>Short-Term Financing Status:</a:t>
            </a:r>
            <a:endParaRPr b="1" sz="600">
              <a:solidFill>
                <a:schemeClr val="dk1"/>
              </a:solidFill>
              <a:latin typeface="Trebuchet MS"/>
              <a:ea typeface="Trebuchet MS"/>
              <a:cs typeface="Trebuchet MS"/>
              <a:sym typeface="Trebuchet MS"/>
            </a:endParaRPr>
          </a:p>
        </p:txBody>
      </p:sp>
      <p:sp>
        <p:nvSpPr>
          <p:cNvPr id="503" name="Google Shape;503;g29fb185729b_4_118"/>
          <p:cNvSpPr txBox="1"/>
          <p:nvPr/>
        </p:nvSpPr>
        <p:spPr>
          <a:xfrm>
            <a:off x="6900875" y="6122250"/>
            <a:ext cx="4395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US" sz="1100"/>
              <a:t>Source: </a:t>
            </a:r>
            <a:r>
              <a:rPr lang="en-US" sz="1100" u="sng">
                <a:solidFill>
                  <a:srgbClr val="0563C1"/>
                </a:solidFill>
                <a:latin typeface="Calibri"/>
                <a:ea typeface="Calibri"/>
                <a:cs typeface="Calibri"/>
                <a:sym typeface="Calibri"/>
                <a:hlinkClick r:id="rId4">
                  <a:extLst>
                    <a:ext uri="{A12FA001-AC4F-418D-AE19-62706E023703}">
                      <ahyp:hlinkClr val="tx"/>
                    </a:ext>
                  </a:extLst>
                </a:hlinkClick>
              </a:rPr>
              <a:t>https://www.sec.gov/edgar/searchedgar/companysearch.html</a:t>
            </a:r>
            <a:endParaRPr sz="1100">
              <a:solidFill>
                <a:schemeClr val="dk1"/>
              </a:solidFill>
              <a:latin typeface="Calibri"/>
              <a:ea typeface="Calibri"/>
              <a:cs typeface="Calibri"/>
              <a:sym typeface="Calibri"/>
            </a:endParaRPr>
          </a:p>
        </p:txBody>
      </p:sp>
      <p:sp>
        <p:nvSpPr>
          <p:cNvPr id="504" name="Google Shape;504;g29fb185729b_4_118"/>
          <p:cNvSpPr txBox="1"/>
          <p:nvPr/>
        </p:nvSpPr>
        <p:spPr>
          <a:xfrm>
            <a:off x="393050" y="1829250"/>
            <a:ext cx="17856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F69FAD"/>
                </a:solidFill>
                <a:latin typeface="Trebuchet MS"/>
                <a:ea typeface="Trebuchet MS"/>
                <a:cs typeface="Trebuchet MS"/>
                <a:sym typeface="Trebuchet MS"/>
              </a:rPr>
              <a:t>Current Ratio = </a:t>
            </a:r>
            <a:endParaRPr b="1" sz="1700">
              <a:solidFill>
                <a:srgbClr val="F69FAD"/>
              </a:solidFill>
              <a:latin typeface="Trebuchet MS"/>
              <a:ea typeface="Trebuchet MS"/>
              <a:cs typeface="Trebuchet MS"/>
              <a:sym typeface="Trebuchet MS"/>
            </a:endParaRPr>
          </a:p>
        </p:txBody>
      </p:sp>
      <p:sp>
        <p:nvSpPr>
          <p:cNvPr id="505" name="Google Shape;505;g29fb185729b_4_118"/>
          <p:cNvSpPr txBox="1"/>
          <p:nvPr/>
        </p:nvSpPr>
        <p:spPr>
          <a:xfrm>
            <a:off x="2177050" y="1659900"/>
            <a:ext cx="17856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Current Assets</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Current Liabilities</a:t>
            </a:r>
            <a:endParaRPr sz="1500">
              <a:solidFill>
                <a:schemeClr val="dk1"/>
              </a:solidFill>
              <a:latin typeface="Trebuchet MS"/>
              <a:ea typeface="Trebuchet MS"/>
              <a:cs typeface="Trebuchet MS"/>
              <a:sym typeface="Trebuchet MS"/>
            </a:endParaRPr>
          </a:p>
        </p:txBody>
      </p:sp>
      <p:cxnSp>
        <p:nvCxnSpPr>
          <p:cNvPr id="506" name="Google Shape;506;g29fb185729b_4_118"/>
          <p:cNvCxnSpPr>
            <a:stCxn id="505" idx="1"/>
            <a:endCxn id="505" idx="3"/>
          </p:cNvCxnSpPr>
          <p:nvPr/>
        </p:nvCxnSpPr>
        <p:spPr>
          <a:xfrm>
            <a:off x="2177050" y="1994700"/>
            <a:ext cx="1785600" cy="0"/>
          </a:xfrm>
          <a:prstGeom prst="straightConnector1">
            <a:avLst/>
          </a:prstGeom>
          <a:noFill/>
          <a:ln cap="flat" cmpd="sng" w="9525">
            <a:solidFill>
              <a:schemeClr val="dk1"/>
            </a:solidFill>
            <a:prstDash val="solid"/>
            <a:round/>
            <a:headEnd len="med" w="med" type="none"/>
            <a:tailEnd len="med" w="med" type="none"/>
          </a:ln>
        </p:spPr>
      </p:cxnSp>
      <p:sp>
        <p:nvSpPr>
          <p:cNvPr id="507" name="Google Shape;507;g29fb185729b_4_118"/>
          <p:cNvSpPr txBox="1"/>
          <p:nvPr/>
        </p:nvSpPr>
        <p:spPr>
          <a:xfrm>
            <a:off x="393038" y="2808575"/>
            <a:ext cx="24126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F69FAD"/>
                </a:solidFill>
                <a:latin typeface="Trebuchet MS"/>
                <a:ea typeface="Trebuchet MS"/>
                <a:cs typeface="Trebuchet MS"/>
                <a:sym typeface="Trebuchet MS"/>
              </a:rPr>
              <a:t>Current Ratio</a:t>
            </a:r>
            <a:r>
              <a:rPr b="1" baseline="-25000" lang="en-US" sz="1700">
                <a:solidFill>
                  <a:srgbClr val="F69FAD"/>
                </a:solidFill>
                <a:latin typeface="Trebuchet MS"/>
                <a:ea typeface="Trebuchet MS"/>
                <a:cs typeface="Trebuchet MS"/>
                <a:sym typeface="Trebuchet MS"/>
              </a:rPr>
              <a:t>2023</a:t>
            </a:r>
            <a:r>
              <a:rPr b="1" lang="en-US" sz="1700">
                <a:solidFill>
                  <a:srgbClr val="F69FAD"/>
                </a:solidFill>
                <a:latin typeface="Trebuchet MS"/>
                <a:ea typeface="Trebuchet MS"/>
                <a:cs typeface="Trebuchet MS"/>
                <a:sym typeface="Trebuchet MS"/>
              </a:rPr>
              <a:t> = </a:t>
            </a:r>
            <a:endParaRPr b="1" sz="1700">
              <a:solidFill>
                <a:srgbClr val="F69FAD"/>
              </a:solidFill>
              <a:latin typeface="Trebuchet MS"/>
              <a:ea typeface="Trebuchet MS"/>
              <a:cs typeface="Trebuchet MS"/>
              <a:sym typeface="Trebuchet MS"/>
            </a:endParaRPr>
          </a:p>
        </p:txBody>
      </p:sp>
      <p:sp>
        <p:nvSpPr>
          <p:cNvPr id="508" name="Google Shape;508;g29fb185729b_4_118"/>
          <p:cNvSpPr txBox="1"/>
          <p:nvPr/>
        </p:nvSpPr>
        <p:spPr>
          <a:xfrm>
            <a:off x="2472163" y="2639225"/>
            <a:ext cx="17856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$56,434 Million</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$48,164 Million</a:t>
            </a:r>
            <a:endParaRPr sz="1500">
              <a:solidFill>
                <a:schemeClr val="dk1"/>
              </a:solidFill>
              <a:latin typeface="Trebuchet MS"/>
              <a:ea typeface="Trebuchet MS"/>
              <a:cs typeface="Trebuchet MS"/>
              <a:sym typeface="Trebuchet MS"/>
            </a:endParaRPr>
          </a:p>
        </p:txBody>
      </p:sp>
      <p:cxnSp>
        <p:nvCxnSpPr>
          <p:cNvPr id="509" name="Google Shape;509;g29fb185729b_4_118"/>
          <p:cNvCxnSpPr>
            <a:stCxn id="508" idx="1"/>
            <a:endCxn id="508" idx="3"/>
          </p:cNvCxnSpPr>
          <p:nvPr/>
        </p:nvCxnSpPr>
        <p:spPr>
          <a:xfrm>
            <a:off x="2472163" y="2974025"/>
            <a:ext cx="1785600" cy="0"/>
          </a:xfrm>
          <a:prstGeom prst="straightConnector1">
            <a:avLst/>
          </a:prstGeom>
          <a:noFill/>
          <a:ln cap="flat" cmpd="sng" w="9525">
            <a:solidFill>
              <a:schemeClr val="dk1"/>
            </a:solidFill>
            <a:prstDash val="solid"/>
            <a:round/>
            <a:headEnd len="med" w="med" type="none"/>
            <a:tailEnd len="med" w="med" type="none"/>
          </a:ln>
        </p:spPr>
      </p:cxnSp>
      <p:sp>
        <p:nvSpPr>
          <p:cNvPr id="510" name="Google Shape;510;g29fb185729b_4_118"/>
          <p:cNvSpPr txBox="1"/>
          <p:nvPr/>
        </p:nvSpPr>
        <p:spPr>
          <a:xfrm>
            <a:off x="393038" y="4435788"/>
            <a:ext cx="24126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F69FAD"/>
                </a:solidFill>
                <a:latin typeface="Trebuchet MS"/>
                <a:ea typeface="Trebuchet MS"/>
                <a:cs typeface="Trebuchet MS"/>
                <a:sym typeface="Trebuchet MS"/>
              </a:rPr>
              <a:t>Current Ratio</a:t>
            </a:r>
            <a:r>
              <a:rPr b="1" baseline="-25000" lang="en-US" sz="1700">
                <a:solidFill>
                  <a:srgbClr val="F69FAD"/>
                </a:solidFill>
                <a:latin typeface="Trebuchet MS"/>
                <a:ea typeface="Trebuchet MS"/>
                <a:cs typeface="Trebuchet MS"/>
                <a:sym typeface="Trebuchet MS"/>
              </a:rPr>
              <a:t>2022</a:t>
            </a:r>
            <a:r>
              <a:rPr b="1" lang="en-US" sz="1700">
                <a:solidFill>
                  <a:srgbClr val="F69FAD"/>
                </a:solidFill>
                <a:latin typeface="Trebuchet MS"/>
                <a:ea typeface="Trebuchet MS"/>
                <a:cs typeface="Trebuchet MS"/>
                <a:sym typeface="Trebuchet MS"/>
              </a:rPr>
              <a:t> =</a:t>
            </a:r>
            <a:r>
              <a:rPr b="1" lang="en-US" sz="1700">
                <a:solidFill>
                  <a:schemeClr val="dk1"/>
                </a:solidFill>
                <a:latin typeface="Trebuchet MS"/>
                <a:ea typeface="Trebuchet MS"/>
                <a:cs typeface="Trebuchet MS"/>
                <a:sym typeface="Trebuchet MS"/>
              </a:rPr>
              <a:t> </a:t>
            </a:r>
            <a:endParaRPr b="1" sz="1700">
              <a:solidFill>
                <a:schemeClr val="dk1"/>
              </a:solidFill>
              <a:latin typeface="Trebuchet MS"/>
              <a:ea typeface="Trebuchet MS"/>
              <a:cs typeface="Trebuchet MS"/>
              <a:sym typeface="Trebuchet MS"/>
            </a:endParaRPr>
          </a:p>
        </p:txBody>
      </p:sp>
      <p:sp>
        <p:nvSpPr>
          <p:cNvPr id="511" name="Google Shape;511;g29fb185729b_4_118"/>
          <p:cNvSpPr txBox="1"/>
          <p:nvPr/>
        </p:nvSpPr>
        <p:spPr>
          <a:xfrm>
            <a:off x="2472163" y="4266438"/>
            <a:ext cx="17856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$58,384 Million</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$49,428 Million</a:t>
            </a:r>
            <a:endParaRPr sz="1500">
              <a:solidFill>
                <a:schemeClr val="dk1"/>
              </a:solidFill>
              <a:latin typeface="Trebuchet MS"/>
              <a:ea typeface="Trebuchet MS"/>
              <a:cs typeface="Trebuchet MS"/>
              <a:sym typeface="Trebuchet MS"/>
            </a:endParaRPr>
          </a:p>
        </p:txBody>
      </p:sp>
      <p:cxnSp>
        <p:nvCxnSpPr>
          <p:cNvPr id="512" name="Google Shape;512;g29fb185729b_4_118"/>
          <p:cNvCxnSpPr>
            <a:stCxn id="511" idx="1"/>
            <a:endCxn id="511" idx="3"/>
          </p:cNvCxnSpPr>
          <p:nvPr/>
        </p:nvCxnSpPr>
        <p:spPr>
          <a:xfrm>
            <a:off x="2472163" y="4601238"/>
            <a:ext cx="1785600" cy="0"/>
          </a:xfrm>
          <a:prstGeom prst="straightConnector1">
            <a:avLst/>
          </a:prstGeom>
          <a:noFill/>
          <a:ln cap="flat" cmpd="sng" w="9525">
            <a:solidFill>
              <a:schemeClr val="dk1"/>
            </a:solidFill>
            <a:prstDash val="solid"/>
            <a:round/>
            <a:headEnd len="med" w="med" type="none"/>
            <a:tailEnd len="med" w="med" type="none"/>
          </a:ln>
        </p:spPr>
      </p:cxnSp>
      <p:sp>
        <p:nvSpPr>
          <p:cNvPr id="513" name="Google Shape;513;g29fb185729b_4_118"/>
          <p:cNvSpPr txBox="1"/>
          <p:nvPr/>
        </p:nvSpPr>
        <p:spPr>
          <a:xfrm>
            <a:off x="393038" y="3448075"/>
            <a:ext cx="38646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F69FAD"/>
                </a:solidFill>
                <a:latin typeface="Trebuchet MS"/>
                <a:ea typeface="Trebuchet MS"/>
                <a:cs typeface="Trebuchet MS"/>
                <a:sym typeface="Trebuchet MS"/>
              </a:rPr>
              <a:t>Current Ratio</a:t>
            </a:r>
            <a:r>
              <a:rPr b="1" baseline="-25000" lang="en-US" sz="1700">
                <a:solidFill>
                  <a:srgbClr val="F69FAD"/>
                </a:solidFill>
                <a:latin typeface="Trebuchet MS"/>
                <a:ea typeface="Trebuchet MS"/>
                <a:cs typeface="Trebuchet MS"/>
                <a:sym typeface="Trebuchet MS"/>
              </a:rPr>
              <a:t>2023</a:t>
            </a:r>
            <a:r>
              <a:rPr b="1" lang="en-US" sz="1700">
                <a:solidFill>
                  <a:srgbClr val="F69FAD"/>
                </a:solidFill>
                <a:latin typeface="Trebuchet MS"/>
                <a:ea typeface="Trebuchet MS"/>
                <a:cs typeface="Trebuchet MS"/>
                <a:sym typeface="Trebuchet MS"/>
              </a:rPr>
              <a:t> =</a:t>
            </a:r>
            <a:r>
              <a:rPr b="1" lang="en-US" sz="1700">
                <a:solidFill>
                  <a:schemeClr val="dk1"/>
                </a:solidFill>
                <a:latin typeface="Trebuchet MS"/>
                <a:ea typeface="Trebuchet MS"/>
                <a:cs typeface="Trebuchet MS"/>
                <a:sym typeface="Trebuchet MS"/>
              </a:rPr>
              <a:t>  1.1717</a:t>
            </a:r>
            <a:endParaRPr b="1" sz="1700">
              <a:solidFill>
                <a:schemeClr val="dk1"/>
              </a:solidFill>
              <a:latin typeface="Trebuchet MS"/>
              <a:ea typeface="Trebuchet MS"/>
              <a:cs typeface="Trebuchet MS"/>
              <a:sym typeface="Trebuchet MS"/>
            </a:endParaRPr>
          </a:p>
        </p:txBody>
      </p:sp>
      <p:sp>
        <p:nvSpPr>
          <p:cNvPr id="514" name="Google Shape;514;g29fb185729b_4_118"/>
          <p:cNvSpPr txBox="1"/>
          <p:nvPr/>
        </p:nvSpPr>
        <p:spPr>
          <a:xfrm>
            <a:off x="393038" y="5049950"/>
            <a:ext cx="38646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F69FAD"/>
                </a:solidFill>
                <a:latin typeface="Trebuchet MS"/>
                <a:ea typeface="Trebuchet MS"/>
                <a:cs typeface="Trebuchet MS"/>
                <a:sym typeface="Trebuchet MS"/>
              </a:rPr>
              <a:t>Current Ratio</a:t>
            </a:r>
            <a:r>
              <a:rPr b="1" baseline="-25000" lang="en-US" sz="1700">
                <a:solidFill>
                  <a:srgbClr val="F69FAD"/>
                </a:solidFill>
                <a:latin typeface="Trebuchet MS"/>
                <a:ea typeface="Trebuchet MS"/>
                <a:cs typeface="Trebuchet MS"/>
                <a:sym typeface="Trebuchet MS"/>
              </a:rPr>
              <a:t>2022</a:t>
            </a:r>
            <a:r>
              <a:rPr b="1" lang="en-US" sz="1700">
                <a:solidFill>
                  <a:srgbClr val="F69FAD"/>
                </a:solidFill>
                <a:latin typeface="Trebuchet MS"/>
                <a:ea typeface="Trebuchet MS"/>
                <a:cs typeface="Trebuchet MS"/>
                <a:sym typeface="Trebuchet MS"/>
              </a:rPr>
              <a:t> =</a:t>
            </a:r>
            <a:r>
              <a:rPr b="1" lang="en-US" sz="1700">
                <a:solidFill>
                  <a:schemeClr val="dk1"/>
                </a:solidFill>
                <a:latin typeface="Trebuchet MS"/>
                <a:ea typeface="Trebuchet MS"/>
                <a:cs typeface="Trebuchet MS"/>
                <a:sym typeface="Trebuchet MS"/>
              </a:rPr>
              <a:t>  1.1811</a:t>
            </a:r>
            <a:endParaRPr b="1" sz="1700">
              <a:solidFill>
                <a:schemeClr val="dk1"/>
              </a:solidFill>
              <a:latin typeface="Trebuchet MS"/>
              <a:ea typeface="Trebuchet MS"/>
              <a:cs typeface="Trebuchet MS"/>
              <a:sym typeface="Trebuchet MS"/>
            </a:endParaRPr>
          </a:p>
        </p:txBody>
      </p:sp>
      <p:sp>
        <p:nvSpPr>
          <p:cNvPr id="515" name="Google Shape;515;g29fb185729b_4_118"/>
          <p:cNvSpPr txBox="1"/>
          <p:nvPr/>
        </p:nvSpPr>
        <p:spPr>
          <a:xfrm>
            <a:off x="5508950" y="1355025"/>
            <a:ext cx="5782200" cy="47100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None/>
            </a:pPr>
            <a:r>
              <a:rPr lang="en-US" sz="1500">
                <a:solidFill>
                  <a:schemeClr val="dk1"/>
                </a:solidFill>
                <a:latin typeface="Trebuchet MS"/>
                <a:ea typeface="Trebuchet MS"/>
                <a:cs typeface="Trebuchet MS"/>
                <a:sym typeface="Trebuchet MS"/>
              </a:rPr>
              <a:t>A decreasing Current Ratio indicates a potential decline in short-term liquidity or the ability to cover immediate obligations with current assets.</a:t>
            </a:r>
            <a:endParaRPr sz="1500">
              <a:solidFill>
                <a:schemeClr val="dk1"/>
              </a:solidFill>
              <a:latin typeface="Trebuchet MS"/>
              <a:ea typeface="Trebuchet MS"/>
              <a:cs typeface="Trebuchet MS"/>
              <a:sym typeface="Trebuchet MS"/>
            </a:endParaRPr>
          </a:p>
          <a:p>
            <a:pPr indent="0" lvl="0" marL="0" rtl="0" algn="just">
              <a:lnSpc>
                <a:spcPct val="100000"/>
              </a:lnSpc>
              <a:spcBef>
                <a:spcPts val="0"/>
              </a:spcBef>
              <a:spcAft>
                <a:spcPts val="0"/>
              </a:spcAft>
              <a:buNone/>
            </a:pPr>
            <a:r>
              <a:rPr b="1" lang="en-US" sz="1500">
                <a:solidFill>
                  <a:schemeClr val="dk1"/>
                </a:solidFill>
                <a:latin typeface="Trebuchet MS"/>
                <a:ea typeface="Trebuchet MS"/>
                <a:cs typeface="Trebuchet MS"/>
                <a:sym typeface="Trebuchet MS"/>
              </a:rPr>
              <a:t>Potential Reasons for the Decrease:</a:t>
            </a:r>
            <a:endParaRPr b="1" sz="1500">
              <a:solidFill>
                <a:schemeClr val="dk1"/>
              </a:solidFill>
              <a:latin typeface="Trebuchet MS"/>
              <a:ea typeface="Trebuchet MS"/>
              <a:cs typeface="Trebuchet MS"/>
              <a:sym typeface="Trebuchet MS"/>
            </a:endParaRPr>
          </a:p>
          <a:p>
            <a:pPr indent="-323850" lvl="0" marL="457200" rtl="0" algn="just">
              <a:lnSpc>
                <a:spcPct val="100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Changes in Current Assets and Liabilities: A reduction in current assets or an increase in current liabilities might contribute to the lower ratio.</a:t>
            </a:r>
            <a:endParaRPr sz="1500">
              <a:solidFill>
                <a:schemeClr val="dk1"/>
              </a:solidFill>
              <a:latin typeface="Trebuchet MS"/>
              <a:ea typeface="Trebuchet MS"/>
              <a:cs typeface="Trebuchet MS"/>
              <a:sym typeface="Trebuchet MS"/>
            </a:endParaRPr>
          </a:p>
          <a:p>
            <a:pPr indent="-323850" lvl="0" marL="457200" rtl="0" algn="just">
              <a:lnSpc>
                <a:spcPct val="100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Efficiency in Managing Short-Term Resources: GE might have optimized its working capital or managed its short-term resources differently, impacting the ratio.</a:t>
            </a:r>
            <a:endParaRPr sz="1500">
              <a:solidFill>
                <a:schemeClr val="dk1"/>
              </a:solidFill>
              <a:latin typeface="Trebuchet MS"/>
              <a:ea typeface="Trebuchet MS"/>
              <a:cs typeface="Trebuchet MS"/>
              <a:sym typeface="Trebuchet MS"/>
            </a:endParaRPr>
          </a:p>
          <a:p>
            <a:pPr indent="-323850" lvl="0" marL="457200" rtl="0" algn="just">
              <a:lnSpc>
                <a:spcPct val="100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Shifts in Operations or Debt Management: Changes in operational strategies, sales, or debt management might have influenced the ratio.</a:t>
            </a:r>
            <a:endParaRPr sz="1500">
              <a:solidFill>
                <a:schemeClr val="dk1"/>
              </a:solidFill>
              <a:latin typeface="Trebuchet MS"/>
              <a:ea typeface="Trebuchet MS"/>
              <a:cs typeface="Trebuchet MS"/>
              <a:sym typeface="Trebuchet MS"/>
            </a:endParaRPr>
          </a:p>
          <a:p>
            <a:pPr indent="0" lvl="0" marL="0" rtl="0" algn="just">
              <a:lnSpc>
                <a:spcPct val="100000"/>
              </a:lnSpc>
              <a:spcBef>
                <a:spcPts val="0"/>
              </a:spcBef>
              <a:spcAft>
                <a:spcPts val="0"/>
              </a:spcAft>
              <a:buNone/>
            </a:pPr>
            <a:r>
              <a:rPr b="1" lang="en-US" sz="1500">
                <a:solidFill>
                  <a:schemeClr val="dk1"/>
                </a:solidFill>
                <a:latin typeface="Trebuchet MS"/>
                <a:ea typeface="Trebuchet MS"/>
                <a:cs typeface="Trebuchet MS"/>
                <a:sym typeface="Trebuchet MS"/>
              </a:rPr>
              <a:t>Possible Implications:</a:t>
            </a:r>
            <a:endParaRPr b="1" sz="1500">
              <a:solidFill>
                <a:schemeClr val="dk1"/>
              </a:solidFill>
              <a:latin typeface="Trebuchet MS"/>
              <a:ea typeface="Trebuchet MS"/>
              <a:cs typeface="Trebuchet MS"/>
              <a:sym typeface="Trebuchet MS"/>
            </a:endParaRPr>
          </a:p>
          <a:p>
            <a:pPr indent="-323850" lvl="0" marL="457200" rtl="0" algn="just">
              <a:lnSpc>
                <a:spcPct val="100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Reduced Liquidity Buffer:The decrease suggests a slight reduction in GE's ability to cover its short-term liabilities with current assets.</a:t>
            </a:r>
            <a:endParaRPr sz="1500">
              <a:solidFill>
                <a:schemeClr val="dk1"/>
              </a:solidFill>
              <a:latin typeface="Trebuchet MS"/>
              <a:ea typeface="Trebuchet MS"/>
              <a:cs typeface="Trebuchet MS"/>
              <a:sym typeface="Trebuchet MS"/>
            </a:endParaRPr>
          </a:p>
          <a:p>
            <a:pPr indent="-323850" lvl="0" marL="457200" rtl="0" algn="just">
              <a:lnSpc>
                <a:spcPct val="100000"/>
              </a:lnSpc>
              <a:spcBef>
                <a:spcPts val="0"/>
              </a:spcBef>
              <a:spcAft>
                <a:spcPts val="0"/>
              </a:spcAft>
              <a:buClr>
                <a:schemeClr val="dk1"/>
              </a:buClr>
              <a:buSzPts val="1500"/>
              <a:buFont typeface="Trebuchet MS"/>
              <a:buChar char="●"/>
            </a:pPr>
            <a:r>
              <a:rPr lang="en-US" sz="1500">
                <a:solidFill>
                  <a:schemeClr val="dk1"/>
                </a:solidFill>
                <a:latin typeface="Trebuchet MS"/>
                <a:ea typeface="Trebuchet MS"/>
                <a:cs typeface="Trebuchet MS"/>
                <a:sym typeface="Trebuchet MS"/>
              </a:rPr>
              <a:t>Management of Working Capital: It could indicate a shift in how GE manages its working capital, which might impact its ability to meet short-term obligations.</a:t>
            </a:r>
            <a:endParaRPr sz="15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g29fb185729b_4_138"/>
          <p:cNvSpPr txBox="1"/>
          <p:nvPr>
            <p:ph type="title"/>
          </p:nvPr>
        </p:nvSpPr>
        <p:spPr>
          <a:xfrm>
            <a:off x="993648" y="179832"/>
            <a:ext cx="10058400" cy="62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SzPts val="3600"/>
              <a:buFont typeface="Georgia"/>
              <a:buNone/>
            </a:pPr>
            <a:r>
              <a:rPr lang="en-US" sz="3600">
                <a:solidFill>
                  <a:schemeClr val="dk1"/>
                </a:solidFill>
              </a:rPr>
              <a:t>Capital Structure (Financing)</a:t>
            </a:r>
            <a:endParaRPr sz="3600">
              <a:solidFill>
                <a:schemeClr val="dk1"/>
              </a:solidFill>
            </a:endParaRPr>
          </a:p>
        </p:txBody>
      </p:sp>
      <p:pic>
        <p:nvPicPr>
          <p:cNvPr descr="General Electric - Wikipedia" id="521" name="Google Shape;521;g29fb185729b_4_138"/>
          <p:cNvPicPr preferRelativeResize="0"/>
          <p:nvPr/>
        </p:nvPicPr>
        <p:blipFill rotWithShape="1">
          <a:blip r:embed="rId3">
            <a:alphaModFix/>
          </a:blip>
          <a:srcRect b="0" l="0" r="0" t="0"/>
          <a:stretch/>
        </p:blipFill>
        <p:spPr>
          <a:xfrm>
            <a:off x="11296783" y="6138302"/>
            <a:ext cx="675916" cy="675916"/>
          </a:xfrm>
          <a:prstGeom prst="rect">
            <a:avLst/>
          </a:prstGeom>
          <a:noFill/>
          <a:ln>
            <a:noFill/>
          </a:ln>
        </p:spPr>
      </p:pic>
      <p:cxnSp>
        <p:nvCxnSpPr>
          <p:cNvPr id="522" name="Google Shape;522;g29fb185729b_4_138"/>
          <p:cNvCxnSpPr>
            <a:stCxn id="521" idx="1"/>
          </p:cNvCxnSpPr>
          <p:nvPr/>
        </p:nvCxnSpPr>
        <p:spPr>
          <a:xfrm rot="10800000">
            <a:off x="319483" y="6476260"/>
            <a:ext cx="10977300" cy="0"/>
          </a:xfrm>
          <a:prstGeom prst="straightConnector1">
            <a:avLst/>
          </a:prstGeom>
          <a:noFill/>
          <a:ln cap="flat" cmpd="sng" w="57150">
            <a:solidFill>
              <a:srgbClr val="3B73B9"/>
            </a:solidFill>
            <a:prstDash val="solid"/>
            <a:round/>
            <a:headEnd len="sm" w="sm" type="none"/>
            <a:tailEnd len="sm" w="sm" type="none"/>
          </a:ln>
        </p:spPr>
      </p:cxnSp>
      <p:sp>
        <p:nvSpPr>
          <p:cNvPr id="523" name="Google Shape;523;g29fb185729b_4_138"/>
          <p:cNvSpPr txBox="1"/>
          <p:nvPr/>
        </p:nvSpPr>
        <p:spPr>
          <a:xfrm>
            <a:off x="316850" y="1050225"/>
            <a:ext cx="5082900" cy="461700"/>
          </a:xfrm>
          <a:prstGeom prst="rect">
            <a:avLst/>
          </a:prstGeom>
          <a:noFill/>
          <a:ln>
            <a:noFill/>
          </a:ln>
        </p:spPr>
        <p:txBody>
          <a:bodyPr anchorCtr="0" anchor="ctr" bIns="45700" lIns="91425" spcFirstLastPara="1" rIns="91425" wrap="square" tIns="45700">
            <a:spAutoFit/>
          </a:bodyPr>
          <a:lstStyle/>
          <a:p>
            <a:pPr indent="0" lvl="0" marL="0" rtl="0" algn="l">
              <a:lnSpc>
                <a:spcPct val="100000"/>
              </a:lnSpc>
              <a:spcBef>
                <a:spcPts val="0"/>
              </a:spcBef>
              <a:spcAft>
                <a:spcPts val="0"/>
              </a:spcAft>
              <a:buNone/>
            </a:pPr>
            <a:r>
              <a:rPr b="1" lang="en-US" sz="2400">
                <a:solidFill>
                  <a:schemeClr val="dk1"/>
                </a:solidFill>
                <a:latin typeface="Georgia"/>
                <a:ea typeface="Georgia"/>
                <a:cs typeface="Georgia"/>
                <a:sym typeface="Georgia"/>
              </a:rPr>
              <a:t>Short-Term Financing Status:</a:t>
            </a:r>
            <a:endParaRPr b="1" sz="600">
              <a:solidFill>
                <a:schemeClr val="dk1"/>
              </a:solidFill>
              <a:latin typeface="Trebuchet MS"/>
              <a:ea typeface="Trebuchet MS"/>
              <a:cs typeface="Trebuchet MS"/>
              <a:sym typeface="Trebuchet MS"/>
            </a:endParaRPr>
          </a:p>
        </p:txBody>
      </p:sp>
      <p:sp>
        <p:nvSpPr>
          <p:cNvPr id="524" name="Google Shape;524;g29fb185729b_4_138"/>
          <p:cNvSpPr txBox="1"/>
          <p:nvPr/>
        </p:nvSpPr>
        <p:spPr>
          <a:xfrm>
            <a:off x="6900875" y="6122250"/>
            <a:ext cx="4395900" cy="3540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i="1" lang="en-US" sz="1100"/>
              <a:t>Source: </a:t>
            </a:r>
            <a:r>
              <a:rPr lang="en-US" sz="1100" u="sng">
                <a:solidFill>
                  <a:srgbClr val="0563C1"/>
                </a:solidFill>
                <a:latin typeface="Calibri"/>
                <a:ea typeface="Calibri"/>
                <a:cs typeface="Calibri"/>
                <a:sym typeface="Calibri"/>
                <a:hlinkClick r:id="rId4">
                  <a:extLst>
                    <a:ext uri="{A12FA001-AC4F-418D-AE19-62706E023703}">
                      <ahyp:hlinkClr val="tx"/>
                    </a:ext>
                  </a:extLst>
                </a:hlinkClick>
              </a:rPr>
              <a:t>https://www.sec.gov/edgar/searchedgar/companysearch.html</a:t>
            </a:r>
            <a:endParaRPr sz="1100">
              <a:solidFill>
                <a:schemeClr val="dk1"/>
              </a:solidFill>
              <a:latin typeface="Calibri"/>
              <a:ea typeface="Calibri"/>
              <a:cs typeface="Calibri"/>
              <a:sym typeface="Calibri"/>
            </a:endParaRPr>
          </a:p>
        </p:txBody>
      </p:sp>
      <p:sp>
        <p:nvSpPr>
          <p:cNvPr id="525" name="Google Shape;525;g29fb185729b_4_138"/>
          <p:cNvSpPr txBox="1"/>
          <p:nvPr/>
        </p:nvSpPr>
        <p:spPr>
          <a:xfrm>
            <a:off x="6782350" y="1355025"/>
            <a:ext cx="5270700" cy="4833300"/>
          </a:xfrm>
          <a:prstGeom prst="rect">
            <a:avLst/>
          </a:prstGeom>
          <a:noFill/>
          <a:ln>
            <a:noFill/>
          </a:ln>
        </p:spPr>
        <p:txBody>
          <a:bodyPr anchorCtr="0" anchor="t" bIns="45700" lIns="91425" spcFirstLastPara="1" rIns="91425" wrap="square" tIns="45700">
            <a:spAutoFit/>
          </a:bodyPr>
          <a:lstStyle/>
          <a:p>
            <a:pPr indent="0" lvl="0" marL="0" rtl="0" algn="just">
              <a:lnSpc>
                <a:spcPct val="100000"/>
              </a:lnSpc>
              <a:spcBef>
                <a:spcPts val="0"/>
              </a:spcBef>
              <a:spcAft>
                <a:spcPts val="0"/>
              </a:spcAft>
              <a:buNone/>
            </a:pPr>
            <a:r>
              <a:rPr lang="en-US">
                <a:solidFill>
                  <a:schemeClr val="dk1"/>
                </a:solidFill>
                <a:latin typeface="Trebuchet MS"/>
                <a:ea typeface="Trebuchet MS"/>
                <a:cs typeface="Trebuchet MS"/>
                <a:sym typeface="Trebuchet MS"/>
              </a:rPr>
              <a:t>A decreasing Quick Ratio indicates that either current assets have decreased, or current liabilities have increased, or both.</a:t>
            </a:r>
            <a:endParaRPr>
              <a:solidFill>
                <a:schemeClr val="dk1"/>
              </a:solidFill>
              <a:latin typeface="Trebuchet MS"/>
              <a:ea typeface="Trebuchet MS"/>
              <a:cs typeface="Trebuchet MS"/>
              <a:sym typeface="Trebuchet MS"/>
            </a:endParaRPr>
          </a:p>
          <a:p>
            <a:pPr indent="0" lvl="0" marL="0" rtl="0" algn="just">
              <a:lnSpc>
                <a:spcPct val="100000"/>
              </a:lnSpc>
              <a:spcBef>
                <a:spcPts val="0"/>
              </a:spcBef>
              <a:spcAft>
                <a:spcPts val="0"/>
              </a:spcAft>
              <a:buNone/>
            </a:pPr>
            <a:r>
              <a:rPr b="1" lang="en-US">
                <a:solidFill>
                  <a:schemeClr val="dk1"/>
                </a:solidFill>
                <a:latin typeface="Trebuchet MS"/>
                <a:ea typeface="Trebuchet MS"/>
                <a:cs typeface="Trebuchet MS"/>
                <a:sym typeface="Trebuchet MS"/>
              </a:rPr>
              <a:t>Potential Reasons for the Decrease:</a:t>
            </a:r>
            <a:endParaRPr b="1">
              <a:solidFill>
                <a:schemeClr val="dk1"/>
              </a:solidFill>
              <a:latin typeface="Trebuchet MS"/>
              <a:ea typeface="Trebuchet MS"/>
              <a:cs typeface="Trebuchet MS"/>
              <a:sym typeface="Trebuchet MS"/>
            </a:endParaRPr>
          </a:p>
          <a:p>
            <a:pPr indent="-317500" lvl="0" marL="457200" rtl="0" algn="just">
              <a:lnSpc>
                <a:spcPct val="10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Decrease in Current Assets: A decline in cash, marketable securities, or accounts receivable could reduce the numerator of the quick ratio.</a:t>
            </a:r>
            <a:endParaRPr>
              <a:solidFill>
                <a:schemeClr val="dk1"/>
              </a:solidFill>
              <a:latin typeface="Trebuchet MS"/>
              <a:ea typeface="Trebuchet MS"/>
              <a:cs typeface="Trebuchet MS"/>
              <a:sym typeface="Trebuchet MS"/>
            </a:endParaRPr>
          </a:p>
          <a:p>
            <a:pPr indent="-317500" lvl="0" marL="457200" marR="0" rtl="0" algn="just">
              <a:lnSpc>
                <a:spcPct val="10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Increase in Inventory: An increase in inventory can negatively impact the quick ratio since inventory is excluded from the quick assets.</a:t>
            </a:r>
            <a:endParaRPr>
              <a:solidFill>
                <a:schemeClr val="dk1"/>
              </a:solidFill>
              <a:latin typeface="Trebuchet MS"/>
              <a:ea typeface="Trebuchet MS"/>
              <a:cs typeface="Trebuchet MS"/>
              <a:sym typeface="Trebuchet MS"/>
            </a:endParaRPr>
          </a:p>
          <a:p>
            <a:pPr indent="-317500" lvl="0" marL="457200" marR="0" rtl="0" algn="just">
              <a:lnSpc>
                <a:spcPct val="10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Increase in Current Liabilities: An increase in short-term obligations, such as accounts payable or short-term debt, would raise the denominator of the quick ratio, resulting in a lower ratio.</a:t>
            </a:r>
            <a:endParaRPr>
              <a:solidFill>
                <a:schemeClr val="dk1"/>
              </a:solidFill>
              <a:latin typeface="Trebuchet MS"/>
              <a:ea typeface="Trebuchet MS"/>
              <a:cs typeface="Trebuchet MS"/>
              <a:sym typeface="Trebuchet MS"/>
            </a:endParaRPr>
          </a:p>
          <a:p>
            <a:pPr indent="0" lvl="0" marL="0" rtl="0" algn="just">
              <a:lnSpc>
                <a:spcPct val="100000"/>
              </a:lnSpc>
              <a:spcBef>
                <a:spcPts val="0"/>
              </a:spcBef>
              <a:spcAft>
                <a:spcPts val="0"/>
              </a:spcAft>
              <a:buNone/>
            </a:pPr>
            <a:r>
              <a:rPr b="1" lang="en-US">
                <a:solidFill>
                  <a:schemeClr val="dk1"/>
                </a:solidFill>
                <a:latin typeface="Trebuchet MS"/>
                <a:ea typeface="Trebuchet MS"/>
                <a:cs typeface="Trebuchet MS"/>
                <a:sym typeface="Trebuchet MS"/>
              </a:rPr>
              <a:t>Possible Implications:</a:t>
            </a:r>
            <a:endParaRPr b="1">
              <a:solidFill>
                <a:schemeClr val="dk1"/>
              </a:solidFill>
              <a:latin typeface="Trebuchet MS"/>
              <a:ea typeface="Trebuchet MS"/>
              <a:cs typeface="Trebuchet MS"/>
              <a:sym typeface="Trebuchet MS"/>
            </a:endParaRPr>
          </a:p>
          <a:p>
            <a:pPr indent="-317500" lvl="0" marL="457200" marR="0" rtl="0" algn="just">
              <a:lnSpc>
                <a:spcPct val="10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Liquidity Concerns: A quick ratio below 1 suggests that the company may have difficulty covering its short-term obligations.</a:t>
            </a:r>
            <a:endParaRPr sz="1100">
              <a:solidFill>
                <a:srgbClr val="D1D5DB"/>
              </a:solidFill>
              <a:highlight>
                <a:srgbClr val="343541"/>
              </a:highlight>
              <a:latin typeface="Roboto"/>
              <a:ea typeface="Roboto"/>
              <a:cs typeface="Roboto"/>
              <a:sym typeface="Roboto"/>
            </a:endParaRPr>
          </a:p>
          <a:p>
            <a:pPr indent="-317500" lvl="0" marL="457200" marR="0" rtl="0" algn="just">
              <a:lnSpc>
                <a:spcPct val="100000"/>
              </a:lnSpc>
              <a:spcBef>
                <a:spcPts val="0"/>
              </a:spcBef>
              <a:spcAft>
                <a:spcPts val="0"/>
              </a:spcAft>
              <a:buClr>
                <a:schemeClr val="dk1"/>
              </a:buClr>
              <a:buSzPts val="1400"/>
              <a:buFont typeface="Trebuchet MS"/>
              <a:buChar char="●"/>
            </a:pPr>
            <a:r>
              <a:rPr lang="en-US">
                <a:solidFill>
                  <a:schemeClr val="dk1"/>
                </a:solidFill>
                <a:latin typeface="Trebuchet MS"/>
                <a:ea typeface="Trebuchet MS"/>
                <a:cs typeface="Trebuchet MS"/>
                <a:sym typeface="Trebuchet MS"/>
              </a:rPr>
              <a:t>Creditworthiness: Creditors and investors often assess a company's quick ratio as part of their evaluation of creditworthiness. A declining ratio may affect the company's ability to negotiate favorable credit terms or attract investors.</a:t>
            </a:r>
            <a:endParaRPr>
              <a:solidFill>
                <a:schemeClr val="dk1"/>
              </a:solidFill>
              <a:latin typeface="Trebuchet MS"/>
              <a:ea typeface="Trebuchet MS"/>
              <a:cs typeface="Trebuchet MS"/>
              <a:sym typeface="Trebuchet MS"/>
            </a:endParaRPr>
          </a:p>
        </p:txBody>
      </p:sp>
      <p:sp>
        <p:nvSpPr>
          <p:cNvPr id="526" name="Google Shape;526;g29fb185729b_4_138"/>
          <p:cNvSpPr txBox="1"/>
          <p:nvPr/>
        </p:nvSpPr>
        <p:spPr>
          <a:xfrm>
            <a:off x="29075" y="1905450"/>
            <a:ext cx="29766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5BCFC5"/>
                </a:solidFill>
                <a:latin typeface="Trebuchet MS"/>
                <a:ea typeface="Trebuchet MS"/>
                <a:cs typeface="Trebuchet MS"/>
                <a:sym typeface="Trebuchet MS"/>
              </a:rPr>
              <a:t>Quick (or Acid-Test) Ratio = </a:t>
            </a:r>
            <a:endParaRPr b="1" sz="1700">
              <a:solidFill>
                <a:srgbClr val="5BCFC5"/>
              </a:solidFill>
              <a:latin typeface="Trebuchet MS"/>
              <a:ea typeface="Trebuchet MS"/>
              <a:cs typeface="Trebuchet MS"/>
              <a:sym typeface="Trebuchet MS"/>
            </a:endParaRPr>
          </a:p>
        </p:txBody>
      </p:sp>
      <p:sp>
        <p:nvSpPr>
          <p:cNvPr id="527" name="Google Shape;527;g29fb185729b_4_138"/>
          <p:cNvSpPr txBox="1"/>
          <p:nvPr/>
        </p:nvSpPr>
        <p:spPr>
          <a:xfrm>
            <a:off x="2939050" y="1736100"/>
            <a:ext cx="2554800" cy="6696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Current Assets - Inventory</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Current Liabilities</a:t>
            </a:r>
            <a:endParaRPr sz="1500">
              <a:solidFill>
                <a:schemeClr val="dk1"/>
              </a:solidFill>
              <a:latin typeface="Trebuchet MS"/>
              <a:ea typeface="Trebuchet MS"/>
              <a:cs typeface="Trebuchet MS"/>
              <a:sym typeface="Trebuchet MS"/>
            </a:endParaRPr>
          </a:p>
        </p:txBody>
      </p:sp>
      <p:cxnSp>
        <p:nvCxnSpPr>
          <p:cNvPr id="528" name="Google Shape;528;g29fb185729b_4_138"/>
          <p:cNvCxnSpPr>
            <a:stCxn id="527" idx="1"/>
            <a:endCxn id="527" idx="3"/>
          </p:cNvCxnSpPr>
          <p:nvPr/>
        </p:nvCxnSpPr>
        <p:spPr>
          <a:xfrm>
            <a:off x="2939050" y="2070900"/>
            <a:ext cx="2554800" cy="0"/>
          </a:xfrm>
          <a:prstGeom prst="straightConnector1">
            <a:avLst/>
          </a:prstGeom>
          <a:noFill/>
          <a:ln cap="flat" cmpd="sng" w="9525">
            <a:solidFill>
              <a:schemeClr val="dk1"/>
            </a:solidFill>
            <a:prstDash val="solid"/>
            <a:round/>
            <a:headEnd len="med" w="med" type="none"/>
            <a:tailEnd len="med" w="med" type="none"/>
          </a:ln>
        </p:spPr>
      </p:cxnSp>
      <p:sp>
        <p:nvSpPr>
          <p:cNvPr id="529" name="Google Shape;529;g29fb185729b_4_138"/>
          <p:cNvSpPr txBox="1"/>
          <p:nvPr/>
        </p:nvSpPr>
        <p:spPr>
          <a:xfrm>
            <a:off x="29075" y="2656175"/>
            <a:ext cx="35454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5BCFC5"/>
                </a:solidFill>
                <a:latin typeface="Trebuchet MS"/>
                <a:ea typeface="Trebuchet MS"/>
                <a:cs typeface="Trebuchet MS"/>
                <a:sym typeface="Trebuchet MS"/>
              </a:rPr>
              <a:t>Quick (or Acid-Test) Ratio</a:t>
            </a:r>
            <a:r>
              <a:rPr b="1" baseline="-25000" lang="en-US" sz="1700">
                <a:solidFill>
                  <a:srgbClr val="5BCFC5"/>
                </a:solidFill>
                <a:latin typeface="Trebuchet MS"/>
                <a:ea typeface="Trebuchet MS"/>
                <a:cs typeface="Trebuchet MS"/>
                <a:sym typeface="Trebuchet MS"/>
              </a:rPr>
              <a:t>2023</a:t>
            </a:r>
            <a:r>
              <a:rPr b="1" lang="en-US" sz="1700">
                <a:solidFill>
                  <a:srgbClr val="5BCFC5"/>
                </a:solidFill>
                <a:latin typeface="Trebuchet MS"/>
                <a:ea typeface="Trebuchet MS"/>
                <a:cs typeface="Trebuchet MS"/>
                <a:sym typeface="Trebuchet MS"/>
              </a:rPr>
              <a:t> = </a:t>
            </a:r>
            <a:endParaRPr b="1" sz="1700">
              <a:solidFill>
                <a:srgbClr val="5BCFC5"/>
              </a:solidFill>
              <a:latin typeface="Trebuchet MS"/>
              <a:ea typeface="Trebuchet MS"/>
              <a:cs typeface="Trebuchet MS"/>
              <a:sym typeface="Trebuchet MS"/>
            </a:endParaRPr>
          </a:p>
        </p:txBody>
      </p:sp>
      <p:sp>
        <p:nvSpPr>
          <p:cNvPr id="530" name="Google Shape;530;g29fb185729b_4_138"/>
          <p:cNvSpPr txBox="1"/>
          <p:nvPr/>
        </p:nvSpPr>
        <p:spPr>
          <a:xfrm>
            <a:off x="3268675" y="2563025"/>
            <a:ext cx="3154800" cy="669600"/>
          </a:xfrm>
          <a:prstGeom prst="rect">
            <a:avLst/>
          </a:prstGeom>
          <a:noFill/>
          <a:ln>
            <a:noFill/>
          </a:ln>
        </p:spPr>
        <p:txBody>
          <a:bodyPr anchorCtr="0" anchor="t" bIns="45700" lIns="91425" spcFirstLastPara="1" rIns="91425" wrap="square" tIns="45700">
            <a:spAutoFit/>
          </a:bodyPr>
          <a:lstStyle/>
          <a:p>
            <a:pPr indent="0" lvl="0" marL="0" marR="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$56,434 Million - $17,020 Million </a:t>
            </a:r>
            <a:endParaRPr sz="1500">
              <a:solidFill>
                <a:schemeClr val="dk1"/>
              </a:solidFill>
              <a:latin typeface="Trebuchet MS"/>
              <a:ea typeface="Trebuchet MS"/>
              <a:cs typeface="Trebuchet MS"/>
              <a:sym typeface="Trebuchet MS"/>
            </a:endParaRPr>
          </a:p>
          <a:p>
            <a:pPr indent="0" lvl="0" marL="0" marR="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$48,164 Million</a:t>
            </a:r>
            <a:endParaRPr sz="1500">
              <a:solidFill>
                <a:schemeClr val="dk1"/>
              </a:solidFill>
              <a:latin typeface="Trebuchet MS"/>
              <a:ea typeface="Trebuchet MS"/>
              <a:cs typeface="Trebuchet MS"/>
              <a:sym typeface="Trebuchet MS"/>
            </a:endParaRPr>
          </a:p>
        </p:txBody>
      </p:sp>
      <p:cxnSp>
        <p:nvCxnSpPr>
          <p:cNvPr id="531" name="Google Shape;531;g29fb185729b_4_138"/>
          <p:cNvCxnSpPr>
            <a:stCxn id="530" idx="1"/>
            <a:endCxn id="530" idx="3"/>
          </p:cNvCxnSpPr>
          <p:nvPr/>
        </p:nvCxnSpPr>
        <p:spPr>
          <a:xfrm>
            <a:off x="3268675" y="2897825"/>
            <a:ext cx="3154800" cy="0"/>
          </a:xfrm>
          <a:prstGeom prst="straightConnector1">
            <a:avLst/>
          </a:prstGeom>
          <a:noFill/>
          <a:ln cap="flat" cmpd="sng" w="9525">
            <a:solidFill>
              <a:schemeClr val="dk1"/>
            </a:solidFill>
            <a:prstDash val="solid"/>
            <a:round/>
            <a:headEnd len="med" w="med" type="none"/>
            <a:tailEnd len="med" w="med" type="none"/>
          </a:ln>
        </p:spPr>
      </p:cxnSp>
      <p:sp>
        <p:nvSpPr>
          <p:cNvPr id="532" name="Google Shape;532;g29fb185729b_4_138"/>
          <p:cNvSpPr txBox="1"/>
          <p:nvPr/>
        </p:nvSpPr>
        <p:spPr>
          <a:xfrm>
            <a:off x="29080" y="4664400"/>
            <a:ext cx="33861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5BCFC5"/>
                </a:solidFill>
                <a:latin typeface="Trebuchet MS"/>
                <a:ea typeface="Trebuchet MS"/>
                <a:cs typeface="Trebuchet MS"/>
                <a:sym typeface="Trebuchet MS"/>
              </a:rPr>
              <a:t>Quick (or Acid-Test) Ratio</a:t>
            </a:r>
            <a:r>
              <a:rPr b="1" baseline="-25000" lang="en-US" sz="1700">
                <a:solidFill>
                  <a:srgbClr val="5BCFC5"/>
                </a:solidFill>
                <a:latin typeface="Trebuchet MS"/>
                <a:ea typeface="Trebuchet MS"/>
                <a:cs typeface="Trebuchet MS"/>
                <a:sym typeface="Trebuchet MS"/>
              </a:rPr>
              <a:t>2022</a:t>
            </a:r>
            <a:r>
              <a:rPr b="1" lang="en-US" sz="1700">
                <a:solidFill>
                  <a:srgbClr val="5BCFC5"/>
                </a:solidFill>
                <a:latin typeface="Trebuchet MS"/>
                <a:ea typeface="Trebuchet MS"/>
                <a:cs typeface="Trebuchet MS"/>
                <a:sym typeface="Trebuchet MS"/>
              </a:rPr>
              <a:t> = </a:t>
            </a:r>
            <a:endParaRPr b="1" sz="1700">
              <a:solidFill>
                <a:srgbClr val="5BCFC5"/>
              </a:solidFill>
              <a:latin typeface="Trebuchet MS"/>
              <a:ea typeface="Trebuchet MS"/>
              <a:cs typeface="Trebuchet MS"/>
              <a:sym typeface="Trebuchet MS"/>
            </a:endParaRPr>
          </a:p>
        </p:txBody>
      </p:sp>
      <p:sp>
        <p:nvSpPr>
          <p:cNvPr id="533" name="Google Shape;533;g29fb185729b_4_138"/>
          <p:cNvSpPr txBox="1"/>
          <p:nvPr/>
        </p:nvSpPr>
        <p:spPr>
          <a:xfrm>
            <a:off x="3310386" y="4571250"/>
            <a:ext cx="3341700" cy="669600"/>
          </a:xfrm>
          <a:prstGeom prst="rect">
            <a:avLst/>
          </a:prstGeom>
          <a:noFill/>
          <a:ln>
            <a:noFill/>
          </a:ln>
        </p:spPr>
        <p:txBody>
          <a:bodyPr anchorCtr="0" anchor="t" bIns="45700" lIns="91425" spcFirstLastPara="1" rIns="91425" wrap="square" tIns="45700">
            <a:spAutoFit/>
          </a:bodyPr>
          <a:lstStyle/>
          <a:p>
            <a:pPr indent="0" lvl="0" marL="0" rtl="0" algn="l">
              <a:lnSpc>
                <a:spcPct val="150000"/>
              </a:lnSpc>
              <a:spcBef>
                <a:spcPts val="0"/>
              </a:spcBef>
              <a:spcAft>
                <a:spcPts val="0"/>
              </a:spcAft>
              <a:buNone/>
            </a:pPr>
            <a:r>
              <a:rPr lang="en-US" sz="1500">
                <a:solidFill>
                  <a:schemeClr val="dk1"/>
                </a:solidFill>
                <a:latin typeface="Trebuchet MS"/>
                <a:ea typeface="Trebuchet MS"/>
                <a:cs typeface="Trebuchet MS"/>
                <a:sym typeface="Trebuchet MS"/>
              </a:rPr>
              <a:t>$58,384 Million - $14,891 Million</a:t>
            </a:r>
            <a:endParaRPr sz="1500">
              <a:solidFill>
                <a:schemeClr val="dk1"/>
              </a:solidFill>
              <a:latin typeface="Trebuchet MS"/>
              <a:ea typeface="Trebuchet MS"/>
              <a:cs typeface="Trebuchet MS"/>
              <a:sym typeface="Trebuchet MS"/>
            </a:endParaRPr>
          </a:p>
          <a:p>
            <a:pPr indent="0" lvl="0" marL="0" rtl="0" algn="ctr">
              <a:lnSpc>
                <a:spcPct val="150000"/>
              </a:lnSpc>
              <a:spcBef>
                <a:spcPts val="0"/>
              </a:spcBef>
              <a:spcAft>
                <a:spcPts val="0"/>
              </a:spcAft>
              <a:buNone/>
            </a:pPr>
            <a:r>
              <a:rPr lang="en-US" sz="1500">
                <a:solidFill>
                  <a:schemeClr val="dk1"/>
                </a:solidFill>
                <a:latin typeface="Trebuchet MS"/>
                <a:ea typeface="Trebuchet MS"/>
                <a:cs typeface="Trebuchet MS"/>
                <a:sym typeface="Trebuchet MS"/>
              </a:rPr>
              <a:t>$49,428 Million</a:t>
            </a:r>
            <a:endParaRPr sz="1500">
              <a:solidFill>
                <a:schemeClr val="dk1"/>
              </a:solidFill>
              <a:latin typeface="Trebuchet MS"/>
              <a:ea typeface="Trebuchet MS"/>
              <a:cs typeface="Trebuchet MS"/>
              <a:sym typeface="Trebuchet MS"/>
            </a:endParaRPr>
          </a:p>
        </p:txBody>
      </p:sp>
      <p:cxnSp>
        <p:nvCxnSpPr>
          <p:cNvPr id="534" name="Google Shape;534;g29fb185729b_4_138"/>
          <p:cNvCxnSpPr>
            <a:stCxn id="533" idx="1"/>
          </p:cNvCxnSpPr>
          <p:nvPr/>
        </p:nvCxnSpPr>
        <p:spPr>
          <a:xfrm flipH="1" rot="10800000">
            <a:off x="3310386" y="4905450"/>
            <a:ext cx="3087900" cy="600"/>
          </a:xfrm>
          <a:prstGeom prst="straightConnector1">
            <a:avLst/>
          </a:prstGeom>
          <a:noFill/>
          <a:ln cap="flat" cmpd="sng" w="9525">
            <a:solidFill>
              <a:schemeClr val="dk1"/>
            </a:solidFill>
            <a:prstDash val="solid"/>
            <a:round/>
            <a:headEnd len="med" w="med" type="none"/>
            <a:tailEnd len="med" w="med" type="none"/>
          </a:ln>
        </p:spPr>
      </p:cxnSp>
      <p:sp>
        <p:nvSpPr>
          <p:cNvPr id="535" name="Google Shape;535;g29fb185729b_4_138"/>
          <p:cNvSpPr txBox="1"/>
          <p:nvPr/>
        </p:nvSpPr>
        <p:spPr>
          <a:xfrm>
            <a:off x="29076" y="3648738"/>
            <a:ext cx="41991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5BCFC5"/>
                </a:solidFill>
                <a:latin typeface="Trebuchet MS"/>
                <a:ea typeface="Trebuchet MS"/>
                <a:cs typeface="Trebuchet MS"/>
                <a:sym typeface="Trebuchet MS"/>
              </a:rPr>
              <a:t>Quick (or Acid-Test) Ratio</a:t>
            </a:r>
            <a:r>
              <a:rPr b="1" baseline="-25000" lang="en-US" sz="1700">
                <a:solidFill>
                  <a:srgbClr val="5BCFC5"/>
                </a:solidFill>
                <a:latin typeface="Trebuchet MS"/>
                <a:ea typeface="Trebuchet MS"/>
                <a:cs typeface="Trebuchet MS"/>
                <a:sym typeface="Trebuchet MS"/>
              </a:rPr>
              <a:t>2023</a:t>
            </a:r>
            <a:r>
              <a:rPr b="1" lang="en-US" sz="1700">
                <a:solidFill>
                  <a:srgbClr val="5BCFC5"/>
                </a:solidFill>
                <a:latin typeface="Trebuchet MS"/>
                <a:ea typeface="Trebuchet MS"/>
                <a:cs typeface="Trebuchet MS"/>
                <a:sym typeface="Trebuchet MS"/>
              </a:rPr>
              <a:t> =</a:t>
            </a:r>
            <a:r>
              <a:rPr b="1" lang="en-US" sz="1700">
                <a:solidFill>
                  <a:schemeClr val="dk1"/>
                </a:solidFill>
                <a:latin typeface="Trebuchet MS"/>
                <a:ea typeface="Trebuchet MS"/>
                <a:cs typeface="Trebuchet MS"/>
                <a:sym typeface="Trebuchet MS"/>
              </a:rPr>
              <a:t> 0.8183</a:t>
            </a:r>
            <a:endParaRPr b="1" sz="1700">
              <a:solidFill>
                <a:schemeClr val="dk1"/>
              </a:solidFill>
              <a:latin typeface="Trebuchet MS"/>
              <a:ea typeface="Trebuchet MS"/>
              <a:cs typeface="Trebuchet MS"/>
              <a:sym typeface="Trebuchet MS"/>
            </a:endParaRPr>
          </a:p>
        </p:txBody>
      </p:sp>
      <p:sp>
        <p:nvSpPr>
          <p:cNvPr id="536" name="Google Shape;536;g29fb185729b_4_138"/>
          <p:cNvSpPr txBox="1"/>
          <p:nvPr/>
        </p:nvSpPr>
        <p:spPr>
          <a:xfrm>
            <a:off x="29078" y="5278550"/>
            <a:ext cx="4838100" cy="354000"/>
          </a:xfrm>
          <a:prstGeom prst="rect">
            <a:avLst/>
          </a:prstGeom>
          <a:noFill/>
          <a:ln>
            <a:noFill/>
          </a:ln>
        </p:spPr>
        <p:txBody>
          <a:bodyPr anchorCtr="0" anchor="t" bIns="45700" lIns="91425" spcFirstLastPara="1" rIns="91425" wrap="square" tIns="45700">
            <a:spAutoFit/>
          </a:bodyPr>
          <a:lstStyle/>
          <a:p>
            <a:pPr indent="0" lvl="0" marL="0" rtl="0" algn="l">
              <a:lnSpc>
                <a:spcPct val="160000"/>
              </a:lnSpc>
              <a:spcBef>
                <a:spcPts val="1400"/>
              </a:spcBef>
              <a:spcAft>
                <a:spcPts val="400"/>
              </a:spcAft>
              <a:buNone/>
            </a:pPr>
            <a:r>
              <a:rPr b="1" lang="en-US" sz="1700">
                <a:solidFill>
                  <a:srgbClr val="5BCFC5"/>
                </a:solidFill>
                <a:latin typeface="Trebuchet MS"/>
                <a:ea typeface="Trebuchet MS"/>
                <a:cs typeface="Trebuchet MS"/>
                <a:sym typeface="Trebuchet MS"/>
              </a:rPr>
              <a:t>Quick (or Acid-Test) Ratio</a:t>
            </a:r>
            <a:r>
              <a:rPr b="1" baseline="-25000" lang="en-US" sz="1700">
                <a:solidFill>
                  <a:srgbClr val="5BCFC5"/>
                </a:solidFill>
                <a:latin typeface="Trebuchet MS"/>
                <a:ea typeface="Trebuchet MS"/>
                <a:cs typeface="Trebuchet MS"/>
                <a:sym typeface="Trebuchet MS"/>
              </a:rPr>
              <a:t>2022</a:t>
            </a:r>
            <a:r>
              <a:rPr b="1" lang="en-US" sz="1700">
                <a:solidFill>
                  <a:srgbClr val="5BCFC5"/>
                </a:solidFill>
                <a:latin typeface="Trebuchet MS"/>
                <a:ea typeface="Trebuchet MS"/>
                <a:cs typeface="Trebuchet MS"/>
                <a:sym typeface="Trebuchet MS"/>
              </a:rPr>
              <a:t> =</a:t>
            </a:r>
            <a:r>
              <a:rPr b="1" lang="en-US" sz="1700">
                <a:solidFill>
                  <a:srgbClr val="ADE7E2"/>
                </a:solidFill>
                <a:latin typeface="Trebuchet MS"/>
                <a:ea typeface="Trebuchet MS"/>
                <a:cs typeface="Trebuchet MS"/>
                <a:sym typeface="Trebuchet MS"/>
              </a:rPr>
              <a:t> </a:t>
            </a:r>
            <a:r>
              <a:rPr b="1" lang="en-US" sz="1700">
                <a:solidFill>
                  <a:schemeClr val="dk1"/>
                </a:solidFill>
                <a:latin typeface="Trebuchet MS"/>
                <a:ea typeface="Trebuchet MS"/>
                <a:cs typeface="Trebuchet MS"/>
                <a:sym typeface="Trebuchet MS"/>
              </a:rPr>
              <a:t> 0.8799</a:t>
            </a:r>
            <a:endParaRPr b="1" sz="1700">
              <a:solidFill>
                <a:schemeClr val="dk1"/>
              </a:solidFill>
              <a:latin typeface="Trebuchet MS"/>
              <a:ea typeface="Trebuchet MS"/>
              <a:cs typeface="Trebuchet MS"/>
              <a:sym typeface="Trebuchet MS"/>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Wood Type">
  <a:themeElements>
    <a:clrScheme name="Wood Type">
      <a:dk1>
        <a:srgbClr val="000000"/>
      </a:dk1>
      <a:lt1>
        <a:srgbClr val="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2023-04-17T14:14:36Z</dcterms:created>
  <dc:creator>emohitha@gmail.com</dc:creator>
</cp:coreProperties>
</file>