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84" r:id="rId5"/>
    <p:sldId id="299" r:id="rId6"/>
    <p:sldId id="286" r:id="rId7"/>
    <p:sldId id="287" r:id="rId8"/>
    <p:sldId id="297" r:id="rId9"/>
    <p:sldId id="261" r:id="rId10"/>
    <p:sldId id="298" r:id="rId11"/>
    <p:sldId id="305" r:id="rId12"/>
    <p:sldId id="306" r:id="rId13"/>
    <p:sldId id="262" r:id="rId14"/>
    <p:sldId id="303" r:id="rId15"/>
    <p:sldId id="288" r:id="rId16"/>
    <p:sldId id="301" r:id="rId17"/>
    <p:sldId id="293" r:id="rId18"/>
    <p:sldId id="296" r:id="rId19"/>
    <p:sldId id="289" r:id="rId20"/>
    <p:sldId id="304"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8D5"/>
    <a:srgbClr val="ECC4BF"/>
    <a:srgbClr val="0C2932"/>
    <a:srgbClr val="E9C46A"/>
    <a:srgbClr val="97EFD3"/>
    <a:srgbClr val="F15574"/>
    <a:srgbClr val="F4EBE8"/>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94899" autoAdjust="0"/>
  </p:normalViewPr>
  <p:slideViewPr>
    <p:cSldViewPr snapToGrid="0" snapToObjects="1" showGuides="1">
      <p:cViewPr varScale="1">
        <p:scale>
          <a:sx n="84" d="100"/>
          <a:sy n="84" d="100"/>
        </p:scale>
        <p:origin x="427" y="9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240280"/>
            <a:ext cx="5593976" cy="1438835"/>
          </a:xfrm>
        </p:spPr>
        <p:txBody>
          <a:bodyPr/>
          <a:lstStyle/>
          <a:p>
            <a:r>
              <a:rPr lang="en-US" sz="4800" dirty="0"/>
              <a:t>Stock Price </a:t>
            </a:r>
            <a:br>
              <a:rPr lang="en-US" sz="4800" dirty="0"/>
            </a:br>
            <a:r>
              <a:rPr lang="en-US" sz="4800" dirty="0"/>
              <a:t>Prediction using Machine Learning</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Swastick Ganguly | MY.SC.I5MCA21008​</a:t>
            </a:r>
          </a:p>
          <a:p>
            <a:endParaRPr lang="en-US" dirty="0"/>
          </a:p>
        </p:txBody>
      </p:sp>
      <p:pic>
        <p:nvPicPr>
          <p:cNvPr id="5" name="Picture Placeholder 4" descr="A person throwing money in the air">
            <a:extLst>
              <a:ext uri="{FF2B5EF4-FFF2-40B4-BE49-F238E27FC236}">
                <a16:creationId xmlns:a16="http://schemas.microsoft.com/office/drawing/2014/main" id="{DFF162A0-E6F4-9CF9-CE5F-B83498E74209}"/>
              </a:ext>
            </a:extLst>
          </p:cNvPr>
          <p:cNvPicPr>
            <a:picLocks noGrp="1" noChangeAspect="1"/>
          </p:cNvPicPr>
          <p:nvPr>
            <p:ph type="pic" sz="quarter" idx="10"/>
          </p:nvPr>
        </p:nvPicPr>
        <p:blipFill>
          <a:blip r:embed="rId2"/>
          <a:srcRect l="11099" r="11099"/>
          <a:stretch>
            <a:fillRect/>
          </a:stretch>
        </p:blipFill>
        <p:spPr>
          <a:xfrm>
            <a:off x="7343598" y="812292"/>
            <a:ext cx="3834628"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216408" y="-36576"/>
            <a:ext cx="11975592" cy="1014984"/>
          </a:xfrm>
        </p:spPr>
        <p:txBody>
          <a:bodyPr anchor="ctr">
            <a:normAutofit/>
          </a:bodyPr>
          <a:lstStyle/>
          <a:p>
            <a:r>
              <a:rPr lang="en-US" dirty="0"/>
              <a:t>Window Rolling </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10</a:t>
            </a:fld>
            <a:endParaRPr lang="en-US"/>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Presentation title</a:t>
            </a:r>
            <a:endParaRPr lang="en-US"/>
          </a:p>
        </p:txBody>
      </p:sp>
      <p:sp>
        <p:nvSpPr>
          <p:cNvPr id="18" name="Date Placeholder 4">
            <a:extLst>
              <a:ext uri="{FF2B5EF4-FFF2-40B4-BE49-F238E27FC236}">
                <a16:creationId xmlns:a16="http://schemas.microsoft.com/office/drawing/2014/main" id="{9D186CBA-1A7D-BFED-5EB2-2D73F58BADE1}"/>
              </a:ext>
            </a:extLst>
          </p:cNvPr>
          <p:cNvSpPr>
            <a:spLocks noGrp="1"/>
          </p:cNvSpPr>
          <p:nvPr>
            <p:ph type="dt" sz="half" idx="10"/>
          </p:nvPr>
        </p:nvSpPr>
        <p:spPr>
          <a:xfrm>
            <a:off x="10629145" y="6400904"/>
            <a:ext cx="640080" cy="246888"/>
          </a:xfrm>
        </p:spPr>
        <p:txBody>
          <a:bodyPr/>
          <a:lstStyle/>
          <a:p>
            <a:pPr>
              <a:spcAft>
                <a:spcPts val="600"/>
              </a:spcAft>
            </a:pPr>
            <a:r>
              <a:rPr lang="en-US" noProof="0"/>
              <a:t>20XX</a:t>
            </a:r>
          </a:p>
        </p:txBody>
      </p:sp>
      <p:sp>
        <p:nvSpPr>
          <p:cNvPr id="6" name="Content Placeholder 5">
            <a:extLst>
              <a:ext uri="{FF2B5EF4-FFF2-40B4-BE49-F238E27FC236}">
                <a16:creationId xmlns:a16="http://schemas.microsoft.com/office/drawing/2014/main" id="{33F1995C-020E-DF12-5045-6595688DCFDF}"/>
              </a:ext>
            </a:extLst>
          </p:cNvPr>
          <p:cNvSpPr>
            <a:spLocks noGrp="1"/>
          </p:cNvSpPr>
          <p:nvPr>
            <p:ph idx="4294967295"/>
          </p:nvPr>
        </p:nvSpPr>
        <p:spPr>
          <a:xfrm>
            <a:off x="216408" y="1321412"/>
            <a:ext cx="6687312" cy="5202936"/>
          </a:xfrm>
        </p:spPr>
        <p:txBody>
          <a:bodyPr anchor="t">
            <a:normAutofit fontScale="92500"/>
          </a:bodyPr>
          <a:lstStyle/>
          <a:p>
            <a:pPr marL="0" indent="0" algn="just">
              <a:spcAft>
                <a:spcPts val="600"/>
              </a:spcAft>
              <a:buNone/>
            </a:pPr>
            <a:r>
              <a:rPr lang="en-US" sz="2400" b="1" kern="1200" dirty="0"/>
              <a:t>Window rolling</a:t>
            </a:r>
            <a:r>
              <a:rPr lang="en-US" sz="2400" kern="1200" dirty="0"/>
              <a:t>, also known moving window, is a technique used in time series analysis and machine learning to capture temporal patterns in sequential data. This approach is particularly valuable for stock price prediction, where the goal is to use recent data points to predict future prices.</a:t>
            </a:r>
            <a:endParaRPr lang="en-US" sz="2400" dirty="0"/>
          </a:p>
          <a:p>
            <a:pPr marL="0" indent="0" algn="just">
              <a:spcAft>
                <a:spcPts val="600"/>
              </a:spcAft>
              <a:buNone/>
            </a:pPr>
            <a:r>
              <a:rPr lang="en-US" sz="2400" b="1" kern="1200" dirty="0"/>
              <a:t>Why Window Rolling is Used in Stock Prediction </a:t>
            </a:r>
            <a:endParaRPr lang="en-US" sz="2400" b="1" dirty="0"/>
          </a:p>
          <a:p>
            <a:pPr marL="0" indent="0" algn="just">
              <a:spcAft>
                <a:spcPts val="600"/>
              </a:spcAft>
              <a:buNone/>
            </a:pPr>
            <a:r>
              <a:rPr lang="en-US" sz="2400" b="1" kern="1200" dirty="0"/>
              <a:t>1. Capturing Recent Trends</a:t>
            </a:r>
            <a:r>
              <a:rPr lang="en-US" sz="2400" kern="1200" dirty="0"/>
              <a:t>: Financial markets are dynamic, and the most recent data often has the highest predictive value.</a:t>
            </a:r>
          </a:p>
          <a:p>
            <a:pPr marL="0" indent="0" algn="just">
              <a:spcAft>
                <a:spcPts val="600"/>
              </a:spcAft>
              <a:buNone/>
            </a:pPr>
            <a:r>
              <a:rPr lang="en-US" sz="2400" b="1" kern="1200" dirty="0"/>
              <a:t>2. Addressing Non-Stationarity</a:t>
            </a:r>
            <a:r>
              <a:rPr lang="en-US" sz="2400" kern="1200" dirty="0"/>
              <a:t>: Stock prices are typically non-stationary, meaning their statistical properties (like mean and variance) change over time. Rolling windows help address this non-stationarity by using only the most recent data, which is more likely to be consistent over a shorter horizon.</a:t>
            </a:r>
          </a:p>
        </p:txBody>
      </p:sp>
      <p:pic>
        <p:nvPicPr>
          <p:cNvPr id="13" name="Picture 12">
            <a:extLst>
              <a:ext uri="{FF2B5EF4-FFF2-40B4-BE49-F238E27FC236}">
                <a16:creationId xmlns:a16="http://schemas.microsoft.com/office/drawing/2014/main" id="{7F5CE4BB-9702-F781-2797-BA56DD928475}"/>
              </a:ext>
            </a:extLst>
          </p:cNvPr>
          <p:cNvPicPr>
            <a:picLocks noChangeAspect="1"/>
          </p:cNvPicPr>
          <p:nvPr/>
        </p:nvPicPr>
        <p:blipFill>
          <a:blip r:embed="rId2"/>
          <a:srcRect r="38414" b="2"/>
          <a:stretch/>
        </p:blipFill>
        <p:spPr>
          <a:xfrm>
            <a:off x="7028687" y="1124816"/>
            <a:ext cx="5035863" cy="5276088"/>
          </a:xfrm>
          <a:prstGeom prst="rect">
            <a:avLst/>
          </a:prstGeom>
          <a:noFill/>
        </p:spPr>
      </p:pic>
      <p:sp>
        <p:nvSpPr>
          <p:cNvPr id="2" name="Date Placeholder 1" hidden="1">
            <a:extLst>
              <a:ext uri="{FF2B5EF4-FFF2-40B4-BE49-F238E27FC236}">
                <a16:creationId xmlns:a16="http://schemas.microsoft.com/office/drawing/2014/main" id="{7F9A2F75-9D02-3ED8-071B-99FC210DE10A}"/>
              </a:ext>
            </a:extLst>
          </p:cNvPr>
          <p:cNvSpPr>
            <a:spLocks noGrp="1"/>
          </p:cNvSpPr>
          <p:nvPr>
            <p:ph type="dt" sz="half" idx="4294967295"/>
          </p:nvPr>
        </p:nvSpPr>
        <p:spPr>
          <a:xfrm>
            <a:off x="10629145" y="6400904"/>
            <a:ext cx="640080" cy="246888"/>
          </a:xfrm>
        </p:spPr>
        <p:txBody>
          <a:bodyPr/>
          <a:lstStyle/>
          <a:p>
            <a:pPr>
              <a:spcAft>
                <a:spcPts val="600"/>
              </a:spcAft>
            </a:pPr>
            <a:r>
              <a:rPr lang="en-US" dirty="0"/>
              <a:t>20XX</a:t>
            </a:r>
            <a:endParaRPr lang="en-US"/>
          </a:p>
        </p:txBody>
      </p:sp>
    </p:spTree>
    <p:extLst>
      <p:ext uri="{BB962C8B-B14F-4D97-AF65-F5344CB8AC3E}">
        <p14:creationId xmlns:p14="http://schemas.microsoft.com/office/powerpoint/2010/main" val="201102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6D821-8256-FDA9-01C8-85A79230F468}"/>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00672DAD-A32B-3722-B45E-A882BD696014}"/>
              </a:ext>
            </a:extLst>
          </p:cNvPr>
          <p:cNvSpPr>
            <a:spLocks noGrp="1"/>
          </p:cNvSpPr>
          <p:nvPr>
            <p:ph type="title"/>
          </p:nvPr>
        </p:nvSpPr>
        <p:spPr/>
        <p:txBody>
          <a:bodyPr/>
          <a:lstStyle/>
          <a:p>
            <a:r>
              <a:rPr lang="en-US" dirty="0"/>
              <a:t>Meet my Models</a:t>
            </a:r>
          </a:p>
        </p:txBody>
      </p:sp>
      <p:sp>
        <p:nvSpPr>
          <p:cNvPr id="39" name="Slide Number Placeholder 38">
            <a:extLst>
              <a:ext uri="{FF2B5EF4-FFF2-40B4-BE49-F238E27FC236}">
                <a16:creationId xmlns:a16="http://schemas.microsoft.com/office/drawing/2014/main" id="{60EEC22A-51F6-10DE-AE1D-1839EEF3F1F4}"/>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8" name="Footer Placeholder 37">
            <a:extLst>
              <a:ext uri="{FF2B5EF4-FFF2-40B4-BE49-F238E27FC236}">
                <a16:creationId xmlns:a16="http://schemas.microsoft.com/office/drawing/2014/main" id="{71C530FA-6A2B-543E-744A-7CF6FB00F4DA}"/>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C93B3DAE-266A-5DAC-0CEC-EF088AD92FF9}"/>
              </a:ext>
            </a:extLst>
          </p:cNvPr>
          <p:cNvSpPr>
            <a:spLocks noGrp="1"/>
          </p:cNvSpPr>
          <p:nvPr>
            <p:ph type="dt" sz="half" idx="10"/>
          </p:nvPr>
        </p:nvSpPr>
        <p:spPr/>
        <p:txBody>
          <a:bodyPr/>
          <a:lstStyle/>
          <a:p>
            <a:r>
              <a:rPr lang="en-US" dirty="0"/>
              <a:t>20XX</a:t>
            </a:r>
          </a:p>
        </p:txBody>
      </p:sp>
      <p:sp>
        <p:nvSpPr>
          <p:cNvPr id="7" name="TextBox 6">
            <a:extLst>
              <a:ext uri="{FF2B5EF4-FFF2-40B4-BE49-F238E27FC236}">
                <a16:creationId xmlns:a16="http://schemas.microsoft.com/office/drawing/2014/main" id="{DCCC3EBE-296A-6E65-88CD-628519FCC8C7}"/>
              </a:ext>
            </a:extLst>
          </p:cNvPr>
          <p:cNvSpPr txBox="1"/>
          <p:nvPr/>
        </p:nvSpPr>
        <p:spPr>
          <a:xfrm>
            <a:off x="797814" y="2707918"/>
            <a:ext cx="2139696" cy="2123658"/>
          </a:xfrm>
          <a:prstGeom prst="rect">
            <a:avLst/>
          </a:prstGeom>
          <a:noFill/>
        </p:spPr>
        <p:txBody>
          <a:bodyPr wrap="square" rtlCol="0">
            <a:spAutoFit/>
          </a:bodyPr>
          <a:lstStyle/>
          <a:p>
            <a:r>
              <a:rPr lang="en-IN" sz="4400" dirty="0"/>
              <a:t>Support </a:t>
            </a:r>
          </a:p>
          <a:p>
            <a:r>
              <a:rPr lang="en-IN" sz="4400" dirty="0"/>
              <a:t>Vector </a:t>
            </a:r>
          </a:p>
          <a:p>
            <a:r>
              <a:rPr lang="en-IN" sz="4400" dirty="0"/>
              <a:t>Machine</a:t>
            </a:r>
          </a:p>
        </p:txBody>
      </p:sp>
      <p:sp>
        <p:nvSpPr>
          <p:cNvPr id="24" name="TextBox 23">
            <a:extLst>
              <a:ext uri="{FF2B5EF4-FFF2-40B4-BE49-F238E27FC236}">
                <a16:creationId xmlns:a16="http://schemas.microsoft.com/office/drawing/2014/main" id="{260D3F24-3BED-48B7-CC14-3B7DB7F681FF}"/>
              </a:ext>
            </a:extLst>
          </p:cNvPr>
          <p:cNvSpPr txBox="1"/>
          <p:nvPr/>
        </p:nvSpPr>
        <p:spPr>
          <a:xfrm>
            <a:off x="3651504" y="2607402"/>
            <a:ext cx="2139696" cy="2123658"/>
          </a:xfrm>
          <a:prstGeom prst="rect">
            <a:avLst/>
          </a:prstGeom>
          <a:noFill/>
        </p:spPr>
        <p:txBody>
          <a:bodyPr wrap="square" rtlCol="0">
            <a:spAutoFit/>
          </a:bodyPr>
          <a:lstStyle/>
          <a:p>
            <a:r>
              <a:rPr lang="en-IN" sz="4400" dirty="0"/>
              <a:t>Random Forest Classifier</a:t>
            </a:r>
          </a:p>
        </p:txBody>
      </p:sp>
      <p:sp>
        <p:nvSpPr>
          <p:cNvPr id="31" name="TextBox 30">
            <a:extLst>
              <a:ext uri="{FF2B5EF4-FFF2-40B4-BE49-F238E27FC236}">
                <a16:creationId xmlns:a16="http://schemas.microsoft.com/office/drawing/2014/main" id="{4736C74A-2191-2241-D497-AAFA0B62E9B2}"/>
              </a:ext>
            </a:extLst>
          </p:cNvPr>
          <p:cNvSpPr txBox="1"/>
          <p:nvPr/>
        </p:nvSpPr>
        <p:spPr>
          <a:xfrm>
            <a:off x="6505194" y="2705725"/>
            <a:ext cx="2139696" cy="1446550"/>
          </a:xfrm>
          <a:prstGeom prst="rect">
            <a:avLst/>
          </a:prstGeom>
          <a:noFill/>
        </p:spPr>
        <p:txBody>
          <a:bodyPr wrap="square" rtlCol="0">
            <a:spAutoFit/>
          </a:bodyPr>
          <a:lstStyle/>
          <a:p>
            <a:r>
              <a:rPr lang="en-IN" sz="4400" dirty="0"/>
              <a:t>XG</a:t>
            </a:r>
          </a:p>
          <a:p>
            <a:r>
              <a:rPr lang="en-IN" sz="4400" dirty="0"/>
              <a:t>Boost</a:t>
            </a:r>
          </a:p>
        </p:txBody>
      </p:sp>
      <p:sp>
        <p:nvSpPr>
          <p:cNvPr id="41" name="TextBox 40">
            <a:extLst>
              <a:ext uri="{FF2B5EF4-FFF2-40B4-BE49-F238E27FC236}">
                <a16:creationId xmlns:a16="http://schemas.microsoft.com/office/drawing/2014/main" id="{9F253BC9-0199-9480-DB66-39BA3FC29BC2}"/>
              </a:ext>
            </a:extLst>
          </p:cNvPr>
          <p:cNvSpPr txBox="1"/>
          <p:nvPr/>
        </p:nvSpPr>
        <p:spPr>
          <a:xfrm>
            <a:off x="9308592" y="2607402"/>
            <a:ext cx="2372868" cy="1938992"/>
          </a:xfrm>
          <a:prstGeom prst="rect">
            <a:avLst/>
          </a:prstGeom>
          <a:noFill/>
        </p:spPr>
        <p:txBody>
          <a:bodyPr wrap="square" rtlCol="0">
            <a:spAutoFit/>
          </a:bodyPr>
          <a:lstStyle/>
          <a:p>
            <a:r>
              <a:rPr lang="en-IN" sz="4000" dirty="0"/>
              <a:t>Stacking </a:t>
            </a:r>
          </a:p>
          <a:p>
            <a:r>
              <a:rPr lang="en-IN" sz="4000" dirty="0"/>
              <a:t>Different </a:t>
            </a:r>
          </a:p>
          <a:p>
            <a:r>
              <a:rPr lang="en-IN" sz="4000" dirty="0"/>
              <a:t>ML models</a:t>
            </a:r>
          </a:p>
        </p:txBody>
      </p:sp>
    </p:spTree>
    <p:extLst>
      <p:ext uri="{BB962C8B-B14F-4D97-AF65-F5344CB8AC3E}">
        <p14:creationId xmlns:p14="http://schemas.microsoft.com/office/powerpoint/2010/main" val="13817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021080" y="868680"/>
            <a:ext cx="6473952" cy="1106424"/>
          </a:xfrm>
        </p:spPr>
        <p:txBody>
          <a:bodyPr/>
          <a:lstStyle/>
          <a:p>
            <a:r>
              <a:rPr lang="en-US" dirty="0"/>
              <a:t>Support Vector Machine</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12</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15" name="Title 1">
            <a:extLst>
              <a:ext uri="{FF2B5EF4-FFF2-40B4-BE49-F238E27FC236}">
                <a16:creationId xmlns:a16="http://schemas.microsoft.com/office/drawing/2014/main" id="{8B513B28-7737-7732-10DC-D2BEA0578CF7}"/>
              </a:ext>
            </a:extLst>
          </p:cNvPr>
          <p:cNvSpPr txBox="1">
            <a:spLocks/>
          </p:cNvSpPr>
          <p:nvPr/>
        </p:nvSpPr>
        <p:spPr>
          <a:xfrm>
            <a:off x="1021080" y="2875788"/>
            <a:ext cx="6473952" cy="1106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Random Forest Classifier</a:t>
            </a:r>
            <a:endParaRPr lang="en-US" dirty="0"/>
          </a:p>
        </p:txBody>
      </p:sp>
      <p:sp>
        <p:nvSpPr>
          <p:cNvPr id="16" name="Title 1">
            <a:extLst>
              <a:ext uri="{FF2B5EF4-FFF2-40B4-BE49-F238E27FC236}">
                <a16:creationId xmlns:a16="http://schemas.microsoft.com/office/drawing/2014/main" id="{784A06D6-A450-B215-F81E-F52EBD8D412B}"/>
              </a:ext>
            </a:extLst>
          </p:cNvPr>
          <p:cNvSpPr txBox="1">
            <a:spLocks/>
          </p:cNvSpPr>
          <p:nvPr/>
        </p:nvSpPr>
        <p:spPr>
          <a:xfrm>
            <a:off x="1021080" y="2034540"/>
            <a:ext cx="9860280" cy="7818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just"/>
            <a:r>
              <a:rPr lang="en-US" sz="1800" dirty="0"/>
              <a:t>SVMs work by finding the optimal hyperplane that separates data into distinct classes, making them suitable for identifying patterns in stock price movements. With techniques like kernel functions, SVM can capture complex relationships in historical stock data, although they may be computationally intensive and require careful tuning to prevent overfitting, especially in volatile markets.</a:t>
            </a:r>
            <a:endParaRPr lang="en-US" dirty="0"/>
          </a:p>
        </p:txBody>
      </p:sp>
      <p:sp>
        <p:nvSpPr>
          <p:cNvPr id="18" name="Title 1">
            <a:extLst>
              <a:ext uri="{FF2B5EF4-FFF2-40B4-BE49-F238E27FC236}">
                <a16:creationId xmlns:a16="http://schemas.microsoft.com/office/drawing/2014/main" id="{11AC6B7B-522E-7D08-5937-73CE88191727}"/>
              </a:ext>
            </a:extLst>
          </p:cNvPr>
          <p:cNvSpPr txBox="1">
            <a:spLocks/>
          </p:cNvSpPr>
          <p:nvPr/>
        </p:nvSpPr>
        <p:spPr>
          <a:xfrm>
            <a:off x="1021080" y="3899916"/>
            <a:ext cx="9860280" cy="7818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just"/>
            <a:r>
              <a:rPr lang="en-US" sz="1800" dirty="0"/>
              <a:t>It operates by creating multiple decision trees during training and averaging their predictions, which reduces overfitting and improves accuracy. This ensemble approach makes Random Forest resilient to noise and useful for capturing intricate patterns in stock price movements.</a:t>
            </a:r>
            <a:endParaRPr lang="en-US" dirty="0"/>
          </a:p>
        </p:txBody>
      </p:sp>
    </p:spTree>
    <p:extLst>
      <p:ext uri="{BB962C8B-B14F-4D97-AF65-F5344CB8AC3E}">
        <p14:creationId xmlns:p14="http://schemas.microsoft.com/office/powerpoint/2010/main" val="61328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94E3-6899-A4D0-F6B4-6119D7A98E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0AEB1F-A848-61E6-C7E0-2DEBD0E21101}"/>
              </a:ext>
            </a:extLst>
          </p:cNvPr>
          <p:cNvSpPr>
            <a:spLocks noGrp="1"/>
          </p:cNvSpPr>
          <p:nvPr>
            <p:ph type="title"/>
          </p:nvPr>
        </p:nvSpPr>
        <p:spPr>
          <a:xfrm>
            <a:off x="1021080" y="868680"/>
            <a:ext cx="6473952" cy="1106424"/>
          </a:xfrm>
        </p:spPr>
        <p:txBody>
          <a:bodyPr/>
          <a:lstStyle/>
          <a:p>
            <a:r>
              <a:rPr lang="en-US"/>
              <a:t>XG Boost</a:t>
            </a:r>
            <a:endParaRPr lang="en-US" dirty="0"/>
          </a:p>
        </p:txBody>
      </p:sp>
      <p:sp>
        <p:nvSpPr>
          <p:cNvPr id="8" name="Slide Number Placeholder 7">
            <a:extLst>
              <a:ext uri="{FF2B5EF4-FFF2-40B4-BE49-F238E27FC236}">
                <a16:creationId xmlns:a16="http://schemas.microsoft.com/office/drawing/2014/main" id="{512AE3D4-D054-9760-E4B0-C86EB454FFA2}"/>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13</a:t>
            </a:fld>
            <a:endParaRPr lang="en-US" dirty="0"/>
          </a:p>
        </p:txBody>
      </p:sp>
      <p:sp>
        <p:nvSpPr>
          <p:cNvPr id="7" name="Footer Placeholder 6">
            <a:extLst>
              <a:ext uri="{FF2B5EF4-FFF2-40B4-BE49-F238E27FC236}">
                <a16:creationId xmlns:a16="http://schemas.microsoft.com/office/drawing/2014/main" id="{4C8D27BE-CDA7-8496-B618-1F06435060F8}"/>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C9843199-5D3D-F248-64BF-C48D37C74F0F}"/>
              </a:ext>
            </a:extLst>
          </p:cNvPr>
          <p:cNvSpPr>
            <a:spLocks noGrp="1"/>
          </p:cNvSpPr>
          <p:nvPr>
            <p:ph type="dt" sz="half" idx="16"/>
          </p:nvPr>
        </p:nvSpPr>
        <p:spPr>
          <a:xfrm>
            <a:off x="10629145" y="6400904"/>
            <a:ext cx="640080" cy="246888"/>
          </a:xfrm>
        </p:spPr>
        <p:txBody>
          <a:bodyPr/>
          <a:lstStyle/>
          <a:p>
            <a:r>
              <a:rPr lang="en-US" dirty="0"/>
              <a:t>20XX</a:t>
            </a:r>
          </a:p>
        </p:txBody>
      </p:sp>
      <p:sp>
        <p:nvSpPr>
          <p:cNvPr id="4" name="Title 1">
            <a:extLst>
              <a:ext uri="{FF2B5EF4-FFF2-40B4-BE49-F238E27FC236}">
                <a16:creationId xmlns:a16="http://schemas.microsoft.com/office/drawing/2014/main" id="{827B627E-07E7-F18F-5F42-7F6BE02DBEFA}"/>
              </a:ext>
            </a:extLst>
          </p:cNvPr>
          <p:cNvSpPr txBox="1">
            <a:spLocks/>
          </p:cNvSpPr>
          <p:nvPr/>
        </p:nvSpPr>
        <p:spPr>
          <a:xfrm>
            <a:off x="1021080" y="3081580"/>
            <a:ext cx="6473952" cy="1106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Stacking</a:t>
            </a:r>
          </a:p>
        </p:txBody>
      </p:sp>
      <p:sp>
        <p:nvSpPr>
          <p:cNvPr id="5" name="Title 1">
            <a:extLst>
              <a:ext uri="{FF2B5EF4-FFF2-40B4-BE49-F238E27FC236}">
                <a16:creationId xmlns:a16="http://schemas.microsoft.com/office/drawing/2014/main" id="{72106EF5-F937-041E-DFC0-4B0BF008D6F6}"/>
              </a:ext>
            </a:extLst>
          </p:cNvPr>
          <p:cNvSpPr txBox="1">
            <a:spLocks/>
          </p:cNvSpPr>
          <p:nvPr/>
        </p:nvSpPr>
        <p:spPr>
          <a:xfrm>
            <a:off x="1021080" y="2137436"/>
            <a:ext cx="9860280" cy="7818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just"/>
            <a:r>
              <a:rPr lang="en-US" sz="1800" dirty="0" err="1"/>
              <a:t>XGBoost</a:t>
            </a:r>
            <a:r>
              <a:rPr lang="en-US" sz="1800" dirty="0"/>
              <a:t> is highly effective in stock price prediction due to its powerful gradient boosting approach, which builds an ensemble of weak prediction models, typically decision trees, by iteratively minimizing errors. It efficiently handles complex patterns and non-linear relationships in financial data, making it suitable for predicting volatile stock prices.</a:t>
            </a:r>
            <a:endParaRPr lang="en-US" sz="7200" dirty="0"/>
          </a:p>
        </p:txBody>
      </p:sp>
      <p:sp>
        <p:nvSpPr>
          <p:cNvPr id="6" name="Title 1">
            <a:extLst>
              <a:ext uri="{FF2B5EF4-FFF2-40B4-BE49-F238E27FC236}">
                <a16:creationId xmlns:a16="http://schemas.microsoft.com/office/drawing/2014/main" id="{3B326DC8-C120-112C-DABB-CC96DE0DB961}"/>
              </a:ext>
            </a:extLst>
          </p:cNvPr>
          <p:cNvSpPr txBox="1">
            <a:spLocks/>
          </p:cNvSpPr>
          <p:nvPr/>
        </p:nvSpPr>
        <p:spPr>
          <a:xfrm>
            <a:off x="1021080" y="4188056"/>
            <a:ext cx="9860280" cy="7818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just"/>
            <a:r>
              <a:rPr lang="en-US" sz="1800" dirty="0"/>
              <a:t>Stacking is an ensemble learning technique that combines predictions from multiple models to improve stock price prediction accuracy. In stacking, diverse base models (such as linear regression, decision trees, or gradient boosting) are trained on the same data, and their predictions are then used as inputs to a meta-model, which learns to make the final prediction. </a:t>
            </a:r>
          </a:p>
        </p:txBody>
      </p:sp>
    </p:spTree>
    <p:extLst>
      <p:ext uri="{BB962C8B-B14F-4D97-AF65-F5344CB8AC3E}">
        <p14:creationId xmlns:p14="http://schemas.microsoft.com/office/powerpoint/2010/main" val="362305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Evaluation Scores​</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MSE​</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932688" y="3017520"/>
            <a:ext cx="2743200" cy="2785100"/>
          </a:xfrm>
        </p:spPr>
        <p:txBody>
          <a:bodyPr/>
          <a:lstStyle/>
          <a:p>
            <a:r>
              <a:rPr lang="en-US" dirty="0"/>
              <a:t>Mean Squared Error measures the average squared difference between the predicted and actual values. Lower values indicate better model performance. </a:t>
            </a:r>
          </a:p>
          <a:p>
            <a:endParaRPr lang="en-US" dirty="0"/>
          </a:p>
          <a:p>
            <a:r>
              <a:rPr lang="en-US" dirty="0"/>
              <a:t>Like MAE, MSE ranges from 0 to infinity. A value of 0 means perfect predictions</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dirty="0"/>
              <a:t>R^2</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pPr algn="just"/>
            <a:r>
              <a:rPr lang="en-US" dirty="0"/>
              <a:t>R-squared (R²) shows how well the model's predictions match the actual data. It tells you the percentage of the data's variation that the model can explain. A higher R² means a better fit.</a:t>
            </a:r>
          </a:p>
          <a:p>
            <a:pPr algn="just"/>
            <a:endParaRPr lang="en-US" dirty="0"/>
          </a:p>
          <a:p>
            <a:pPr algn="just"/>
            <a:r>
              <a:rPr lang="en-US" dirty="0"/>
              <a:t>1 means a perfect fit and 0 indicates the model doesn’t explain any variation beyond the mean of the data</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dirty="0"/>
              <a:t>MAE</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pPr algn="just"/>
            <a:r>
              <a:rPr lang="en-US" dirty="0"/>
              <a:t>Mean Absolute Error (MAE) is the average of the absolute differences between actual and predicted values. </a:t>
            </a:r>
          </a:p>
          <a:p>
            <a:endParaRPr lang="en-US" dirty="0"/>
          </a:p>
          <a:p>
            <a:r>
              <a:rPr lang="en-US" dirty="0"/>
              <a:t>A value of 0 means perfect predictions, while larger values indicate worse performance.</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p:txBody>
          <a:bodyPr/>
          <a:lstStyle/>
          <a:p>
            <a:r>
              <a:rPr lang="en-US" dirty="0"/>
              <a:t>Results</a:t>
            </a:r>
          </a:p>
        </p:txBody>
      </p:sp>
      <p:sp>
        <p:nvSpPr>
          <p:cNvPr id="43" name="Rectangle 42">
            <a:extLst>
              <a:ext uri="{FF2B5EF4-FFF2-40B4-BE49-F238E27FC236}">
                <a16:creationId xmlns:a16="http://schemas.microsoft.com/office/drawing/2014/main" id="{94B98D03-E478-2DA4-C449-62D6843B4BC2}"/>
              </a:ext>
            </a:extLst>
          </p:cNvPr>
          <p:cNvSpPr/>
          <p:nvPr/>
        </p:nvSpPr>
        <p:spPr>
          <a:xfrm>
            <a:off x="3813048" y="192024"/>
            <a:ext cx="8119872" cy="6473952"/>
          </a:xfrm>
          <a:prstGeom prst="rect">
            <a:avLst/>
          </a:prstGeom>
          <a:solidFill>
            <a:srgbClr val="EFE8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5" name="Table 44">
            <a:extLst>
              <a:ext uri="{FF2B5EF4-FFF2-40B4-BE49-F238E27FC236}">
                <a16:creationId xmlns:a16="http://schemas.microsoft.com/office/drawing/2014/main" id="{5395E6C9-8F59-D0FD-24A7-6AE561ACDD00}"/>
              </a:ext>
            </a:extLst>
          </p:cNvPr>
          <p:cNvGraphicFramePr>
            <a:graphicFrameLocks noGrp="1"/>
          </p:cNvGraphicFramePr>
          <p:nvPr>
            <p:extLst>
              <p:ext uri="{D42A27DB-BD31-4B8C-83A1-F6EECF244321}">
                <p14:modId xmlns:p14="http://schemas.microsoft.com/office/powerpoint/2010/main" val="3313202858"/>
              </p:ext>
            </p:extLst>
          </p:nvPr>
        </p:nvGraphicFramePr>
        <p:xfrm>
          <a:off x="4690364" y="317330"/>
          <a:ext cx="6493256" cy="2286000"/>
        </p:xfrm>
        <a:graphic>
          <a:graphicData uri="http://schemas.openxmlformats.org/drawingml/2006/table">
            <a:tbl>
              <a:tblPr firstRow="1" bandRow="1">
                <a:tableStyleId>{21E4AEA4-8DFA-4A89-87EB-49C32662AFE0}</a:tableStyleId>
              </a:tblPr>
              <a:tblGrid>
                <a:gridCol w="1623314">
                  <a:extLst>
                    <a:ext uri="{9D8B030D-6E8A-4147-A177-3AD203B41FA5}">
                      <a16:colId xmlns:a16="http://schemas.microsoft.com/office/drawing/2014/main" val="2219927993"/>
                    </a:ext>
                  </a:extLst>
                </a:gridCol>
                <a:gridCol w="1623314">
                  <a:extLst>
                    <a:ext uri="{9D8B030D-6E8A-4147-A177-3AD203B41FA5}">
                      <a16:colId xmlns:a16="http://schemas.microsoft.com/office/drawing/2014/main" val="1473142443"/>
                    </a:ext>
                  </a:extLst>
                </a:gridCol>
                <a:gridCol w="1623314">
                  <a:extLst>
                    <a:ext uri="{9D8B030D-6E8A-4147-A177-3AD203B41FA5}">
                      <a16:colId xmlns:a16="http://schemas.microsoft.com/office/drawing/2014/main" val="541228019"/>
                    </a:ext>
                  </a:extLst>
                </a:gridCol>
                <a:gridCol w="1623314">
                  <a:extLst>
                    <a:ext uri="{9D8B030D-6E8A-4147-A177-3AD203B41FA5}">
                      <a16:colId xmlns:a16="http://schemas.microsoft.com/office/drawing/2014/main" val="2413431641"/>
                    </a:ext>
                  </a:extLst>
                </a:gridCol>
              </a:tblGrid>
              <a:tr h="307002">
                <a:tc>
                  <a:txBody>
                    <a:bodyPr/>
                    <a:lstStyle/>
                    <a:p>
                      <a:pPr algn="ctr"/>
                      <a:r>
                        <a:rPr lang="en-IN" dirty="0"/>
                        <a:t>Evaluation Score</a:t>
                      </a:r>
                    </a:p>
                  </a:txBody>
                  <a:tcPr/>
                </a:tc>
                <a:tc>
                  <a:txBody>
                    <a:bodyPr/>
                    <a:lstStyle/>
                    <a:p>
                      <a:pPr algn="ctr"/>
                      <a:r>
                        <a:rPr lang="en-IN" dirty="0"/>
                        <a:t>Random Forest</a:t>
                      </a:r>
                    </a:p>
                  </a:txBody>
                  <a:tcPr/>
                </a:tc>
                <a:tc>
                  <a:txBody>
                    <a:bodyPr/>
                    <a:lstStyle/>
                    <a:p>
                      <a:pPr algn="ctr"/>
                      <a:r>
                        <a:rPr lang="en-IN" dirty="0"/>
                        <a:t>XG Boost</a:t>
                      </a:r>
                    </a:p>
                  </a:txBody>
                  <a:tcPr/>
                </a:tc>
                <a:tc>
                  <a:txBody>
                    <a:bodyPr/>
                    <a:lstStyle/>
                    <a:p>
                      <a:pPr algn="ctr"/>
                      <a:r>
                        <a:rPr lang="en-IN" dirty="0"/>
                        <a:t>Stacking</a:t>
                      </a:r>
                    </a:p>
                  </a:txBody>
                  <a:tcPr/>
                </a:tc>
                <a:extLst>
                  <a:ext uri="{0D108BD9-81ED-4DB2-BD59-A6C34878D82A}">
                    <a16:rowId xmlns:a16="http://schemas.microsoft.com/office/drawing/2014/main" val="444938713"/>
                  </a:ext>
                </a:extLst>
              </a:tr>
              <a:tr h="307002">
                <a:tc>
                  <a:txBody>
                    <a:bodyPr/>
                    <a:lstStyle/>
                    <a:p>
                      <a:pPr algn="ctr"/>
                      <a:r>
                        <a:rPr lang="en-IN" dirty="0"/>
                        <a:t>Mean Squared Error</a:t>
                      </a:r>
                    </a:p>
                  </a:txBody>
                  <a:tcPr/>
                </a:tc>
                <a:tc>
                  <a:txBody>
                    <a:bodyPr/>
                    <a:lstStyle/>
                    <a:p>
                      <a:pPr algn="ctr"/>
                      <a:r>
                        <a:rPr lang="en-IN" dirty="0"/>
                        <a:t>0.00021</a:t>
                      </a:r>
                    </a:p>
                  </a:txBody>
                  <a:tcPr/>
                </a:tc>
                <a:tc>
                  <a:txBody>
                    <a:bodyPr/>
                    <a:lstStyle/>
                    <a:p>
                      <a:pPr algn="ctr"/>
                      <a:r>
                        <a:rPr lang="en-IN" dirty="0"/>
                        <a:t>9.45939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0.000014</a:t>
                      </a:r>
                    </a:p>
                    <a:p>
                      <a:pPr algn="ctr"/>
                      <a:endParaRPr lang="en-IN" dirty="0"/>
                    </a:p>
                  </a:txBody>
                  <a:tcPr/>
                </a:tc>
                <a:extLst>
                  <a:ext uri="{0D108BD9-81ED-4DB2-BD59-A6C34878D82A}">
                    <a16:rowId xmlns:a16="http://schemas.microsoft.com/office/drawing/2014/main" val="4046976094"/>
                  </a:ext>
                </a:extLst>
              </a:tr>
              <a:tr h="307002">
                <a:tc>
                  <a:txBody>
                    <a:bodyPr/>
                    <a:lstStyle/>
                    <a:p>
                      <a:pPr algn="ctr"/>
                      <a:r>
                        <a:rPr lang="en-IN" dirty="0"/>
                        <a:t>R^2 Error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0.99016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0.99571</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0.99516</a:t>
                      </a:r>
                    </a:p>
                    <a:p>
                      <a:pPr algn="ctr"/>
                      <a:endParaRPr lang="en-IN" dirty="0"/>
                    </a:p>
                  </a:txBody>
                  <a:tcPr/>
                </a:tc>
                <a:extLst>
                  <a:ext uri="{0D108BD9-81ED-4DB2-BD59-A6C34878D82A}">
                    <a16:rowId xmlns:a16="http://schemas.microsoft.com/office/drawing/2014/main" val="4270892481"/>
                  </a:ext>
                </a:extLst>
              </a:tr>
              <a:tr h="337144">
                <a:tc>
                  <a:txBody>
                    <a:bodyPr/>
                    <a:lstStyle/>
                    <a:p>
                      <a:pPr algn="ctr"/>
                      <a:r>
                        <a:rPr lang="en-IN" dirty="0"/>
                        <a:t>Mean Absolute Error</a:t>
                      </a:r>
                    </a:p>
                  </a:txBody>
                  <a:tcPr/>
                </a:tc>
                <a:tc>
                  <a:txBody>
                    <a:bodyPr/>
                    <a:lstStyle/>
                    <a:p>
                      <a:pPr algn="ctr"/>
                      <a:r>
                        <a:rPr lang="en-IN" dirty="0"/>
                        <a:t>0.00563</a:t>
                      </a:r>
                    </a:p>
                  </a:txBody>
                  <a:tcPr/>
                </a:tc>
                <a:tc>
                  <a:txBody>
                    <a:bodyPr/>
                    <a:lstStyle/>
                    <a:p>
                      <a:pPr algn="ctr"/>
                      <a:r>
                        <a:rPr lang="en-IN" dirty="0"/>
                        <a:t>0.00592</a:t>
                      </a:r>
                    </a:p>
                  </a:txBody>
                  <a:tcPr/>
                </a:tc>
                <a:tc>
                  <a:txBody>
                    <a:bodyPr/>
                    <a:lstStyle/>
                    <a:p>
                      <a:pPr algn="ctr"/>
                      <a:r>
                        <a:rPr lang="en-IN" dirty="0"/>
                        <a:t>0.00460</a:t>
                      </a:r>
                    </a:p>
                  </a:txBody>
                  <a:tcPr/>
                </a:tc>
                <a:extLst>
                  <a:ext uri="{0D108BD9-81ED-4DB2-BD59-A6C34878D82A}">
                    <a16:rowId xmlns:a16="http://schemas.microsoft.com/office/drawing/2014/main" val="196777674"/>
                  </a:ext>
                </a:extLst>
              </a:tr>
            </a:tbl>
          </a:graphicData>
        </a:graphic>
      </p:graphicFrame>
      <p:sp>
        <p:nvSpPr>
          <p:cNvPr id="46" name="TextBox 45">
            <a:extLst>
              <a:ext uri="{FF2B5EF4-FFF2-40B4-BE49-F238E27FC236}">
                <a16:creationId xmlns:a16="http://schemas.microsoft.com/office/drawing/2014/main" id="{4687B889-ECCE-72D6-FDC7-EFAE87A84D4B}"/>
              </a:ext>
            </a:extLst>
          </p:cNvPr>
          <p:cNvSpPr txBox="1"/>
          <p:nvPr/>
        </p:nvSpPr>
        <p:spPr>
          <a:xfrm>
            <a:off x="6382512" y="2710348"/>
            <a:ext cx="4425696" cy="369332"/>
          </a:xfrm>
          <a:prstGeom prst="rect">
            <a:avLst/>
          </a:prstGeom>
          <a:noFill/>
        </p:spPr>
        <p:txBody>
          <a:bodyPr wrap="square" rtlCol="0">
            <a:spAutoFit/>
          </a:bodyPr>
          <a:lstStyle/>
          <a:p>
            <a:r>
              <a:rPr lang="en-IN" dirty="0"/>
              <a:t>Evaluation Scores of Model (With PCA)</a:t>
            </a:r>
          </a:p>
        </p:txBody>
      </p:sp>
      <p:graphicFrame>
        <p:nvGraphicFramePr>
          <p:cNvPr id="47" name="Table 46">
            <a:extLst>
              <a:ext uri="{FF2B5EF4-FFF2-40B4-BE49-F238E27FC236}">
                <a16:creationId xmlns:a16="http://schemas.microsoft.com/office/drawing/2014/main" id="{7822AAC5-2D63-FA5D-0BAC-66B8A33F328B}"/>
              </a:ext>
            </a:extLst>
          </p:cNvPr>
          <p:cNvGraphicFramePr>
            <a:graphicFrameLocks noGrp="1"/>
          </p:cNvGraphicFramePr>
          <p:nvPr>
            <p:extLst>
              <p:ext uri="{D42A27DB-BD31-4B8C-83A1-F6EECF244321}">
                <p14:modId xmlns:p14="http://schemas.microsoft.com/office/powerpoint/2010/main" val="21668911"/>
              </p:ext>
            </p:extLst>
          </p:nvPr>
        </p:nvGraphicFramePr>
        <p:xfrm>
          <a:off x="4690364" y="3373288"/>
          <a:ext cx="6493256" cy="2286000"/>
        </p:xfrm>
        <a:graphic>
          <a:graphicData uri="http://schemas.openxmlformats.org/drawingml/2006/table">
            <a:tbl>
              <a:tblPr firstRow="1" bandRow="1">
                <a:tableStyleId>{21E4AEA4-8DFA-4A89-87EB-49C32662AFE0}</a:tableStyleId>
              </a:tblPr>
              <a:tblGrid>
                <a:gridCol w="1623314">
                  <a:extLst>
                    <a:ext uri="{9D8B030D-6E8A-4147-A177-3AD203B41FA5}">
                      <a16:colId xmlns:a16="http://schemas.microsoft.com/office/drawing/2014/main" val="2219927993"/>
                    </a:ext>
                  </a:extLst>
                </a:gridCol>
                <a:gridCol w="1623314">
                  <a:extLst>
                    <a:ext uri="{9D8B030D-6E8A-4147-A177-3AD203B41FA5}">
                      <a16:colId xmlns:a16="http://schemas.microsoft.com/office/drawing/2014/main" val="1473142443"/>
                    </a:ext>
                  </a:extLst>
                </a:gridCol>
                <a:gridCol w="1623314">
                  <a:extLst>
                    <a:ext uri="{9D8B030D-6E8A-4147-A177-3AD203B41FA5}">
                      <a16:colId xmlns:a16="http://schemas.microsoft.com/office/drawing/2014/main" val="541228019"/>
                    </a:ext>
                  </a:extLst>
                </a:gridCol>
                <a:gridCol w="1623314">
                  <a:extLst>
                    <a:ext uri="{9D8B030D-6E8A-4147-A177-3AD203B41FA5}">
                      <a16:colId xmlns:a16="http://schemas.microsoft.com/office/drawing/2014/main" val="2413431641"/>
                    </a:ext>
                  </a:extLst>
                </a:gridCol>
              </a:tblGrid>
              <a:tr h="307002">
                <a:tc>
                  <a:txBody>
                    <a:bodyPr/>
                    <a:lstStyle/>
                    <a:p>
                      <a:pPr algn="ctr"/>
                      <a:r>
                        <a:rPr lang="en-IN" dirty="0"/>
                        <a:t>Evaluation Score</a:t>
                      </a:r>
                    </a:p>
                  </a:txBody>
                  <a:tcPr/>
                </a:tc>
                <a:tc>
                  <a:txBody>
                    <a:bodyPr/>
                    <a:lstStyle/>
                    <a:p>
                      <a:pPr algn="ctr"/>
                      <a:r>
                        <a:rPr lang="en-IN" dirty="0"/>
                        <a:t>Random Forest</a:t>
                      </a:r>
                    </a:p>
                  </a:txBody>
                  <a:tcPr/>
                </a:tc>
                <a:tc>
                  <a:txBody>
                    <a:bodyPr/>
                    <a:lstStyle/>
                    <a:p>
                      <a:pPr algn="ctr"/>
                      <a:r>
                        <a:rPr lang="en-IN" dirty="0"/>
                        <a:t>XG Boost</a:t>
                      </a:r>
                    </a:p>
                  </a:txBody>
                  <a:tcPr/>
                </a:tc>
                <a:tc>
                  <a:txBody>
                    <a:bodyPr/>
                    <a:lstStyle/>
                    <a:p>
                      <a:pPr algn="ctr"/>
                      <a:r>
                        <a:rPr lang="en-IN" dirty="0"/>
                        <a:t>Stacking</a:t>
                      </a:r>
                    </a:p>
                  </a:txBody>
                  <a:tcPr/>
                </a:tc>
                <a:extLst>
                  <a:ext uri="{0D108BD9-81ED-4DB2-BD59-A6C34878D82A}">
                    <a16:rowId xmlns:a16="http://schemas.microsoft.com/office/drawing/2014/main" val="444938713"/>
                  </a:ext>
                </a:extLst>
              </a:tr>
              <a:tr h="307002">
                <a:tc>
                  <a:txBody>
                    <a:bodyPr/>
                    <a:lstStyle/>
                    <a:p>
                      <a:pPr algn="ctr"/>
                      <a:r>
                        <a:rPr lang="en-IN" dirty="0"/>
                        <a:t>Mean Squared Error</a:t>
                      </a:r>
                    </a:p>
                  </a:txBody>
                  <a:tcPr/>
                </a:tc>
                <a:tc>
                  <a:txBody>
                    <a:bodyPr/>
                    <a:lstStyle/>
                    <a:p>
                      <a:pPr algn="ctr"/>
                      <a:r>
                        <a:rPr lang="en-IN" dirty="0"/>
                        <a:t>0.00027</a:t>
                      </a:r>
                    </a:p>
                  </a:txBody>
                  <a:tcPr/>
                </a:tc>
                <a:tc>
                  <a:txBody>
                    <a:bodyPr/>
                    <a:lstStyle/>
                    <a:p>
                      <a:pPr algn="ctr"/>
                      <a:r>
                        <a:rPr lang="en-IN" dirty="0"/>
                        <a:t>0.00082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0.00074</a:t>
                      </a:r>
                    </a:p>
                    <a:p>
                      <a:pPr algn="ctr"/>
                      <a:endParaRPr lang="en-IN" dirty="0"/>
                    </a:p>
                  </a:txBody>
                  <a:tcPr/>
                </a:tc>
                <a:extLst>
                  <a:ext uri="{0D108BD9-81ED-4DB2-BD59-A6C34878D82A}">
                    <a16:rowId xmlns:a16="http://schemas.microsoft.com/office/drawing/2014/main" val="4046976094"/>
                  </a:ext>
                </a:extLst>
              </a:tr>
              <a:tr h="307002">
                <a:tc>
                  <a:txBody>
                    <a:bodyPr/>
                    <a:lstStyle/>
                    <a:p>
                      <a:pPr algn="ctr"/>
                      <a:r>
                        <a:rPr lang="en-IN" dirty="0"/>
                        <a:t>R^2 Error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0.99025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0.96190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0.96571</a:t>
                      </a:r>
                    </a:p>
                    <a:p>
                      <a:pPr algn="ctr"/>
                      <a:endParaRPr lang="en-IN" dirty="0"/>
                    </a:p>
                  </a:txBody>
                  <a:tcPr/>
                </a:tc>
                <a:extLst>
                  <a:ext uri="{0D108BD9-81ED-4DB2-BD59-A6C34878D82A}">
                    <a16:rowId xmlns:a16="http://schemas.microsoft.com/office/drawing/2014/main" val="4270892481"/>
                  </a:ext>
                </a:extLst>
              </a:tr>
              <a:tr h="307002">
                <a:tc>
                  <a:txBody>
                    <a:bodyPr/>
                    <a:lstStyle/>
                    <a:p>
                      <a:pPr algn="ctr"/>
                      <a:r>
                        <a:rPr lang="en-IN" dirty="0"/>
                        <a:t>Mean Absolute Error</a:t>
                      </a:r>
                    </a:p>
                  </a:txBody>
                  <a:tcPr/>
                </a:tc>
                <a:tc>
                  <a:txBody>
                    <a:bodyPr/>
                    <a:lstStyle/>
                    <a:p>
                      <a:pPr algn="ctr"/>
                      <a:r>
                        <a:rPr lang="en-IN" dirty="0"/>
                        <a:t>0.01160</a:t>
                      </a:r>
                    </a:p>
                  </a:txBody>
                  <a:tcPr/>
                </a:tc>
                <a:tc>
                  <a:txBody>
                    <a:bodyPr/>
                    <a:lstStyle/>
                    <a:p>
                      <a:pPr algn="ctr"/>
                      <a:r>
                        <a:rPr lang="en-IN" dirty="0"/>
                        <a:t>0.01208</a:t>
                      </a:r>
                    </a:p>
                  </a:txBody>
                  <a:tcPr/>
                </a:tc>
                <a:tc>
                  <a:txBody>
                    <a:bodyPr/>
                    <a:lstStyle/>
                    <a:p>
                      <a:pPr algn="ctr"/>
                      <a:r>
                        <a:rPr lang="en-IN" dirty="0"/>
                        <a:t>0.01160</a:t>
                      </a:r>
                    </a:p>
                  </a:txBody>
                  <a:tcPr/>
                </a:tc>
                <a:extLst>
                  <a:ext uri="{0D108BD9-81ED-4DB2-BD59-A6C34878D82A}">
                    <a16:rowId xmlns:a16="http://schemas.microsoft.com/office/drawing/2014/main" val="196777674"/>
                  </a:ext>
                </a:extLst>
              </a:tr>
            </a:tbl>
          </a:graphicData>
        </a:graphic>
      </p:graphicFrame>
      <p:sp>
        <p:nvSpPr>
          <p:cNvPr id="48" name="TextBox 47">
            <a:extLst>
              <a:ext uri="{FF2B5EF4-FFF2-40B4-BE49-F238E27FC236}">
                <a16:creationId xmlns:a16="http://schemas.microsoft.com/office/drawing/2014/main" id="{4B38904D-C6D2-562F-4B8A-9F482F095B84}"/>
              </a:ext>
            </a:extLst>
          </p:cNvPr>
          <p:cNvSpPr txBox="1"/>
          <p:nvPr/>
        </p:nvSpPr>
        <p:spPr>
          <a:xfrm>
            <a:off x="6382512" y="5793300"/>
            <a:ext cx="4425696" cy="369332"/>
          </a:xfrm>
          <a:prstGeom prst="rect">
            <a:avLst/>
          </a:prstGeom>
          <a:noFill/>
        </p:spPr>
        <p:txBody>
          <a:bodyPr wrap="square" rtlCol="0">
            <a:spAutoFit/>
          </a:bodyPr>
          <a:lstStyle/>
          <a:p>
            <a:r>
              <a:rPr lang="en-IN" dirty="0"/>
              <a:t>Evaluation Scores of Model (Without PCA)</a:t>
            </a:r>
          </a:p>
        </p:txBody>
      </p:sp>
    </p:spTree>
    <p:extLst>
      <p:ext uri="{BB962C8B-B14F-4D97-AF65-F5344CB8AC3E}">
        <p14:creationId xmlns:p14="http://schemas.microsoft.com/office/powerpoint/2010/main" val="86653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a:xfrm>
            <a:off x="1202429" y="9143"/>
            <a:ext cx="9912096" cy="1014984"/>
          </a:xfrm>
        </p:spPr>
        <p:txBody>
          <a:bodyPr/>
          <a:lstStyle/>
          <a:p>
            <a:r>
              <a:rPr lang="en-US" dirty="0"/>
              <a:t>Predictions</a:t>
            </a:r>
          </a:p>
        </p:txBody>
      </p:sp>
      <p:sp>
        <p:nvSpPr>
          <p:cNvPr id="18" name="TextBox 17">
            <a:extLst>
              <a:ext uri="{FF2B5EF4-FFF2-40B4-BE49-F238E27FC236}">
                <a16:creationId xmlns:a16="http://schemas.microsoft.com/office/drawing/2014/main" id="{58B7E5CD-9094-F385-F8E7-3C71FE025310}"/>
              </a:ext>
            </a:extLst>
          </p:cNvPr>
          <p:cNvSpPr txBox="1"/>
          <p:nvPr/>
        </p:nvSpPr>
        <p:spPr>
          <a:xfrm>
            <a:off x="358140" y="1444752"/>
            <a:ext cx="11475720" cy="5047488"/>
          </a:xfrm>
          <a:prstGeom prst="rect">
            <a:avLst/>
          </a:prstGeom>
          <a:solidFill>
            <a:schemeClr val="accent3"/>
          </a:solidFill>
        </p:spPr>
        <p:txBody>
          <a:bodyPr wrap="square" rtlCol="0">
            <a:spAutoFit/>
          </a:bodyPr>
          <a:lstStyle/>
          <a:p>
            <a:endParaRPr lang="en-IN" dirty="0"/>
          </a:p>
        </p:txBody>
      </p:sp>
      <p:pic>
        <p:nvPicPr>
          <p:cNvPr id="20" name="Picture 19" descr="A graph with red and blue lines">
            <a:extLst>
              <a:ext uri="{FF2B5EF4-FFF2-40B4-BE49-F238E27FC236}">
                <a16:creationId xmlns:a16="http://schemas.microsoft.com/office/drawing/2014/main" id="{13A7FE3D-7910-DF2B-D786-EAE83DCF40A7}"/>
              </a:ext>
            </a:extLst>
          </p:cNvPr>
          <p:cNvPicPr>
            <a:picLocks noChangeAspect="1"/>
          </p:cNvPicPr>
          <p:nvPr/>
        </p:nvPicPr>
        <p:blipFill>
          <a:blip r:embed="rId2"/>
          <a:stretch>
            <a:fillRect/>
          </a:stretch>
        </p:blipFill>
        <p:spPr>
          <a:xfrm>
            <a:off x="1264907" y="1024127"/>
            <a:ext cx="9787139" cy="5283023"/>
          </a:xfrm>
          <a:prstGeom prst="rect">
            <a:avLst/>
          </a:prstGeom>
        </p:spPr>
      </p:pic>
      <p:sp>
        <p:nvSpPr>
          <p:cNvPr id="21" name="Title 6">
            <a:extLst>
              <a:ext uri="{FF2B5EF4-FFF2-40B4-BE49-F238E27FC236}">
                <a16:creationId xmlns:a16="http://schemas.microsoft.com/office/drawing/2014/main" id="{9FBF3A57-A37C-7D1A-1B8C-A873B42B7FD7}"/>
              </a:ext>
            </a:extLst>
          </p:cNvPr>
          <p:cNvSpPr txBox="1">
            <a:spLocks/>
          </p:cNvSpPr>
          <p:nvPr/>
        </p:nvSpPr>
        <p:spPr>
          <a:xfrm>
            <a:off x="1202428" y="6307150"/>
            <a:ext cx="9912096" cy="101498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bg1"/>
                </a:solidFill>
                <a:latin typeface="+mj-lt"/>
                <a:ea typeface="+mj-ea"/>
                <a:cs typeface="+mj-cs"/>
              </a:defRPr>
            </a:lvl1pPr>
          </a:lstStyle>
          <a:p>
            <a:r>
              <a:rPr lang="en-US" sz="2400" dirty="0">
                <a:latin typeface="+mn-lt"/>
              </a:rPr>
              <a:t>Graph for the Predicted Stock Prices of the best Performing Model (With PCA)</a:t>
            </a:r>
            <a:endParaRPr lang="en-US" sz="3200" dirty="0">
              <a:latin typeface="+mn-lt"/>
            </a:endParaRPr>
          </a:p>
        </p:txBody>
      </p:sp>
    </p:spTree>
    <p:extLst>
      <p:ext uri="{BB962C8B-B14F-4D97-AF65-F5344CB8AC3E}">
        <p14:creationId xmlns:p14="http://schemas.microsoft.com/office/powerpoint/2010/main" val="55935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04697-7262-DF56-10CF-42BBBF8A653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3BD961F-10DB-1A6C-31FE-F474932A9207}"/>
              </a:ext>
            </a:extLst>
          </p:cNvPr>
          <p:cNvSpPr>
            <a:spLocks noGrp="1"/>
          </p:cNvSpPr>
          <p:nvPr>
            <p:ph type="title"/>
          </p:nvPr>
        </p:nvSpPr>
        <p:spPr>
          <a:xfrm>
            <a:off x="1202429" y="9143"/>
            <a:ext cx="9912096" cy="1014984"/>
          </a:xfrm>
        </p:spPr>
        <p:txBody>
          <a:bodyPr/>
          <a:lstStyle/>
          <a:p>
            <a:r>
              <a:rPr lang="en-US" dirty="0"/>
              <a:t>Predictions</a:t>
            </a:r>
          </a:p>
        </p:txBody>
      </p:sp>
      <p:sp>
        <p:nvSpPr>
          <p:cNvPr id="18" name="TextBox 17">
            <a:extLst>
              <a:ext uri="{FF2B5EF4-FFF2-40B4-BE49-F238E27FC236}">
                <a16:creationId xmlns:a16="http://schemas.microsoft.com/office/drawing/2014/main" id="{935BA6AD-3755-53B9-A2B2-2B408833D876}"/>
              </a:ext>
            </a:extLst>
          </p:cNvPr>
          <p:cNvSpPr txBox="1"/>
          <p:nvPr/>
        </p:nvSpPr>
        <p:spPr>
          <a:xfrm>
            <a:off x="358140" y="1444752"/>
            <a:ext cx="11475720" cy="5047488"/>
          </a:xfrm>
          <a:prstGeom prst="rect">
            <a:avLst/>
          </a:prstGeom>
          <a:solidFill>
            <a:schemeClr val="accent3"/>
          </a:solidFill>
        </p:spPr>
        <p:txBody>
          <a:bodyPr wrap="square" rtlCol="0">
            <a:spAutoFit/>
          </a:bodyPr>
          <a:lstStyle/>
          <a:p>
            <a:endParaRPr lang="en-IN" dirty="0"/>
          </a:p>
        </p:txBody>
      </p:sp>
      <p:sp>
        <p:nvSpPr>
          <p:cNvPr id="21" name="Title 6">
            <a:extLst>
              <a:ext uri="{FF2B5EF4-FFF2-40B4-BE49-F238E27FC236}">
                <a16:creationId xmlns:a16="http://schemas.microsoft.com/office/drawing/2014/main" id="{9392D175-0CAF-D8AE-6B3F-E731314B7D4F}"/>
              </a:ext>
            </a:extLst>
          </p:cNvPr>
          <p:cNvSpPr txBox="1">
            <a:spLocks/>
          </p:cNvSpPr>
          <p:nvPr/>
        </p:nvSpPr>
        <p:spPr>
          <a:xfrm>
            <a:off x="1202428" y="6307150"/>
            <a:ext cx="9912096" cy="101498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bg1"/>
                </a:solidFill>
                <a:latin typeface="+mj-lt"/>
                <a:ea typeface="+mj-ea"/>
                <a:cs typeface="+mj-cs"/>
              </a:defRPr>
            </a:lvl1pPr>
          </a:lstStyle>
          <a:p>
            <a:r>
              <a:rPr lang="en-US" sz="2400" dirty="0">
                <a:latin typeface="+mn-lt"/>
              </a:rPr>
              <a:t>Graph for the Predicted Stock Prices of the best Performing Model (Without PCA)</a:t>
            </a:r>
            <a:endParaRPr lang="en-US" sz="3200" dirty="0">
              <a:latin typeface="+mn-lt"/>
            </a:endParaRPr>
          </a:p>
        </p:txBody>
      </p:sp>
      <p:pic>
        <p:nvPicPr>
          <p:cNvPr id="8" name="Picture 7" descr="A graph with green and blue lines&#10;&#10;Description automatically generated">
            <a:extLst>
              <a:ext uri="{FF2B5EF4-FFF2-40B4-BE49-F238E27FC236}">
                <a16:creationId xmlns:a16="http://schemas.microsoft.com/office/drawing/2014/main" id="{BCD51814-15E4-A842-3B7B-5D3535AD2663}"/>
              </a:ext>
            </a:extLst>
          </p:cNvPr>
          <p:cNvPicPr>
            <a:picLocks noChangeAspect="1"/>
          </p:cNvPicPr>
          <p:nvPr/>
        </p:nvPicPr>
        <p:blipFill>
          <a:blip r:embed="rId2"/>
          <a:stretch>
            <a:fillRect/>
          </a:stretch>
        </p:blipFill>
        <p:spPr>
          <a:xfrm>
            <a:off x="1202429" y="931459"/>
            <a:ext cx="9912097" cy="5350474"/>
          </a:xfrm>
          <a:prstGeom prst="rect">
            <a:avLst/>
          </a:prstGeom>
        </p:spPr>
      </p:pic>
    </p:spTree>
    <p:extLst>
      <p:ext uri="{BB962C8B-B14F-4D97-AF65-F5344CB8AC3E}">
        <p14:creationId xmlns:p14="http://schemas.microsoft.com/office/powerpoint/2010/main" val="4151403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891421" y="1453896"/>
            <a:ext cx="4959821" cy="1162762"/>
          </a:xfrm>
        </p:spPr>
        <p:txBody>
          <a:bodyPr/>
          <a:lstStyle/>
          <a:p>
            <a:r>
              <a:rPr lang="en-US" altLang="zh-CN" dirty="0"/>
              <a:t>To sum up</a:t>
            </a:r>
            <a:endParaRPr lang="en-US" dirty="0"/>
          </a:p>
        </p:txBody>
      </p:sp>
      <p:pic>
        <p:nvPicPr>
          <p:cNvPr id="12" name="Picture Placeholder 11" descr="Shoulder bag with golden chain on plain background">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223" r="223"/>
          <a:stretch/>
        </p:blip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891421" y="2515389"/>
            <a:ext cx="4818888" cy="2130552"/>
          </a:xfrm>
        </p:spPr>
        <p:txBody>
          <a:bodyPr/>
          <a:lstStyle/>
          <a:p>
            <a:r>
              <a:rPr lang="en-US"/>
              <a:t>In the comparison between models with and without PCA, the results show that applying PCA significantly improves model performance. </a:t>
            </a:r>
          </a:p>
          <a:p>
            <a:r>
              <a:rPr lang="en-US"/>
              <a:t>PCA enhances the accuracy and reliability of predictions by simplifying feature complexity and capturing key patterns, especially for models like XGBoost and Stacking. Among the three models, XGBoost with PCA emerges as the best performer, with the lowest error metrics and highest R² score, making it the most effective choice for this stock price prediction task.</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18</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527048" y="3108960"/>
            <a:ext cx="3913632" cy="1883664"/>
          </a:xfrm>
        </p:spPr>
        <p:txBody>
          <a:bodyPr/>
          <a:lstStyle/>
          <a:p>
            <a:r>
              <a:rPr lang="en-US" sz="2000" b="1" dirty="0"/>
              <a:t>“Never depend on a single source of income, make investment to create a second source”</a:t>
            </a:r>
          </a:p>
          <a:p>
            <a:endParaRPr lang="en-US" dirty="0"/>
          </a:p>
          <a:p>
            <a:r>
              <a:rPr lang="en-US" dirty="0"/>
              <a:t>Warren Buffet </a:t>
            </a:r>
          </a:p>
          <a:p>
            <a:endParaRPr lang="en-US" dirty="0"/>
          </a:p>
        </p:txBody>
      </p:sp>
      <p:pic>
        <p:nvPicPr>
          <p:cNvPr id="5" name="Picture Placeholder 4" descr="A person in a suit and tie">
            <a:extLst>
              <a:ext uri="{FF2B5EF4-FFF2-40B4-BE49-F238E27FC236}">
                <a16:creationId xmlns:a16="http://schemas.microsoft.com/office/drawing/2014/main" id="{858A4B7D-82B2-689E-0DD0-05EDCDC236BA}"/>
              </a:ext>
            </a:extLst>
          </p:cNvPr>
          <p:cNvPicPr>
            <a:picLocks noGrp="1" noChangeAspect="1"/>
          </p:cNvPicPr>
          <p:nvPr>
            <p:ph type="pic" sz="quarter" idx="10"/>
          </p:nvPr>
        </p:nvPicPr>
        <p:blipFill>
          <a:blip r:embed="rId2"/>
          <a:srcRect l="23503" r="23503"/>
          <a:stretch>
            <a:fillRect/>
          </a:stretch>
        </p:blipFill>
        <p:spPr>
          <a:xfrm>
            <a:off x="6443482" y="968188"/>
            <a:ext cx="4454014" cy="4585359"/>
          </a:xfr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97C7-BA61-23FD-C33F-DA0447F2DDD3}"/>
              </a:ext>
            </a:extLst>
          </p:cNvPr>
          <p:cNvSpPr>
            <a:spLocks noGrp="1"/>
          </p:cNvSpPr>
          <p:nvPr>
            <p:ph type="title"/>
          </p:nvPr>
        </p:nvSpPr>
        <p:spPr/>
        <p:txBody>
          <a:bodyPr/>
          <a:lstStyle/>
          <a:p>
            <a:r>
              <a:rPr lang="en-IN" sz="2800" dirty="0"/>
              <a:t>The best decisions are made by data and evidence, not just gut feelings</a:t>
            </a:r>
          </a:p>
        </p:txBody>
      </p:sp>
      <p:sp>
        <p:nvSpPr>
          <p:cNvPr id="3" name="Text Placeholder 2">
            <a:extLst>
              <a:ext uri="{FF2B5EF4-FFF2-40B4-BE49-F238E27FC236}">
                <a16:creationId xmlns:a16="http://schemas.microsoft.com/office/drawing/2014/main" id="{5FCCA270-0374-4B5F-85EB-A12FC59B098F}"/>
              </a:ext>
            </a:extLst>
          </p:cNvPr>
          <p:cNvSpPr>
            <a:spLocks noGrp="1"/>
          </p:cNvSpPr>
          <p:nvPr>
            <p:ph type="body" idx="1"/>
          </p:nvPr>
        </p:nvSpPr>
        <p:spPr>
          <a:xfrm>
            <a:off x="758952" y="4882896"/>
            <a:ext cx="2980944" cy="402336"/>
          </a:xfrm>
        </p:spPr>
        <p:txBody>
          <a:bodyPr/>
          <a:lstStyle/>
          <a:p>
            <a:r>
              <a:rPr lang="en-IN" dirty="0"/>
              <a:t>Jim Simons</a:t>
            </a:r>
          </a:p>
        </p:txBody>
      </p:sp>
      <p:pic>
        <p:nvPicPr>
          <p:cNvPr id="6" name="Picture Placeholder 5" descr="A person in a black suit&#10;&#10;Description automatically generated">
            <a:extLst>
              <a:ext uri="{FF2B5EF4-FFF2-40B4-BE49-F238E27FC236}">
                <a16:creationId xmlns:a16="http://schemas.microsoft.com/office/drawing/2014/main" id="{88B71073-4089-8DB3-01D8-E0E952F29B92}"/>
              </a:ext>
            </a:extLst>
          </p:cNvPr>
          <p:cNvPicPr>
            <a:picLocks noGrp="1" noChangeAspect="1"/>
          </p:cNvPicPr>
          <p:nvPr>
            <p:ph type="pic" sz="quarter" idx="10"/>
          </p:nvPr>
        </p:nvPicPr>
        <p:blipFill>
          <a:blip r:embed="rId2"/>
          <a:srcRect l="16838" r="16838"/>
          <a:stretch>
            <a:fillRect/>
          </a:stretch>
        </p:blipFill>
        <p:spPr/>
      </p:pic>
    </p:spTree>
    <p:extLst>
      <p:ext uri="{BB962C8B-B14F-4D97-AF65-F5344CB8AC3E}">
        <p14:creationId xmlns:p14="http://schemas.microsoft.com/office/powerpoint/2010/main" val="347000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sz="5400" dirty="0"/>
              <a:t>OBJECTIVES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824102" y="4325112"/>
            <a:ext cx="1947672" cy="1188720"/>
          </a:xfrm>
        </p:spPr>
        <p:txBody>
          <a:bodyPr/>
          <a:lstStyle/>
          <a:p>
            <a:r>
              <a:rPr lang="en-IN" dirty="0"/>
              <a:t>Develop a predictive model</a:t>
            </a:r>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1947672" cy="1113978"/>
          </a:xfrm>
        </p:spPr>
        <p:txBody>
          <a:bodyPr/>
          <a:lstStyle/>
          <a:p>
            <a:r>
              <a:rPr lang="en-US" dirty="0"/>
              <a:t>Boosting the preciseness of the model</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8328" y="4313642"/>
            <a:ext cx="1947672" cy="1538518"/>
          </a:xfrm>
        </p:spPr>
        <p:txBody>
          <a:bodyPr/>
          <a:lstStyle/>
          <a:p>
            <a:r>
              <a:rPr lang="en-US" dirty="0"/>
              <a:t>Make the model prone to wrong predictions </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Comparison </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306972" y="4267068"/>
            <a:ext cx="2265744" cy="736688"/>
          </a:xfrm>
        </p:spPr>
        <p:txBody>
          <a:bodyPr/>
          <a:lstStyle/>
          <a:p>
            <a:r>
              <a:rPr lang="en-US" dirty="0"/>
              <a:t>Visualize model predictions against actual stock prices</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85088" y="1179576"/>
            <a:ext cx="4706112" cy="987552"/>
          </a:xfrm>
        </p:spPr>
        <p:txBody>
          <a:bodyPr/>
          <a:lstStyle/>
          <a:p>
            <a:r>
              <a:rPr lang="en-US" sz="4800"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01496" y="2066544"/>
            <a:ext cx="6022848" cy="2953512"/>
          </a:xfrm>
        </p:spPr>
        <p:txBody>
          <a:bodyPr/>
          <a:lstStyle/>
          <a:p>
            <a:r>
              <a:rPr lang="en-US" dirty="0"/>
              <a:t>The stock market is known for its high volatility, influenced by various factors such as company earnings, global economic conditions, and investor behavior. Therefore, accurately predicting stock prices remains a complex problem.</a:t>
            </a:r>
          </a:p>
          <a:p>
            <a:r>
              <a:rPr lang="en-US" dirty="0"/>
              <a:t>The stock market's unpredictable nature requires advanced techniques and tools to capture patterns and trends. Traditional financial analysis relies on historical data and indicators like moving averages, volume, and fundamental analysis. However, machine learning techniques offer a dynamic way to model and learn patterns based on large datasets, making it feasible to achieve more accurate predictions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9" name="Picture Placeholder 8" descr="A person throwing money in the air&#10;&#10;Description automatically generated">
            <a:extLst>
              <a:ext uri="{FF2B5EF4-FFF2-40B4-BE49-F238E27FC236}">
                <a16:creationId xmlns:a16="http://schemas.microsoft.com/office/drawing/2014/main" id="{7EE54D90-A210-423B-4D8D-FD54A10292FB}"/>
              </a:ext>
            </a:extLst>
          </p:cNvPr>
          <p:cNvPicPr>
            <a:picLocks noGrp="1" noChangeAspect="1"/>
          </p:cNvPicPr>
          <p:nvPr>
            <p:ph type="pic" sz="quarter" idx="13"/>
          </p:nvPr>
        </p:nvPicPr>
        <p:blipFill>
          <a:blip r:embed="rId2"/>
          <a:srcRect t="416" b="416"/>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B662A06-9DEA-9774-DC0A-CE85D5848A54}"/>
              </a:ext>
            </a:extLst>
          </p:cNvPr>
          <p:cNvSpPr>
            <a:spLocks noGrp="1"/>
          </p:cNvSpPr>
          <p:nvPr>
            <p:ph type="title"/>
          </p:nvPr>
        </p:nvSpPr>
        <p:spPr>
          <a:xfrm>
            <a:off x="5978024" y="1783080"/>
            <a:ext cx="4959821" cy="1162762"/>
          </a:xfrm>
        </p:spPr>
        <p:txBody>
          <a:bodyPr/>
          <a:lstStyle/>
          <a:p>
            <a:endParaRPr lang="en-US"/>
          </a:p>
        </p:txBody>
      </p:sp>
      <p:pic>
        <p:nvPicPr>
          <p:cNvPr id="7" name="Picture Placeholder 6" descr="A blue and black tunnel with many small lights&#10;&#10;Description automatically generated with medium confidence">
            <a:extLst>
              <a:ext uri="{FF2B5EF4-FFF2-40B4-BE49-F238E27FC236}">
                <a16:creationId xmlns:a16="http://schemas.microsoft.com/office/drawing/2014/main" id="{1EAA97EA-02DD-2A78-5282-CB500767966C}"/>
              </a:ext>
            </a:extLst>
          </p:cNvPr>
          <p:cNvPicPr>
            <a:picLocks noGrp="1" noChangeAspect="1"/>
          </p:cNvPicPr>
          <p:nvPr>
            <p:ph type="pic" sz="quarter" idx="13"/>
          </p:nvPr>
        </p:nvPicPr>
        <p:blipFill>
          <a:blip r:embed="rId2"/>
          <a:srcRect l="39984" r="17665" b="-1"/>
          <a:stretch/>
        </p:blipFill>
        <p:spPr>
          <a:xfrm>
            <a:off x="20" y="10"/>
            <a:ext cx="4351108" cy="6857990"/>
          </a:xfrm>
          <a:noFill/>
        </p:spPr>
      </p:pic>
      <p:pic>
        <p:nvPicPr>
          <p:cNvPr id="9" name="Content Placeholder 8" descr="A screenshot of a computer&#10;&#10;Description automatically generated">
            <a:extLst>
              <a:ext uri="{FF2B5EF4-FFF2-40B4-BE49-F238E27FC236}">
                <a16:creationId xmlns:a16="http://schemas.microsoft.com/office/drawing/2014/main" id="{1D5B52C7-AB56-A845-DC22-0FA363F56644}"/>
              </a:ext>
            </a:extLst>
          </p:cNvPr>
          <p:cNvPicPr>
            <a:picLocks noGrp="1" noChangeAspect="1"/>
          </p:cNvPicPr>
          <p:nvPr>
            <p:ph idx="1"/>
          </p:nvPr>
        </p:nvPicPr>
        <p:blipFill>
          <a:blip r:embed="rId3"/>
          <a:stretch>
            <a:fillRect/>
          </a:stretch>
        </p:blipFill>
        <p:spPr>
          <a:xfrm>
            <a:off x="5205149" y="815416"/>
            <a:ext cx="6498638" cy="5201335"/>
          </a:xfrm>
        </p:spPr>
      </p:pic>
      <p:sp>
        <p:nvSpPr>
          <p:cNvPr id="5" name="Slide Number Placeholder 4">
            <a:extLst>
              <a:ext uri="{FF2B5EF4-FFF2-40B4-BE49-F238E27FC236}">
                <a16:creationId xmlns:a16="http://schemas.microsoft.com/office/drawing/2014/main" id="{C8674AF1-D6B4-9559-926E-DD722FBD26E1}"/>
              </a:ext>
            </a:extLst>
          </p:cNvPr>
          <p:cNvSpPr>
            <a:spLocks noGrp="1"/>
          </p:cNvSpPr>
          <p:nvPr>
            <p:ph type="sldNum" sz="quarter" idx="12"/>
          </p:nvPr>
        </p:nvSpPr>
        <p:spPr>
          <a:xfrm>
            <a:off x="8072901" y="6400904"/>
            <a:ext cx="365760" cy="246888"/>
          </a:xfrm>
        </p:spPr>
        <p:txBody>
          <a:bodyPr anchor="ctr">
            <a:normAutofit/>
          </a:bodyPr>
          <a:lstStyle/>
          <a:p>
            <a:pPr>
              <a:spcAft>
                <a:spcPts val="600"/>
              </a:spcAft>
            </a:pPr>
            <a:fld id="{8D0AFDD5-844D-364D-8AEC-50CF4D36D55D}" type="slidenum">
              <a:rPr lang="en-US" noProof="0" smtClean="0"/>
              <a:pPr>
                <a:spcAft>
                  <a:spcPts val="600"/>
                </a:spcAft>
              </a:pPr>
              <a:t>5</a:t>
            </a:fld>
            <a:endParaRPr lang="en-US" noProof="0"/>
          </a:p>
        </p:txBody>
      </p:sp>
    </p:spTree>
    <p:extLst>
      <p:ext uri="{BB962C8B-B14F-4D97-AF65-F5344CB8AC3E}">
        <p14:creationId xmlns:p14="http://schemas.microsoft.com/office/powerpoint/2010/main" val="346316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Feature Engineering</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CFCBA733-4330-32D2-DA72-EEB54055EC41}"/>
              </a:ext>
            </a:extLst>
          </p:cNvPr>
          <p:cNvSpPr>
            <a:spLocks noGrp="1"/>
          </p:cNvSpPr>
          <p:nvPr>
            <p:ph idx="1"/>
          </p:nvPr>
        </p:nvSpPr>
        <p:spPr/>
        <p:txBody>
          <a:bodyPr/>
          <a:lstStyle/>
          <a:p>
            <a:r>
              <a:rPr lang="en-US" sz="2400" b="1" dirty="0"/>
              <a:t>Simple Moving Average (SMA)</a:t>
            </a:r>
            <a:r>
              <a:rPr lang="en-US" sz="2400" dirty="0"/>
              <a:t>: This is the average stock price over a set number of days. It smooths out price fluctuations, helping to show the general trend of the stock.</a:t>
            </a:r>
          </a:p>
          <a:p>
            <a:r>
              <a:rPr lang="en-US" sz="2400" b="1" dirty="0"/>
              <a:t>Exponential Moving Average (EMA)</a:t>
            </a:r>
            <a:r>
              <a:rPr lang="en-US" sz="2400" dirty="0"/>
              <a:t>: Like SMA but gives more importance to recent prices, making it more responsive to new changes. It’s great for spotting trends faster.</a:t>
            </a:r>
          </a:p>
          <a:p>
            <a:r>
              <a:rPr lang="en-US" sz="2400" b="1" dirty="0"/>
              <a:t>Relative Strength Index (RSI)</a:t>
            </a:r>
            <a:r>
              <a:rPr lang="en-US" sz="2400" dirty="0"/>
              <a:t>: A momentum indicator that shows if a stock is overbought (above 70) or oversold (below 30), helping identify potential reversal points.</a:t>
            </a:r>
          </a:p>
          <a:p>
            <a:r>
              <a:rPr lang="en-US" sz="2400" b="1" dirty="0"/>
              <a:t>Moving Average Convergence Divergence (MACD)</a:t>
            </a:r>
            <a:r>
              <a:rPr lang="en-US" sz="2400" dirty="0"/>
              <a:t>: Shows the difference between two EMAs (typically 12-day and 26-day). When it crosses above or below a “signal line,” it suggests potential buy or sell signals.</a:t>
            </a:r>
            <a:endParaRPr lang="en-IN" sz="2400" dirty="0"/>
          </a:p>
        </p:txBody>
      </p:sp>
    </p:spTree>
    <p:extLst>
      <p:ext uri="{BB962C8B-B14F-4D97-AF65-F5344CB8AC3E}">
        <p14:creationId xmlns:p14="http://schemas.microsoft.com/office/powerpoint/2010/main" val="28310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E8C7262-1E36-69A4-D7B7-0357222E6522}"/>
              </a:ext>
            </a:extLst>
          </p:cNvPr>
          <p:cNvSpPr>
            <a:spLocks noGrp="1"/>
          </p:cNvSpPr>
          <p:nvPr>
            <p:ph type="title"/>
          </p:nvPr>
        </p:nvSpPr>
        <p:spPr>
          <a:xfrm>
            <a:off x="1139952" y="512064"/>
            <a:ext cx="9912096" cy="1014984"/>
          </a:xfrm>
        </p:spPr>
        <p:txBody>
          <a:bodyPr/>
          <a:lstStyle/>
          <a:p>
            <a:r>
              <a:rPr lang="en-US" dirty="0"/>
              <a:t>Technical Indicators</a:t>
            </a:r>
          </a:p>
        </p:txBody>
      </p:sp>
      <p:pic>
        <p:nvPicPr>
          <p:cNvPr id="6" name="Picture 5" descr="A black screen with numbers and numbers&#10;&#10;Description automatically generated">
            <a:extLst>
              <a:ext uri="{FF2B5EF4-FFF2-40B4-BE49-F238E27FC236}">
                <a16:creationId xmlns:a16="http://schemas.microsoft.com/office/drawing/2014/main" id="{5205F76B-B5DE-1372-C3EB-B7DAFA1C4F0D}"/>
              </a:ext>
            </a:extLst>
          </p:cNvPr>
          <p:cNvPicPr>
            <a:picLocks noChangeAspect="1"/>
          </p:cNvPicPr>
          <p:nvPr/>
        </p:nvPicPr>
        <p:blipFill>
          <a:blip r:embed="rId2"/>
          <a:srcRect l="22664"/>
          <a:stretch/>
        </p:blipFill>
        <p:spPr>
          <a:xfrm>
            <a:off x="484632" y="1810512"/>
            <a:ext cx="11000232" cy="4160520"/>
          </a:xfrm>
          <a:prstGeom prst="rect">
            <a:avLst/>
          </a:prstGeom>
          <a:noFill/>
        </p:spPr>
      </p:pic>
      <p:sp>
        <p:nvSpPr>
          <p:cNvPr id="2" name="Slide Number Placeholder 1">
            <a:extLst>
              <a:ext uri="{FF2B5EF4-FFF2-40B4-BE49-F238E27FC236}">
                <a16:creationId xmlns:a16="http://schemas.microsoft.com/office/drawing/2014/main" id="{0BF79741-CAC2-77C0-8B18-73A0DF6FD7CC}"/>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7</a:t>
            </a:fld>
            <a:endParaRPr lang="en-US" noProof="0"/>
          </a:p>
        </p:txBody>
      </p:sp>
      <p:sp>
        <p:nvSpPr>
          <p:cNvPr id="3" name="Footer Placeholder 2">
            <a:extLst>
              <a:ext uri="{FF2B5EF4-FFF2-40B4-BE49-F238E27FC236}">
                <a16:creationId xmlns:a16="http://schemas.microsoft.com/office/drawing/2014/main" id="{DBE6C22A-8D3C-6B6E-B59A-1BD66F6A96B9}"/>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4" name="Date Placeholder 3">
            <a:extLst>
              <a:ext uri="{FF2B5EF4-FFF2-40B4-BE49-F238E27FC236}">
                <a16:creationId xmlns:a16="http://schemas.microsoft.com/office/drawing/2014/main" id="{DBE122E2-5399-DFB0-FC0A-0A3596CDC278}"/>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spTree>
    <p:extLst>
      <p:ext uri="{BB962C8B-B14F-4D97-AF65-F5344CB8AC3E}">
        <p14:creationId xmlns:p14="http://schemas.microsoft.com/office/powerpoint/2010/main" val="33429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6070-74AB-A512-1A53-AFB4B0387C53}"/>
              </a:ext>
            </a:extLst>
          </p:cNvPr>
          <p:cNvSpPr>
            <a:spLocks noGrp="1"/>
          </p:cNvSpPr>
          <p:nvPr>
            <p:ph type="title"/>
          </p:nvPr>
        </p:nvSpPr>
        <p:spPr>
          <a:xfrm>
            <a:off x="255706" y="780642"/>
            <a:ext cx="3465576" cy="2230934"/>
          </a:xfrm>
        </p:spPr>
        <p:txBody>
          <a:bodyPr/>
          <a:lstStyle/>
          <a:p>
            <a:r>
              <a:rPr lang="en-IN" b="1" dirty="0"/>
              <a:t>PCA</a:t>
            </a:r>
          </a:p>
        </p:txBody>
      </p:sp>
      <p:sp>
        <p:nvSpPr>
          <p:cNvPr id="3" name="Picture Placeholder 2">
            <a:extLst>
              <a:ext uri="{FF2B5EF4-FFF2-40B4-BE49-F238E27FC236}">
                <a16:creationId xmlns:a16="http://schemas.microsoft.com/office/drawing/2014/main" id="{4F9F24A0-FA1D-C297-36DB-982154DBA704}"/>
              </a:ext>
            </a:extLst>
          </p:cNvPr>
          <p:cNvSpPr>
            <a:spLocks noGrp="1"/>
          </p:cNvSpPr>
          <p:nvPr>
            <p:ph type="pic" sz="quarter" idx="10"/>
          </p:nvPr>
        </p:nvSpPr>
        <p:spPr/>
        <p:txBody>
          <a:bodyPr/>
          <a:lstStyle/>
          <a:p>
            <a:r>
              <a:rPr lang="en-IN" sz="3600" b="1" dirty="0"/>
              <a:t>1</a:t>
            </a:r>
          </a:p>
        </p:txBody>
      </p:sp>
      <p:sp>
        <p:nvSpPr>
          <p:cNvPr id="4" name="Text Placeholder 3">
            <a:extLst>
              <a:ext uri="{FF2B5EF4-FFF2-40B4-BE49-F238E27FC236}">
                <a16:creationId xmlns:a16="http://schemas.microsoft.com/office/drawing/2014/main" id="{0909EBEA-EBD1-0723-1624-D84A756A7B80}"/>
              </a:ext>
            </a:extLst>
          </p:cNvPr>
          <p:cNvSpPr>
            <a:spLocks noGrp="1"/>
          </p:cNvSpPr>
          <p:nvPr>
            <p:ph type="body" sz="quarter" idx="15"/>
          </p:nvPr>
        </p:nvSpPr>
        <p:spPr>
          <a:xfrm>
            <a:off x="5775636" y="581814"/>
            <a:ext cx="3840480" cy="338328"/>
          </a:xfrm>
        </p:spPr>
        <p:txBody>
          <a:bodyPr/>
          <a:lstStyle/>
          <a:p>
            <a:r>
              <a:rPr lang="en-IN" dirty="0"/>
              <a:t>Standardize the Data</a:t>
            </a:r>
          </a:p>
        </p:txBody>
      </p:sp>
      <p:sp>
        <p:nvSpPr>
          <p:cNvPr id="6" name="Picture Placeholder 5">
            <a:extLst>
              <a:ext uri="{FF2B5EF4-FFF2-40B4-BE49-F238E27FC236}">
                <a16:creationId xmlns:a16="http://schemas.microsoft.com/office/drawing/2014/main" id="{02809318-2C88-733F-C31E-7FD997878750}"/>
              </a:ext>
            </a:extLst>
          </p:cNvPr>
          <p:cNvSpPr>
            <a:spLocks noGrp="1"/>
          </p:cNvSpPr>
          <p:nvPr>
            <p:ph type="pic" sz="quarter" idx="11"/>
          </p:nvPr>
        </p:nvSpPr>
        <p:spPr/>
        <p:txBody>
          <a:bodyPr/>
          <a:lstStyle/>
          <a:p>
            <a:r>
              <a:rPr lang="en-IN" sz="3600" b="1" dirty="0"/>
              <a:t>2</a:t>
            </a:r>
          </a:p>
        </p:txBody>
      </p:sp>
      <p:sp>
        <p:nvSpPr>
          <p:cNvPr id="7" name="Text Placeholder 6">
            <a:extLst>
              <a:ext uri="{FF2B5EF4-FFF2-40B4-BE49-F238E27FC236}">
                <a16:creationId xmlns:a16="http://schemas.microsoft.com/office/drawing/2014/main" id="{381EC4B2-B6CA-E2CD-DE94-EB9A14C8019D}"/>
              </a:ext>
            </a:extLst>
          </p:cNvPr>
          <p:cNvSpPr>
            <a:spLocks noGrp="1"/>
          </p:cNvSpPr>
          <p:nvPr>
            <p:ph type="body" sz="quarter" idx="16"/>
          </p:nvPr>
        </p:nvSpPr>
        <p:spPr>
          <a:xfrm>
            <a:off x="5769864" y="1871118"/>
            <a:ext cx="3840480" cy="338328"/>
          </a:xfrm>
        </p:spPr>
        <p:txBody>
          <a:bodyPr/>
          <a:lstStyle/>
          <a:p>
            <a:r>
              <a:rPr lang="en-IN" dirty="0"/>
              <a:t>Calculate Covariance Matrix</a:t>
            </a:r>
          </a:p>
        </p:txBody>
      </p:sp>
      <p:sp>
        <p:nvSpPr>
          <p:cNvPr id="9" name="Picture Placeholder 8">
            <a:extLst>
              <a:ext uri="{FF2B5EF4-FFF2-40B4-BE49-F238E27FC236}">
                <a16:creationId xmlns:a16="http://schemas.microsoft.com/office/drawing/2014/main" id="{3A20157B-D23B-5DA3-C238-310BC414659E}"/>
              </a:ext>
            </a:extLst>
          </p:cNvPr>
          <p:cNvSpPr>
            <a:spLocks noGrp="1"/>
          </p:cNvSpPr>
          <p:nvPr>
            <p:ph type="pic" sz="quarter" idx="12"/>
          </p:nvPr>
        </p:nvSpPr>
        <p:spPr/>
        <p:txBody>
          <a:bodyPr/>
          <a:lstStyle/>
          <a:p>
            <a:r>
              <a:rPr lang="en-IN" sz="3600" b="1" dirty="0"/>
              <a:t>3</a:t>
            </a:r>
          </a:p>
        </p:txBody>
      </p:sp>
      <p:sp>
        <p:nvSpPr>
          <p:cNvPr id="10" name="Text Placeholder 9">
            <a:extLst>
              <a:ext uri="{FF2B5EF4-FFF2-40B4-BE49-F238E27FC236}">
                <a16:creationId xmlns:a16="http://schemas.microsoft.com/office/drawing/2014/main" id="{3ACCBFCF-F82B-C6CA-43E6-5ECDA62CCB38}"/>
              </a:ext>
            </a:extLst>
          </p:cNvPr>
          <p:cNvSpPr>
            <a:spLocks noGrp="1"/>
          </p:cNvSpPr>
          <p:nvPr>
            <p:ph type="body" sz="quarter" idx="17"/>
          </p:nvPr>
        </p:nvSpPr>
        <p:spPr>
          <a:xfrm>
            <a:off x="5769864" y="3160422"/>
            <a:ext cx="5495544" cy="338328"/>
          </a:xfrm>
        </p:spPr>
        <p:txBody>
          <a:bodyPr/>
          <a:lstStyle/>
          <a:p>
            <a:r>
              <a:rPr lang="en-IN" dirty="0"/>
              <a:t>Compute Eigenvalues and Eigenvectors</a:t>
            </a:r>
          </a:p>
        </p:txBody>
      </p:sp>
      <p:sp>
        <p:nvSpPr>
          <p:cNvPr id="12" name="Picture Placeholder 11">
            <a:extLst>
              <a:ext uri="{FF2B5EF4-FFF2-40B4-BE49-F238E27FC236}">
                <a16:creationId xmlns:a16="http://schemas.microsoft.com/office/drawing/2014/main" id="{37A06C84-903B-84F9-1108-9F30DB543248}"/>
              </a:ext>
            </a:extLst>
          </p:cNvPr>
          <p:cNvSpPr>
            <a:spLocks noGrp="1"/>
          </p:cNvSpPr>
          <p:nvPr>
            <p:ph type="pic" sz="quarter" idx="13"/>
          </p:nvPr>
        </p:nvSpPr>
        <p:spPr/>
        <p:txBody>
          <a:bodyPr/>
          <a:lstStyle/>
          <a:p>
            <a:r>
              <a:rPr lang="en-IN" sz="3600" b="1" dirty="0"/>
              <a:t>4</a:t>
            </a:r>
          </a:p>
        </p:txBody>
      </p:sp>
      <p:sp>
        <p:nvSpPr>
          <p:cNvPr id="13" name="Text Placeholder 12">
            <a:extLst>
              <a:ext uri="{FF2B5EF4-FFF2-40B4-BE49-F238E27FC236}">
                <a16:creationId xmlns:a16="http://schemas.microsoft.com/office/drawing/2014/main" id="{60AB9F85-2EA6-39E9-2744-83D6EE545A4B}"/>
              </a:ext>
            </a:extLst>
          </p:cNvPr>
          <p:cNvSpPr>
            <a:spLocks noGrp="1"/>
          </p:cNvSpPr>
          <p:nvPr>
            <p:ph type="body" sz="quarter" idx="18"/>
          </p:nvPr>
        </p:nvSpPr>
        <p:spPr>
          <a:xfrm>
            <a:off x="5769864" y="4449726"/>
            <a:ext cx="5029200" cy="338328"/>
          </a:xfrm>
        </p:spPr>
        <p:txBody>
          <a:bodyPr/>
          <a:lstStyle/>
          <a:p>
            <a:r>
              <a:rPr lang="en-IN" dirty="0"/>
              <a:t>Rank and Select Components</a:t>
            </a:r>
          </a:p>
        </p:txBody>
      </p:sp>
      <p:sp>
        <p:nvSpPr>
          <p:cNvPr id="15" name="Picture Placeholder 14">
            <a:extLst>
              <a:ext uri="{FF2B5EF4-FFF2-40B4-BE49-F238E27FC236}">
                <a16:creationId xmlns:a16="http://schemas.microsoft.com/office/drawing/2014/main" id="{20AD26E6-8CFD-80E8-0D5C-390FDCCFAC7B}"/>
              </a:ext>
            </a:extLst>
          </p:cNvPr>
          <p:cNvSpPr>
            <a:spLocks noGrp="1"/>
          </p:cNvSpPr>
          <p:nvPr>
            <p:ph type="pic" sz="quarter" idx="14"/>
          </p:nvPr>
        </p:nvSpPr>
        <p:spPr/>
        <p:txBody>
          <a:bodyPr/>
          <a:lstStyle/>
          <a:p>
            <a:r>
              <a:rPr lang="en-IN" sz="3600" b="1" dirty="0"/>
              <a:t>5</a:t>
            </a:r>
          </a:p>
        </p:txBody>
      </p:sp>
      <p:sp>
        <p:nvSpPr>
          <p:cNvPr id="16" name="Text Placeholder 15">
            <a:extLst>
              <a:ext uri="{FF2B5EF4-FFF2-40B4-BE49-F238E27FC236}">
                <a16:creationId xmlns:a16="http://schemas.microsoft.com/office/drawing/2014/main" id="{84962444-D7E9-CDFE-CEA0-21B185848DA9}"/>
              </a:ext>
            </a:extLst>
          </p:cNvPr>
          <p:cNvSpPr>
            <a:spLocks noGrp="1"/>
          </p:cNvSpPr>
          <p:nvPr>
            <p:ph type="body" sz="quarter" idx="19"/>
          </p:nvPr>
        </p:nvSpPr>
        <p:spPr>
          <a:xfrm>
            <a:off x="5775636" y="5783580"/>
            <a:ext cx="3840480" cy="338328"/>
          </a:xfrm>
        </p:spPr>
        <p:txBody>
          <a:bodyPr/>
          <a:lstStyle/>
          <a:p>
            <a:r>
              <a:rPr lang="en-IN" dirty="0"/>
              <a:t>Analyse the data</a:t>
            </a:r>
          </a:p>
        </p:txBody>
      </p:sp>
      <p:sp>
        <p:nvSpPr>
          <p:cNvPr id="18" name="TextBox 17">
            <a:extLst>
              <a:ext uri="{FF2B5EF4-FFF2-40B4-BE49-F238E27FC236}">
                <a16:creationId xmlns:a16="http://schemas.microsoft.com/office/drawing/2014/main" id="{F1481636-0E5A-5111-9125-9C19BE88C94B}"/>
              </a:ext>
            </a:extLst>
          </p:cNvPr>
          <p:cNvSpPr txBox="1"/>
          <p:nvPr/>
        </p:nvSpPr>
        <p:spPr>
          <a:xfrm>
            <a:off x="612648" y="2532425"/>
            <a:ext cx="3630168" cy="1938992"/>
          </a:xfrm>
          <a:prstGeom prst="rect">
            <a:avLst/>
          </a:prstGeom>
          <a:noFill/>
        </p:spPr>
        <p:txBody>
          <a:bodyPr wrap="square" rtlCol="0">
            <a:spAutoFit/>
          </a:bodyPr>
          <a:lstStyle/>
          <a:p>
            <a:pPr algn="just"/>
            <a:r>
              <a:rPr lang="en-US" sz="2000" dirty="0"/>
              <a:t>Principal Component Analysis (PCA) is a dimensionality reduction technique that is widely used in data science, especially when dealing with high-dimensional datasets like stock market data.</a:t>
            </a:r>
            <a:endParaRPr lang="en-IN" sz="2000" dirty="0"/>
          </a:p>
        </p:txBody>
      </p:sp>
    </p:spTree>
    <p:extLst>
      <p:ext uri="{BB962C8B-B14F-4D97-AF65-F5344CB8AC3E}">
        <p14:creationId xmlns:p14="http://schemas.microsoft.com/office/powerpoint/2010/main" val="340868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E56E0-4F83-A894-FB3B-A226697E0F1A}"/>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B65B7DF6-AD74-A14F-34CC-C443831A8026}"/>
              </a:ext>
            </a:extLst>
          </p:cNvPr>
          <p:cNvSpPr>
            <a:spLocks noGrp="1"/>
          </p:cNvSpPr>
          <p:nvPr>
            <p:ph type="title"/>
          </p:nvPr>
        </p:nvSpPr>
        <p:spPr>
          <a:xfrm>
            <a:off x="1139952" y="512064"/>
            <a:ext cx="9912096" cy="1014984"/>
          </a:xfrm>
        </p:spPr>
        <p:txBody>
          <a:bodyPr/>
          <a:lstStyle/>
          <a:p>
            <a:r>
              <a:rPr lang="en-US" dirty="0"/>
              <a:t>Data After PCA</a:t>
            </a:r>
          </a:p>
        </p:txBody>
      </p:sp>
      <p:sp>
        <p:nvSpPr>
          <p:cNvPr id="2" name="Slide Number Placeholder 1">
            <a:extLst>
              <a:ext uri="{FF2B5EF4-FFF2-40B4-BE49-F238E27FC236}">
                <a16:creationId xmlns:a16="http://schemas.microsoft.com/office/drawing/2014/main" id="{2FFDBB26-3CA6-2210-EE7B-D8A51A3A22B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9</a:t>
            </a:fld>
            <a:endParaRPr lang="en-US" noProof="0"/>
          </a:p>
        </p:txBody>
      </p:sp>
      <p:sp>
        <p:nvSpPr>
          <p:cNvPr id="3" name="Footer Placeholder 2">
            <a:extLst>
              <a:ext uri="{FF2B5EF4-FFF2-40B4-BE49-F238E27FC236}">
                <a16:creationId xmlns:a16="http://schemas.microsoft.com/office/drawing/2014/main" id="{07ADFD39-694F-4289-5DDA-EF4C3FBDDEEC}"/>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4" name="Date Placeholder 3">
            <a:extLst>
              <a:ext uri="{FF2B5EF4-FFF2-40B4-BE49-F238E27FC236}">
                <a16:creationId xmlns:a16="http://schemas.microsoft.com/office/drawing/2014/main" id="{AB570374-5F1B-E016-2F9A-008FF94B72BB}"/>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pic>
        <p:nvPicPr>
          <p:cNvPr id="7" name="Picture 6" descr="A black screen with white numbers&#10;&#10;Description automatically generated">
            <a:extLst>
              <a:ext uri="{FF2B5EF4-FFF2-40B4-BE49-F238E27FC236}">
                <a16:creationId xmlns:a16="http://schemas.microsoft.com/office/drawing/2014/main" id="{9DE6DA04-6AF6-76B3-0A3C-3E8ABEB7B362}"/>
              </a:ext>
            </a:extLst>
          </p:cNvPr>
          <p:cNvPicPr>
            <a:picLocks noChangeAspect="1"/>
          </p:cNvPicPr>
          <p:nvPr/>
        </p:nvPicPr>
        <p:blipFill>
          <a:blip r:embed="rId2"/>
          <a:srcRect r="29554"/>
          <a:stretch/>
        </p:blipFill>
        <p:spPr>
          <a:xfrm>
            <a:off x="1578953" y="1527048"/>
            <a:ext cx="8698903" cy="4475206"/>
          </a:xfrm>
          <a:prstGeom prst="rect">
            <a:avLst/>
          </a:prstGeom>
        </p:spPr>
      </p:pic>
    </p:spTree>
    <p:extLst>
      <p:ext uri="{BB962C8B-B14F-4D97-AF65-F5344CB8AC3E}">
        <p14:creationId xmlns:p14="http://schemas.microsoft.com/office/powerpoint/2010/main" val="1156805120"/>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{EF715D41-76B8-44CE-919B-88BFE03DDCAB}tf11429527_win32</Template>
  <TotalTime>274</TotalTime>
  <Words>1130</Words>
  <Application>Microsoft Office PowerPoint</Application>
  <PresentationFormat>Widescreen</PresentationFormat>
  <Paragraphs>150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DM Sans Medium</vt:lpstr>
      <vt:lpstr>Karla</vt:lpstr>
      <vt:lpstr>Univers Condensed Light</vt:lpstr>
      <vt:lpstr>Office Theme</vt:lpstr>
      <vt:lpstr>Stock Price  Prediction using Machine Learning</vt:lpstr>
      <vt:lpstr>The best decisions are made by data and evidence, not just gut feelings</vt:lpstr>
      <vt:lpstr>OBJECTIVES</vt:lpstr>
      <vt:lpstr>Introduction </vt:lpstr>
      <vt:lpstr>PowerPoint Presentation</vt:lpstr>
      <vt:lpstr>Feature Engineering</vt:lpstr>
      <vt:lpstr>Technical Indicators</vt:lpstr>
      <vt:lpstr>PCA</vt:lpstr>
      <vt:lpstr>Data After PCA</vt:lpstr>
      <vt:lpstr>Window Rolling </vt:lpstr>
      <vt:lpstr>Meet my Models</vt:lpstr>
      <vt:lpstr>Support Vector Machine</vt:lpstr>
      <vt:lpstr>XG Boost</vt:lpstr>
      <vt:lpstr>Evaluation Scores​</vt:lpstr>
      <vt:lpstr>Results</vt:lpstr>
      <vt:lpstr>Predictions</vt:lpstr>
      <vt:lpstr>Predictions</vt:lpstr>
      <vt:lpstr>To sum 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Swastick Ganguly</dc:creator>
  <cp:lastModifiedBy>Swastick Ganguly</cp:lastModifiedBy>
  <cp:revision>2</cp:revision>
  <dcterms:created xsi:type="dcterms:W3CDTF">2024-11-10T01:15:39Z</dcterms:created>
  <dcterms:modified xsi:type="dcterms:W3CDTF">2024-11-10T05:50:38Z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