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12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823793"/>
            <a:ext cx="7477601" cy="3832860"/>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Introduction to Alzheimer's Disease Prediction Project</a:t>
            </a:r>
            <a:endParaRPr lang="en-US" sz="6036" dirty="0"/>
          </a:p>
        </p:txBody>
      </p:sp>
      <p:sp>
        <p:nvSpPr>
          <p:cNvPr id="6" name="Text 2"/>
          <p:cNvSpPr/>
          <p:nvPr/>
        </p:nvSpPr>
        <p:spPr>
          <a:xfrm>
            <a:off x="6319599" y="4989909"/>
            <a:ext cx="7477601"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 This project aims to develop accurate models for predicting the onset of Alzheimer's disease, a devastating neurodegenerative disorder that impacts memory, cognition, and quality of life. By leveraging advanced machine learning techniques, we strive to enable early detection and intervention, improving outcomes for patients and their families.</a:t>
            </a:r>
            <a:endParaRPr lang="en-US" sz="1750" dirty="0"/>
          </a:p>
        </p:txBody>
      </p:sp>
      <p:sp>
        <p:nvSpPr>
          <p:cNvPr id="9" name="Text 5"/>
          <p:cNvSpPr/>
          <p:nvPr/>
        </p:nvSpPr>
        <p:spPr>
          <a:xfrm>
            <a:off x="6786086" y="7016829"/>
            <a:ext cx="2271713"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25E23558-4DDA-06ED-0CE2-B04A69C1FACE}"/>
              </a:ext>
            </a:extLst>
          </p:cNvPr>
          <p:cNvSpPr txBox="1"/>
          <p:nvPr/>
        </p:nvSpPr>
        <p:spPr>
          <a:xfrm>
            <a:off x="10607040" y="7100173"/>
            <a:ext cx="3743661" cy="646331"/>
          </a:xfrm>
          <a:prstGeom prst="rect">
            <a:avLst/>
          </a:prstGeom>
          <a:noFill/>
        </p:spPr>
        <p:txBody>
          <a:bodyPr wrap="square" rtlCol="0">
            <a:spAutoFit/>
          </a:bodyPr>
          <a:lstStyle/>
          <a:p>
            <a:r>
              <a:rPr lang="en-US" dirty="0"/>
              <a:t>SWASTIK SINGH    E23MCAG0128</a:t>
            </a:r>
          </a:p>
          <a:p>
            <a:r>
              <a:rPr lang="en-US" dirty="0"/>
              <a:t>YASH AGRAWAL    E23MCAG0028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734497"/>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Convolutional Neural Network (CNN) Approach</a:t>
            </a:r>
            <a:endParaRPr lang="en-US" sz="4374" dirty="0"/>
          </a:p>
        </p:txBody>
      </p:sp>
      <p:pic>
        <p:nvPicPr>
          <p:cNvPr id="5" name="Image 1" descr="preencoded.png"/>
          <p:cNvPicPr>
            <a:picLocks noChangeAspect="1"/>
          </p:cNvPicPr>
          <p:nvPr/>
        </p:nvPicPr>
        <p:blipFill>
          <a:blip r:embed="rId4"/>
          <a:stretch>
            <a:fillRect/>
          </a:stretch>
        </p:blipFill>
        <p:spPr>
          <a:xfrm>
            <a:off x="2037993" y="2567583"/>
            <a:ext cx="3295888" cy="2036921"/>
          </a:xfrm>
          <a:prstGeom prst="rect">
            <a:avLst/>
          </a:prstGeom>
        </p:spPr>
      </p:pic>
      <p:sp>
        <p:nvSpPr>
          <p:cNvPr id="6" name="Text 2"/>
          <p:cNvSpPr/>
          <p:nvPr/>
        </p:nvSpPr>
        <p:spPr>
          <a:xfrm>
            <a:off x="2037993" y="4882158"/>
            <a:ext cx="3263384"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Brain Imaging Analysis</a:t>
            </a:r>
            <a:endParaRPr lang="en-US" sz="2187" dirty="0"/>
          </a:p>
        </p:txBody>
      </p:sp>
      <p:sp>
        <p:nvSpPr>
          <p:cNvPr id="7" name="Text 3"/>
          <p:cNvSpPr/>
          <p:nvPr/>
        </p:nvSpPr>
        <p:spPr>
          <a:xfrm>
            <a:off x="2037993" y="5362575"/>
            <a:ext cx="3295888" cy="2132409"/>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CNN model is trained to analyze brain imaging data, such as MRI scans, to detect patterns indicative of Alzheimer's disease progression.</a:t>
            </a:r>
            <a:endParaRPr lang="en-US" sz="1750" dirty="0"/>
          </a:p>
        </p:txBody>
      </p:sp>
      <p:pic>
        <p:nvPicPr>
          <p:cNvPr id="8" name="Image 2" descr="preencoded.png"/>
          <p:cNvPicPr>
            <a:picLocks noChangeAspect="1"/>
          </p:cNvPicPr>
          <p:nvPr/>
        </p:nvPicPr>
        <p:blipFill>
          <a:blip r:embed="rId5"/>
          <a:stretch>
            <a:fillRect/>
          </a:stretch>
        </p:blipFill>
        <p:spPr>
          <a:xfrm>
            <a:off x="5667137" y="2567583"/>
            <a:ext cx="3296007" cy="2037040"/>
          </a:xfrm>
          <a:prstGeom prst="rect">
            <a:avLst/>
          </a:prstGeom>
        </p:spPr>
      </p:pic>
      <p:sp>
        <p:nvSpPr>
          <p:cNvPr id="9" name="Text 4"/>
          <p:cNvSpPr/>
          <p:nvPr/>
        </p:nvSpPr>
        <p:spPr>
          <a:xfrm>
            <a:off x="5667137" y="4882277"/>
            <a:ext cx="3296007"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Automated Feature Extraction</a:t>
            </a:r>
            <a:endParaRPr lang="en-US" sz="2187" dirty="0"/>
          </a:p>
        </p:txBody>
      </p:sp>
      <p:sp>
        <p:nvSpPr>
          <p:cNvPr id="10" name="Text 5"/>
          <p:cNvSpPr/>
          <p:nvPr/>
        </p:nvSpPr>
        <p:spPr>
          <a:xfrm>
            <a:off x="5667137" y="5709880"/>
            <a:ext cx="3296007"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CNN automatically extracts relevant features from the imaging data, eliminating the need for manual feature engineering.</a:t>
            </a:r>
            <a:endParaRPr lang="en-US" sz="1750" dirty="0"/>
          </a:p>
        </p:txBody>
      </p:sp>
      <p:pic>
        <p:nvPicPr>
          <p:cNvPr id="11" name="Image 3" descr="preencoded.png"/>
          <p:cNvPicPr>
            <a:picLocks noChangeAspect="1"/>
          </p:cNvPicPr>
          <p:nvPr/>
        </p:nvPicPr>
        <p:blipFill>
          <a:blip r:embed="rId6"/>
          <a:stretch>
            <a:fillRect/>
          </a:stretch>
        </p:blipFill>
        <p:spPr>
          <a:xfrm>
            <a:off x="9296400" y="2567583"/>
            <a:ext cx="3296007" cy="2037040"/>
          </a:xfrm>
          <a:prstGeom prst="rect">
            <a:avLst/>
          </a:prstGeom>
        </p:spPr>
      </p:pic>
      <p:sp>
        <p:nvSpPr>
          <p:cNvPr id="12" name="Text 6"/>
          <p:cNvSpPr/>
          <p:nvPr/>
        </p:nvSpPr>
        <p:spPr>
          <a:xfrm>
            <a:off x="9296400" y="4882277"/>
            <a:ext cx="3278029"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Predictive Performance</a:t>
            </a:r>
            <a:endParaRPr lang="en-US" sz="2187" dirty="0"/>
          </a:p>
        </p:txBody>
      </p:sp>
      <p:sp>
        <p:nvSpPr>
          <p:cNvPr id="13" name="Text 7"/>
          <p:cNvSpPr/>
          <p:nvPr/>
        </p:nvSpPr>
        <p:spPr>
          <a:xfrm>
            <a:off x="9296400" y="5362694"/>
            <a:ext cx="3296007"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CNN model has demonstrated promising results in accurately predicting Alzheimer's disease onset based on brain imaging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3657600" cy="8231505"/>
          </a:xfrm>
          <a:prstGeom prst="rect">
            <a:avLst/>
          </a:prstGeom>
        </p:spPr>
      </p:pic>
      <p:sp>
        <p:nvSpPr>
          <p:cNvPr id="5" name="Text 1"/>
          <p:cNvSpPr/>
          <p:nvPr/>
        </p:nvSpPr>
        <p:spPr>
          <a:xfrm>
            <a:off x="4450437" y="581382"/>
            <a:ext cx="9387126" cy="1321594"/>
          </a:xfrm>
          <a:prstGeom prst="rect">
            <a:avLst/>
          </a:prstGeom>
          <a:noFill/>
          <a:ln/>
        </p:spPr>
        <p:txBody>
          <a:bodyPr wrap="square" rtlCol="0" anchor="t"/>
          <a:lstStyle/>
          <a:p>
            <a:pPr marL="0" indent="0">
              <a:lnSpc>
                <a:spcPts val="5203"/>
              </a:lnSpc>
              <a:buNone/>
            </a:pPr>
            <a:r>
              <a:rPr lang="en-US" sz="4162" b="1" dirty="0">
                <a:solidFill>
                  <a:srgbClr val="403C4E"/>
                </a:solidFill>
                <a:latin typeface="Merriweather" pitchFamily="34" charset="0"/>
                <a:ea typeface="Merriweather" pitchFamily="34" charset="-122"/>
                <a:cs typeface="Merriweather" pitchFamily="34" charset="-120"/>
              </a:rPr>
              <a:t>Recurrent Neural Network (RNN) Approach</a:t>
            </a:r>
            <a:endParaRPr lang="en-US" sz="4162" dirty="0"/>
          </a:p>
        </p:txBody>
      </p:sp>
      <p:sp>
        <p:nvSpPr>
          <p:cNvPr id="6" name="Shape 2"/>
          <p:cNvSpPr/>
          <p:nvPr/>
        </p:nvSpPr>
        <p:spPr>
          <a:xfrm>
            <a:off x="4746427" y="2220039"/>
            <a:ext cx="42267" cy="5430083"/>
          </a:xfrm>
          <a:prstGeom prst="roundRect">
            <a:avLst>
              <a:gd name="adj" fmla="val 225103"/>
            </a:avLst>
          </a:prstGeom>
          <a:solidFill>
            <a:srgbClr val="E5BEB2"/>
          </a:solidFill>
          <a:ln/>
        </p:spPr>
      </p:sp>
      <p:sp>
        <p:nvSpPr>
          <p:cNvPr id="7" name="Shape 3"/>
          <p:cNvSpPr/>
          <p:nvPr/>
        </p:nvSpPr>
        <p:spPr>
          <a:xfrm>
            <a:off x="5005328" y="2601813"/>
            <a:ext cx="739973" cy="42267"/>
          </a:xfrm>
          <a:prstGeom prst="roundRect">
            <a:avLst>
              <a:gd name="adj" fmla="val 225103"/>
            </a:avLst>
          </a:prstGeom>
          <a:solidFill>
            <a:srgbClr val="E5BEB2"/>
          </a:solidFill>
          <a:ln/>
        </p:spPr>
      </p:sp>
      <p:sp>
        <p:nvSpPr>
          <p:cNvPr id="8" name="Shape 4"/>
          <p:cNvSpPr/>
          <p:nvPr/>
        </p:nvSpPr>
        <p:spPr>
          <a:xfrm>
            <a:off x="4529673" y="2385179"/>
            <a:ext cx="475655" cy="475655"/>
          </a:xfrm>
          <a:prstGeom prst="roundRect">
            <a:avLst>
              <a:gd name="adj" fmla="val 20003"/>
            </a:avLst>
          </a:prstGeom>
          <a:solidFill>
            <a:srgbClr val="FFD8CC"/>
          </a:solidFill>
          <a:ln w="7620">
            <a:solidFill>
              <a:srgbClr val="E5BEB2"/>
            </a:solidFill>
            <a:prstDash val="solid"/>
          </a:ln>
        </p:spPr>
      </p:sp>
      <p:sp>
        <p:nvSpPr>
          <p:cNvPr id="9" name="Text 5"/>
          <p:cNvSpPr/>
          <p:nvPr/>
        </p:nvSpPr>
        <p:spPr>
          <a:xfrm>
            <a:off x="4694813" y="2424708"/>
            <a:ext cx="145256" cy="396478"/>
          </a:xfrm>
          <a:prstGeom prst="rect">
            <a:avLst/>
          </a:prstGeom>
          <a:noFill/>
          <a:ln/>
        </p:spPr>
        <p:txBody>
          <a:bodyPr wrap="none" rtlCol="0" anchor="t"/>
          <a:lstStyle/>
          <a:p>
            <a:pPr marL="0" indent="0" algn="ctr">
              <a:lnSpc>
                <a:spcPts val="3122"/>
              </a:lnSpc>
              <a:buNone/>
            </a:pPr>
            <a:r>
              <a:rPr lang="en-US" sz="2497" b="1" dirty="0">
                <a:solidFill>
                  <a:srgbClr val="403C4E"/>
                </a:solidFill>
                <a:latin typeface="Merriweather" pitchFamily="34" charset="0"/>
                <a:ea typeface="Merriweather" pitchFamily="34" charset="-122"/>
                <a:cs typeface="Merriweather" pitchFamily="34" charset="-120"/>
              </a:rPr>
              <a:t>1</a:t>
            </a:r>
            <a:endParaRPr lang="en-US" sz="2497" dirty="0"/>
          </a:p>
        </p:txBody>
      </p:sp>
      <p:sp>
        <p:nvSpPr>
          <p:cNvPr id="10" name="Text 6"/>
          <p:cNvSpPr/>
          <p:nvPr/>
        </p:nvSpPr>
        <p:spPr>
          <a:xfrm>
            <a:off x="5930265" y="2431375"/>
            <a:ext cx="2642830" cy="330398"/>
          </a:xfrm>
          <a:prstGeom prst="rect">
            <a:avLst/>
          </a:prstGeom>
          <a:noFill/>
          <a:ln/>
        </p:spPr>
        <p:txBody>
          <a:bodyPr wrap="none" rtlCol="0" anchor="t"/>
          <a:lstStyle/>
          <a:p>
            <a:pPr marL="0" indent="0" algn="l">
              <a:lnSpc>
                <a:spcPts val="2601"/>
              </a:lnSpc>
              <a:buNone/>
            </a:pPr>
            <a:r>
              <a:rPr lang="en-US" sz="2081" b="1" dirty="0">
                <a:solidFill>
                  <a:srgbClr val="403C4E"/>
                </a:solidFill>
                <a:latin typeface="Merriweather" pitchFamily="34" charset="0"/>
                <a:ea typeface="Merriweather" pitchFamily="34" charset="-122"/>
                <a:cs typeface="Merriweather" pitchFamily="34" charset="-120"/>
              </a:rPr>
              <a:t>Temporal Patterns</a:t>
            </a:r>
            <a:endParaRPr lang="en-US" sz="2081" dirty="0"/>
          </a:p>
        </p:txBody>
      </p:sp>
      <p:sp>
        <p:nvSpPr>
          <p:cNvPr id="11" name="Text 7"/>
          <p:cNvSpPr/>
          <p:nvPr/>
        </p:nvSpPr>
        <p:spPr>
          <a:xfrm>
            <a:off x="5930265" y="2888575"/>
            <a:ext cx="7907298" cy="676513"/>
          </a:xfrm>
          <a:prstGeom prst="rect">
            <a:avLst/>
          </a:prstGeom>
          <a:noFill/>
          <a:ln/>
        </p:spPr>
        <p:txBody>
          <a:bodyPr wrap="square" rtlCol="0" anchor="t"/>
          <a:lstStyle/>
          <a:p>
            <a:pPr marL="0" indent="0" algn="l">
              <a:lnSpc>
                <a:spcPts val="2664"/>
              </a:lnSpc>
              <a:buNone/>
            </a:pPr>
            <a:r>
              <a:rPr lang="en-US" sz="1665" dirty="0">
                <a:solidFill>
                  <a:srgbClr val="403C4E"/>
                </a:solidFill>
                <a:latin typeface="Open Sans" pitchFamily="34" charset="0"/>
                <a:ea typeface="Open Sans" pitchFamily="34" charset="-122"/>
                <a:cs typeface="Open Sans" pitchFamily="34" charset="-120"/>
              </a:rPr>
              <a:t>The RNN model is designed to capture temporal patterns in longitudinal data, such as changes in cognitive test scores over time.</a:t>
            </a:r>
            <a:endParaRPr lang="en-US" sz="1665" dirty="0"/>
          </a:p>
        </p:txBody>
      </p:sp>
      <p:sp>
        <p:nvSpPr>
          <p:cNvPr id="12" name="Shape 8"/>
          <p:cNvSpPr/>
          <p:nvPr/>
        </p:nvSpPr>
        <p:spPr>
          <a:xfrm>
            <a:off x="5005328" y="4369534"/>
            <a:ext cx="739973" cy="42267"/>
          </a:xfrm>
          <a:prstGeom prst="roundRect">
            <a:avLst>
              <a:gd name="adj" fmla="val 225103"/>
            </a:avLst>
          </a:prstGeom>
          <a:solidFill>
            <a:srgbClr val="E5BEB2"/>
          </a:solidFill>
          <a:ln/>
        </p:spPr>
      </p:sp>
      <p:sp>
        <p:nvSpPr>
          <p:cNvPr id="13" name="Shape 9"/>
          <p:cNvSpPr/>
          <p:nvPr/>
        </p:nvSpPr>
        <p:spPr>
          <a:xfrm>
            <a:off x="4529673" y="4152900"/>
            <a:ext cx="475655" cy="475655"/>
          </a:xfrm>
          <a:prstGeom prst="roundRect">
            <a:avLst>
              <a:gd name="adj" fmla="val 20003"/>
            </a:avLst>
          </a:prstGeom>
          <a:solidFill>
            <a:srgbClr val="FFD8CC"/>
          </a:solidFill>
          <a:ln w="7620">
            <a:solidFill>
              <a:srgbClr val="E5BEB2"/>
            </a:solidFill>
            <a:prstDash val="solid"/>
          </a:ln>
        </p:spPr>
      </p:sp>
      <p:sp>
        <p:nvSpPr>
          <p:cNvPr id="14" name="Text 10"/>
          <p:cNvSpPr/>
          <p:nvPr/>
        </p:nvSpPr>
        <p:spPr>
          <a:xfrm>
            <a:off x="4671477" y="4192429"/>
            <a:ext cx="191929" cy="396478"/>
          </a:xfrm>
          <a:prstGeom prst="rect">
            <a:avLst/>
          </a:prstGeom>
          <a:noFill/>
          <a:ln/>
        </p:spPr>
        <p:txBody>
          <a:bodyPr wrap="none" rtlCol="0" anchor="t"/>
          <a:lstStyle/>
          <a:p>
            <a:pPr marL="0" indent="0" algn="ctr">
              <a:lnSpc>
                <a:spcPts val="3122"/>
              </a:lnSpc>
              <a:buNone/>
            </a:pPr>
            <a:r>
              <a:rPr lang="en-US" sz="2497" b="1" dirty="0">
                <a:solidFill>
                  <a:srgbClr val="403C4E"/>
                </a:solidFill>
                <a:latin typeface="Merriweather" pitchFamily="34" charset="0"/>
                <a:ea typeface="Merriweather" pitchFamily="34" charset="-122"/>
                <a:cs typeface="Merriweather" pitchFamily="34" charset="-120"/>
              </a:rPr>
              <a:t>2</a:t>
            </a:r>
            <a:endParaRPr lang="en-US" sz="2497" dirty="0"/>
          </a:p>
        </p:txBody>
      </p:sp>
      <p:sp>
        <p:nvSpPr>
          <p:cNvPr id="15" name="Text 11"/>
          <p:cNvSpPr/>
          <p:nvPr/>
        </p:nvSpPr>
        <p:spPr>
          <a:xfrm>
            <a:off x="5930265" y="4199096"/>
            <a:ext cx="2642830" cy="330398"/>
          </a:xfrm>
          <a:prstGeom prst="rect">
            <a:avLst/>
          </a:prstGeom>
          <a:noFill/>
          <a:ln/>
        </p:spPr>
        <p:txBody>
          <a:bodyPr wrap="none" rtlCol="0" anchor="t"/>
          <a:lstStyle/>
          <a:p>
            <a:pPr marL="0" indent="0" algn="l">
              <a:lnSpc>
                <a:spcPts val="2601"/>
              </a:lnSpc>
              <a:buNone/>
            </a:pPr>
            <a:r>
              <a:rPr lang="en-US" sz="2081" b="1" dirty="0">
                <a:solidFill>
                  <a:srgbClr val="403C4E"/>
                </a:solidFill>
                <a:latin typeface="Merriweather" pitchFamily="34" charset="0"/>
                <a:ea typeface="Merriweather" pitchFamily="34" charset="-122"/>
                <a:cs typeface="Merriweather" pitchFamily="34" charset="-120"/>
              </a:rPr>
              <a:t>Memory Retention</a:t>
            </a:r>
            <a:endParaRPr lang="en-US" sz="2081" dirty="0"/>
          </a:p>
        </p:txBody>
      </p:sp>
      <p:sp>
        <p:nvSpPr>
          <p:cNvPr id="16" name="Text 12"/>
          <p:cNvSpPr/>
          <p:nvPr/>
        </p:nvSpPr>
        <p:spPr>
          <a:xfrm>
            <a:off x="5930265" y="4656296"/>
            <a:ext cx="7907298" cy="676513"/>
          </a:xfrm>
          <a:prstGeom prst="rect">
            <a:avLst/>
          </a:prstGeom>
          <a:noFill/>
          <a:ln/>
        </p:spPr>
        <p:txBody>
          <a:bodyPr wrap="square" rtlCol="0" anchor="t"/>
          <a:lstStyle/>
          <a:p>
            <a:pPr marL="0" indent="0" algn="l">
              <a:lnSpc>
                <a:spcPts val="2664"/>
              </a:lnSpc>
              <a:buNone/>
            </a:pPr>
            <a:r>
              <a:rPr lang="en-US" sz="1665" dirty="0">
                <a:solidFill>
                  <a:srgbClr val="403C4E"/>
                </a:solidFill>
                <a:latin typeface="Open Sans" pitchFamily="34" charset="0"/>
                <a:ea typeface="Open Sans" pitchFamily="34" charset="-122"/>
                <a:cs typeface="Open Sans" pitchFamily="34" charset="-120"/>
              </a:rPr>
              <a:t>RNNs have the ability to remember and incorporate previous inputs, which is crucial for modeling the progressive nature of Alzheimer's disease.</a:t>
            </a:r>
            <a:endParaRPr lang="en-US" sz="1665" dirty="0"/>
          </a:p>
        </p:txBody>
      </p:sp>
      <p:sp>
        <p:nvSpPr>
          <p:cNvPr id="17" name="Shape 13"/>
          <p:cNvSpPr/>
          <p:nvPr/>
        </p:nvSpPr>
        <p:spPr>
          <a:xfrm>
            <a:off x="5005328" y="6137255"/>
            <a:ext cx="739973" cy="42267"/>
          </a:xfrm>
          <a:prstGeom prst="roundRect">
            <a:avLst>
              <a:gd name="adj" fmla="val 225103"/>
            </a:avLst>
          </a:prstGeom>
          <a:solidFill>
            <a:srgbClr val="E5BEB2"/>
          </a:solidFill>
          <a:ln/>
        </p:spPr>
      </p:sp>
      <p:sp>
        <p:nvSpPr>
          <p:cNvPr id="18" name="Shape 14"/>
          <p:cNvSpPr/>
          <p:nvPr/>
        </p:nvSpPr>
        <p:spPr>
          <a:xfrm>
            <a:off x="4529673" y="5920621"/>
            <a:ext cx="475655" cy="475655"/>
          </a:xfrm>
          <a:prstGeom prst="roundRect">
            <a:avLst>
              <a:gd name="adj" fmla="val 20003"/>
            </a:avLst>
          </a:prstGeom>
          <a:solidFill>
            <a:srgbClr val="FFD8CC"/>
          </a:solidFill>
          <a:ln w="7620">
            <a:solidFill>
              <a:srgbClr val="E5BEB2"/>
            </a:solidFill>
            <a:prstDash val="solid"/>
          </a:ln>
        </p:spPr>
      </p:sp>
      <p:sp>
        <p:nvSpPr>
          <p:cNvPr id="19" name="Text 15"/>
          <p:cNvSpPr/>
          <p:nvPr/>
        </p:nvSpPr>
        <p:spPr>
          <a:xfrm>
            <a:off x="4677668" y="5960150"/>
            <a:ext cx="179546" cy="396478"/>
          </a:xfrm>
          <a:prstGeom prst="rect">
            <a:avLst/>
          </a:prstGeom>
          <a:noFill/>
          <a:ln/>
        </p:spPr>
        <p:txBody>
          <a:bodyPr wrap="none" rtlCol="0" anchor="t"/>
          <a:lstStyle/>
          <a:p>
            <a:pPr marL="0" indent="0" algn="ctr">
              <a:lnSpc>
                <a:spcPts val="3122"/>
              </a:lnSpc>
              <a:buNone/>
            </a:pPr>
            <a:r>
              <a:rPr lang="en-US" sz="2497" b="1" dirty="0">
                <a:solidFill>
                  <a:srgbClr val="403C4E"/>
                </a:solidFill>
                <a:latin typeface="Merriweather" pitchFamily="34" charset="0"/>
                <a:ea typeface="Merriweather" pitchFamily="34" charset="-122"/>
                <a:cs typeface="Merriweather" pitchFamily="34" charset="-120"/>
              </a:rPr>
              <a:t>3</a:t>
            </a:r>
            <a:endParaRPr lang="en-US" sz="2497" dirty="0"/>
          </a:p>
        </p:txBody>
      </p:sp>
      <p:sp>
        <p:nvSpPr>
          <p:cNvPr id="20" name="Text 16"/>
          <p:cNvSpPr/>
          <p:nvPr/>
        </p:nvSpPr>
        <p:spPr>
          <a:xfrm>
            <a:off x="5930265" y="5966817"/>
            <a:ext cx="2668191" cy="330398"/>
          </a:xfrm>
          <a:prstGeom prst="rect">
            <a:avLst/>
          </a:prstGeom>
          <a:noFill/>
          <a:ln/>
        </p:spPr>
        <p:txBody>
          <a:bodyPr wrap="none" rtlCol="0" anchor="t"/>
          <a:lstStyle/>
          <a:p>
            <a:pPr marL="0" indent="0" algn="l">
              <a:lnSpc>
                <a:spcPts val="2601"/>
              </a:lnSpc>
              <a:buNone/>
            </a:pPr>
            <a:r>
              <a:rPr lang="en-US" sz="2081" b="1" dirty="0">
                <a:solidFill>
                  <a:srgbClr val="403C4E"/>
                </a:solidFill>
                <a:latin typeface="Merriweather" pitchFamily="34" charset="0"/>
                <a:ea typeface="Merriweather" pitchFamily="34" charset="-122"/>
                <a:cs typeface="Merriweather" pitchFamily="34" charset="-120"/>
              </a:rPr>
              <a:t>Predictive Modeling</a:t>
            </a:r>
            <a:endParaRPr lang="en-US" sz="2081" dirty="0"/>
          </a:p>
        </p:txBody>
      </p:sp>
      <p:sp>
        <p:nvSpPr>
          <p:cNvPr id="21" name="Text 17"/>
          <p:cNvSpPr/>
          <p:nvPr/>
        </p:nvSpPr>
        <p:spPr>
          <a:xfrm>
            <a:off x="5930265" y="6424017"/>
            <a:ext cx="7907298" cy="1014770"/>
          </a:xfrm>
          <a:prstGeom prst="rect">
            <a:avLst/>
          </a:prstGeom>
          <a:noFill/>
          <a:ln/>
        </p:spPr>
        <p:txBody>
          <a:bodyPr wrap="square" rtlCol="0" anchor="t"/>
          <a:lstStyle/>
          <a:p>
            <a:pPr marL="0" indent="0" algn="l">
              <a:lnSpc>
                <a:spcPts val="2664"/>
              </a:lnSpc>
              <a:buNone/>
            </a:pPr>
            <a:r>
              <a:rPr lang="en-US" sz="1665" dirty="0">
                <a:solidFill>
                  <a:srgbClr val="403C4E"/>
                </a:solidFill>
                <a:latin typeface="Open Sans" pitchFamily="34" charset="0"/>
                <a:ea typeface="Open Sans" pitchFamily="34" charset="-122"/>
                <a:cs typeface="Open Sans" pitchFamily="34" charset="-120"/>
              </a:rPr>
              <a:t>By analyzing the temporal dynamics of disease progression, the RNN model can make accurate predictions about the onset and trajectory of Alzheimer's disease.</a:t>
            </a:r>
            <a:endParaRPr lang="en-US" sz="1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340525"/>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Multilayer Perceptron (MLP) Approach</a:t>
            </a:r>
            <a:endParaRPr lang="en-US" sz="4374" dirty="0"/>
          </a:p>
        </p:txBody>
      </p:sp>
      <p:sp>
        <p:nvSpPr>
          <p:cNvPr id="5" name="Text 2"/>
          <p:cNvSpPr/>
          <p:nvPr/>
        </p:nvSpPr>
        <p:spPr>
          <a:xfrm>
            <a:off x="2037993" y="328469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Integration</a:t>
            </a:r>
            <a:endParaRPr lang="en-US" sz="2187" dirty="0"/>
          </a:p>
        </p:txBody>
      </p:sp>
      <p:sp>
        <p:nvSpPr>
          <p:cNvPr id="6" name="Text 3"/>
          <p:cNvSpPr/>
          <p:nvPr/>
        </p:nvSpPr>
        <p:spPr>
          <a:xfrm>
            <a:off x="2037993" y="3854053"/>
            <a:ext cx="3156347" cy="2132409"/>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MLP model can integrate diverse data sources, including clinical assessments, cognitive tests, and genetic information, to predict Alzheimer's disease risk.</a:t>
            </a:r>
            <a:endParaRPr lang="en-US" sz="1750" dirty="0"/>
          </a:p>
        </p:txBody>
      </p:sp>
      <p:sp>
        <p:nvSpPr>
          <p:cNvPr id="7" name="Text 4"/>
          <p:cNvSpPr/>
          <p:nvPr/>
        </p:nvSpPr>
        <p:spPr>
          <a:xfrm>
            <a:off x="5743932" y="3284696"/>
            <a:ext cx="3156347" cy="694373"/>
          </a:xfrm>
          <a:prstGeom prst="rect">
            <a:avLst/>
          </a:prstGeom>
          <a:noFill/>
          <a:ln/>
        </p:spPr>
        <p:txBody>
          <a:bodyPr wrap="squar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Non-linear Relationships</a:t>
            </a:r>
            <a:endParaRPr lang="en-US" sz="2187" dirty="0"/>
          </a:p>
        </p:txBody>
      </p:sp>
      <p:sp>
        <p:nvSpPr>
          <p:cNvPr id="8" name="Text 5"/>
          <p:cNvSpPr/>
          <p:nvPr/>
        </p:nvSpPr>
        <p:spPr>
          <a:xfrm>
            <a:off x="5743932" y="4201239"/>
            <a:ext cx="3156347" cy="2487811"/>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MLPs can capture complex, non-linear relationships between input features and the target outcome, making them well-suited for Alzheimer's disease prediction.</a:t>
            </a:r>
            <a:endParaRPr lang="en-US" sz="1750" dirty="0"/>
          </a:p>
        </p:txBody>
      </p:sp>
      <p:sp>
        <p:nvSpPr>
          <p:cNvPr id="9" name="Text 6"/>
          <p:cNvSpPr/>
          <p:nvPr/>
        </p:nvSpPr>
        <p:spPr>
          <a:xfrm>
            <a:off x="9449872" y="328469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Interpretability</a:t>
            </a:r>
            <a:endParaRPr lang="en-US" sz="2187" dirty="0"/>
          </a:p>
        </p:txBody>
      </p:sp>
      <p:sp>
        <p:nvSpPr>
          <p:cNvPr id="10" name="Text 7"/>
          <p:cNvSpPr/>
          <p:nvPr/>
        </p:nvSpPr>
        <p:spPr>
          <a:xfrm>
            <a:off x="9449872" y="3854053"/>
            <a:ext cx="3156347" cy="2487811"/>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MLP model's internal structure can provide insights into the key factors influencing Alzheimer's disease risk, aiding in the understanding of the disease process.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15666"/>
            <a:ext cx="7073979"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Random Forest Approach</a:t>
            </a:r>
            <a:endParaRPr lang="en-US" sz="4374" dirty="0"/>
          </a:p>
        </p:txBody>
      </p:sp>
      <p:sp>
        <p:nvSpPr>
          <p:cNvPr id="6" name="Shape 2"/>
          <p:cNvSpPr/>
          <p:nvPr/>
        </p:nvSpPr>
        <p:spPr>
          <a:xfrm>
            <a:off x="4490799" y="2716887"/>
            <a:ext cx="499943" cy="499943"/>
          </a:xfrm>
          <a:prstGeom prst="roundRect">
            <a:avLst>
              <a:gd name="adj" fmla="val 20000"/>
            </a:avLst>
          </a:prstGeom>
          <a:solidFill>
            <a:srgbClr val="FFD8CC"/>
          </a:solidFill>
          <a:ln w="7620">
            <a:solidFill>
              <a:srgbClr val="E5BEB2"/>
            </a:solidFill>
            <a:prstDash val="solid"/>
          </a:ln>
        </p:spPr>
      </p:sp>
      <p:sp>
        <p:nvSpPr>
          <p:cNvPr id="7" name="Text 3"/>
          <p:cNvSpPr/>
          <p:nvPr/>
        </p:nvSpPr>
        <p:spPr>
          <a:xfrm>
            <a:off x="4664393" y="2758559"/>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8" name="Text 4"/>
          <p:cNvSpPr/>
          <p:nvPr/>
        </p:nvSpPr>
        <p:spPr>
          <a:xfrm>
            <a:off x="5212913" y="279320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Ensemble Learning</a:t>
            </a:r>
            <a:endParaRPr lang="en-US" sz="2187" dirty="0"/>
          </a:p>
        </p:txBody>
      </p:sp>
      <p:sp>
        <p:nvSpPr>
          <p:cNvPr id="9" name="Text 5"/>
          <p:cNvSpPr/>
          <p:nvPr/>
        </p:nvSpPr>
        <p:spPr>
          <a:xfrm>
            <a:off x="5212913" y="3273623"/>
            <a:ext cx="3820001"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Random Forest model combines multiple decision trees, leveraging the power of ensemble methods to improve predictive accuracy.</a:t>
            </a:r>
            <a:endParaRPr lang="en-US" sz="1750" dirty="0"/>
          </a:p>
        </p:txBody>
      </p:sp>
      <p:sp>
        <p:nvSpPr>
          <p:cNvPr id="10" name="Shape 6"/>
          <p:cNvSpPr/>
          <p:nvPr/>
        </p:nvSpPr>
        <p:spPr>
          <a:xfrm>
            <a:off x="9255085" y="2716887"/>
            <a:ext cx="499943" cy="499943"/>
          </a:xfrm>
          <a:prstGeom prst="roundRect">
            <a:avLst>
              <a:gd name="adj" fmla="val 20000"/>
            </a:avLst>
          </a:prstGeom>
          <a:solidFill>
            <a:srgbClr val="FFD8CC"/>
          </a:solidFill>
          <a:ln w="7620">
            <a:solidFill>
              <a:srgbClr val="E5BEB2"/>
            </a:solidFill>
            <a:prstDash val="solid"/>
          </a:ln>
        </p:spPr>
      </p:sp>
      <p:sp>
        <p:nvSpPr>
          <p:cNvPr id="11" name="Text 7"/>
          <p:cNvSpPr/>
          <p:nvPr/>
        </p:nvSpPr>
        <p:spPr>
          <a:xfrm>
            <a:off x="9404152" y="2758559"/>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2" name="Text 8"/>
          <p:cNvSpPr/>
          <p:nvPr/>
        </p:nvSpPr>
        <p:spPr>
          <a:xfrm>
            <a:off x="9977199" y="279320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Feature Importance</a:t>
            </a:r>
            <a:endParaRPr lang="en-US" sz="2187" dirty="0"/>
          </a:p>
        </p:txBody>
      </p:sp>
      <p:sp>
        <p:nvSpPr>
          <p:cNvPr id="13" name="Text 9"/>
          <p:cNvSpPr/>
          <p:nvPr/>
        </p:nvSpPr>
        <p:spPr>
          <a:xfrm>
            <a:off x="9977199" y="3273623"/>
            <a:ext cx="3820001"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Random Forest can identify the most important features contributing to Alzheimer's disease prediction, providing valuable insights for further research.</a:t>
            </a:r>
            <a:endParaRPr lang="en-US" sz="1750" dirty="0"/>
          </a:p>
        </p:txBody>
      </p:sp>
      <p:sp>
        <p:nvSpPr>
          <p:cNvPr id="14" name="Shape 10"/>
          <p:cNvSpPr/>
          <p:nvPr/>
        </p:nvSpPr>
        <p:spPr>
          <a:xfrm>
            <a:off x="4490799" y="5446395"/>
            <a:ext cx="499943" cy="499943"/>
          </a:xfrm>
          <a:prstGeom prst="roundRect">
            <a:avLst>
              <a:gd name="adj" fmla="val 20000"/>
            </a:avLst>
          </a:prstGeom>
          <a:solidFill>
            <a:srgbClr val="FFD8CC"/>
          </a:solidFill>
          <a:ln w="7620">
            <a:solidFill>
              <a:srgbClr val="E5BEB2"/>
            </a:solidFill>
            <a:prstDash val="solid"/>
          </a:ln>
        </p:spPr>
      </p:sp>
      <p:sp>
        <p:nvSpPr>
          <p:cNvPr id="15" name="Text 11"/>
          <p:cNvSpPr/>
          <p:nvPr/>
        </p:nvSpPr>
        <p:spPr>
          <a:xfrm>
            <a:off x="4646414" y="5488067"/>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6" name="Text 12"/>
          <p:cNvSpPr/>
          <p:nvPr/>
        </p:nvSpPr>
        <p:spPr>
          <a:xfrm>
            <a:off x="5212913" y="5522714"/>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Robustness</a:t>
            </a:r>
            <a:endParaRPr lang="en-US" sz="2187" dirty="0"/>
          </a:p>
        </p:txBody>
      </p:sp>
      <p:sp>
        <p:nvSpPr>
          <p:cNvPr id="17" name="Text 13"/>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ensemble nature of Random Forest makes it less susceptible to overfitting, ensuring reliable and robust predictions.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818436"/>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Combined Model: Random Forest + MLP</a:t>
            </a:r>
            <a:endParaRPr lang="en-US" sz="4374" dirty="0"/>
          </a:p>
        </p:txBody>
      </p:sp>
      <p:pic>
        <p:nvPicPr>
          <p:cNvPr id="5" name="Image 1" descr="preencoded.png"/>
          <p:cNvPicPr>
            <a:picLocks noChangeAspect="1"/>
          </p:cNvPicPr>
          <p:nvPr/>
        </p:nvPicPr>
        <p:blipFill>
          <a:blip r:embed="rId4"/>
          <a:stretch>
            <a:fillRect/>
          </a:stretch>
        </p:blipFill>
        <p:spPr>
          <a:xfrm>
            <a:off x="2037993" y="2651522"/>
            <a:ext cx="2638544" cy="888682"/>
          </a:xfrm>
          <a:prstGeom prst="rect">
            <a:avLst/>
          </a:prstGeom>
        </p:spPr>
      </p:pic>
      <p:sp>
        <p:nvSpPr>
          <p:cNvPr id="6" name="Text 2"/>
          <p:cNvSpPr/>
          <p:nvPr/>
        </p:nvSpPr>
        <p:spPr>
          <a:xfrm>
            <a:off x="2260163" y="3873460"/>
            <a:ext cx="2194203"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Preprocessing</a:t>
            </a:r>
            <a:endParaRPr lang="en-US" sz="2187" dirty="0"/>
          </a:p>
        </p:txBody>
      </p:sp>
      <p:sp>
        <p:nvSpPr>
          <p:cNvPr id="7" name="Text 3"/>
          <p:cNvSpPr/>
          <p:nvPr/>
        </p:nvSpPr>
        <p:spPr>
          <a:xfrm>
            <a:off x="2260163" y="4701064"/>
            <a:ext cx="2194203"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Integrate and clean the diverse dataset, handling missing values and scaling features.</a:t>
            </a:r>
            <a:endParaRPr lang="en-US" sz="1750" dirty="0"/>
          </a:p>
        </p:txBody>
      </p:sp>
      <p:pic>
        <p:nvPicPr>
          <p:cNvPr id="8" name="Image 2" descr="preencoded.png"/>
          <p:cNvPicPr>
            <a:picLocks noChangeAspect="1"/>
          </p:cNvPicPr>
          <p:nvPr/>
        </p:nvPicPr>
        <p:blipFill>
          <a:blip r:embed="rId5"/>
          <a:stretch>
            <a:fillRect/>
          </a:stretch>
        </p:blipFill>
        <p:spPr>
          <a:xfrm>
            <a:off x="4676537" y="2651522"/>
            <a:ext cx="2638663" cy="888682"/>
          </a:xfrm>
          <a:prstGeom prst="rect">
            <a:avLst/>
          </a:prstGeom>
        </p:spPr>
      </p:pic>
      <p:sp>
        <p:nvSpPr>
          <p:cNvPr id="9" name="Text 4"/>
          <p:cNvSpPr/>
          <p:nvPr/>
        </p:nvSpPr>
        <p:spPr>
          <a:xfrm>
            <a:off x="4898707" y="3873460"/>
            <a:ext cx="2194322"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Random Forest</a:t>
            </a:r>
            <a:endParaRPr lang="en-US" sz="2187" dirty="0"/>
          </a:p>
        </p:txBody>
      </p:sp>
      <p:sp>
        <p:nvSpPr>
          <p:cNvPr id="10" name="Text 5"/>
          <p:cNvSpPr/>
          <p:nvPr/>
        </p:nvSpPr>
        <p:spPr>
          <a:xfrm>
            <a:off x="4898707" y="4353878"/>
            <a:ext cx="2194322" cy="2132409"/>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Train the Random Forest model to identify the most influential features for Alzheimer's disease prediction.</a:t>
            </a:r>
            <a:endParaRPr lang="en-US" sz="1750" dirty="0"/>
          </a:p>
        </p:txBody>
      </p:sp>
      <p:pic>
        <p:nvPicPr>
          <p:cNvPr id="11" name="Image 3" descr="preencoded.png"/>
          <p:cNvPicPr>
            <a:picLocks noChangeAspect="1"/>
          </p:cNvPicPr>
          <p:nvPr/>
        </p:nvPicPr>
        <p:blipFill>
          <a:blip r:embed="rId6"/>
          <a:stretch>
            <a:fillRect/>
          </a:stretch>
        </p:blipFill>
        <p:spPr>
          <a:xfrm>
            <a:off x="7315200" y="2651522"/>
            <a:ext cx="2638544" cy="888682"/>
          </a:xfrm>
          <a:prstGeom prst="rect">
            <a:avLst/>
          </a:prstGeom>
        </p:spPr>
      </p:pic>
      <p:sp>
        <p:nvSpPr>
          <p:cNvPr id="12" name="Text 6"/>
          <p:cNvSpPr/>
          <p:nvPr/>
        </p:nvSpPr>
        <p:spPr>
          <a:xfrm>
            <a:off x="7537371" y="3873460"/>
            <a:ext cx="2194203"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MLP</a:t>
            </a:r>
            <a:endParaRPr lang="en-US" sz="2187" dirty="0"/>
          </a:p>
        </p:txBody>
      </p:sp>
      <p:sp>
        <p:nvSpPr>
          <p:cNvPr id="13" name="Text 7"/>
          <p:cNvSpPr/>
          <p:nvPr/>
        </p:nvSpPr>
        <p:spPr>
          <a:xfrm>
            <a:off x="7537371" y="4353878"/>
            <a:ext cx="2194203" cy="2487811"/>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Leverage the MLP model to capture complex non-linear relationships in the data, utilizing the key features selected by the Random Forest.</a:t>
            </a:r>
            <a:endParaRPr lang="en-US" sz="1750" dirty="0"/>
          </a:p>
        </p:txBody>
      </p:sp>
      <p:pic>
        <p:nvPicPr>
          <p:cNvPr id="14" name="Image 4" descr="preencoded.png"/>
          <p:cNvPicPr>
            <a:picLocks noChangeAspect="1"/>
          </p:cNvPicPr>
          <p:nvPr/>
        </p:nvPicPr>
        <p:blipFill>
          <a:blip r:embed="rId7"/>
          <a:stretch>
            <a:fillRect/>
          </a:stretch>
        </p:blipFill>
        <p:spPr>
          <a:xfrm>
            <a:off x="9953744" y="2651522"/>
            <a:ext cx="2638663" cy="888682"/>
          </a:xfrm>
          <a:prstGeom prst="rect">
            <a:avLst/>
          </a:prstGeom>
        </p:spPr>
      </p:pic>
      <p:sp>
        <p:nvSpPr>
          <p:cNvPr id="15" name="Text 8"/>
          <p:cNvSpPr/>
          <p:nvPr/>
        </p:nvSpPr>
        <p:spPr>
          <a:xfrm>
            <a:off x="10175915" y="3873460"/>
            <a:ext cx="219432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Ensemble Prediction</a:t>
            </a:r>
            <a:endParaRPr lang="en-US" sz="2187" dirty="0"/>
          </a:p>
        </p:txBody>
      </p:sp>
      <p:sp>
        <p:nvSpPr>
          <p:cNvPr id="16" name="Text 9"/>
          <p:cNvSpPr/>
          <p:nvPr/>
        </p:nvSpPr>
        <p:spPr>
          <a:xfrm>
            <a:off x="10175915" y="4701064"/>
            <a:ext cx="2194322" cy="2487811"/>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Combine the predictions from the Random Forest and MLP models to achieve enhanced performance and robustness.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211342"/>
            <a:ext cx="10554414" cy="2083118"/>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Stacked Model: Base Models (MLP, RNN, Random Forest) and Meta Model (Random Forest)</a:t>
            </a:r>
            <a:endParaRPr lang="en-US" sz="4374" dirty="0"/>
          </a:p>
        </p:txBody>
      </p:sp>
      <p:pic>
        <p:nvPicPr>
          <p:cNvPr id="5" name="Image 1" descr="preencoded.png"/>
          <p:cNvPicPr>
            <a:picLocks noChangeAspect="1"/>
          </p:cNvPicPr>
          <p:nvPr/>
        </p:nvPicPr>
        <p:blipFill>
          <a:blip r:embed="rId4"/>
          <a:stretch>
            <a:fillRect/>
          </a:stretch>
        </p:blipFill>
        <p:spPr>
          <a:xfrm>
            <a:off x="2037993" y="3738801"/>
            <a:ext cx="444341" cy="444341"/>
          </a:xfrm>
          <a:prstGeom prst="rect">
            <a:avLst/>
          </a:prstGeom>
        </p:spPr>
      </p:pic>
      <p:sp>
        <p:nvSpPr>
          <p:cNvPr id="6" name="Text 2"/>
          <p:cNvSpPr/>
          <p:nvPr/>
        </p:nvSpPr>
        <p:spPr>
          <a:xfrm>
            <a:off x="2037993" y="4405313"/>
            <a:ext cx="2388632"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MLP</a:t>
            </a:r>
            <a:endParaRPr lang="en-US" sz="2187" dirty="0"/>
          </a:p>
        </p:txBody>
      </p:sp>
      <p:sp>
        <p:nvSpPr>
          <p:cNvPr id="7" name="Text 3"/>
          <p:cNvSpPr/>
          <p:nvPr/>
        </p:nvSpPr>
        <p:spPr>
          <a:xfrm>
            <a:off x="2037993" y="4885730"/>
            <a:ext cx="2388632"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Multilayer Perceptron model serves as one of the base models in the stacked ensemble.</a:t>
            </a:r>
            <a:endParaRPr lang="en-US" sz="1750" dirty="0"/>
          </a:p>
        </p:txBody>
      </p:sp>
      <p:pic>
        <p:nvPicPr>
          <p:cNvPr id="8" name="Image 2" descr="preencoded.png"/>
          <p:cNvPicPr>
            <a:picLocks noChangeAspect="1"/>
          </p:cNvPicPr>
          <p:nvPr/>
        </p:nvPicPr>
        <p:blipFill>
          <a:blip r:embed="rId5"/>
          <a:stretch>
            <a:fillRect/>
          </a:stretch>
        </p:blipFill>
        <p:spPr>
          <a:xfrm>
            <a:off x="4759881" y="3738801"/>
            <a:ext cx="444341" cy="444341"/>
          </a:xfrm>
          <a:prstGeom prst="rect">
            <a:avLst/>
          </a:prstGeom>
        </p:spPr>
      </p:pic>
      <p:sp>
        <p:nvSpPr>
          <p:cNvPr id="9" name="Text 4"/>
          <p:cNvSpPr/>
          <p:nvPr/>
        </p:nvSpPr>
        <p:spPr>
          <a:xfrm>
            <a:off x="4759881" y="4405313"/>
            <a:ext cx="2388632"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RNN</a:t>
            </a:r>
            <a:endParaRPr lang="en-US" sz="2187" dirty="0"/>
          </a:p>
        </p:txBody>
      </p:sp>
      <p:sp>
        <p:nvSpPr>
          <p:cNvPr id="10" name="Text 5"/>
          <p:cNvSpPr/>
          <p:nvPr/>
        </p:nvSpPr>
        <p:spPr>
          <a:xfrm>
            <a:off x="4759881" y="4885730"/>
            <a:ext cx="2388632"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Recurrent Neural Network model is another base model, capturing temporal patterns in the data.</a:t>
            </a:r>
            <a:endParaRPr lang="en-US" sz="1750" dirty="0"/>
          </a:p>
        </p:txBody>
      </p:sp>
      <p:pic>
        <p:nvPicPr>
          <p:cNvPr id="11" name="Image 3" descr="preencoded.png"/>
          <p:cNvPicPr>
            <a:picLocks noChangeAspect="1"/>
          </p:cNvPicPr>
          <p:nvPr/>
        </p:nvPicPr>
        <p:blipFill>
          <a:blip r:embed="rId6"/>
          <a:stretch>
            <a:fillRect/>
          </a:stretch>
        </p:blipFill>
        <p:spPr>
          <a:xfrm>
            <a:off x="7481768" y="3738801"/>
            <a:ext cx="444341" cy="444341"/>
          </a:xfrm>
          <a:prstGeom prst="rect">
            <a:avLst/>
          </a:prstGeom>
        </p:spPr>
      </p:pic>
      <p:sp>
        <p:nvSpPr>
          <p:cNvPr id="12" name="Text 6"/>
          <p:cNvSpPr/>
          <p:nvPr/>
        </p:nvSpPr>
        <p:spPr>
          <a:xfrm>
            <a:off x="7481768" y="4405313"/>
            <a:ext cx="2388632"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Random Forest</a:t>
            </a:r>
            <a:endParaRPr lang="en-US" sz="2187" dirty="0"/>
          </a:p>
        </p:txBody>
      </p:sp>
      <p:sp>
        <p:nvSpPr>
          <p:cNvPr id="13" name="Text 7"/>
          <p:cNvSpPr/>
          <p:nvPr/>
        </p:nvSpPr>
        <p:spPr>
          <a:xfrm>
            <a:off x="7481768" y="4885730"/>
            <a:ext cx="2388632" cy="1777008"/>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Random Forest model is used as both a base model and the meta-model in the stacked ensemble.</a:t>
            </a:r>
            <a:endParaRPr lang="en-US" sz="1750" dirty="0"/>
          </a:p>
        </p:txBody>
      </p:sp>
      <p:pic>
        <p:nvPicPr>
          <p:cNvPr id="14" name="Image 4" descr="preencoded.png"/>
          <p:cNvPicPr>
            <a:picLocks noChangeAspect="1"/>
          </p:cNvPicPr>
          <p:nvPr/>
        </p:nvPicPr>
        <p:blipFill>
          <a:blip r:embed="rId7"/>
          <a:stretch>
            <a:fillRect/>
          </a:stretch>
        </p:blipFill>
        <p:spPr>
          <a:xfrm>
            <a:off x="10203656" y="3738801"/>
            <a:ext cx="444341" cy="444341"/>
          </a:xfrm>
          <a:prstGeom prst="rect">
            <a:avLst/>
          </a:prstGeom>
        </p:spPr>
      </p:pic>
      <p:sp>
        <p:nvSpPr>
          <p:cNvPr id="15" name="Text 8"/>
          <p:cNvSpPr/>
          <p:nvPr/>
        </p:nvSpPr>
        <p:spPr>
          <a:xfrm>
            <a:off x="10203656" y="4405313"/>
            <a:ext cx="2388751"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Stacking</a:t>
            </a:r>
            <a:endParaRPr lang="en-US" sz="2187" dirty="0"/>
          </a:p>
        </p:txBody>
      </p:sp>
      <p:sp>
        <p:nvSpPr>
          <p:cNvPr id="16" name="Text 9"/>
          <p:cNvSpPr/>
          <p:nvPr/>
        </p:nvSpPr>
        <p:spPr>
          <a:xfrm>
            <a:off x="10203656" y="4885730"/>
            <a:ext cx="2388751" cy="2132409"/>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meta-model (Random Forest) learns from the predictions of the base models to make the final prediction.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00028"/>
          </a:xfrm>
          <a:prstGeom prst="rect">
            <a:avLst/>
          </a:prstGeom>
          <a:solidFill>
            <a:srgbClr val="FFFFFF"/>
          </a:solidFill>
          <a:ln/>
        </p:spPr>
      </p:sp>
      <p:sp>
        <p:nvSpPr>
          <p:cNvPr id="4" name="Text 1"/>
          <p:cNvSpPr/>
          <p:nvPr/>
        </p:nvSpPr>
        <p:spPr>
          <a:xfrm>
            <a:off x="3621167" y="427673"/>
            <a:ext cx="5652373" cy="486013"/>
          </a:xfrm>
          <a:prstGeom prst="rect">
            <a:avLst/>
          </a:prstGeom>
          <a:noFill/>
          <a:ln/>
        </p:spPr>
        <p:txBody>
          <a:bodyPr wrap="none" rtlCol="0" anchor="t"/>
          <a:lstStyle/>
          <a:p>
            <a:pPr marL="0" indent="0">
              <a:lnSpc>
                <a:spcPts val="3827"/>
              </a:lnSpc>
              <a:buNone/>
            </a:pPr>
            <a:r>
              <a:rPr lang="en-US" sz="3062" b="1" dirty="0">
                <a:solidFill>
                  <a:srgbClr val="403C4E"/>
                </a:solidFill>
                <a:latin typeface="Merriweather" pitchFamily="34" charset="0"/>
                <a:ea typeface="Merriweather" pitchFamily="34" charset="-122"/>
                <a:cs typeface="Merriweather" pitchFamily="34" charset="-120"/>
              </a:rPr>
              <a:t>Conclusion and Key Findings</a:t>
            </a:r>
            <a:endParaRPr lang="en-US" sz="3062" dirty="0"/>
          </a:p>
        </p:txBody>
      </p:sp>
      <p:sp>
        <p:nvSpPr>
          <p:cNvPr id="5" name="Shape 2"/>
          <p:cNvSpPr/>
          <p:nvPr/>
        </p:nvSpPr>
        <p:spPr>
          <a:xfrm>
            <a:off x="3621167" y="1224677"/>
            <a:ext cx="7388066" cy="7147679"/>
          </a:xfrm>
          <a:prstGeom prst="roundRect">
            <a:avLst>
              <a:gd name="adj" fmla="val 979"/>
            </a:avLst>
          </a:prstGeom>
          <a:noFill/>
          <a:ln w="7620">
            <a:solidFill>
              <a:srgbClr val="000000">
                <a:alpha val="8000"/>
              </a:srgbClr>
            </a:solidFill>
            <a:prstDash val="solid"/>
          </a:ln>
        </p:spPr>
      </p:sp>
      <p:sp>
        <p:nvSpPr>
          <p:cNvPr id="6" name="Shape 3"/>
          <p:cNvSpPr/>
          <p:nvPr/>
        </p:nvSpPr>
        <p:spPr>
          <a:xfrm>
            <a:off x="3628787" y="1232297"/>
            <a:ext cx="7372826" cy="450413"/>
          </a:xfrm>
          <a:prstGeom prst="rect">
            <a:avLst/>
          </a:prstGeom>
          <a:solidFill>
            <a:srgbClr val="FFFFFF">
              <a:alpha val="4000"/>
            </a:srgbClr>
          </a:solidFill>
          <a:ln/>
        </p:spPr>
      </p:sp>
      <p:sp>
        <p:nvSpPr>
          <p:cNvPr id="7" name="Text 4"/>
          <p:cNvSpPr/>
          <p:nvPr/>
        </p:nvSpPr>
        <p:spPr>
          <a:xfrm>
            <a:off x="3784283" y="1333143"/>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Approach</a:t>
            </a:r>
            <a:endParaRPr lang="en-US" sz="1225" dirty="0"/>
          </a:p>
        </p:txBody>
      </p:sp>
      <p:sp>
        <p:nvSpPr>
          <p:cNvPr id="8" name="Text 5"/>
          <p:cNvSpPr/>
          <p:nvPr/>
        </p:nvSpPr>
        <p:spPr>
          <a:xfrm>
            <a:off x="7474506" y="1333143"/>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Key Findings</a:t>
            </a:r>
            <a:endParaRPr lang="en-US" sz="1225" dirty="0"/>
          </a:p>
        </p:txBody>
      </p:sp>
      <p:sp>
        <p:nvSpPr>
          <p:cNvPr id="9" name="Shape 6"/>
          <p:cNvSpPr/>
          <p:nvPr/>
        </p:nvSpPr>
        <p:spPr>
          <a:xfrm>
            <a:off x="3628787" y="1682710"/>
            <a:ext cx="7372826" cy="1196578"/>
          </a:xfrm>
          <a:prstGeom prst="rect">
            <a:avLst/>
          </a:prstGeom>
          <a:solidFill>
            <a:srgbClr val="000000">
              <a:alpha val="4000"/>
            </a:srgbClr>
          </a:solidFill>
          <a:ln/>
        </p:spPr>
      </p:sp>
      <p:sp>
        <p:nvSpPr>
          <p:cNvPr id="10" name="Text 7"/>
          <p:cNvSpPr/>
          <p:nvPr/>
        </p:nvSpPr>
        <p:spPr>
          <a:xfrm>
            <a:off x="3784283" y="1783556"/>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CNN</a:t>
            </a:r>
            <a:endParaRPr lang="en-US" sz="1225" dirty="0"/>
          </a:p>
        </p:txBody>
      </p:sp>
      <p:sp>
        <p:nvSpPr>
          <p:cNvPr id="11" name="Text 8"/>
          <p:cNvSpPr/>
          <p:nvPr/>
        </p:nvSpPr>
        <p:spPr>
          <a:xfrm>
            <a:off x="7474506" y="1783556"/>
            <a:ext cx="3371612" cy="99488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Highly accurate in predicting Alzheimer's disease from brain imaging data, with the ability to automatically extract relevant features.</a:t>
            </a:r>
            <a:endParaRPr lang="en-US" sz="1225" dirty="0"/>
          </a:p>
        </p:txBody>
      </p:sp>
      <p:sp>
        <p:nvSpPr>
          <p:cNvPr id="12" name="Shape 9"/>
          <p:cNvSpPr/>
          <p:nvPr/>
        </p:nvSpPr>
        <p:spPr>
          <a:xfrm>
            <a:off x="3628787" y="2879288"/>
            <a:ext cx="7372826" cy="947857"/>
          </a:xfrm>
          <a:prstGeom prst="rect">
            <a:avLst/>
          </a:prstGeom>
          <a:solidFill>
            <a:srgbClr val="FFFFFF">
              <a:alpha val="4000"/>
            </a:srgbClr>
          </a:solidFill>
          <a:ln/>
        </p:spPr>
      </p:sp>
      <p:sp>
        <p:nvSpPr>
          <p:cNvPr id="13" name="Text 10"/>
          <p:cNvSpPr/>
          <p:nvPr/>
        </p:nvSpPr>
        <p:spPr>
          <a:xfrm>
            <a:off x="3784283" y="2980134"/>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RNN</a:t>
            </a:r>
            <a:endParaRPr lang="en-US" sz="1225" dirty="0"/>
          </a:p>
        </p:txBody>
      </p:sp>
      <p:sp>
        <p:nvSpPr>
          <p:cNvPr id="14" name="Text 11"/>
          <p:cNvSpPr/>
          <p:nvPr/>
        </p:nvSpPr>
        <p:spPr>
          <a:xfrm>
            <a:off x="7474506" y="2980134"/>
            <a:ext cx="3371612" cy="746165"/>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Effectively captures the temporal dynamics of disease progression, making accurate predictions based on longitudinal data.</a:t>
            </a:r>
            <a:endParaRPr lang="en-US" sz="1225" dirty="0"/>
          </a:p>
        </p:txBody>
      </p:sp>
      <p:sp>
        <p:nvSpPr>
          <p:cNvPr id="15" name="Shape 12"/>
          <p:cNvSpPr/>
          <p:nvPr/>
        </p:nvSpPr>
        <p:spPr>
          <a:xfrm>
            <a:off x="3628787" y="3827145"/>
            <a:ext cx="7372826" cy="1196578"/>
          </a:xfrm>
          <a:prstGeom prst="rect">
            <a:avLst/>
          </a:prstGeom>
          <a:solidFill>
            <a:srgbClr val="000000">
              <a:alpha val="4000"/>
            </a:srgbClr>
          </a:solidFill>
          <a:ln/>
        </p:spPr>
      </p:sp>
      <p:sp>
        <p:nvSpPr>
          <p:cNvPr id="16" name="Text 13"/>
          <p:cNvSpPr/>
          <p:nvPr/>
        </p:nvSpPr>
        <p:spPr>
          <a:xfrm>
            <a:off x="3784283" y="3927991"/>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MLP</a:t>
            </a:r>
            <a:endParaRPr lang="en-US" sz="1225" dirty="0"/>
          </a:p>
        </p:txBody>
      </p:sp>
      <p:sp>
        <p:nvSpPr>
          <p:cNvPr id="17" name="Text 14"/>
          <p:cNvSpPr/>
          <p:nvPr/>
        </p:nvSpPr>
        <p:spPr>
          <a:xfrm>
            <a:off x="7474506" y="3927991"/>
            <a:ext cx="3371612" cy="99488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Integrates diverse data sources and can model complex, non-linear relationships, providing interpretable insights into Alzheimer's risk factors.</a:t>
            </a:r>
            <a:endParaRPr lang="en-US" sz="1225" dirty="0"/>
          </a:p>
        </p:txBody>
      </p:sp>
      <p:sp>
        <p:nvSpPr>
          <p:cNvPr id="18" name="Shape 15"/>
          <p:cNvSpPr/>
          <p:nvPr/>
        </p:nvSpPr>
        <p:spPr>
          <a:xfrm>
            <a:off x="3628787" y="5023723"/>
            <a:ext cx="7372826" cy="1196578"/>
          </a:xfrm>
          <a:prstGeom prst="rect">
            <a:avLst/>
          </a:prstGeom>
          <a:solidFill>
            <a:srgbClr val="FFFFFF">
              <a:alpha val="4000"/>
            </a:srgbClr>
          </a:solidFill>
          <a:ln/>
        </p:spPr>
      </p:sp>
      <p:sp>
        <p:nvSpPr>
          <p:cNvPr id="19" name="Text 16"/>
          <p:cNvSpPr/>
          <p:nvPr/>
        </p:nvSpPr>
        <p:spPr>
          <a:xfrm>
            <a:off x="3784283" y="5124569"/>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Random Forest</a:t>
            </a:r>
            <a:endParaRPr lang="en-US" sz="1225" dirty="0"/>
          </a:p>
        </p:txBody>
      </p:sp>
      <p:sp>
        <p:nvSpPr>
          <p:cNvPr id="20" name="Text 17"/>
          <p:cNvSpPr/>
          <p:nvPr/>
        </p:nvSpPr>
        <p:spPr>
          <a:xfrm>
            <a:off x="7474506" y="5124569"/>
            <a:ext cx="3371612" cy="99488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Robust ensemble model that identifies the most important features for Alzheimer's disease prediction, improving overall accuracy.</a:t>
            </a:r>
            <a:endParaRPr lang="en-US" sz="1225" dirty="0"/>
          </a:p>
        </p:txBody>
      </p:sp>
      <p:sp>
        <p:nvSpPr>
          <p:cNvPr id="21" name="Shape 18"/>
          <p:cNvSpPr/>
          <p:nvPr/>
        </p:nvSpPr>
        <p:spPr>
          <a:xfrm>
            <a:off x="3628787" y="6220301"/>
            <a:ext cx="7372826" cy="947857"/>
          </a:xfrm>
          <a:prstGeom prst="rect">
            <a:avLst/>
          </a:prstGeom>
          <a:solidFill>
            <a:srgbClr val="000000">
              <a:alpha val="4000"/>
            </a:srgbClr>
          </a:solidFill>
          <a:ln/>
        </p:spPr>
      </p:sp>
      <p:sp>
        <p:nvSpPr>
          <p:cNvPr id="22" name="Text 19"/>
          <p:cNvSpPr/>
          <p:nvPr/>
        </p:nvSpPr>
        <p:spPr>
          <a:xfrm>
            <a:off x="3784283" y="6321147"/>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Combined (RF + MLP)</a:t>
            </a:r>
            <a:endParaRPr lang="en-US" sz="1225" dirty="0"/>
          </a:p>
        </p:txBody>
      </p:sp>
      <p:sp>
        <p:nvSpPr>
          <p:cNvPr id="23" name="Text 20"/>
          <p:cNvSpPr/>
          <p:nvPr/>
        </p:nvSpPr>
        <p:spPr>
          <a:xfrm>
            <a:off x="7474506" y="6321147"/>
            <a:ext cx="3371612" cy="746165"/>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The combination of the strengths of Random Forest and MLP achieves enhanced predictive performance and robustness.</a:t>
            </a:r>
            <a:endParaRPr lang="en-US" sz="1225" dirty="0"/>
          </a:p>
        </p:txBody>
      </p:sp>
      <p:sp>
        <p:nvSpPr>
          <p:cNvPr id="24" name="Shape 21"/>
          <p:cNvSpPr/>
          <p:nvPr/>
        </p:nvSpPr>
        <p:spPr>
          <a:xfrm>
            <a:off x="3628787" y="7168158"/>
            <a:ext cx="7372826" cy="1196578"/>
          </a:xfrm>
          <a:prstGeom prst="rect">
            <a:avLst/>
          </a:prstGeom>
          <a:solidFill>
            <a:srgbClr val="FFFFFF">
              <a:alpha val="4000"/>
            </a:srgbClr>
          </a:solidFill>
          <a:ln/>
        </p:spPr>
      </p:sp>
      <p:sp>
        <p:nvSpPr>
          <p:cNvPr id="25" name="Text 22"/>
          <p:cNvSpPr/>
          <p:nvPr/>
        </p:nvSpPr>
        <p:spPr>
          <a:xfrm>
            <a:off x="3784283" y="7269004"/>
            <a:ext cx="3371612" cy="248722"/>
          </a:xfrm>
          <a:prstGeom prst="rect">
            <a:avLst/>
          </a:prstGeom>
          <a:noFill/>
          <a:ln/>
        </p:spPr>
        <p:txBody>
          <a:bodyPr wrap="non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Stacked Model</a:t>
            </a:r>
            <a:endParaRPr lang="en-US" sz="1225" dirty="0"/>
          </a:p>
        </p:txBody>
      </p:sp>
      <p:sp>
        <p:nvSpPr>
          <p:cNvPr id="26" name="Text 23"/>
          <p:cNvSpPr/>
          <p:nvPr/>
        </p:nvSpPr>
        <p:spPr>
          <a:xfrm>
            <a:off x="7474506" y="7269004"/>
            <a:ext cx="3371612" cy="994886"/>
          </a:xfrm>
          <a:prstGeom prst="rect">
            <a:avLst/>
          </a:prstGeom>
          <a:noFill/>
          <a:ln/>
        </p:spPr>
        <p:txBody>
          <a:bodyPr wrap="square" rtlCol="0" anchor="t"/>
          <a:lstStyle/>
          <a:p>
            <a:pPr marL="0" indent="0">
              <a:lnSpc>
                <a:spcPts val="1960"/>
              </a:lnSpc>
              <a:buNone/>
            </a:pPr>
            <a:r>
              <a:rPr lang="en-US" sz="1225" dirty="0">
                <a:solidFill>
                  <a:srgbClr val="403C4E"/>
                </a:solidFill>
                <a:latin typeface="Open Sans" pitchFamily="34" charset="0"/>
                <a:ea typeface="Open Sans" pitchFamily="34" charset="-122"/>
                <a:cs typeface="Open Sans" pitchFamily="34" charset="-120"/>
              </a:rPr>
              <a:t>The stacked ensemble leverages the unique capabilities of each base model, with the meta-model further improving the overall prediction accuracy.</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CA8DDC-63EA-246D-72B9-1E39EEC240E8}"/>
              </a:ext>
            </a:extLst>
          </p:cNvPr>
          <p:cNvSpPr/>
          <p:nvPr/>
        </p:nvSpPr>
        <p:spPr>
          <a:xfrm>
            <a:off x="3561736" y="2340702"/>
            <a:ext cx="7184211" cy="923330"/>
          </a:xfrm>
          <a:prstGeom prst="rect">
            <a:avLst/>
          </a:prstGeom>
        </p:spPr>
        <p:style>
          <a:lnRef idx="2">
            <a:schemeClr val="accent4"/>
          </a:lnRef>
          <a:fillRef idx="1">
            <a:schemeClr val="lt1"/>
          </a:fillRef>
          <a:effectRef idx="0">
            <a:schemeClr val="accent4"/>
          </a:effectRef>
          <a:fontRef idx="minor">
            <a:schemeClr val="dk1"/>
          </a:fontRef>
        </p:style>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THANKUUUUUUUUUUU</a:t>
            </a:r>
          </a:p>
        </p:txBody>
      </p:sp>
    </p:spTree>
    <p:extLst>
      <p:ext uri="{BB962C8B-B14F-4D97-AF65-F5344CB8AC3E}">
        <p14:creationId xmlns:p14="http://schemas.microsoft.com/office/powerpoint/2010/main" val="426653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713</Words>
  <Application>Microsoft Office PowerPoint</Application>
  <PresentationFormat>Custom</PresentationFormat>
  <Paragraphs>80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Riya Agrawal</cp:lastModifiedBy>
  <cp:revision>2</cp:revision>
  <dcterms:created xsi:type="dcterms:W3CDTF">2024-04-16T10:41:42Z</dcterms:created>
  <dcterms:modified xsi:type="dcterms:W3CDTF">2024-04-16T10:47:01Z</dcterms:modified>
</cp:coreProperties>
</file>