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31"/>
  </p:notesMasterIdLst>
  <p:sldIdLst>
    <p:sldId id="256" r:id="rId2"/>
    <p:sldId id="322" r:id="rId3"/>
    <p:sldId id="261" r:id="rId4"/>
    <p:sldId id="272" r:id="rId5"/>
    <p:sldId id="328" r:id="rId6"/>
    <p:sldId id="287" r:id="rId7"/>
    <p:sldId id="296" r:id="rId8"/>
    <p:sldId id="302" r:id="rId9"/>
    <p:sldId id="288" r:id="rId10"/>
    <p:sldId id="303" r:id="rId11"/>
    <p:sldId id="309" r:id="rId12"/>
    <p:sldId id="310" r:id="rId13"/>
    <p:sldId id="311" r:id="rId14"/>
    <p:sldId id="312" r:id="rId15"/>
    <p:sldId id="313" r:id="rId16"/>
    <p:sldId id="315" r:id="rId17"/>
    <p:sldId id="304" r:id="rId18"/>
    <p:sldId id="314" r:id="rId19"/>
    <p:sldId id="316" r:id="rId20"/>
    <p:sldId id="317" r:id="rId21"/>
    <p:sldId id="318" r:id="rId22"/>
    <p:sldId id="307" r:id="rId23"/>
    <p:sldId id="329" r:id="rId24"/>
    <p:sldId id="324" r:id="rId25"/>
    <p:sldId id="325" r:id="rId26"/>
    <p:sldId id="326" r:id="rId27"/>
    <p:sldId id="327" r:id="rId28"/>
    <p:sldId id="323" r:id="rId29"/>
    <p:sldId id="300"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47A63-FA4F-484E-A59F-737446B436A5}">
  <a:tblStyle styleId="{2C647A63-FA4F-484E-A59F-737446B436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8" autoAdjust="0"/>
    <p:restoredTop sz="94660"/>
  </p:normalViewPr>
  <p:slideViewPr>
    <p:cSldViewPr snapToGrid="0">
      <p:cViewPr varScale="1">
        <p:scale>
          <a:sx n="93" d="100"/>
          <a:sy n="93"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278924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092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5288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68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67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03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6634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 name="Freeform 11"/>
          <p:cNvSpPr/>
          <p:nvPr/>
        </p:nvSpPr>
        <p:spPr>
          <a:xfrm>
            <a:off x="-11907" y="0"/>
            <a:ext cx="8762858" cy="4941094"/>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3211693"/>
            <a:ext cx="8496943" cy="1521634"/>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0"/>
            <a:ext cx="6539684" cy="342658"/>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21350" y="219988"/>
            <a:ext cx="8525337" cy="431385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668401" y="496992"/>
            <a:ext cx="7316390" cy="2074896"/>
          </a:xfrm>
        </p:spPr>
        <p:txBody>
          <a:bodyPr anchor="b">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737297" y="2628907"/>
            <a:ext cx="7316390" cy="412750"/>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3711406" y="3433847"/>
            <a:ext cx="4607740" cy="872334"/>
          </a:xfrm>
        </p:spPr>
        <p:txBody>
          <a:bodyPr/>
          <a:lstStyle>
            <a:lvl1pPr algn="ctr">
              <a:defRPr sz="4050">
                <a:solidFill>
                  <a:schemeClr val="accent1">
                    <a:lumMod val="50000"/>
                  </a:schemeClr>
                </a:solidFill>
              </a:defRPr>
            </a:lvl1pPr>
          </a:lstStyle>
          <a:p>
            <a:fld id="{F7AFFB9B-9FB8-469E-96F9-4D32314110B6}" type="datetimeFigureOut">
              <a:rPr lang="en-US" dirty="0"/>
              <a:t>5/30/2019</a:t>
            </a:fld>
            <a:endParaRPr lang="en-US" dirty="0"/>
          </a:p>
        </p:txBody>
      </p:sp>
      <p:sp>
        <p:nvSpPr>
          <p:cNvPr id="5" name="Footer Placeholder 4"/>
          <p:cNvSpPr>
            <a:spLocks noGrp="1"/>
          </p:cNvSpPr>
          <p:nvPr>
            <p:ph type="ftr" sz="quarter" idx="11"/>
          </p:nvPr>
        </p:nvSpPr>
        <p:spPr>
          <a:xfrm rot="21420000">
            <a:off x="-4170" y="3662268"/>
            <a:ext cx="3035429" cy="896654"/>
          </a:xfrm>
        </p:spPr>
        <p:txBody>
          <a:bodyPr vert="horz" lIns="91440" tIns="45720" rIns="91440" bIns="45720" rtlCol="0" anchor="ctr"/>
          <a:lstStyle>
            <a:lvl1pPr algn="r">
              <a:defRPr lang="en-US" sz="4050" dirty="0"/>
            </a:lvl1pPr>
          </a:lstStyle>
          <a:p>
            <a:endParaRPr lang="en-US" dirty="0"/>
          </a:p>
        </p:txBody>
      </p:sp>
      <p:sp>
        <p:nvSpPr>
          <p:cNvPr id="6" name="Slide Number Placeholder 5"/>
          <p:cNvSpPr>
            <a:spLocks noGrp="1"/>
          </p:cNvSpPr>
          <p:nvPr>
            <p:ph type="sldNum" sz="quarter" idx="12"/>
          </p:nvPr>
        </p:nvSpPr>
        <p:spPr>
          <a:xfrm rot="21420000">
            <a:off x="7388818" y="2874486"/>
            <a:ext cx="680390" cy="373853"/>
          </a:xfrm>
        </p:spPr>
        <p:txBody>
          <a:bodyPr/>
          <a:lstStyle>
            <a:lvl1pPr>
              <a:defRPr sz="1800">
                <a:solidFill>
                  <a:schemeClr val="tx1">
                    <a:lumMod val="75000"/>
                    <a:lumOff val="25000"/>
                  </a:schemeClr>
                </a:solidFill>
              </a:defRPr>
            </a:lvl1pPr>
          </a:lstStyle>
          <a:p>
            <a:pPr marL="0" lvl="0" indent="0">
              <a:spcBef>
                <a:spcPts val="0"/>
              </a:spcBef>
              <a:spcAft>
                <a:spcPts val="0"/>
              </a:spcAft>
              <a:buNone/>
            </a:pPr>
            <a:fld id="{00000000-1234-1234-1234-123412341234}" type="slidenum">
              <a:rPr lang="en" smtClean="0"/>
              <a:t>‹#›</a:t>
            </a:fld>
            <a:endParaRPr lang="en"/>
          </a:p>
        </p:txBody>
      </p:sp>
      <p:sp>
        <p:nvSpPr>
          <p:cNvPr id="25" name="5-Point Star 24"/>
          <p:cNvSpPr/>
          <p:nvPr/>
        </p:nvSpPr>
        <p:spPr>
          <a:xfrm rot="21420000">
            <a:off x="3166039" y="3833517"/>
            <a:ext cx="386540" cy="38654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40040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3079749"/>
            <a:ext cx="7796031" cy="44163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351" y="514350"/>
            <a:ext cx="7794385" cy="2396177"/>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35" y="3527192"/>
            <a:ext cx="7796046" cy="511854"/>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8983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77" cy="2396177"/>
          </a:xfrm>
        </p:spPr>
        <p:txBody>
          <a:bodyPr anchor="ctr">
            <a:normAutofit/>
          </a:bodyPr>
          <a:lstStyle>
            <a:lvl1pPr algn="ct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35" y="3079750"/>
            <a:ext cx="7796047" cy="955205"/>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77298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514350"/>
            <a:ext cx="7143765" cy="2187528"/>
          </a:xfrm>
        </p:spPr>
        <p:txBody>
          <a:bodyPr anchor="ctr">
            <a:normAutofit/>
          </a:bodyPr>
          <a:lstStyle>
            <a:lvl1pPr algn="ct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162698" y="2707524"/>
            <a:ext cx="6500967" cy="283326"/>
          </a:xfrm>
        </p:spPr>
        <p:txBody>
          <a:bodyPr anchor="t">
            <a:normAutofit/>
          </a:bodyPr>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4351" y="3079751"/>
            <a:ext cx="7797662" cy="951189"/>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13" name="TextBox 12"/>
          <p:cNvSpPr txBox="1"/>
          <p:nvPr/>
        </p:nvSpPr>
        <p:spPr>
          <a:xfrm>
            <a:off x="514351" y="66947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854812" y="219212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843690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292891"/>
            <a:ext cx="7796030" cy="1883876"/>
          </a:xfrm>
        </p:spPr>
        <p:txBody>
          <a:bodyPr anchor="b">
            <a:normAutofit/>
          </a:bodyPr>
          <a:lstStyle>
            <a:lvl1pPr algn="l">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51" y="3185601"/>
            <a:ext cx="7796030" cy="855483"/>
          </a:xfrm>
        </p:spPr>
        <p:txBody>
          <a:bodyPr anchor="t">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26362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514350"/>
            <a:ext cx="7796030" cy="863974"/>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514352"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4352"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175967"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175966"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27785"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827785"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46497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514350"/>
            <a:ext cx="7797662" cy="863974"/>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518880"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4335" y="1547547"/>
            <a:ext cx="2482596" cy="115254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8880" y="3291966"/>
            <a:ext cx="2482596" cy="73897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17805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176999" y="1547547"/>
            <a:ext cx="2482596" cy="115142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176999" y="3291965"/>
            <a:ext cx="2482596" cy="73897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2670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26614" y="1547546"/>
            <a:ext cx="2482596" cy="115289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26614" y="3291963"/>
            <a:ext cx="2482596" cy="73897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405775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4351" y="1547547"/>
            <a:ext cx="7796030" cy="24833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981778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514350"/>
            <a:ext cx="1698485" cy="351658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4351" y="514350"/>
            <a:ext cx="5928323" cy="351658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427707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5"/>
        <p:cNvGrpSpPr/>
        <p:nvPr/>
      </p:nvGrpSpPr>
      <p:grpSpPr>
        <a:xfrm>
          <a:off x="0" y="0"/>
          <a:ext cx="0" cy="0"/>
          <a:chOff x="0" y="0"/>
          <a:chExt cx="0" cy="0"/>
        </a:xfrm>
      </p:grpSpPr>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9400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extLst>
      <p:ext uri="{BB962C8B-B14F-4D97-AF65-F5344CB8AC3E}">
        <p14:creationId xmlns:p14="http://schemas.microsoft.com/office/powerpoint/2010/main" val="143243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1" y="1547547"/>
            <a:ext cx="7796030" cy="2483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96153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8150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6030" cy="2395115"/>
          </a:xfrm>
        </p:spPr>
        <p:txBody>
          <a:bodyPr anchor="b">
            <a:normAutofit/>
          </a:bodyPr>
          <a:lstStyle>
            <a:lvl1pPr algn="l">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514351" y="2806700"/>
            <a:ext cx="7796030" cy="1229711"/>
          </a:xfrm>
        </p:spPr>
        <p:txBody>
          <a:bodyPr anchor="t">
            <a:normAutofit/>
          </a:bodyPr>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32196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7662" cy="868605"/>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0" y="1547547"/>
            <a:ext cx="3816536" cy="248339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495478" y="1547547"/>
            <a:ext cx="3814904" cy="248339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96960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6030" cy="8686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8767" y="1547547"/>
            <a:ext cx="3642119"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Content Placeholder 3"/>
          <p:cNvSpPr>
            <a:spLocks noGrp="1"/>
          </p:cNvSpPr>
          <p:nvPr>
            <p:ph sz="quarter" idx="13"/>
          </p:nvPr>
        </p:nvSpPr>
        <p:spPr>
          <a:xfrm>
            <a:off x="514352" y="2146300"/>
            <a:ext cx="3816534" cy="188463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644" y="1547547"/>
            <a:ext cx="3648368"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5"/>
          <p:cNvSpPr>
            <a:spLocks noGrp="1"/>
          </p:cNvSpPr>
          <p:nvPr>
            <p:ph sz="quarter" idx="14"/>
          </p:nvPr>
        </p:nvSpPr>
        <p:spPr>
          <a:xfrm>
            <a:off x="4495477" y="2146300"/>
            <a:ext cx="3816535" cy="188463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94065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139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049435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0"/>
            <a:ext cx="3095145" cy="1517439"/>
          </a:xfrm>
        </p:spPr>
        <p:txBody>
          <a:bodyPr anchor="b">
            <a:normAutofit/>
          </a:bodyPr>
          <a:lstStyle>
            <a:lvl1pPr algn="ctr">
              <a:defRPr sz="2700"/>
            </a:lvl1pPr>
          </a:lstStyle>
          <a:p>
            <a:r>
              <a:rPr lang="en-US" smtClean="0"/>
              <a:t>Click to edit Master title style</a:t>
            </a:r>
            <a:endParaRPr lang="en-US" dirty="0"/>
          </a:p>
        </p:txBody>
      </p:sp>
      <p:sp>
        <p:nvSpPr>
          <p:cNvPr id="10" name="Content Placeholder 2"/>
          <p:cNvSpPr>
            <a:spLocks noGrp="1"/>
          </p:cNvSpPr>
          <p:nvPr>
            <p:ph sz="quarter" idx="13"/>
          </p:nvPr>
        </p:nvSpPr>
        <p:spPr>
          <a:xfrm>
            <a:off x="3784600" y="514350"/>
            <a:ext cx="4525781" cy="3516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232" y="2031789"/>
            <a:ext cx="3095146" cy="1999150"/>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90509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514350"/>
            <a:ext cx="4758977" cy="1517439"/>
          </a:xfrm>
        </p:spPr>
        <p:txBody>
          <a:bodyPr anchor="b">
            <a:normAutofit/>
          </a:bodyPr>
          <a:lstStyle>
            <a:lvl1pPr algn="ctr">
              <a:defRPr sz="27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11771" y="0"/>
            <a:ext cx="2698610" cy="3803650"/>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1" y="2031789"/>
            <a:ext cx="4758976" cy="1771861"/>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816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10" name="Group 9"/>
          <p:cNvGrpSpPr/>
          <p:nvPr/>
        </p:nvGrpSpPr>
        <p:grpSpPr>
          <a:xfrm>
            <a:off x="-19048" y="0"/>
            <a:ext cx="9004013" cy="498306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4351" y="514350"/>
            <a:ext cx="7797662" cy="8639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547547"/>
            <a:ext cx="7797662" cy="248339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73562" y="4318000"/>
            <a:ext cx="2838450" cy="373853"/>
          </a:xfrm>
          <a:prstGeom prst="rect">
            <a:avLst/>
          </a:prstGeom>
        </p:spPr>
        <p:txBody>
          <a:bodyPr vert="horz" lIns="91440" tIns="45720" rIns="91440" bIns="45720" rtlCol="0" anchor="ctr"/>
          <a:lstStyle>
            <a:lvl1pPr algn="r">
              <a:defRPr sz="2400" cap="all" baseline="0">
                <a:solidFill>
                  <a:schemeClr val="accent1">
                    <a:lumMod val="50000"/>
                  </a:schemeClr>
                </a:solidFill>
              </a:defRPr>
            </a:lvl1pPr>
          </a:lstStyle>
          <a:p>
            <a:fld id="{C35BB1C6-BF8F-4481-8AB2-603A1C8A906A}" type="datetimeFigureOut">
              <a:rPr lang="en-US" dirty="0"/>
              <a:t>5/30/2019</a:t>
            </a:fld>
            <a:endParaRPr lang="en-US" dirty="0"/>
          </a:p>
        </p:txBody>
      </p:sp>
      <p:sp>
        <p:nvSpPr>
          <p:cNvPr id="5" name="Footer Placeholder 4"/>
          <p:cNvSpPr>
            <a:spLocks noGrp="1"/>
          </p:cNvSpPr>
          <p:nvPr>
            <p:ph type="ftr" sz="quarter" idx="3"/>
          </p:nvPr>
        </p:nvSpPr>
        <p:spPr>
          <a:xfrm>
            <a:off x="514351" y="4318000"/>
            <a:ext cx="4124789" cy="373853"/>
          </a:xfrm>
          <a:prstGeom prst="rect">
            <a:avLst/>
          </a:prstGeom>
        </p:spPr>
        <p:txBody>
          <a:bodyPr vert="horz" lIns="91440" tIns="45720" rIns="91440" bIns="45720" rtlCol="0" anchor="ctr"/>
          <a:lstStyle>
            <a:lvl1pPr algn="l">
              <a:defRPr sz="24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4715341" y="4318000"/>
            <a:ext cx="680390" cy="373853"/>
          </a:xfrm>
          <a:prstGeom prst="rect">
            <a:avLst/>
          </a:prstGeom>
        </p:spPr>
        <p:txBody>
          <a:bodyPr vert="horz" lIns="91440" tIns="45720" rIns="91440" bIns="45720" rtlCol="0" anchor="ctr"/>
          <a:lstStyle>
            <a:lvl1pPr algn="ctr">
              <a:defRPr sz="2400" cap="all" baseline="0">
                <a:solidFill>
                  <a:schemeClr val="accent1">
                    <a:lumMod val="50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19140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4050" kern="1200" cap="all" baseline="0">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60000"/>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IN" sz="4000" dirty="0"/>
              <a:t>Predictive Analysis on Chronic Kidney Disease</a:t>
            </a:r>
            <a:br>
              <a:rPr lang="en-IN" sz="4000" dirty="0"/>
            </a:br>
            <a:r>
              <a:rPr lang="en-IN" sz="4000" dirty="0"/>
              <a:t>Using ML Techniques</a:t>
            </a:r>
            <a:endParaRPr sz="4000" dirty="0"/>
          </a:p>
        </p:txBody>
      </p:sp>
      <p:sp>
        <p:nvSpPr>
          <p:cNvPr id="2" name="Text Placeholder 1"/>
          <p:cNvSpPr>
            <a:spLocks noGrp="1"/>
          </p:cNvSpPr>
          <p:nvPr>
            <p:ph type="body" idx="1"/>
          </p:nvPr>
        </p:nvSpPr>
        <p:spPr/>
        <p:txBody>
          <a:bodyPr/>
          <a:lstStyle/>
          <a:p>
            <a:endParaRPr lang="en-US" dirty="0"/>
          </a:p>
          <a:p>
            <a:endParaRPr lang="en-US" dirty="0"/>
          </a:p>
          <a:p>
            <a:endParaRPr lang="en-US" dirty="0"/>
          </a:p>
          <a:p>
            <a:endParaRPr lang="en-US" dirty="0"/>
          </a:p>
          <a:p>
            <a:pPr marL="101600" indent="0">
              <a:buNone/>
            </a:pPr>
            <a:r>
              <a:rPr lang="en-US" dirty="0"/>
              <a:t> Mentor :</a:t>
            </a:r>
          </a:p>
          <a:p>
            <a:pPr marL="101600" indent="0">
              <a:buNone/>
            </a:pPr>
            <a:r>
              <a:rPr lang="en-US" dirty="0"/>
              <a:t> </a:t>
            </a:r>
            <a:r>
              <a:rPr lang="en-US" dirty="0" smtClean="0"/>
              <a:t>Mr. </a:t>
            </a:r>
            <a:r>
              <a:rPr lang="en-US" dirty="0" err="1" smtClean="0"/>
              <a:t>Siddharth</a:t>
            </a:r>
            <a:r>
              <a:rPr lang="en-US" dirty="0" smtClean="0"/>
              <a:t> </a:t>
            </a:r>
            <a:r>
              <a:rPr lang="en-US" dirty="0" err="1" smtClean="0"/>
              <a:t>gAUTAM</a:t>
            </a:r>
            <a:endParaRPr lang="en-US" dirty="0"/>
          </a:p>
        </p:txBody>
      </p:sp>
      <p:sp>
        <p:nvSpPr>
          <p:cNvPr id="3" name="Text Placeholder 2"/>
          <p:cNvSpPr>
            <a:spLocks noGrp="1"/>
          </p:cNvSpPr>
          <p:nvPr>
            <p:ph type="body" idx="2"/>
          </p:nvPr>
        </p:nvSpPr>
        <p:spPr/>
        <p:txBody>
          <a:bodyPr>
            <a:normAutofit fontScale="85000" lnSpcReduction="20000"/>
          </a:bodyPr>
          <a:lstStyle/>
          <a:p>
            <a:endParaRPr lang="en-US" dirty="0"/>
          </a:p>
          <a:p>
            <a:endParaRPr lang="en-US" dirty="0"/>
          </a:p>
          <a:p>
            <a:endParaRPr lang="en-US" dirty="0"/>
          </a:p>
          <a:p>
            <a:endParaRPr lang="en-US" dirty="0"/>
          </a:p>
          <a:p>
            <a:r>
              <a:rPr lang="en-IN" sz="1400" dirty="0" smtClean="0"/>
              <a:t>SWASTIK (02713303115)</a:t>
            </a:r>
            <a:endParaRPr lang="en-US" sz="1400" dirty="0"/>
          </a:p>
          <a:p>
            <a:r>
              <a:rPr lang="en-IN" sz="1400" dirty="0" smtClean="0"/>
              <a:t>SWASTIK ARORA (40813303115)</a:t>
            </a:r>
            <a:endParaRPr lang="en-US" sz="1400" dirty="0"/>
          </a:p>
          <a:p>
            <a:r>
              <a:rPr lang="en-IN" sz="1400" dirty="0" smtClean="0"/>
              <a:t>PRACHI MALHOTRA (41013303115)</a:t>
            </a:r>
            <a:endParaRPr lang="en-US" sz="1400" dirty="0"/>
          </a:p>
          <a:p>
            <a:r>
              <a:rPr lang="en-IN" sz="1400" dirty="0" smtClean="0"/>
              <a:t>PRACHI PANCHAL (40113307716)</a:t>
            </a:r>
            <a:endParaRPr lang="en-US" sz="1400" dirty="0"/>
          </a:p>
          <a:p>
            <a:pPr marL="101600" indent="0">
              <a:buNone/>
            </a:pPr>
            <a:r>
              <a:rPr lang="en-IN" sz="1400" dirty="0"/>
              <a:t>         </a:t>
            </a:r>
            <a:endParaRPr lang="en-US" sz="1400"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E657019-3D67-43B3-9AAC-2C304D9453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7" name="Title 2">
            <a:extLst>
              <a:ext uri="{FF2B5EF4-FFF2-40B4-BE49-F238E27FC236}">
                <a16:creationId xmlns="" xmlns:a16="http://schemas.microsoft.com/office/drawing/2014/main" id="{43225FC1-86C5-4EAC-A7BC-20677087418C}"/>
              </a:ext>
            </a:extLst>
          </p:cNvPr>
          <p:cNvSpPr>
            <a:spLocks noGrp="1"/>
          </p:cNvSpPr>
          <p:nvPr>
            <p:ph type="title"/>
          </p:nvPr>
        </p:nvSpPr>
        <p:spPr>
          <a:xfrm>
            <a:off x="723595" y="0"/>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Data Cleaning</a:t>
            </a:r>
          </a:p>
        </p:txBody>
      </p:sp>
      <p:sp>
        <p:nvSpPr>
          <p:cNvPr id="4" name="Text Placeholder 3">
            <a:extLst>
              <a:ext uri="{FF2B5EF4-FFF2-40B4-BE49-F238E27FC236}">
                <a16:creationId xmlns="" xmlns:a16="http://schemas.microsoft.com/office/drawing/2014/main" id="{F2D04BF4-187D-407E-81B2-1A7AC6BFDEF3}"/>
              </a:ext>
            </a:extLst>
          </p:cNvPr>
          <p:cNvSpPr>
            <a:spLocks noGrp="1"/>
          </p:cNvSpPr>
          <p:nvPr>
            <p:ph type="body" idx="1"/>
          </p:nvPr>
        </p:nvSpPr>
        <p:spPr>
          <a:xfrm>
            <a:off x="734405" y="535925"/>
            <a:ext cx="7539326" cy="3405692"/>
          </a:xfrm>
        </p:spPr>
        <p:txBody>
          <a:bodyPr>
            <a:normAutofit fontScale="77500" lnSpcReduction="20000"/>
          </a:bodyPr>
          <a:lstStyle/>
          <a:p>
            <a:pPr marL="7620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We worked over data </a:t>
            </a:r>
            <a:r>
              <a:rPr lang="en-IN" sz="2000" dirty="0" smtClean="0">
                <a:solidFill>
                  <a:schemeClr val="tx1"/>
                </a:solidFill>
                <a:latin typeface="Times New Roman" panose="02020603050405020304" pitchFamily="18" charset="0"/>
                <a:cs typeface="Times New Roman" panose="02020603050405020304" pitchFamily="18" charset="0"/>
              </a:rPr>
              <a:t>cleaning </a:t>
            </a:r>
            <a:r>
              <a:rPr lang="en-IN" sz="16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multiple times because the data was being lost in our initial attempt of cleaning.</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We came through 3 attributes or features that were being stored as object(string) type even when their data was of floating type. So, we converted them prior to the cleaning this time.</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Removing null values from the dataset with a different approach</a:t>
            </a:r>
            <a:r>
              <a:rPr lang="en-IN" sz="2000" dirty="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129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35627BE-4624-47C1-B0ED-4184ECDF18D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4" name="Text Placeholder 3">
            <a:extLst>
              <a:ext uri="{FF2B5EF4-FFF2-40B4-BE49-F238E27FC236}">
                <a16:creationId xmlns="" xmlns:a16="http://schemas.microsoft.com/office/drawing/2014/main" id="{2D1D54A2-14B2-4F29-AABD-F1D388508CD8}"/>
              </a:ext>
            </a:extLst>
          </p:cNvPr>
          <p:cNvSpPr>
            <a:spLocks noGrp="1"/>
          </p:cNvSpPr>
          <p:nvPr>
            <p:ph type="body" idx="1"/>
          </p:nvPr>
        </p:nvSpPr>
        <p:spPr>
          <a:xfrm>
            <a:off x="778281" y="340826"/>
            <a:ext cx="7686000" cy="3098400"/>
          </a:xfrm>
        </p:spPr>
        <p:txBody>
          <a:bodyPr/>
          <a:lstStyle/>
          <a:p>
            <a:pPr marL="76200" indent="0">
              <a:buNone/>
            </a:pPr>
            <a:r>
              <a:rPr lang="en-US" sz="1600" dirty="0">
                <a:solidFill>
                  <a:schemeClr val="tx1"/>
                </a:solidFill>
                <a:latin typeface="Times New Roman" panose="02020603050405020304" pitchFamily="18" charset="0"/>
                <a:cs typeface="Times New Roman" panose="02020603050405020304" pitchFamily="18" charset="0"/>
              </a:rPr>
              <a:t>A heatmap graph was plotted using seaborn module in which we could clearly see the intensity of null values which were present in the corresponding attribute. </a:t>
            </a: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CA603E81-F841-4FC0-B5F7-04EAD21B40AC}"/>
              </a:ext>
            </a:extLst>
          </p:cNvPr>
          <p:cNvPicPr>
            <a:picLocks noChangeAspect="1"/>
          </p:cNvPicPr>
          <p:nvPr/>
        </p:nvPicPr>
        <p:blipFill>
          <a:blip r:embed="rId2"/>
          <a:stretch>
            <a:fillRect/>
          </a:stretch>
        </p:blipFill>
        <p:spPr>
          <a:xfrm>
            <a:off x="2218142" y="1431690"/>
            <a:ext cx="4304986" cy="3159722"/>
          </a:xfrm>
          <a:prstGeom prst="rect">
            <a:avLst/>
          </a:prstGeom>
        </p:spPr>
      </p:pic>
    </p:spTree>
    <p:extLst>
      <p:ext uri="{BB962C8B-B14F-4D97-AF65-F5344CB8AC3E}">
        <p14:creationId xmlns:p14="http://schemas.microsoft.com/office/powerpoint/2010/main" val="3120781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9B660F5-0825-444E-8D99-065519AF72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 xmlns:a16="http://schemas.microsoft.com/office/drawing/2014/main" id="{411B909A-266E-4322-AB2F-3DF06C911DD9}"/>
              </a:ext>
            </a:extLst>
          </p:cNvPr>
          <p:cNvSpPr>
            <a:spLocks noGrp="1"/>
          </p:cNvSpPr>
          <p:nvPr>
            <p:ph type="body" idx="1"/>
          </p:nvPr>
        </p:nvSpPr>
        <p:spPr>
          <a:xfrm>
            <a:off x="729000" y="1174949"/>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First, we tried to remove all null values starting with the nominal or discrete attributes.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Mean values of every attribute was calculated and filled out in null cells correspondingly for all discrete features.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57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EAC2061-FD89-4728-BEDE-00D1FDB63CD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4" name="Text Placeholder 3">
            <a:extLst>
              <a:ext uri="{FF2B5EF4-FFF2-40B4-BE49-F238E27FC236}">
                <a16:creationId xmlns="" xmlns:a16="http://schemas.microsoft.com/office/drawing/2014/main" id="{55184469-3933-4735-89B8-065D5A2A9A5B}"/>
              </a:ext>
            </a:extLst>
          </p:cNvPr>
          <p:cNvSpPr>
            <a:spLocks noGrp="1"/>
          </p:cNvSpPr>
          <p:nvPr>
            <p:ph type="body" idx="1"/>
          </p:nvPr>
        </p:nvSpPr>
        <p:spPr>
          <a:xfrm>
            <a:off x="729000" y="1022550"/>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Then, we started working upon the categorical features.</a:t>
            </a:r>
          </a:p>
          <a:p>
            <a:r>
              <a:rPr lang="en-US" dirty="0">
                <a:solidFill>
                  <a:schemeClr val="tx1"/>
                </a:solidFill>
                <a:latin typeface="Times New Roman" panose="02020603050405020304" pitchFamily="18" charset="0"/>
                <a:cs typeface="Times New Roman" panose="02020603050405020304" pitchFamily="18" charset="0"/>
              </a:rPr>
              <a:t>We manually checked every attribute for their distinct values that were present in them.</a:t>
            </a:r>
          </a:p>
          <a:p>
            <a:r>
              <a:rPr lang="en-US" dirty="0">
                <a:solidFill>
                  <a:schemeClr val="tx1"/>
                </a:solidFill>
                <a:latin typeface="Times New Roman" panose="02020603050405020304" pitchFamily="18" charset="0"/>
                <a:cs typeface="Times New Roman" panose="02020603050405020304" pitchFamily="18" charset="0"/>
              </a:rPr>
              <a:t>Some features had some spaces in their values making their distinct values of more than 2(every attribute came out to be having two distinctive values).</a:t>
            </a:r>
          </a:p>
          <a:p>
            <a:pPr marL="76200" indent="0">
              <a:buNone/>
            </a:pPr>
            <a:r>
              <a:rPr lang="en-US" dirty="0">
                <a:solidFill>
                  <a:schemeClr val="tx1"/>
                </a:solidFill>
                <a:latin typeface="Times New Roman" panose="02020603050405020304" pitchFamily="18" charset="0"/>
                <a:cs typeface="Times New Roman" panose="02020603050405020304" pitchFamily="18" charset="0"/>
              </a:rPr>
              <a:t>      So, we had to take care of these anomalies too.</a:t>
            </a:r>
          </a:p>
        </p:txBody>
      </p:sp>
    </p:spTree>
    <p:extLst>
      <p:ext uri="{BB962C8B-B14F-4D97-AF65-F5344CB8AC3E}">
        <p14:creationId xmlns:p14="http://schemas.microsoft.com/office/powerpoint/2010/main" val="499329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1CEF525-0295-4DD2-ADD9-F4E2E9FE58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
        <p:nvSpPr>
          <p:cNvPr id="4" name="Text Placeholder 3">
            <a:extLst>
              <a:ext uri="{FF2B5EF4-FFF2-40B4-BE49-F238E27FC236}">
                <a16:creationId xmlns="" xmlns:a16="http://schemas.microsoft.com/office/drawing/2014/main" id="{C5B1C139-481F-48AF-A08C-D7DC12792D1E}"/>
              </a:ext>
            </a:extLst>
          </p:cNvPr>
          <p:cNvSpPr>
            <a:spLocks noGrp="1"/>
          </p:cNvSpPr>
          <p:nvPr>
            <p:ph type="body" idx="1"/>
          </p:nvPr>
        </p:nvSpPr>
        <p:spPr>
          <a:xfrm>
            <a:off x="579500" y="283689"/>
            <a:ext cx="7686000" cy="3098400"/>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While we were checking for these anomalies, at the very same time we visualized using bar graphs for every attribute to check the majority of value which was occurring in that feature. For instance, in case of feature ‘</a:t>
            </a:r>
            <a:r>
              <a:rPr lang="en-US" sz="1600" dirty="0" err="1">
                <a:solidFill>
                  <a:schemeClr val="tx1"/>
                </a:solidFill>
                <a:latin typeface="Times New Roman" panose="02020603050405020304" pitchFamily="18" charset="0"/>
                <a:cs typeface="Times New Roman" panose="02020603050405020304" pitchFamily="18" charset="0"/>
              </a:rPr>
              <a:t>rbc</a:t>
            </a:r>
            <a:r>
              <a:rPr lang="en-US" sz="1600" dirty="0">
                <a:solidFill>
                  <a:schemeClr val="tx1"/>
                </a:solidFill>
                <a:latin typeface="Times New Roman" panose="02020603050405020304" pitchFamily="18" charset="0"/>
                <a:cs typeface="Times New Roman" panose="02020603050405020304" pitchFamily="18" charset="0"/>
              </a:rPr>
              <a:t>’, the graph for it came out to be something like this :</a:t>
            </a:r>
          </a:p>
        </p:txBody>
      </p:sp>
      <p:pic>
        <p:nvPicPr>
          <p:cNvPr id="5" name="Picture 4">
            <a:extLst>
              <a:ext uri="{FF2B5EF4-FFF2-40B4-BE49-F238E27FC236}">
                <a16:creationId xmlns="" xmlns:a16="http://schemas.microsoft.com/office/drawing/2014/main" id="{AB7FDBC9-660D-4B41-9FA1-9578C1CC4D0D}"/>
              </a:ext>
            </a:extLst>
          </p:cNvPr>
          <p:cNvPicPr>
            <a:picLocks noChangeAspect="1"/>
          </p:cNvPicPr>
          <p:nvPr/>
        </p:nvPicPr>
        <p:blipFill>
          <a:blip r:embed="rId2"/>
          <a:stretch>
            <a:fillRect/>
          </a:stretch>
        </p:blipFill>
        <p:spPr>
          <a:xfrm>
            <a:off x="2410127" y="2036314"/>
            <a:ext cx="4024746" cy="2691549"/>
          </a:xfrm>
          <a:prstGeom prst="rect">
            <a:avLst/>
          </a:prstGeom>
        </p:spPr>
      </p:pic>
    </p:spTree>
    <p:extLst>
      <p:ext uri="{BB962C8B-B14F-4D97-AF65-F5344CB8AC3E}">
        <p14:creationId xmlns:p14="http://schemas.microsoft.com/office/powerpoint/2010/main" val="3290933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08CE5B2-7620-44EF-A854-4E2997F992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 xmlns:a16="http://schemas.microsoft.com/office/drawing/2014/main" id="{8A05F0F0-7978-4036-BA39-2FB5A5D4AC95}"/>
              </a:ext>
            </a:extLst>
          </p:cNvPr>
          <p:cNvSpPr>
            <a:spLocks noGrp="1"/>
          </p:cNvSpPr>
          <p:nvPr>
            <p:ph type="body" idx="4294967295"/>
          </p:nvPr>
        </p:nvSpPr>
        <p:spPr>
          <a:xfrm>
            <a:off x="0" y="619125"/>
            <a:ext cx="7686675" cy="3097213"/>
          </a:xfrm>
        </p:spPr>
        <p:txBody>
          <a:bodyPr>
            <a:normAutofit lnSpcReduction="10000"/>
          </a:bodyPr>
          <a:lstStyle/>
          <a:p>
            <a:r>
              <a:rPr lang="en-US" dirty="0">
                <a:latin typeface="Times New Roman" panose="02020603050405020304" pitchFamily="18" charset="0"/>
                <a:cs typeface="Times New Roman" panose="02020603050405020304" pitchFamily="18" charset="0"/>
              </a:rPr>
              <a:t>This visualization was enacted using ‘seaborn’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way, we were able to check for the most frequent value present in a feature and filled that value in the null cells of that attribute.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did the same step for all 11 categorical features, checking for unique values, plotting graph and lastly filling null values out, making them complete, i.e. no null values in the entire dataset at last.</a:t>
            </a:r>
          </a:p>
        </p:txBody>
      </p:sp>
    </p:spTree>
    <p:extLst>
      <p:ext uri="{BB962C8B-B14F-4D97-AF65-F5344CB8AC3E}">
        <p14:creationId xmlns:p14="http://schemas.microsoft.com/office/powerpoint/2010/main" val="2186703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5573"/>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900085E-2043-423F-AF40-77B30880527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 xmlns:a16="http://schemas.microsoft.com/office/drawing/2014/main" id="{3C6791F8-831C-40BB-840F-11ABA20BFAA9}"/>
              </a:ext>
            </a:extLst>
          </p:cNvPr>
          <p:cNvSpPr>
            <a:spLocks noGrp="1"/>
          </p:cNvSpPr>
          <p:nvPr>
            <p:ph type="body" idx="1"/>
          </p:nvPr>
        </p:nvSpPr>
        <p:spPr>
          <a:xfrm>
            <a:off x="729000" y="185824"/>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Another heatmap graph was plotted lastly just to be doubly sure about the null values rectification.</a:t>
            </a:r>
          </a:p>
          <a:p>
            <a:r>
              <a:rPr lang="en-US" dirty="0">
                <a:solidFill>
                  <a:schemeClr val="tx1"/>
                </a:solidFill>
                <a:latin typeface="Times New Roman" panose="02020603050405020304" pitchFamily="18" charset="0"/>
                <a:cs typeface="Times New Roman" panose="02020603050405020304" pitchFamily="18" charset="0"/>
              </a:rPr>
              <a:t>This time, it came out to be completely empty.</a:t>
            </a:r>
          </a:p>
        </p:txBody>
      </p:sp>
      <p:pic>
        <p:nvPicPr>
          <p:cNvPr id="5" name="Picture 4">
            <a:extLst>
              <a:ext uri="{FF2B5EF4-FFF2-40B4-BE49-F238E27FC236}">
                <a16:creationId xmlns="" xmlns:a16="http://schemas.microsoft.com/office/drawing/2014/main" id="{C8749875-30DA-4FC1-90D4-C2622A48889A}"/>
              </a:ext>
            </a:extLst>
          </p:cNvPr>
          <p:cNvPicPr>
            <a:picLocks noChangeAspect="1"/>
          </p:cNvPicPr>
          <p:nvPr/>
        </p:nvPicPr>
        <p:blipFill>
          <a:blip r:embed="rId2"/>
          <a:stretch>
            <a:fillRect/>
          </a:stretch>
        </p:blipFill>
        <p:spPr>
          <a:xfrm>
            <a:off x="2102210" y="1835595"/>
            <a:ext cx="4842597" cy="2897259"/>
          </a:xfrm>
          <a:prstGeom prst="rect">
            <a:avLst/>
          </a:prstGeom>
        </p:spPr>
      </p:pic>
    </p:spTree>
    <p:extLst>
      <p:ext uri="{BB962C8B-B14F-4D97-AF65-F5344CB8AC3E}">
        <p14:creationId xmlns:p14="http://schemas.microsoft.com/office/powerpoint/2010/main" val="3703588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F818A90-04AC-4744-9DC1-43C1E32A4CB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
        <p:nvSpPr>
          <p:cNvPr id="5" name="Title 2">
            <a:extLst>
              <a:ext uri="{FF2B5EF4-FFF2-40B4-BE49-F238E27FC236}">
                <a16:creationId xmlns="" xmlns:a16="http://schemas.microsoft.com/office/drawing/2014/main" id="{5923B350-9D64-45D3-9EC0-EA88467F87D7}"/>
              </a:ext>
            </a:extLst>
          </p:cNvPr>
          <p:cNvSpPr>
            <a:spLocks noGrp="1"/>
          </p:cNvSpPr>
          <p:nvPr>
            <p:ph type="title"/>
          </p:nvPr>
        </p:nvSpPr>
        <p:spPr>
          <a:xfrm>
            <a:off x="723595" y="0"/>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Data Transformation</a:t>
            </a:r>
          </a:p>
        </p:txBody>
      </p:sp>
      <p:sp>
        <p:nvSpPr>
          <p:cNvPr id="4" name="Text Placeholder 3">
            <a:extLst>
              <a:ext uri="{FF2B5EF4-FFF2-40B4-BE49-F238E27FC236}">
                <a16:creationId xmlns="" xmlns:a16="http://schemas.microsoft.com/office/drawing/2014/main" id="{C9038491-DDB6-45ED-9099-51A21676313E}"/>
              </a:ext>
            </a:extLst>
          </p:cNvPr>
          <p:cNvSpPr>
            <a:spLocks noGrp="1"/>
          </p:cNvSpPr>
          <p:nvPr>
            <p:ph type="body"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process of converting data from one format or structure into another format or structure.</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case of categorical features, they are </a:t>
            </a:r>
            <a:r>
              <a:rPr lang="en-US" dirty="0" smtClean="0">
                <a:solidFill>
                  <a:schemeClr val="tx1"/>
                </a:solidFill>
                <a:latin typeface="Times New Roman" panose="02020603050405020304" pitchFamily="18" charset="0"/>
                <a:cs typeface="Times New Roman" panose="02020603050405020304" pitchFamily="18" charset="0"/>
              </a:rPr>
              <a:t>simply converted(one </a:t>
            </a:r>
            <a:r>
              <a:rPr lang="en-US" dirty="0">
                <a:solidFill>
                  <a:schemeClr val="tx1"/>
                </a:solidFill>
                <a:latin typeface="Times New Roman" panose="02020603050405020304" pitchFamily="18" charset="0"/>
                <a:cs typeface="Times New Roman" panose="02020603050405020304" pitchFamily="18" charset="0"/>
              </a:rPr>
              <a:t>hot encoded) into numeric </a:t>
            </a:r>
            <a:r>
              <a:rPr lang="en-US" dirty="0" smtClean="0">
                <a:solidFill>
                  <a:schemeClr val="tx1"/>
                </a:solidFill>
                <a:latin typeface="Times New Roman" panose="02020603050405020304" pitchFamily="18" charset="0"/>
                <a:cs typeface="Times New Roman" panose="02020603050405020304" pitchFamily="18" charset="0"/>
              </a:rPr>
              <a:t>ones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Also, the target attribute is converted into numeric </a:t>
            </a:r>
            <a:r>
              <a:rPr lang="en-US" dirty="0" smtClean="0">
                <a:solidFill>
                  <a:schemeClr val="tx1"/>
                </a:solidFill>
                <a:latin typeface="Times New Roman" panose="02020603050405020304" pitchFamily="18" charset="0"/>
                <a:cs typeface="Times New Roman" panose="02020603050405020304" pitchFamily="18" charset="0"/>
              </a:rPr>
              <a:t>type</a:t>
            </a:r>
            <a:r>
              <a:rPr lang="en-US"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77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97344B5-16B7-4EFD-B1A3-EE88C4AABF6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18</a:t>
            </a:fld>
            <a:endParaRPr lang="en">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 xmlns:a16="http://schemas.microsoft.com/office/drawing/2014/main" id="{D5D74242-0AF3-4E3D-8766-BEEE939D45F0}"/>
              </a:ext>
            </a:extLst>
          </p:cNvPr>
          <p:cNvSpPr>
            <a:spLocks noGrp="1"/>
          </p:cNvSpPr>
          <p:nvPr>
            <p:ph type="title"/>
          </p:nvPr>
        </p:nvSpPr>
        <p:spPr>
          <a:xfrm>
            <a:off x="729000" y="200359"/>
            <a:ext cx="7686000" cy="857400"/>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Scaling of discrete features</a:t>
            </a:r>
          </a:p>
        </p:txBody>
      </p:sp>
      <p:sp>
        <p:nvSpPr>
          <p:cNvPr id="4" name="Text Placeholder 3">
            <a:extLst>
              <a:ext uri="{FF2B5EF4-FFF2-40B4-BE49-F238E27FC236}">
                <a16:creationId xmlns="" xmlns:a16="http://schemas.microsoft.com/office/drawing/2014/main" id="{D5132898-1470-464E-942D-5A4774E69FCF}"/>
              </a:ext>
            </a:extLst>
          </p:cNvPr>
          <p:cNvSpPr>
            <a:spLocks noGrp="1"/>
          </p:cNvSpPr>
          <p:nvPr>
            <p:ph type="body" idx="1"/>
          </p:nvPr>
        </p:nvSpPr>
        <p:spPr>
          <a:xfrm>
            <a:off x="729000" y="1057759"/>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Now we'll scale those features who have a greater difference in their minimum and maximum values.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They can cause a greater difference in accuracy.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checked for all the features out of discrete ones that needed to be scaled.</a:t>
            </a:r>
          </a:p>
        </p:txBody>
      </p:sp>
    </p:spTree>
    <p:extLst>
      <p:ext uri="{BB962C8B-B14F-4D97-AF65-F5344CB8AC3E}">
        <p14:creationId xmlns:p14="http://schemas.microsoft.com/office/powerpoint/2010/main" val="869513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A461DDE-6A1B-404F-9F33-35276D90947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
        <p:nvSpPr>
          <p:cNvPr id="4" name="Text Placeholder 3">
            <a:extLst>
              <a:ext uri="{FF2B5EF4-FFF2-40B4-BE49-F238E27FC236}">
                <a16:creationId xmlns="" xmlns:a16="http://schemas.microsoft.com/office/drawing/2014/main" id="{309AD27F-D3B6-4D76-95EE-B4E3B44C756D}"/>
              </a:ext>
            </a:extLst>
          </p:cNvPr>
          <p:cNvSpPr>
            <a:spLocks noGrp="1"/>
          </p:cNvSpPr>
          <p:nvPr>
            <p:ph type="body" idx="1"/>
          </p:nvPr>
        </p:nvSpPr>
        <p:spPr>
          <a:xfrm>
            <a:off x="729000" y="329479"/>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The discrete attributes were taken into consideration.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Using pandas module, we were able to check the minimum, maximum, mean and all other important aspects that signified the need to scaling a feature.</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F6BB072-60B6-47D7-8DAF-35410B2B00B6}"/>
              </a:ext>
            </a:extLst>
          </p:cNvPr>
          <p:cNvPicPr>
            <a:picLocks noChangeAspect="1"/>
          </p:cNvPicPr>
          <p:nvPr/>
        </p:nvPicPr>
        <p:blipFill>
          <a:blip r:embed="rId2"/>
          <a:stretch>
            <a:fillRect/>
          </a:stretch>
        </p:blipFill>
        <p:spPr>
          <a:xfrm>
            <a:off x="900545" y="2611798"/>
            <a:ext cx="7232073" cy="2181657"/>
          </a:xfrm>
          <a:prstGeom prst="rect">
            <a:avLst/>
          </a:prstGeom>
        </p:spPr>
      </p:pic>
      <p:cxnSp>
        <p:nvCxnSpPr>
          <p:cNvPr id="7" name="Straight Arrow Connector 6">
            <a:extLst>
              <a:ext uri="{FF2B5EF4-FFF2-40B4-BE49-F238E27FC236}">
                <a16:creationId xmlns="" xmlns:a16="http://schemas.microsoft.com/office/drawing/2014/main" id="{2A8B81B4-0D29-43B4-B9CC-4B1988AF448A}"/>
              </a:ext>
            </a:extLst>
          </p:cNvPr>
          <p:cNvCxnSpPr/>
          <p:nvPr/>
        </p:nvCxnSpPr>
        <p:spPr>
          <a:xfrm flipH="1">
            <a:off x="2384713" y="3664526"/>
            <a:ext cx="173182"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BBAA7F9C-689D-44BE-B6F0-4681A15F85C2}"/>
              </a:ext>
            </a:extLst>
          </p:cNvPr>
          <p:cNvCxnSpPr>
            <a:cxnSpLocks/>
          </p:cNvCxnSpPr>
          <p:nvPr/>
        </p:nvCxnSpPr>
        <p:spPr>
          <a:xfrm flipH="1" flipV="1">
            <a:off x="2358736" y="4668983"/>
            <a:ext cx="173181" cy="6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12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14BA05F-F807-4E50-ADB8-E74AA4A01BF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6" name="Title 5">
            <a:extLst>
              <a:ext uri="{FF2B5EF4-FFF2-40B4-BE49-F238E27FC236}">
                <a16:creationId xmlns="" xmlns:a16="http://schemas.microsoft.com/office/drawing/2014/main" id="{64554A85-96DB-43D3-9BF5-8AF674B0E353}"/>
              </a:ext>
            </a:extLst>
          </p:cNvPr>
          <p:cNvSpPr>
            <a:spLocks noGrp="1"/>
          </p:cNvSpPr>
          <p:nvPr>
            <p:ph type="title"/>
          </p:nvPr>
        </p:nvSpPr>
        <p:spPr>
          <a:xfrm>
            <a:off x="729000" y="107225"/>
            <a:ext cx="7686000" cy="857400"/>
          </a:xfrm>
        </p:spPr>
        <p:txBody>
          <a:bodyPr/>
          <a:lstStyle/>
          <a:p>
            <a:r>
              <a:rPr lang="en-US" dirty="0">
                <a:solidFill>
                  <a:srgbClr val="FF0000"/>
                </a:solidFill>
                <a:latin typeface="Times New Roman" panose="02020603050405020304" pitchFamily="18" charset="0"/>
                <a:cs typeface="Times New Roman" panose="02020603050405020304" pitchFamily="18" charset="0"/>
              </a:rPr>
              <a:t>Objective</a:t>
            </a:r>
          </a:p>
        </p:txBody>
      </p:sp>
      <p:sp>
        <p:nvSpPr>
          <p:cNvPr id="7" name="Text Placeholder 6">
            <a:extLst>
              <a:ext uri="{FF2B5EF4-FFF2-40B4-BE49-F238E27FC236}">
                <a16:creationId xmlns="" xmlns:a16="http://schemas.microsoft.com/office/drawing/2014/main" id="{CB34AB50-1F5A-453E-A06D-C4ADF49F1B9D}"/>
              </a:ext>
            </a:extLst>
          </p:cNvPr>
          <p:cNvSpPr>
            <a:spLocks noGrp="1"/>
          </p:cNvSpPr>
          <p:nvPr>
            <p:ph type="body" idx="1"/>
          </p:nvPr>
        </p:nvSpPr>
        <p:spPr>
          <a:xfrm>
            <a:off x="729000" y="1131746"/>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Chronic Kidney Disease (CKD) project is designed to provide comprehensive public health strategies for promoting kidney health.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Finding the best possible algorithm that can be used in the system in order to predict kidney disease in early stage.</a:t>
            </a:r>
          </a:p>
          <a:p>
            <a:pPr marL="7620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7382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18E7F86-CF7F-4382-98E2-77D5C5FACA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4" name="Text Placeholder 3">
            <a:extLst>
              <a:ext uri="{FF2B5EF4-FFF2-40B4-BE49-F238E27FC236}">
                <a16:creationId xmlns="" xmlns:a16="http://schemas.microsoft.com/office/drawing/2014/main" id="{4C7320A1-C7B7-445F-A6D2-0D5B5203EAFB}"/>
              </a:ext>
            </a:extLst>
          </p:cNvPr>
          <p:cNvSpPr>
            <a:spLocks noGrp="1"/>
          </p:cNvSpPr>
          <p:nvPr>
            <p:ph type="body" idx="1"/>
          </p:nvPr>
        </p:nvSpPr>
        <p:spPr>
          <a:xfrm>
            <a:off x="640920" y="1174950"/>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11 discrete features were needed to be scaled which were:</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scaling of features was done using ski-kit module’s </a:t>
            </a:r>
            <a:r>
              <a:rPr lang="en-US" dirty="0" err="1">
                <a:solidFill>
                  <a:schemeClr val="tx1"/>
                </a:solidFill>
                <a:latin typeface="Times New Roman" panose="02020603050405020304" pitchFamily="18" charset="0"/>
                <a:cs typeface="Times New Roman" panose="02020603050405020304" pitchFamily="18" charset="0"/>
              </a:rPr>
              <a:t>MinMaxScaler</a:t>
            </a:r>
            <a:r>
              <a:rPr lang="en-US" dirty="0">
                <a:solidFill>
                  <a:schemeClr val="tx1"/>
                </a:solidFill>
                <a:latin typeface="Times New Roman" panose="02020603050405020304" pitchFamily="18" charset="0"/>
                <a:cs typeface="Times New Roman" panose="02020603050405020304" pitchFamily="18" charset="0"/>
              </a:rPr>
              <a:t>() function.</a:t>
            </a:r>
          </a:p>
        </p:txBody>
      </p:sp>
      <p:pic>
        <p:nvPicPr>
          <p:cNvPr id="5" name="Picture 4">
            <a:extLst>
              <a:ext uri="{FF2B5EF4-FFF2-40B4-BE49-F238E27FC236}">
                <a16:creationId xmlns="" xmlns:a16="http://schemas.microsoft.com/office/drawing/2014/main" id="{A9840B82-20DF-4055-9A8E-881939238648}"/>
              </a:ext>
            </a:extLst>
          </p:cNvPr>
          <p:cNvPicPr>
            <a:picLocks noChangeAspect="1"/>
          </p:cNvPicPr>
          <p:nvPr/>
        </p:nvPicPr>
        <p:blipFill>
          <a:blip r:embed="rId2"/>
          <a:stretch>
            <a:fillRect/>
          </a:stretch>
        </p:blipFill>
        <p:spPr>
          <a:xfrm>
            <a:off x="773040" y="2227118"/>
            <a:ext cx="7597920" cy="400050"/>
          </a:xfrm>
          <a:prstGeom prst="rect">
            <a:avLst/>
          </a:prstGeom>
        </p:spPr>
      </p:pic>
    </p:spTree>
    <p:extLst>
      <p:ext uri="{BB962C8B-B14F-4D97-AF65-F5344CB8AC3E}">
        <p14:creationId xmlns:p14="http://schemas.microsoft.com/office/powerpoint/2010/main" val="22850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0C69F72-F35D-4535-AE6D-7F441FDEF6C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
        <p:nvSpPr>
          <p:cNvPr id="4" name="Text Placeholder 3">
            <a:extLst>
              <a:ext uri="{FF2B5EF4-FFF2-40B4-BE49-F238E27FC236}">
                <a16:creationId xmlns="" xmlns:a16="http://schemas.microsoft.com/office/drawing/2014/main" id="{4A98891E-86E3-42AA-911D-6FE917D4DEE8}"/>
              </a:ext>
            </a:extLst>
          </p:cNvPr>
          <p:cNvSpPr>
            <a:spLocks noGrp="1"/>
          </p:cNvSpPr>
          <p:nvPr>
            <p:ph type="body" idx="1"/>
          </p:nvPr>
        </p:nvSpPr>
        <p:spPr>
          <a:xfrm>
            <a:off x="729000" y="262025"/>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After scaling, the minimum and maximum values were changed to 0 and 1 to all the attributes which were scaled. The description of the features after cleaning can be seen :</a:t>
            </a:r>
          </a:p>
        </p:txBody>
      </p:sp>
      <p:pic>
        <p:nvPicPr>
          <p:cNvPr id="5" name="Picture 4">
            <a:extLst>
              <a:ext uri="{FF2B5EF4-FFF2-40B4-BE49-F238E27FC236}">
                <a16:creationId xmlns="" xmlns:a16="http://schemas.microsoft.com/office/drawing/2014/main" id="{FB17B600-7FB3-495B-A201-31543F620A0C}"/>
              </a:ext>
            </a:extLst>
          </p:cNvPr>
          <p:cNvPicPr>
            <a:picLocks noChangeAspect="1"/>
          </p:cNvPicPr>
          <p:nvPr/>
        </p:nvPicPr>
        <p:blipFill>
          <a:blip r:embed="rId2"/>
          <a:stretch>
            <a:fillRect/>
          </a:stretch>
        </p:blipFill>
        <p:spPr>
          <a:xfrm>
            <a:off x="1091045" y="2081559"/>
            <a:ext cx="7124701" cy="2799916"/>
          </a:xfrm>
          <a:prstGeom prst="rect">
            <a:avLst/>
          </a:prstGeom>
        </p:spPr>
      </p:pic>
      <p:cxnSp>
        <p:nvCxnSpPr>
          <p:cNvPr id="7" name="Straight Arrow Connector 6">
            <a:extLst>
              <a:ext uri="{FF2B5EF4-FFF2-40B4-BE49-F238E27FC236}">
                <a16:creationId xmlns="" xmlns:a16="http://schemas.microsoft.com/office/drawing/2014/main" id="{0DA5DFF1-1BED-4DB8-B5ED-D8C4A55ED0CE}"/>
              </a:ext>
            </a:extLst>
          </p:cNvPr>
          <p:cNvCxnSpPr/>
          <p:nvPr/>
        </p:nvCxnSpPr>
        <p:spPr>
          <a:xfrm flipH="1">
            <a:off x="3442855" y="3319210"/>
            <a:ext cx="256309" cy="8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C4A001EE-2ADB-4597-8EF0-7C8086EB8BF4}"/>
              </a:ext>
            </a:extLst>
          </p:cNvPr>
          <p:cNvCxnSpPr/>
          <p:nvPr/>
        </p:nvCxnSpPr>
        <p:spPr>
          <a:xfrm flipH="1" flipV="1">
            <a:off x="3463636" y="4620491"/>
            <a:ext cx="187037" cy="13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14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820E3B9-6A98-436A-A4F1-68A194E4EF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 xmlns:a16="http://schemas.microsoft.com/office/drawing/2014/main" id="{86035A2D-F405-438A-AACD-4567044B8E9B}"/>
              </a:ext>
            </a:extLst>
          </p:cNvPr>
          <p:cNvSpPr>
            <a:spLocks noGrp="1"/>
          </p:cNvSpPr>
          <p:nvPr>
            <p:ph type="body" idx="1"/>
          </p:nvPr>
        </p:nvSpPr>
        <p:spPr>
          <a:xfrm>
            <a:off x="729000" y="2838810"/>
            <a:ext cx="7686000" cy="2205559"/>
          </a:xfrm>
        </p:spPr>
        <p:txBody>
          <a:bodyPr/>
          <a:lstStyle/>
          <a:p>
            <a:r>
              <a:rPr lang="en-US" dirty="0">
                <a:solidFill>
                  <a:schemeClr val="tx1"/>
                </a:solidFill>
                <a:latin typeface="Times New Roman" panose="02020603050405020304" pitchFamily="18" charset="0"/>
                <a:cs typeface="Times New Roman" panose="02020603050405020304" pitchFamily="18" charset="0"/>
              </a:rPr>
              <a:t>After data cleaning and transformation of the entire dataset, the first 5 rows when partially displayed had no null or non-numeric attributes as such.</a:t>
            </a:r>
          </a:p>
        </p:txBody>
      </p:sp>
      <p:pic>
        <p:nvPicPr>
          <p:cNvPr id="3" name="Picture 2">
            <a:extLst>
              <a:ext uri="{FF2B5EF4-FFF2-40B4-BE49-F238E27FC236}">
                <a16:creationId xmlns="" xmlns:a16="http://schemas.microsoft.com/office/drawing/2014/main" id="{60B0F4BF-8858-490F-84A3-17ACE611C1F8}"/>
              </a:ext>
            </a:extLst>
          </p:cNvPr>
          <p:cNvPicPr>
            <a:picLocks noChangeAspect="1"/>
          </p:cNvPicPr>
          <p:nvPr/>
        </p:nvPicPr>
        <p:blipFill>
          <a:blip r:embed="rId2"/>
          <a:stretch>
            <a:fillRect/>
          </a:stretch>
        </p:blipFill>
        <p:spPr>
          <a:xfrm>
            <a:off x="453736" y="588556"/>
            <a:ext cx="8236527" cy="2250253"/>
          </a:xfrm>
          <a:prstGeom prst="rect">
            <a:avLst/>
          </a:prstGeom>
        </p:spPr>
      </p:pic>
    </p:spTree>
    <p:extLst>
      <p:ext uri="{BB962C8B-B14F-4D97-AF65-F5344CB8AC3E}">
        <p14:creationId xmlns:p14="http://schemas.microsoft.com/office/powerpoint/2010/main" val="919235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sp>
        <p:nvSpPr>
          <p:cNvPr id="3" name="Title 2">
            <a:extLst>
              <a:ext uri="{FF2B5EF4-FFF2-40B4-BE49-F238E27FC236}">
                <a16:creationId xmlns="" xmlns:a16="http://schemas.microsoft.com/office/drawing/2014/main" id="{842527B0-F833-4B59-BB81-DA5FE4F34EB0}"/>
              </a:ext>
            </a:extLst>
          </p:cNvPr>
          <p:cNvSpPr>
            <a:spLocks noGrp="1"/>
          </p:cNvSpPr>
          <p:nvPr>
            <p:ph type="title"/>
          </p:nvPr>
        </p:nvSpPr>
        <p:spPr>
          <a:xfrm>
            <a:off x="804857" y="-166675"/>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PHASE 3</a:t>
            </a:r>
          </a:p>
        </p:txBody>
      </p:sp>
      <p:sp>
        <p:nvSpPr>
          <p:cNvPr id="4" name="Text Placeholder 3">
            <a:extLst>
              <a:ext uri="{FF2B5EF4-FFF2-40B4-BE49-F238E27FC236}">
                <a16:creationId xmlns="" xmlns:a16="http://schemas.microsoft.com/office/drawing/2014/main" id="{BFFE26D1-6F5F-4818-A925-FCE48CDC7801}"/>
              </a:ext>
            </a:extLst>
          </p:cNvPr>
          <p:cNvSpPr>
            <a:spLocks noGrp="1"/>
          </p:cNvSpPr>
          <p:nvPr>
            <p:ph type="body" idx="1"/>
          </p:nvPr>
        </p:nvSpPr>
        <p:spPr>
          <a:xfrm>
            <a:off x="490176" y="540850"/>
            <a:ext cx="7792429" cy="3098400"/>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Various Machine learning techniques are used in order to train the algorithm via classifiers and the best performing model is taken in account.</a:t>
            </a:r>
            <a:endParaRPr lang="en-IN" sz="2200" dirty="0">
              <a:solidFill>
                <a:schemeClr val="tx1"/>
              </a:solidFill>
              <a:latin typeface="Times New Roman" panose="02020603050405020304" pitchFamily="18" charset="0"/>
              <a:cs typeface="Times New Roman" panose="02020603050405020304" pitchFamily="18" charset="0"/>
            </a:endParaRPr>
          </a:p>
          <a:p>
            <a:pPr algn="just"/>
            <a:r>
              <a:rPr lang="en-IN" sz="2200" dirty="0">
                <a:solidFill>
                  <a:schemeClr val="tx1"/>
                </a:solidFill>
                <a:latin typeface="Times New Roman" panose="02020603050405020304" pitchFamily="18" charset="0"/>
                <a:cs typeface="Times New Roman" panose="02020603050405020304" pitchFamily="18" charset="0"/>
              </a:rPr>
              <a:t>Classification Algorithm used-</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8798BD9-FAC6-46DA-9EE2-B3AC7EFDAF98}"/>
              </a:ext>
            </a:extLst>
          </p:cNvPr>
          <p:cNvSpPr txBox="1"/>
          <p:nvPr/>
        </p:nvSpPr>
        <p:spPr>
          <a:xfrm>
            <a:off x="948692" y="1561673"/>
            <a:ext cx="5322106" cy="2677656"/>
          </a:xfrm>
          <a:prstGeom prst="rect">
            <a:avLst/>
          </a:prstGeom>
          <a:noFill/>
        </p:spPr>
        <p:txBody>
          <a:bodyPr wrap="square" rtlCol="0">
            <a:spAutoFit/>
          </a:bodyPr>
          <a:lstStyle/>
          <a:p>
            <a:pPr>
              <a:lnSpc>
                <a:spcPct val="150000"/>
              </a:lnSpc>
            </a:pP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K-nearest neighbors (KNN)</a:t>
            </a: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Decision Tree</a:t>
            </a: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Random Forest</a:t>
            </a: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Naïve Bayes</a:t>
            </a: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Support Vector Machine(SVM)</a:t>
            </a:r>
          </a:p>
          <a:p>
            <a:pPr marL="285750" indent="-285750">
              <a:lnSpc>
                <a:spcPct val="150000"/>
              </a:lnSpc>
              <a:buClr>
                <a:schemeClr val="bg1"/>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Logistic Regression</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040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C4CF677-E084-4C76-8408-ABADC6AF59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
        <p:nvSpPr>
          <p:cNvPr id="3" name="Title 2">
            <a:extLst>
              <a:ext uri="{FF2B5EF4-FFF2-40B4-BE49-F238E27FC236}">
                <a16:creationId xmlns="" xmlns:a16="http://schemas.microsoft.com/office/drawing/2014/main" id="{147B9B74-CDA2-4905-8269-56FA19E867CD}"/>
              </a:ext>
            </a:extLst>
          </p:cNvPr>
          <p:cNvSpPr>
            <a:spLocks noGrp="1"/>
          </p:cNvSpPr>
          <p:nvPr>
            <p:ph type="title"/>
          </p:nvPr>
        </p:nvSpPr>
        <p:spPr>
          <a:xfrm>
            <a:off x="739680" y="107225"/>
            <a:ext cx="7686000" cy="1012658"/>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Training and tuning of Algorithms</a:t>
            </a:r>
          </a:p>
        </p:txBody>
      </p:sp>
      <p:sp>
        <p:nvSpPr>
          <p:cNvPr id="4" name="Text Placeholder 3">
            <a:extLst>
              <a:ext uri="{FF2B5EF4-FFF2-40B4-BE49-F238E27FC236}">
                <a16:creationId xmlns="" xmlns:a16="http://schemas.microsoft.com/office/drawing/2014/main" id="{67903809-52A9-4E1D-A6C6-8DEE96584C54}"/>
              </a:ext>
            </a:extLst>
          </p:cNvPr>
          <p:cNvSpPr>
            <a:spLocks noGrp="1"/>
          </p:cNvSpPr>
          <p:nvPr>
            <p:ph type="body" idx="1"/>
          </p:nvPr>
        </p:nvSpPr>
        <p:spPr>
          <a:xfrm>
            <a:off x="739680" y="964625"/>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For every algorithm (classifier) used, we tried to get the maximum accuracy possible.</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Used Grid search cross validation so as to get the best possible combination of parameters for every classifier.</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In this way, got the best classifier possible.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52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61D3791-DB05-4A3F-A7C9-5272D27E2BA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
        <p:nvSpPr>
          <p:cNvPr id="5" name="Title 4">
            <a:extLst>
              <a:ext uri="{FF2B5EF4-FFF2-40B4-BE49-F238E27FC236}">
                <a16:creationId xmlns="" xmlns:a16="http://schemas.microsoft.com/office/drawing/2014/main" id="{93D5515B-E305-410C-B632-8AF6D03FE404}"/>
              </a:ext>
            </a:extLst>
          </p:cNvPr>
          <p:cNvSpPr>
            <a:spLocks noGrp="1"/>
          </p:cNvSpPr>
          <p:nvPr>
            <p:ph type="title"/>
          </p:nvPr>
        </p:nvSpPr>
        <p:spPr>
          <a:xfrm>
            <a:off x="739680" y="107225"/>
            <a:ext cx="7686000" cy="857400"/>
          </a:xfrm>
        </p:spPr>
        <p:txBody>
          <a:bodyPr/>
          <a:lstStyle/>
          <a:p>
            <a:r>
              <a:rPr lang="en-US" dirty="0">
                <a:solidFill>
                  <a:schemeClr val="accent1"/>
                </a:solidFill>
                <a:latin typeface="Times New Roman" panose="02020603050405020304" pitchFamily="18" charset="0"/>
                <a:cs typeface="Times New Roman" panose="02020603050405020304" pitchFamily="18" charset="0"/>
              </a:rPr>
              <a:t>Feature Selection</a:t>
            </a:r>
          </a:p>
        </p:txBody>
      </p:sp>
      <p:sp>
        <p:nvSpPr>
          <p:cNvPr id="4" name="Text Placeholder 3">
            <a:extLst>
              <a:ext uri="{FF2B5EF4-FFF2-40B4-BE49-F238E27FC236}">
                <a16:creationId xmlns="" xmlns:a16="http://schemas.microsoft.com/office/drawing/2014/main" id="{94776E39-EF87-4CD1-8D8F-5750B4E519A0}"/>
              </a:ext>
            </a:extLst>
          </p:cNvPr>
          <p:cNvSpPr>
            <a:spLocks noGrp="1"/>
          </p:cNvSpPr>
          <p:nvPr>
            <p:ph type="body" idx="1"/>
          </p:nvPr>
        </p:nvSpPr>
        <p:spPr>
          <a:xfrm>
            <a:off x="718320" y="964625"/>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Random forest showed a better result so, we reworked over its accuracy.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Now for classification, out of all the features there might be the ones which are supporting in accuracy and the ones which are not.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extracted the best possible features that were supporting in accuracy.</a:t>
            </a:r>
          </a:p>
        </p:txBody>
      </p:sp>
    </p:spTree>
    <p:extLst>
      <p:ext uri="{BB962C8B-B14F-4D97-AF65-F5344CB8AC3E}">
        <p14:creationId xmlns:p14="http://schemas.microsoft.com/office/powerpoint/2010/main" val="1820440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3F12633-5D4F-42BC-B257-E0FC1A940F7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 xmlns:a16="http://schemas.microsoft.com/office/drawing/2014/main" id="{1883AE23-0131-4685-AF7F-4C0C9182D084}"/>
              </a:ext>
            </a:extLst>
          </p:cNvPr>
          <p:cNvSpPr>
            <a:spLocks noGrp="1"/>
          </p:cNvSpPr>
          <p:nvPr>
            <p:ph type="body" idx="1"/>
          </p:nvPr>
        </p:nvSpPr>
        <p:spPr>
          <a:xfrm>
            <a:off x="751535" y="155001"/>
            <a:ext cx="7686000" cy="3098400"/>
          </a:xfrm>
        </p:spPr>
        <p:txBody>
          <a:bodyPr/>
          <a:lstStyle/>
          <a:p>
            <a:r>
              <a:rPr lang="en-US" dirty="0">
                <a:solidFill>
                  <a:schemeClr val="tx1"/>
                </a:solidFill>
              </a:rPr>
              <a:t>Plotted a graph using matplotlib showing features as per their importance.</a:t>
            </a:r>
          </a:p>
        </p:txBody>
      </p:sp>
      <p:pic>
        <p:nvPicPr>
          <p:cNvPr id="5" name="Picture 4">
            <a:extLst>
              <a:ext uri="{FF2B5EF4-FFF2-40B4-BE49-F238E27FC236}">
                <a16:creationId xmlns="" xmlns:a16="http://schemas.microsoft.com/office/drawing/2014/main" id="{5F56F0B8-63E5-4928-A1F1-3CF95FB46565}"/>
              </a:ext>
            </a:extLst>
          </p:cNvPr>
          <p:cNvPicPr>
            <a:picLocks noChangeAspect="1"/>
          </p:cNvPicPr>
          <p:nvPr/>
        </p:nvPicPr>
        <p:blipFill>
          <a:blip r:embed="rId3"/>
          <a:stretch>
            <a:fillRect/>
          </a:stretch>
        </p:blipFill>
        <p:spPr>
          <a:xfrm>
            <a:off x="594637" y="1046820"/>
            <a:ext cx="7842898" cy="3027038"/>
          </a:xfrm>
          <a:prstGeom prst="rect">
            <a:avLst/>
          </a:prstGeom>
        </p:spPr>
      </p:pic>
    </p:spTree>
    <p:extLst>
      <p:ext uri="{BB962C8B-B14F-4D97-AF65-F5344CB8AC3E}">
        <p14:creationId xmlns:p14="http://schemas.microsoft.com/office/powerpoint/2010/main" val="2623819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B30FDE3-C18D-4154-840D-20E0EB571A4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
        <p:nvSpPr>
          <p:cNvPr id="6" name="Title 5">
            <a:extLst>
              <a:ext uri="{FF2B5EF4-FFF2-40B4-BE49-F238E27FC236}">
                <a16:creationId xmlns="" xmlns:a16="http://schemas.microsoft.com/office/drawing/2014/main" id="{E027FD03-E172-4788-966F-369C162C0ECC}"/>
              </a:ext>
            </a:extLst>
          </p:cNvPr>
          <p:cNvSpPr>
            <a:spLocks noGrp="1"/>
          </p:cNvSpPr>
          <p:nvPr>
            <p:ph type="title"/>
          </p:nvPr>
        </p:nvSpPr>
        <p:spPr>
          <a:xfrm>
            <a:off x="739680" y="141294"/>
            <a:ext cx="7686000" cy="857400"/>
          </a:xfrm>
        </p:spPr>
        <p:txBody>
          <a:bodyPr/>
          <a:lstStyle/>
          <a:p>
            <a:r>
              <a:rPr lang="en-US" dirty="0">
                <a:solidFill>
                  <a:schemeClr val="accent1"/>
                </a:solidFill>
                <a:latin typeface="Times New Roman" panose="02020603050405020304" pitchFamily="18" charset="0"/>
                <a:cs typeface="Times New Roman" panose="02020603050405020304" pitchFamily="18" charset="0"/>
              </a:rPr>
              <a:t>Result</a:t>
            </a:r>
          </a:p>
        </p:txBody>
      </p:sp>
      <p:sp>
        <p:nvSpPr>
          <p:cNvPr id="4" name="Text Placeholder 3">
            <a:extLst>
              <a:ext uri="{FF2B5EF4-FFF2-40B4-BE49-F238E27FC236}">
                <a16:creationId xmlns="" xmlns:a16="http://schemas.microsoft.com/office/drawing/2014/main" id="{6D0F5BAA-4D97-4400-9AAA-2B10CB14BB20}"/>
              </a:ext>
            </a:extLst>
          </p:cNvPr>
          <p:cNvSpPr>
            <a:spLocks noGrp="1"/>
          </p:cNvSpPr>
          <p:nvPr>
            <p:ph type="body" idx="1"/>
          </p:nvPr>
        </p:nvSpPr>
        <p:spPr>
          <a:xfrm>
            <a:off x="729000" y="937783"/>
            <a:ext cx="7686000" cy="3098400"/>
          </a:xfrm>
        </p:spPr>
        <p:txBody>
          <a:bodyPr/>
          <a:lstStyle/>
          <a:p>
            <a:r>
              <a:rPr lang="en-US" dirty="0">
                <a:solidFill>
                  <a:schemeClr val="tx1"/>
                </a:solidFill>
                <a:latin typeface="Times New Roman" panose="02020603050405020304" pitchFamily="18" charset="0"/>
                <a:cs typeface="Times New Roman" panose="02020603050405020304" pitchFamily="18" charset="0"/>
              </a:rPr>
              <a:t>A graph was also plotted to compare accuracies obtained by various algorithms.</a:t>
            </a:r>
          </a:p>
        </p:txBody>
      </p:sp>
      <p:pic>
        <p:nvPicPr>
          <p:cNvPr id="5" name="Picture 4">
            <a:extLst>
              <a:ext uri="{FF2B5EF4-FFF2-40B4-BE49-F238E27FC236}">
                <a16:creationId xmlns="" xmlns:a16="http://schemas.microsoft.com/office/drawing/2014/main" id="{78A9A7EA-37D8-4F98-9011-E90EF008AD23}"/>
              </a:ext>
            </a:extLst>
          </p:cNvPr>
          <p:cNvPicPr>
            <a:picLocks noChangeAspect="1"/>
          </p:cNvPicPr>
          <p:nvPr/>
        </p:nvPicPr>
        <p:blipFill>
          <a:blip r:embed="rId2"/>
          <a:stretch>
            <a:fillRect/>
          </a:stretch>
        </p:blipFill>
        <p:spPr>
          <a:xfrm>
            <a:off x="2333857" y="1648410"/>
            <a:ext cx="4476286" cy="3055846"/>
          </a:xfrm>
          <a:prstGeom prst="rect">
            <a:avLst/>
          </a:prstGeom>
        </p:spPr>
      </p:pic>
    </p:spTree>
    <p:extLst>
      <p:ext uri="{BB962C8B-B14F-4D97-AF65-F5344CB8AC3E}">
        <p14:creationId xmlns:p14="http://schemas.microsoft.com/office/powerpoint/2010/main" val="268451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F14F08E-A4FB-4293-A4FA-40B9B000E2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sp>
        <p:nvSpPr>
          <p:cNvPr id="3" name="Title 2">
            <a:extLst>
              <a:ext uri="{FF2B5EF4-FFF2-40B4-BE49-F238E27FC236}">
                <a16:creationId xmlns="" xmlns:a16="http://schemas.microsoft.com/office/drawing/2014/main" id="{743CDD01-1E51-4842-81E2-46F1B7E89341}"/>
              </a:ext>
            </a:extLst>
          </p:cNvPr>
          <p:cNvSpPr>
            <a:spLocks noGrp="1"/>
          </p:cNvSpPr>
          <p:nvPr>
            <p:ph type="title"/>
          </p:nvPr>
        </p:nvSpPr>
        <p:spPr>
          <a:xfrm>
            <a:off x="594203" y="-11876"/>
            <a:ext cx="7686000" cy="1285871"/>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BEST POSSIBLE ACCURACY OBTAINED</a:t>
            </a:r>
          </a:p>
        </p:txBody>
      </p:sp>
      <p:sp>
        <p:nvSpPr>
          <p:cNvPr id="4" name="Text Placeholder 3">
            <a:extLst>
              <a:ext uri="{FF2B5EF4-FFF2-40B4-BE49-F238E27FC236}">
                <a16:creationId xmlns="" xmlns:a16="http://schemas.microsoft.com/office/drawing/2014/main" id="{115D425F-3112-4F45-9656-AFF09E27A6AB}"/>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       	</a:t>
            </a:r>
            <a:r>
              <a:rPr lang="en-US" sz="1800" b="1" dirty="0">
                <a:solidFill>
                  <a:schemeClr val="accent1"/>
                </a:solidFill>
                <a:latin typeface="Times New Roman" panose="02020603050405020304" pitchFamily="18" charset="0"/>
                <a:cs typeface="Times New Roman" panose="02020603050405020304" pitchFamily="18" charset="0"/>
              </a:rPr>
              <a:t>ALGORITHM	            		ACCURACY OBTAINED</a:t>
            </a:r>
            <a:r>
              <a:rPr lang="en-US" sz="1800" b="1" dirty="0">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K-Nearest Neighbor (KNN)		</a:t>
            </a:r>
            <a:r>
              <a:rPr lang="en-US" dirty="0" smtClean="0">
                <a:solidFill>
                  <a:schemeClr val="tx1"/>
                </a:solidFill>
                <a:latin typeface="Times New Roman" panose="02020603050405020304" pitchFamily="18" charset="0"/>
                <a:cs typeface="Times New Roman" panose="02020603050405020304" pitchFamily="18" charset="0"/>
              </a:rPr>
              <a:t>			93.94</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Naïve Bayes				</a:t>
            </a:r>
            <a:r>
              <a:rPr lang="en-US" dirty="0" smtClean="0">
                <a:solidFill>
                  <a:schemeClr val="tx1"/>
                </a:solidFill>
                <a:latin typeface="Times New Roman" panose="02020603050405020304" pitchFamily="18" charset="0"/>
                <a:cs typeface="Times New Roman" panose="02020603050405020304" pitchFamily="18" charset="0"/>
              </a:rPr>
              <a:t>			96.97</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Support Vector Machine (SVM)		</a:t>
            </a:r>
            <a:r>
              <a:rPr lang="en-US" dirty="0" smtClean="0">
                <a:solidFill>
                  <a:schemeClr val="tx1"/>
                </a:solidFill>
                <a:latin typeface="Times New Roman" panose="02020603050405020304" pitchFamily="18" charset="0"/>
                <a:cs typeface="Times New Roman" panose="02020603050405020304" pitchFamily="18" charset="0"/>
              </a:rPr>
              <a:t>		97.05</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Decision Tree				</a:t>
            </a:r>
            <a:r>
              <a:rPr lang="en-US" dirty="0" smtClean="0">
                <a:solidFill>
                  <a:schemeClr val="tx1"/>
                </a:solidFill>
                <a:latin typeface="Times New Roman" panose="02020603050405020304" pitchFamily="18" charset="0"/>
                <a:cs typeface="Times New Roman" panose="02020603050405020304" pitchFamily="18" charset="0"/>
              </a:rPr>
              <a:t>			97.77</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Logistic Regression (LR)			</a:t>
            </a:r>
            <a:r>
              <a:rPr lang="en-US" dirty="0" smtClean="0">
                <a:solidFill>
                  <a:schemeClr val="tx1"/>
                </a:solidFill>
                <a:latin typeface="Times New Roman" panose="02020603050405020304" pitchFamily="18" charset="0"/>
                <a:cs typeface="Times New Roman" panose="02020603050405020304" pitchFamily="18" charset="0"/>
              </a:rPr>
              <a:t>		98.48</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Random Forest				</a:t>
            </a:r>
            <a:r>
              <a:rPr lang="en-US" dirty="0" smtClean="0">
                <a:solidFill>
                  <a:schemeClr val="tx1"/>
                </a:solidFill>
                <a:latin typeface="Times New Roman" panose="02020603050405020304" pitchFamily="18" charset="0"/>
                <a:cs typeface="Times New Roman" panose="02020603050405020304" pitchFamily="18" charset="0"/>
              </a:rPr>
              <a:t>		99.17</a:t>
            </a:r>
            <a:r>
              <a:rPr lang="en-US" dirty="0">
                <a:solidFill>
                  <a:schemeClr val="tx1"/>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619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
        <p:nvSpPr>
          <p:cNvPr id="3" name="Title 2">
            <a:extLst>
              <a:ext uri="{FF2B5EF4-FFF2-40B4-BE49-F238E27FC236}">
                <a16:creationId xmlns="" xmlns:a16="http://schemas.microsoft.com/office/drawing/2014/main" id="{842527B0-F833-4B59-BB81-DA5FE4F34EB0}"/>
              </a:ext>
            </a:extLst>
          </p:cNvPr>
          <p:cNvSpPr>
            <a:spLocks noGrp="1"/>
          </p:cNvSpPr>
          <p:nvPr>
            <p:ph type="title"/>
          </p:nvPr>
        </p:nvSpPr>
        <p:spPr>
          <a:xfrm>
            <a:off x="723595" y="0"/>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p>
        </p:txBody>
      </p:sp>
      <p:sp>
        <p:nvSpPr>
          <p:cNvPr id="4" name="Text Placeholder 3">
            <a:extLst>
              <a:ext uri="{FF2B5EF4-FFF2-40B4-BE49-F238E27FC236}">
                <a16:creationId xmlns="" xmlns:a16="http://schemas.microsoft.com/office/drawing/2014/main" id="{BFFE26D1-6F5F-4818-A925-FCE48CDC7801}"/>
              </a:ext>
            </a:extLst>
          </p:cNvPr>
          <p:cNvSpPr>
            <a:spLocks noGrp="1"/>
          </p:cNvSpPr>
          <p:nvPr>
            <p:ph type="body" idx="1"/>
          </p:nvPr>
        </p:nvSpPr>
        <p:spPr>
          <a:xfrm>
            <a:off x="472696" y="1025115"/>
            <a:ext cx="8113879" cy="3098400"/>
          </a:xfrm>
        </p:spPr>
        <p:txBody>
          <a:bodyPr>
            <a:normAutofit lnSpcReduction="10000"/>
          </a:bodyPr>
          <a:lstStyle/>
          <a:p>
            <a:pPr marL="76200" indent="0" algn="just">
              <a:buNone/>
            </a:pPr>
            <a:r>
              <a:rPr lang="en-US" sz="1600" dirty="0">
                <a:solidFill>
                  <a:schemeClr val="tx1"/>
                </a:solidFill>
                <a:latin typeface="Times New Roman" panose="02020603050405020304" pitchFamily="18" charset="0"/>
                <a:cs typeface="Times New Roman" panose="02020603050405020304" pitchFamily="18" charset="0"/>
              </a:rPr>
              <a:t>[1] R. Kei Chiu, R. Y. Chen, S. Wang, S. Jian, “Intelligent systems on the cloud for the early detection of chronic kidney disease,” Machine Learning and Cybernetics, IEEE, pp. 1737 – 1742, July 2012. </a:t>
            </a:r>
            <a:endParaRPr lang="en-US" sz="1600" dirty="0" smtClean="0">
              <a:solidFill>
                <a:schemeClr val="tx1"/>
              </a:solidFill>
              <a:latin typeface="Times New Roman" panose="02020603050405020304" pitchFamily="18" charset="0"/>
              <a:cs typeface="Times New Roman" panose="02020603050405020304" pitchFamily="18" charset="0"/>
            </a:endParaRPr>
          </a:p>
          <a:p>
            <a:pPr marL="762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76200" indent="0" algn="just">
              <a:buNone/>
            </a:pPr>
            <a:r>
              <a:rPr lang="en-US" sz="1600" dirty="0">
                <a:solidFill>
                  <a:schemeClr val="tx1"/>
                </a:solidFill>
                <a:latin typeface="Times New Roman" panose="02020603050405020304" pitchFamily="18" charset="0"/>
                <a:cs typeface="Times New Roman" panose="02020603050405020304" pitchFamily="18" charset="0"/>
              </a:rPr>
              <a:t>[2] </a:t>
            </a:r>
            <a:r>
              <a:rPr lang="en-US" sz="1600" dirty="0" smtClean="0">
                <a:solidFill>
                  <a:schemeClr val="tx1"/>
                </a:solidFill>
                <a:latin typeface="Times New Roman" panose="02020603050405020304" pitchFamily="18" charset="0"/>
                <a:cs typeface="Times New Roman" panose="02020603050405020304" pitchFamily="18" charset="0"/>
              </a:rPr>
              <a:t>Miguel A. </a:t>
            </a:r>
            <a:r>
              <a:rPr lang="en-US" sz="1600" dirty="0" err="1" smtClean="0">
                <a:solidFill>
                  <a:schemeClr val="tx1"/>
                </a:solidFill>
                <a:latin typeface="Times New Roman" panose="02020603050405020304" pitchFamily="18" charset="0"/>
                <a:cs typeface="Times New Roman" panose="02020603050405020304" pitchFamily="18" charset="0"/>
              </a:rPr>
              <a:t>Estudillo-Valderrama</a:t>
            </a:r>
            <a:r>
              <a:rPr lang="en-US" sz="1600" dirty="0" smtClean="0">
                <a:solidFill>
                  <a:schemeClr val="tx1"/>
                </a:solidFill>
                <a:latin typeface="Times New Roman" panose="02020603050405020304" pitchFamily="18" charset="0"/>
                <a:cs typeface="Times New Roman" panose="02020603050405020304" pitchFamily="18" charset="0"/>
              </a:rPr>
              <a:t>; Alejandro </a:t>
            </a:r>
            <a:r>
              <a:rPr lang="en-US" sz="1600" dirty="0" err="1" smtClean="0">
                <a:solidFill>
                  <a:schemeClr val="tx1"/>
                </a:solidFill>
                <a:latin typeface="Times New Roman" panose="02020603050405020304" pitchFamily="18" charset="0"/>
                <a:cs typeface="Times New Roman" panose="02020603050405020304" pitchFamily="18" charset="0"/>
              </a:rPr>
              <a:t>Talaminos</a:t>
            </a:r>
            <a:r>
              <a:rPr lang="en-US" sz="1600" dirty="0" smtClean="0">
                <a:solidFill>
                  <a:schemeClr val="tx1"/>
                </a:solidFill>
                <a:latin typeface="Times New Roman" panose="02020603050405020304" pitchFamily="18" charset="0"/>
                <a:cs typeface="Times New Roman" panose="02020603050405020304" pitchFamily="18" charset="0"/>
              </a:rPr>
              <a:t>-Barroso; Laura M. </a:t>
            </a:r>
            <a:r>
              <a:rPr lang="en-US" sz="1600" dirty="0" err="1" smtClean="0">
                <a:solidFill>
                  <a:schemeClr val="tx1"/>
                </a:solidFill>
                <a:latin typeface="Times New Roman" panose="02020603050405020304" pitchFamily="18" charset="0"/>
                <a:cs typeface="Times New Roman" panose="02020603050405020304" pitchFamily="18" charset="0"/>
              </a:rPr>
              <a:t>Roa;David</a:t>
            </a:r>
            <a:r>
              <a:rPr lang="en-US" sz="1600" dirty="0" smtClean="0">
                <a:solidFill>
                  <a:schemeClr val="tx1"/>
                </a:solidFill>
                <a:latin typeface="Times New Roman" panose="02020603050405020304" pitchFamily="18" charset="0"/>
                <a:cs typeface="Times New Roman" panose="02020603050405020304" pitchFamily="18" charset="0"/>
              </a:rPr>
              <a:t> Naranjo-Hernández; Javier Reina-</a:t>
            </a:r>
            <a:r>
              <a:rPr lang="en-US" sz="1600" dirty="0" err="1" smtClean="0">
                <a:solidFill>
                  <a:schemeClr val="tx1"/>
                </a:solidFill>
                <a:latin typeface="Times New Roman" panose="02020603050405020304" pitchFamily="18" charset="0"/>
                <a:cs typeface="Times New Roman" panose="02020603050405020304" pitchFamily="18" charset="0"/>
              </a:rPr>
              <a:t>Tosina</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Nuria</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Aresté</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Fosalba</a:t>
            </a:r>
            <a:r>
              <a:rPr lang="en-US" sz="1600" dirty="0" smtClean="0">
                <a:solidFill>
                  <a:schemeClr val="tx1"/>
                </a:solidFill>
                <a:latin typeface="Times New Roman" panose="02020603050405020304" pitchFamily="18" charset="0"/>
                <a:cs typeface="Times New Roman" panose="02020603050405020304" pitchFamily="18" charset="0"/>
              </a:rPr>
              <a:t>; José A. </a:t>
            </a:r>
            <a:r>
              <a:rPr lang="en-US" sz="1600" dirty="0" err="1" smtClean="0">
                <a:solidFill>
                  <a:schemeClr val="tx1"/>
                </a:solidFill>
                <a:latin typeface="Times New Roman" panose="02020603050405020304" pitchFamily="18" charset="0"/>
                <a:cs typeface="Times New Roman" panose="02020603050405020304" pitchFamily="18" charset="0"/>
              </a:rPr>
              <a:t>Milán</a:t>
            </a:r>
            <a:r>
              <a:rPr lang="en-US" sz="1600" dirty="0" smtClean="0">
                <a:solidFill>
                  <a:schemeClr val="tx1"/>
                </a:solidFill>
                <a:latin typeface="Times New Roman" panose="02020603050405020304" pitchFamily="18" charset="0"/>
                <a:cs typeface="Times New Roman" panose="02020603050405020304" pitchFamily="18" charset="0"/>
              </a:rPr>
              <a:t>-Martín, “A Distributed Approach to Alarm Management in Chronic Kidney Disease ,” IEEE Transl. Biomedical and Health Informatics , vol. 18, pp. 1796 – 1803, November 2014.</a:t>
            </a:r>
          </a:p>
          <a:p>
            <a:pPr marL="762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7620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320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814" name="Google Shape;814;p20"/>
          <p:cNvSpPr txBox="1">
            <a:spLocks noGrp="1"/>
          </p:cNvSpPr>
          <p:nvPr>
            <p:ph type="title"/>
          </p:nvPr>
        </p:nvSpPr>
        <p:spPr>
          <a:xfrm>
            <a:off x="739680" y="107225"/>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solidFill>
                  <a:schemeClr val="accent1"/>
                </a:solidFill>
                <a:latin typeface="Times New Roman" panose="02020603050405020304" pitchFamily="18" charset="0"/>
                <a:cs typeface="Times New Roman" panose="02020603050405020304" pitchFamily="18" charset="0"/>
              </a:rPr>
              <a:t>INTRODUCTION</a:t>
            </a:r>
            <a:endParaRPr dirty="0">
              <a:solidFill>
                <a:schemeClr val="accent1"/>
              </a:solidFill>
              <a:latin typeface="Times New Roman" panose="02020603050405020304" pitchFamily="18" charset="0"/>
              <a:cs typeface="Times New Roman" panose="02020603050405020304" pitchFamily="18" charset="0"/>
            </a:endParaRPr>
          </a:p>
        </p:txBody>
      </p:sp>
      <p:sp>
        <p:nvSpPr>
          <p:cNvPr id="815" name="Google Shape;815;p20"/>
          <p:cNvSpPr txBox="1">
            <a:spLocks noGrp="1"/>
          </p:cNvSpPr>
          <p:nvPr>
            <p:ph type="body" idx="1"/>
          </p:nvPr>
        </p:nvSpPr>
        <p:spPr>
          <a:xfrm>
            <a:off x="578785" y="728197"/>
            <a:ext cx="7686000" cy="2652001"/>
          </a:xfrm>
          <a:prstGeom prst="rect">
            <a:avLst/>
          </a:prstGeom>
        </p:spPr>
        <p:txBody>
          <a:bodyPr spcFirstLastPara="1" wrap="square" lIns="91425" tIns="91425" rIns="91425" bIns="91425" anchor="t" anchorCtr="0">
            <a:noAutofit/>
          </a:bodyPr>
          <a:lstStyle/>
          <a:p>
            <a:pPr algn="just"/>
            <a:r>
              <a:rPr lang="en-IN" sz="1800" dirty="0">
                <a:solidFill>
                  <a:schemeClr val="tx1"/>
                </a:solidFill>
                <a:latin typeface="Times New Roman" panose="02020603050405020304" pitchFamily="18" charset="0"/>
                <a:cs typeface="Times New Roman" panose="02020603050405020304" pitchFamily="18" charset="0"/>
              </a:rPr>
              <a:t>Chronic kidney disease is a worldwide public health problem with an increasing incidence, prevalence, and high cost.</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algn="just"/>
            <a:r>
              <a:rPr lang="en-IN" sz="1800" dirty="0">
                <a:solidFill>
                  <a:schemeClr val="tx1"/>
                </a:solidFill>
                <a:latin typeface="Times New Roman" panose="02020603050405020304" pitchFamily="18" charset="0"/>
                <a:cs typeface="Times New Roman" panose="02020603050405020304" pitchFamily="18" charset="0"/>
              </a:rPr>
              <a:t>Chronic kidney disease may be caused by diabetes, high blood pressure, hypertension, Coronary artery Disease, lupus, Anaemia, Bacteria and albumin in urine, complications from some medications</a:t>
            </a:r>
            <a:endParaRPr sz="18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endParaRPr dirty="0">
              <a:latin typeface="Times New Roman" panose="02020603050405020304" pitchFamily="18" charset="0"/>
              <a:cs typeface="Times New Roman" panose="02020603050405020304" pitchFamily="18" charset="0"/>
            </a:endParaRPr>
          </a:p>
          <a:p>
            <a:pPr marL="0" lvl="0" indent="0" algn="just">
              <a:spcBef>
                <a:spcPts val="60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382165" y="69962"/>
            <a:ext cx="7686000" cy="71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a:t>
            </a:r>
            <a:r>
              <a:rPr lang="en-IN" dirty="0"/>
              <a:t>K PLAN</a:t>
            </a:r>
            <a:endParaRPr dirty="0"/>
          </a:p>
        </p:txBody>
      </p:sp>
      <p:sp>
        <p:nvSpPr>
          <p:cNvPr id="946" name="Google Shape;946;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947" name="Google Shape;947;p31"/>
          <p:cNvGrpSpPr/>
          <p:nvPr/>
        </p:nvGrpSpPr>
        <p:grpSpPr>
          <a:xfrm>
            <a:off x="6552054" y="1169929"/>
            <a:ext cx="2440691" cy="3354730"/>
            <a:chOff x="5199585" y="1189775"/>
            <a:chExt cx="4019671" cy="3491965"/>
          </a:xfrm>
        </p:grpSpPr>
        <p:sp>
          <p:nvSpPr>
            <p:cNvPr id="948" name="Google Shape;948;p31"/>
            <p:cNvSpPr/>
            <p:nvPr/>
          </p:nvSpPr>
          <p:spPr>
            <a:xfrm>
              <a:off x="5199585" y="1189775"/>
              <a:ext cx="4019671" cy="669000"/>
            </a:xfrm>
            <a:prstGeom prst="chevron">
              <a:avLst>
                <a:gd name="adj" fmla="val 50000"/>
              </a:avLst>
            </a:prstGeom>
            <a:solidFill>
              <a:schemeClr val="accent4">
                <a:lumMod val="75000"/>
                <a:alpha val="53460"/>
              </a:scheme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chemeClr val="accent1"/>
                  </a:solidFill>
                  <a:latin typeface="Titillium Web"/>
                  <a:ea typeface="Titillium Web"/>
                  <a:cs typeface="Titillium Web"/>
                  <a:sym typeface="Titillium Web"/>
                </a:rPr>
                <a:t>P</a:t>
              </a:r>
              <a:r>
                <a:rPr lang="en-IN" dirty="0">
                  <a:solidFill>
                    <a:schemeClr val="accent1"/>
                  </a:solidFill>
                  <a:latin typeface="Titillium Web"/>
                  <a:ea typeface="Titillium Web"/>
                  <a:cs typeface="Titillium Web"/>
                  <a:sym typeface="Titillium Web"/>
                </a:rPr>
                <a:t>HASE 4</a:t>
              </a:r>
              <a:endParaRPr dirty="0">
                <a:solidFill>
                  <a:schemeClr val="accent1"/>
                </a:solidFill>
                <a:latin typeface="Titillium Web"/>
                <a:ea typeface="Titillium Web"/>
                <a:cs typeface="Titillium Web"/>
                <a:sym typeface="Titillium Web"/>
              </a:endParaRPr>
            </a:p>
          </p:txBody>
        </p:sp>
        <p:sp>
          <p:nvSpPr>
            <p:cNvPr id="949" name="Google Shape;949;p31"/>
            <p:cNvSpPr txBox="1"/>
            <p:nvPr/>
          </p:nvSpPr>
          <p:spPr>
            <a:xfrm>
              <a:off x="5743961" y="2066040"/>
              <a:ext cx="3266942"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Tuning parameters of Algorithms</a:t>
              </a:r>
              <a:endParaRPr sz="1600" dirty="0">
                <a:solidFill>
                  <a:schemeClr val="accent1"/>
                </a:solidFill>
                <a:latin typeface="Titillium Web"/>
                <a:ea typeface="Titillium Web"/>
                <a:cs typeface="Titillium Web"/>
                <a:sym typeface="Titillium Web"/>
              </a:endParaRPr>
            </a:p>
          </p:txBody>
        </p:sp>
      </p:grpSp>
      <p:grpSp>
        <p:nvGrpSpPr>
          <p:cNvPr id="950" name="Google Shape;950;p31"/>
          <p:cNvGrpSpPr/>
          <p:nvPr/>
        </p:nvGrpSpPr>
        <p:grpSpPr>
          <a:xfrm>
            <a:off x="0" y="1169929"/>
            <a:ext cx="2492674" cy="3354731"/>
            <a:chOff x="1674" y="1189989"/>
            <a:chExt cx="2680050" cy="3491966"/>
          </a:xfrm>
        </p:grpSpPr>
        <p:sp>
          <p:nvSpPr>
            <p:cNvPr id="951" name="Google Shape;951;p31"/>
            <p:cNvSpPr/>
            <p:nvPr/>
          </p:nvSpPr>
          <p:spPr>
            <a:xfrm>
              <a:off x="1674" y="1189989"/>
              <a:ext cx="2680050" cy="669000"/>
            </a:xfrm>
            <a:prstGeom prst="homePlate">
              <a:avLst>
                <a:gd name="adj" fmla="val 50000"/>
              </a:avLst>
            </a:prstGeom>
            <a:solidFill>
              <a:srgbClr val="00B0F0">
                <a:alpha val="1115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chemeClr val="accent1"/>
                  </a:solidFill>
                  <a:latin typeface="Titillium Web"/>
                  <a:ea typeface="Titillium Web"/>
                  <a:cs typeface="Titillium Web"/>
                  <a:sym typeface="Titillium Web"/>
                </a:rPr>
                <a:t>PHASE 1</a:t>
              </a:r>
              <a:endParaRPr dirty="0">
                <a:solidFill>
                  <a:schemeClr val="accent1"/>
                </a:solidFill>
                <a:latin typeface="Titillium Web"/>
                <a:ea typeface="Titillium Web"/>
                <a:cs typeface="Titillium Web"/>
                <a:sym typeface="Titillium Web"/>
              </a:endParaRPr>
            </a:p>
          </p:txBody>
        </p:sp>
        <p:sp>
          <p:nvSpPr>
            <p:cNvPr id="952" name="Google Shape;952;p31"/>
            <p:cNvSpPr txBox="1"/>
            <p:nvPr/>
          </p:nvSpPr>
          <p:spPr>
            <a:xfrm>
              <a:off x="233425" y="2066255"/>
              <a:ext cx="2105514"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Literature Survey</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Data Collection</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smtClean="0">
                  <a:solidFill>
                    <a:schemeClr val="accent1"/>
                  </a:solidFill>
                  <a:latin typeface="Titillium Web"/>
                  <a:ea typeface="Titillium Web"/>
                  <a:cs typeface="Titillium Web"/>
                  <a:sym typeface="Titillium Web"/>
                </a:rPr>
                <a:t>Inspect</a:t>
              </a:r>
              <a:endParaRPr sz="1600" dirty="0">
                <a:solidFill>
                  <a:schemeClr val="accent1"/>
                </a:solidFill>
                <a:latin typeface="Titillium Web"/>
                <a:ea typeface="Titillium Web"/>
                <a:cs typeface="Titillium Web"/>
                <a:sym typeface="Titillium Web"/>
              </a:endParaRPr>
            </a:p>
          </p:txBody>
        </p:sp>
      </p:grpSp>
      <p:grpSp>
        <p:nvGrpSpPr>
          <p:cNvPr id="953" name="Google Shape;953;p31"/>
          <p:cNvGrpSpPr/>
          <p:nvPr/>
        </p:nvGrpSpPr>
        <p:grpSpPr>
          <a:xfrm>
            <a:off x="2187423" y="1169929"/>
            <a:ext cx="2669309" cy="3354730"/>
            <a:chOff x="2944203" y="1189775"/>
            <a:chExt cx="3098223" cy="3491965"/>
          </a:xfrm>
        </p:grpSpPr>
        <p:sp>
          <p:nvSpPr>
            <p:cNvPr id="954" name="Google Shape;954;p31"/>
            <p:cNvSpPr/>
            <p:nvPr/>
          </p:nvSpPr>
          <p:spPr>
            <a:xfrm>
              <a:off x="2944203" y="1189775"/>
              <a:ext cx="3098223" cy="669000"/>
            </a:xfrm>
            <a:prstGeom prst="chevron">
              <a:avLst>
                <a:gd name="adj" fmla="val 50000"/>
              </a:avLst>
            </a:prstGeom>
            <a:solidFill>
              <a:schemeClr val="accent4">
                <a:lumMod val="40000"/>
                <a:lumOff val="60000"/>
                <a:alpha val="35000"/>
              </a:scheme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chemeClr val="accent1"/>
                  </a:solidFill>
                  <a:latin typeface="Titillium Web"/>
                  <a:ea typeface="Titillium Web"/>
                  <a:cs typeface="Titillium Web"/>
                  <a:sym typeface="Titillium Web"/>
                </a:rPr>
                <a:t>PHASE 2</a:t>
              </a:r>
              <a:endParaRPr dirty="0">
                <a:solidFill>
                  <a:schemeClr val="accent1"/>
                </a:solidFill>
                <a:latin typeface="Titillium Web"/>
                <a:ea typeface="Titillium Web"/>
                <a:cs typeface="Titillium Web"/>
                <a:sym typeface="Titillium Web"/>
              </a:endParaRPr>
            </a:p>
          </p:txBody>
        </p:sp>
        <p:sp>
          <p:nvSpPr>
            <p:cNvPr id="955" name="Google Shape;955;p31"/>
            <p:cNvSpPr txBox="1"/>
            <p:nvPr/>
          </p:nvSpPr>
          <p:spPr>
            <a:xfrm>
              <a:off x="2944203" y="2066040"/>
              <a:ext cx="2475371"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Data </a:t>
              </a:r>
              <a:r>
                <a:rPr lang="en-IN" sz="1600" dirty="0" smtClean="0">
                  <a:solidFill>
                    <a:schemeClr val="accent1"/>
                  </a:solidFill>
                  <a:latin typeface="Titillium Web"/>
                  <a:ea typeface="Titillium Web"/>
                  <a:cs typeface="Titillium Web"/>
                  <a:sym typeface="Titillium Web"/>
                </a:rPr>
                <a:t>Cleaning</a:t>
              </a:r>
              <a:endParaRPr lang="en-IN" sz="1600" dirty="0">
                <a:solidFill>
                  <a:schemeClr val="accent1"/>
                </a:solidFill>
                <a:latin typeface="Titillium Web"/>
                <a:ea typeface="Titillium Web"/>
                <a:cs typeface="Titillium Web"/>
                <a:sym typeface="Titillium Web"/>
              </a:endParaRP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 Transformation </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smtClean="0">
                  <a:solidFill>
                    <a:schemeClr val="accent1"/>
                  </a:solidFill>
                  <a:latin typeface="Titillium Web"/>
                  <a:ea typeface="Titillium Web"/>
                  <a:cs typeface="Titillium Web"/>
                  <a:sym typeface="Titillium Web"/>
                </a:rPr>
                <a:t>Scaling</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smtClean="0">
                  <a:solidFill>
                    <a:schemeClr val="accent1"/>
                  </a:solidFill>
                  <a:latin typeface="Titillium Web"/>
                  <a:ea typeface="Titillium Web"/>
                  <a:cs typeface="Titillium Web"/>
                  <a:sym typeface="Titillium Web"/>
                </a:rPr>
                <a:t>QT Designer Paradigms Study</a:t>
              </a:r>
              <a:endParaRPr lang="en-IN" sz="1600" dirty="0">
                <a:solidFill>
                  <a:schemeClr val="accent1"/>
                </a:solidFill>
                <a:latin typeface="Titillium Web"/>
                <a:ea typeface="Titillium Web"/>
                <a:cs typeface="Titillium Web"/>
                <a:sym typeface="Titillium Web"/>
              </a:endParaRPr>
            </a:p>
          </p:txBody>
        </p:sp>
      </p:grpSp>
      <p:sp>
        <p:nvSpPr>
          <p:cNvPr id="14" name="Google Shape;948;p31"/>
          <p:cNvSpPr/>
          <p:nvPr/>
        </p:nvSpPr>
        <p:spPr>
          <a:xfrm>
            <a:off x="4551829" y="1169929"/>
            <a:ext cx="2303188" cy="642708"/>
          </a:xfrm>
          <a:prstGeom prst="chevron">
            <a:avLst>
              <a:gd name="adj" fmla="val 50000"/>
            </a:avLst>
          </a:prstGeom>
          <a:solidFill>
            <a:schemeClr val="accent4">
              <a:lumMod val="60000"/>
              <a:lumOff val="40000"/>
              <a:alpha val="53460"/>
            </a:scheme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chemeClr val="accent1"/>
                </a:solidFill>
                <a:latin typeface="Titillium Web"/>
                <a:ea typeface="Titillium Web"/>
                <a:cs typeface="Titillium Web"/>
                <a:sym typeface="Titillium Web"/>
              </a:rPr>
              <a:t>P</a:t>
            </a:r>
            <a:r>
              <a:rPr lang="en-IN" dirty="0">
                <a:solidFill>
                  <a:schemeClr val="accent1"/>
                </a:solidFill>
                <a:latin typeface="Titillium Web"/>
                <a:ea typeface="Titillium Web"/>
                <a:cs typeface="Titillium Web"/>
                <a:sym typeface="Titillium Web"/>
              </a:rPr>
              <a:t>HASE 3</a:t>
            </a:r>
            <a:endParaRPr dirty="0">
              <a:solidFill>
                <a:schemeClr val="accent1"/>
              </a:solidFill>
              <a:latin typeface="Titillium Web"/>
              <a:ea typeface="Titillium Web"/>
              <a:cs typeface="Titillium Web"/>
              <a:sym typeface="Titillium Web"/>
            </a:endParaRPr>
          </a:p>
        </p:txBody>
      </p:sp>
      <p:sp>
        <p:nvSpPr>
          <p:cNvPr id="15" name="Google Shape;949;p31"/>
          <p:cNvSpPr txBox="1"/>
          <p:nvPr/>
        </p:nvSpPr>
        <p:spPr>
          <a:xfrm>
            <a:off x="4551829" y="1993992"/>
            <a:ext cx="2307791" cy="2512903"/>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Training the Algorithms</a:t>
            </a:r>
          </a:p>
          <a:p>
            <a:pPr marL="171450" indent="-171450">
              <a:lnSpc>
                <a:spcPct val="150000"/>
              </a:lnSpc>
              <a:buClr>
                <a:schemeClr val="bg1"/>
              </a:buClr>
              <a:buFont typeface="Arial" panose="020B0604020202020204" pitchFamily="34" charset="0"/>
              <a:buChar char="•"/>
            </a:pPr>
            <a:r>
              <a:rPr lang="en-IN" sz="1600" dirty="0">
                <a:solidFill>
                  <a:schemeClr val="accent1"/>
                </a:solidFill>
                <a:latin typeface="Titillium Web"/>
                <a:ea typeface="Titillium Web"/>
                <a:cs typeface="Titillium Web"/>
                <a:sym typeface="Titillium Web"/>
              </a:rPr>
              <a:t>Improve the </a:t>
            </a:r>
            <a:r>
              <a:rPr lang="en-IN" sz="1600" dirty="0" smtClean="0">
                <a:solidFill>
                  <a:schemeClr val="accent1"/>
                </a:solidFill>
                <a:latin typeface="Titillium Web"/>
                <a:ea typeface="Titillium Web"/>
                <a:cs typeface="Titillium Web"/>
                <a:sym typeface="Titillium Web"/>
              </a:rPr>
              <a:t>Algorithm</a:t>
            </a:r>
          </a:p>
          <a:p>
            <a:pPr marL="171450" indent="-171450">
              <a:lnSpc>
                <a:spcPct val="150000"/>
              </a:lnSpc>
              <a:buClr>
                <a:schemeClr val="bg1"/>
              </a:buClr>
              <a:buFont typeface="Arial" panose="020B0604020202020204" pitchFamily="34" charset="0"/>
              <a:buChar char="•"/>
            </a:pPr>
            <a:r>
              <a:rPr lang="en-IN" sz="1600" dirty="0" smtClean="0">
                <a:solidFill>
                  <a:schemeClr val="accent1"/>
                </a:solidFill>
                <a:latin typeface="Titillium Web"/>
                <a:ea typeface="Titillium Web"/>
                <a:cs typeface="Titillium Web"/>
                <a:sym typeface="Titillium Web"/>
              </a:rPr>
              <a:t>GUI Creation</a:t>
            </a:r>
            <a:endParaRPr lang="en-IN" sz="1600" dirty="0">
              <a:solidFill>
                <a:schemeClr val="accent1"/>
              </a:solidFill>
              <a:latin typeface="Titillium Web"/>
              <a:ea typeface="Titillium Web"/>
              <a:cs typeface="Titillium Web"/>
              <a:sym typeface="Titillium Web"/>
            </a:endParaRPr>
          </a:p>
          <a:p>
            <a:pPr marL="171450" lvl="0" indent="-171450">
              <a:lnSpc>
                <a:spcPct val="150000"/>
              </a:lnSpc>
              <a:spcBef>
                <a:spcPts val="0"/>
              </a:spcBef>
              <a:spcAft>
                <a:spcPts val="0"/>
              </a:spcAft>
              <a:buClr>
                <a:schemeClr val="bg1"/>
              </a:buClr>
              <a:buFont typeface="Arial" panose="020B0604020202020204" pitchFamily="34" charset="0"/>
              <a:buChar char="•"/>
            </a:pPr>
            <a:endParaRPr lang="en-IN" sz="1600" dirty="0">
              <a:solidFill>
                <a:srgbClr val="FFFFFF"/>
              </a:solidFill>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 xmlns:a16="http://schemas.microsoft.com/office/drawing/2014/main" id="{842527B0-F833-4B59-BB81-DA5FE4F34EB0}"/>
              </a:ext>
            </a:extLst>
          </p:cNvPr>
          <p:cNvSpPr>
            <a:spLocks noGrp="1"/>
          </p:cNvSpPr>
          <p:nvPr>
            <p:ph type="title"/>
          </p:nvPr>
        </p:nvSpPr>
        <p:spPr>
          <a:xfrm>
            <a:off x="900575" y="-99031"/>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PHASE 1</a:t>
            </a:r>
          </a:p>
        </p:txBody>
      </p:sp>
      <p:sp>
        <p:nvSpPr>
          <p:cNvPr id="4" name="Text Placeholder 3">
            <a:extLst>
              <a:ext uri="{FF2B5EF4-FFF2-40B4-BE49-F238E27FC236}">
                <a16:creationId xmlns="" xmlns:a16="http://schemas.microsoft.com/office/drawing/2014/main" id="{BFFE26D1-6F5F-4818-A925-FCE48CDC7801}"/>
              </a:ext>
            </a:extLst>
          </p:cNvPr>
          <p:cNvSpPr>
            <a:spLocks noGrp="1"/>
          </p:cNvSpPr>
          <p:nvPr>
            <p:ph type="body" idx="1"/>
          </p:nvPr>
        </p:nvSpPr>
        <p:spPr>
          <a:xfrm>
            <a:off x="729000" y="1070097"/>
            <a:ext cx="7686000" cy="3375227"/>
          </a:xfrm>
        </p:spPr>
        <p:txBody>
          <a:bodyPr/>
          <a:lstStyle/>
          <a:p>
            <a:pPr algn="just"/>
            <a:r>
              <a:rPr lang="en-US" sz="2200" dirty="0" smtClean="0">
                <a:solidFill>
                  <a:schemeClr val="tx1"/>
                </a:solidFill>
                <a:latin typeface="Times New Roman" panose="02020603050405020304" pitchFamily="18" charset="0"/>
                <a:cs typeface="Times New Roman" panose="02020603050405020304" pitchFamily="18" charset="0"/>
              </a:rPr>
              <a:t>Phase 1 includes </a:t>
            </a:r>
            <a:r>
              <a:rPr lang="en-US" sz="2200" dirty="0">
                <a:solidFill>
                  <a:schemeClr val="tx1"/>
                </a:solidFill>
                <a:latin typeface="Times New Roman" panose="02020603050405020304" pitchFamily="18" charset="0"/>
                <a:cs typeface="Times New Roman" panose="02020603050405020304" pitchFamily="18" charset="0"/>
              </a:rPr>
              <a:t>literature survey to understand the previous work done in the field of machine learning in healthcare field and data prediction.</a:t>
            </a:r>
          </a:p>
          <a:p>
            <a:pPr algn="just"/>
            <a:endParaRPr lang="en-IN"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Scraping the best possible dataset and parsing of data to the Appropriate level.</a:t>
            </a:r>
          </a:p>
          <a:p>
            <a:pPr algn="just"/>
            <a:endParaRPr lang="en-US" sz="2200" dirty="0">
              <a:latin typeface="Times New Roman" panose="02020603050405020304" pitchFamily="18" charset="0"/>
              <a:cs typeface="Times New Roman" panose="02020603050405020304" pitchFamily="18" charset="0"/>
            </a:endParaRPr>
          </a:p>
          <a:p>
            <a:pPr marL="7620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35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3" name="Title 2">
            <a:extLst>
              <a:ext uri="{FF2B5EF4-FFF2-40B4-BE49-F238E27FC236}">
                <a16:creationId xmlns="" xmlns:a16="http://schemas.microsoft.com/office/drawing/2014/main" id="{842527B0-F833-4B59-BB81-DA5FE4F34EB0}"/>
              </a:ext>
            </a:extLst>
          </p:cNvPr>
          <p:cNvSpPr>
            <a:spLocks noGrp="1"/>
          </p:cNvSpPr>
          <p:nvPr>
            <p:ph type="title"/>
          </p:nvPr>
        </p:nvSpPr>
        <p:spPr>
          <a:xfrm>
            <a:off x="739680" y="174369"/>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DATASET</a:t>
            </a:r>
          </a:p>
        </p:txBody>
      </p:sp>
      <p:sp>
        <p:nvSpPr>
          <p:cNvPr id="4" name="Text Placeholder 3">
            <a:extLst>
              <a:ext uri="{FF2B5EF4-FFF2-40B4-BE49-F238E27FC236}">
                <a16:creationId xmlns="" xmlns:a16="http://schemas.microsoft.com/office/drawing/2014/main" id="{BFFE26D1-6F5F-4818-A925-FCE48CDC7801}"/>
              </a:ext>
            </a:extLst>
          </p:cNvPr>
          <p:cNvSpPr>
            <a:spLocks noGrp="1"/>
          </p:cNvSpPr>
          <p:nvPr>
            <p:ph type="body"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 Indians Chronic Kidney Disease (CKD) dataset consists of 26 attributes collected from UCI machine learning repository</a:t>
            </a:r>
            <a:r>
              <a:rPr lang="en-IN" sz="1600" dirty="0">
                <a:solidFill>
                  <a:schemeClr val="tx1"/>
                </a:solidFill>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The Attribute of this dataset consists of two types of attributes which are numeric and categorical attributes divided into 11 numeric features and 14 categorical features. </a:t>
            </a:r>
          </a:p>
        </p:txBody>
      </p:sp>
    </p:spTree>
    <p:extLst>
      <p:ext uri="{BB962C8B-B14F-4D97-AF65-F5344CB8AC3E}">
        <p14:creationId xmlns:p14="http://schemas.microsoft.com/office/powerpoint/2010/main" val="1792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 xmlns:a16="http://schemas.microsoft.com/office/drawing/2014/main" id="{842527B0-F833-4B59-BB81-DA5FE4F34EB0}"/>
              </a:ext>
            </a:extLst>
          </p:cNvPr>
          <p:cNvSpPr>
            <a:spLocks noGrp="1"/>
          </p:cNvSpPr>
          <p:nvPr>
            <p:ph type="title"/>
          </p:nvPr>
        </p:nvSpPr>
        <p:spPr>
          <a:xfrm>
            <a:off x="900575" y="107225"/>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PHASE 2</a:t>
            </a:r>
          </a:p>
        </p:txBody>
      </p:sp>
      <p:sp>
        <p:nvSpPr>
          <p:cNvPr id="4" name="Text Placeholder 3">
            <a:extLst>
              <a:ext uri="{FF2B5EF4-FFF2-40B4-BE49-F238E27FC236}">
                <a16:creationId xmlns="" xmlns:a16="http://schemas.microsoft.com/office/drawing/2014/main" id="{BFFE26D1-6F5F-4818-A925-FCE48CDC7801}"/>
              </a:ext>
            </a:extLst>
          </p:cNvPr>
          <p:cNvSpPr>
            <a:spLocks noGrp="1"/>
          </p:cNvSpPr>
          <p:nvPr>
            <p:ph type="body" idx="1"/>
          </p:nvPr>
        </p:nvSpPr>
        <p:spPr>
          <a:xfrm>
            <a:off x="794146" y="1166852"/>
            <a:ext cx="7792429" cy="3098400"/>
          </a:xfrm>
        </p:spPr>
        <p:txBody>
          <a:bodyPr>
            <a:normAutofit fontScale="85000" lnSpcReduction="20000"/>
          </a:bodyPr>
          <a:lstStyle/>
          <a:p>
            <a:pPr algn="just"/>
            <a:r>
              <a:rPr lang="en-IN" sz="2200" dirty="0">
                <a:solidFill>
                  <a:schemeClr val="tx1"/>
                </a:solidFill>
                <a:latin typeface="Times New Roman" panose="02020603050405020304" pitchFamily="18" charset="0"/>
                <a:cs typeface="Times New Roman" panose="02020603050405020304" pitchFamily="18" charset="0"/>
              </a:rPr>
              <a:t>Phase 2 includes the PRE-PROCESSING of Dataset.</a:t>
            </a:r>
          </a:p>
          <a:p>
            <a:pPr algn="just"/>
            <a:r>
              <a:rPr lang="en-IN" sz="2200" dirty="0">
                <a:solidFill>
                  <a:schemeClr val="tx1"/>
                </a:solidFill>
                <a:latin typeface="Times New Roman" panose="02020603050405020304" pitchFamily="18" charset="0"/>
                <a:cs typeface="Times New Roman" panose="02020603050405020304" pitchFamily="18" charset="0"/>
              </a:rPr>
              <a:t>Data cleaning (removing null values from the dataset)</a:t>
            </a:r>
          </a:p>
          <a:p>
            <a:pPr algn="just"/>
            <a:r>
              <a:rPr lang="en-IN" sz="2200" dirty="0">
                <a:solidFill>
                  <a:schemeClr val="tx1"/>
                </a:solidFill>
                <a:latin typeface="Times New Roman" panose="02020603050405020304" pitchFamily="18" charset="0"/>
                <a:cs typeface="Times New Roman" panose="02020603050405020304" pitchFamily="18" charset="0"/>
              </a:rPr>
              <a:t>Data transformation - </a:t>
            </a:r>
            <a:r>
              <a:rPr lang="en-US" sz="2200" dirty="0">
                <a:solidFill>
                  <a:schemeClr val="tx1"/>
                </a:solidFill>
                <a:latin typeface="Times" panose="02020603050405020304" pitchFamily="18" charset="0"/>
                <a:cs typeface="Times" panose="02020603050405020304" pitchFamily="18" charset="0"/>
              </a:rPr>
              <a:t>converting data from one format or structure into another format or structure.</a:t>
            </a:r>
            <a:endParaRPr lang="en-IN" sz="2200" dirty="0">
              <a:solidFill>
                <a:schemeClr val="tx1"/>
              </a:solidFill>
              <a:latin typeface="Times" panose="02020603050405020304" pitchFamily="18" charset="0"/>
              <a:cs typeface="Times" panose="02020603050405020304" pitchFamily="18" charset="0"/>
            </a:endParaRPr>
          </a:p>
          <a:p>
            <a:pPr algn="just"/>
            <a:r>
              <a:rPr lang="en-IN" sz="2000" dirty="0" smtClean="0">
                <a:solidFill>
                  <a:schemeClr val="tx1"/>
                </a:solidFill>
                <a:latin typeface="Times New Roman" panose="02020603050405020304" pitchFamily="18" charset="0"/>
                <a:cs typeface="Times New Roman" panose="02020603050405020304" pitchFamily="18" charset="0"/>
              </a:rPr>
              <a:t>Categorical </a:t>
            </a:r>
            <a:r>
              <a:rPr lang="en-IN" sz="2000" dirty="0">
                <a:solidFill>
                  <a:schemeClr val="tx1"/>
                </a:solidFill>
                <a:latin typeface="Times New Roman" panose="02020603050405020304" pitchFamily="18" charset="0"/>
                <a:cs typeface="Times New Roman" panose="02020603050405020304" pitchFamily="18" charset="0"/>
              </a:rPr>
              <a:t>values present in various features </a:t>
            </a:r>
            <a:r>
              <a:rPr lang="en-IN" sz="2000" dirty="0" smtClean="0">
                <a:solidFill>
                  <a:schemeClr val="tx1"/>
                </a:solidFill>
                <a:latin typeface="Times New Roman" panose="02020603050405020304" pitchFamily="18" charset="0"/>
                <a:cs typeface="Times New Roman" panose="02020603050405020304" pitchFamily="18" charset="0"/>
              </a:rPr>
              <a:t>converted to </a:t>
            </a:r>
            <a:r>
              <a:rPr lang="en-IN" sz="2000" dirty="0">
                <a:solidFill>
                  <a:schemeClr val="tx1"/>
                </a:solidFill>
                <a:latin typeface="Times New Roman" panose="02020603050405020304" pitchFamily="18" charset="0"/>
                <a:cs typeface="Times New Roman" panose="02020603050405020304" pitchFamily="18" charset="0"/>
              </a:rPr>
              <a:t>numeric values.</a:t>
            </a:r>
          </a:p>
          <a:p>
            <a:pPr algn="just"/>
            <a:r>
              <a:rPr lang="en-IN" sz="2000" dirty="0">
                <a:solidFill>
                  <a:schemeClr val="tx1"/>
                </a:solidFill>
                <a:latin typeface="Times New Roman" panose="02020603050405020304" pitchFamily="18" charset="0"/>
                <a:cs typeface="Times New Roman" panose="02020603050405020304" pitchFamily="18" charset="0"/>
              </a:rPr>
              <a:t>Scaling of Discrete features.</a:t>
            </a:r>
          </a:p>
          <a:p>
            <a:pPr marL="7620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1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56F15A7-9D74-4483-A3BF-7BA24577A72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5" name="Title 2">
            <a:extLst>
              <a:ext uri="{FF2B5EF4-FFF2-40B4-BE49-F238E27FC236}">
                <a16:creationId xmlns="" xmlns:a16="http://schemas.microsoft.com/office/drawing/2014/main" id="{D24D266C-0CA6-4F46-95B0-B9268E667FF8}"/>
              </a:ext>
            </a:extLst>
          </p:cNvPr>
          <p:cNvSpPr>
            <a:spLocks noGrp="1"/>
          </p:cNvSpPr>
          <p:nvPr>
            <p:ph type="title"/>
          </p:nvPr>
        </p:nvSpPr>
        <p:spPr>
          <a:xfrm>
            <a:off x="723595" y="0"/>
            <a:ext cx="7686000" cy="857400"/>
          </a:xfrm>
        </p:spPr>
        <p:txBody>
          <a:bodyPr/>
          <a:lstStyle/>
          <a:p>
            <a:r>
              <a:rPr lang="en-IN" dirty="0">
                <a:solidFill>
                  <a:schemeClr val="accent1"/>
                </a:solidFill>
                <a:latin typeface="Times New Roman" panose="02020603050405020304" pitchFamily="18" charset="0"/>
                <a:cs typeface="Times New Roman" panose="02020603050405020304" pitchFamily="18" charset="0"/>
              </a:rPr>
              <a:t>PRE-PROCESSING</a:t>
            </a:r>
          </a:p>
        </p:txBody>
      </p:sp>
      <p:sp>
        <p:nvSpPr>
          <p:cNvPr id="4" name="Text Placeholder 3">
            <a:extLst>
              <a:ext uri="{FF2B5EF4-FFF2-40B4-BE49-F238E27FC236}">
                <a16:creationId xmlns="" xmlns:a16="http://schemas.microsoft.com/office/drawing/2014/main" id="{67B3B5FA-E0BA-4B3E-929B-2B6DEEDE9D8A}"/>
              </a:ext>
            </a:extLst>
          </p:cNvPr>
          <p:cNvSpPr>
            <a:spLocks noGrp="1"/>
          </p:cNvSpPr>
          <p:nvPr>
            <p:ph type="body" idx="1"/>
          </p:nvPr>
        </p:nvSpPr>
        <p:spPr>
          <a:xfrm>
            <a:off x="723595" y="1110965"/>
            <a:ext cx="7686000" cy="309840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preprocessing of dataset is done using the python modules namely NumPy, seaborn, matplotlib, Ski-kit(</a:t>
            </a:r>
            <a:r>
              <a:rPr lang="en-US" dirty="0" err="1">
                <a:solidFill>
                  <a:schemeClr val="tx1"/>
                </a:solidFill>
                <a:latin typeface="Times New Roman" panose="02020603050405020304" pitchFamily="18" charset="0"/>
                <a:cs typeface="Times New Roman" panose="02020603050405020304" pitchFamily="18" charset="0"/>
              </a:rPr>
              <a:t>sklearn</a:t>
            </a:r>
            <a:r>
              <a:rPr lang="en-US"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and Pandas.</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The Attributes of this dataset are of two types of namely - numeric and categorical attributes. The entire dataset can be divided into 11 numeric attributes and 14 categorical attributes.</a:t>
            </a:r>
          </a:p>
          <a:p>
            <a:pPr marL="76200" indent="0" algn="just">
              <a:buNone/>
            </a:pPr>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385800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B3D01D4B-9C83-49F7-B425-BB0F47CCA5F7}"/>
              </a:ext>
            </a:extLst>
          </p:cNvPr>
          <p:cNvSpPr>
            <a:spLocks noGrp="1"/>
          </p:cNvSpPr>
          <p:nvPr>
            <p:ph type="title"/>
          </p:nvPr>
        </p:nvSpPr>
        <p:spPr>
          <a:xfrm>
            <a:off x="581892" y="850735"/>
            <a:ext cx="7952508" cy="716400"/>
          </a:xfrm>
        </p:spPr>
        <p:txBody>
          <a:bodyPr/>
          <a:lstStyle/>
          <a:p>
            <a:r>
              <a:rPr lang="en-IN" sz="1800" dirty="0">
                <a:latin typeface="Times New Roman" panose="02020603050405020304" pitchFamily="18" charset="0"/>
                <a:cs typeface="Times New Roman" panose="02020603050405020304" pitchFamily="18" charset="0"/>
              </a:rPr>
              <a:t>These are all the attributes(as shown above) which are present in the dataset. Their full forms are listed below :</a:t>
            </a:r>
          </a:p>
        </p:txBody>
      </p:sp>
      <p:sp>
        <p:nvSpPr>
          <p:cNvPr id="3" name="Slide Number Placeholder 2">
            <a:extLst>
              <a:ext uri="{FF2B5EF4-FFF2-40B4-BE49-F238E27FC236}">
                <a16:creationId xmlns="" xmlns:a16="http://schemas.microsoft.com/office/drawing/2014/main" id="{B9F596EE-7305-43F8-B54D-757C756CD26B}"/>
              </a:ext>
            </a:extLst>
          </p:cNvPr>
          <p:cNvSpPr>
            <a:spLocks noGrp="1"/>
          </p:cNvSpPr>
          <p:nvPr>
            <p:ph type="sldNum" idx="12"/>
          </p:nvPr>
        </p:nvSpPr>
        <p:spPr>
          <a:xfrm>
            <a:off x="8534400" y="-11875"/>
            <a:ext cx="609575" cy="547800"/>
          </a:xfrm>
        </p:spPr>
        <p:txBody>
          <a:bodyPr/>
          <a:lstStyle/>
          <a:p>
            <a:pPr marL="0" lvl="0" indent="0">
              <a:spcBef>
                <a:spcPts val="0"/>
              </a:spcBef>
              <a:spcAft>
                <a:spcPts val="0"/>
              </a:spcAft>
              <a:buNone/>
            </a:pPr>
            <a:fld id="{00000000-1234-1234-1234-123412341234}" type="slidenum">
              <a:rPr lang="en" smtClean="0"/>
              <a:t>9</a:t>
            </a:fld>
            <a:endParaRPr lang="en" dirty="0"/>
          </a:p>
        </p:txBody>
      </p:sp>
      <p:sp>
        <p:nvSpPr>
          <p:cNvPr id="7" name="TextBox 6">
            <a:extLst>
              <a:ext uri="{FF2B5EF4-FFF2-40B4-BE49-F238E27FC236}">
                <a16:creationId xmlns="" xmlns:a16="http://schemas.microsoft.com/office/drawing/2014/main" id="{18798BD9-FAC6-46DA-9EE2-B3AC7EFDAF98}"/>
              </a:ext>
            </a:extLst>
          </p:cNvPr>
          <p:cNvSpPr txBox="1"/>
          <p:nvPr/>
        </p:nvSpPr>
        <p:spPr>
          <a:xfrm>
            <a:off x="581892" y="1239931"/>
            <a:ext cx="2619154" cy="3000821"/>
          </a:xfrm>
          <a:prstGeom prst="rect">
            <a:avLst/>
          </a:prstGeom>
          <a:noFill/>
        </p:spPr>
        <p:txBody>
          <a:bodyPr wrap="square" rtlCol="0">
            <a:spAutoFit/>
          </a:bodyPr>
          <a:lstStyle/>
          <a:p>
            <a:pPr>
              <a:lnSpc>
                <a:spcPct val="150000"/>
              </a:lnSpc>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Age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Blood Pressure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Specific Gravity </a:t>
            </a:r>
          </a:p>
          <a:p>
            <a:pPr marL="171450" indent="-171450">
              <a:lnSpc>
                <a:spcPct val="150000"/>
              </a:lnSpc>
              <a:buClr>
                <a:schemeClr val="bg1"/>
              </a:buClr>
              <a:buFont typeface="Arial" panose="020B0604020202020204" pitchFamily="34" charset="0"/>
              <a:buChar char="•"/>
            </a:pPr>
            <a:r>
              <a:rPr lang="en-IN" sz="1200" dirty="0" smtClean="0">
                <a:solidFill>
                  <a:schemeClr val="tx1"/>
                </a:solidFill>
                <a:latin typeface="Times New Roman" panose="02020603050405020304" pitchFamily="18" charset="0"/>
                <a:cs typeface="Times New Roman" panose="02020603050405020304" pitchFamily="18" charset="0"/>
              </a:rPr>
              <a:t>   Albumin </a:t>
            </a:r>
            <a:endParaRPr lang="en-IN" sz="12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Sugar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Red Blood Cells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Pus Cell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Pus Cell clumps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Bacteria  </a:t>
            </a:r>
          </a:p>
        </p:txBody>
      </p:sp>
      <p:sp>
        <p:nvSpPr>
          <p:cNvPr id="9" name="TextBox 8">
            <a:extLst>
              <a:ext uri="{FF2B5EF4-FFF2-40B4-BE49-F238E27FC236}">
                <a16:creationId xmlns="" xmlns:a16="http://schemas.microsoft.com/office/drawing/2014/main" id="{C8410EA6-E300-4B33-AF7C-888D1202BA16}"/>
              </a:ext>
            </a:extLst>
          </p:cNvPr>
          <p:cNvSpPr txBox="1"/>
          <p:nvPr/>
        </p:nvSpPr>
        <p:spPr>
          <a:xfrm>
            <a:off x="2969284" y="1239931"/>
            <a:ext cx="3177723" cy="2967607"/>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Blood Glucose Random</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Blood Urea</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Serum Creatinine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Sodium</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Potassium</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Haemoglobin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Packed Cell Volume</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White Blood Cell Count </a:t>
            </a:r>
          </a:p>
          <a:p>
            <a:pPr marL="285750" indent="-28575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Red Blood Cell Count</a:t>
            </a:r>
          </a:p>
        </p:txBody>
      </p:sp>
      <p:sp>
        <p:nvSpPr>
          <p:cNvPr id="10" name="TextBox 9">
            <a:extLst>
              <a:ext uri="{FF2B5EF4-FFF2-40B4-BE49-F238E27FC236}">
                <a16:creationId xmlns="" xmlns:a16="http://schemas.microsoft.com/office/drawing/2014/main" id="{1060C287-ABE4-4D18-A4C4-400BFB1254A3}"/>
              </a:ext>
            </a:extLst>
          </p:cNvPr>
          <p:cNvSpPr txBox="1"/>
          <p:nvPr/>
        </p:nvSpPr>
        <p:spPr>
          <a:xfrm>
            <a:off x="6333112" y="1230886"/>
            <a:ext cx="2619154" cy="3554819"/>
          </a:xfrm>
          <a:prstGeom prst="rect">
            <a:avLst/>
          </a:prstGeom>
          <a:noFill/>
        </p:spPr>
        <p:txBody>
          <a:bodyPr wrap="square" rtlCol="0">
            <a:spAutoFit/>
          </a:bodyPr>
          <a:lstStyle/>
          <a:p>
            <a:pPr>
              <a:lnSpc>
                <a:spcPct val="150000"/>
              </a:lnSpc>
              <a:buClr>
                <a:schemeClr val="bg1"/>
              </a:buClr>
            </a:pP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Hypertension</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Diabetes Mellitus</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Coronary Artery Disease</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Appetite</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Pedal </a:t>
            </a:r>
            <a:r>
              <a:rPr lang="en-IN" sz="1200" dirty="0" err="1">
                <a:solidFill>
                  <a:schemeClr val="tx1"/>
                </a:solidFill>
                <a:latin typeface="Times New Roman" panose="02020603050405020304" pitchFamily="18" charset="0"/>
                <a:cs typeface="Times New Roman" panose="02020603050405020304" pitchFamily="18" charset="0"/>
              </a:rPr>
              <a:t>Edema</a:t>
            </a:r>
            <a:r>
              <a:rPr lang="en-IN" sz="1200" dirty="0">
                <a:solidFill>
                  <a:schemeClr val="tx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200" dirty="0" err="1">
                <a:solidFill>
                  <a:schemeClr val="tx1"/>
                </a:solidFill>
                <a:latin typeface="Times New Roman" panose="02020603050405020304" pitchFamily="18" charset="0"/>
                <a:cs typeface="Times New Roman" panose="02020603050405020304" pitchFamily="18" charset="0"/>
              </a:rPr>
              <a:t>Anemia</a:t>
            </a:r>
            <a:r>
              <a:rPr lang="en-IN" sz="1200" dirty="0">
                <a:solidFill>
                  <a:schemeClr val="tx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Class </a:t>
            </a:r>
          </a:p>
          <a:p>
            <a:pPr marL="342900" indent="-342900">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57B702F5-EFFE-46FC-8012-BEDD583BEFCD}"/>
              </a:ext>
            </a:extLst>
          </p:cNvPr>
          <p:cNvPicPr>
            <a:picLocks noChangeAspect="1"/>
          </p:cNvPicPr>
          <p:nvPr/>
        </p:nvPicPr>
        <p:blipFill>
          <a:blip r:embed="rId2"/>
          <a:stretch>
            <a:fillRect/>
          </a:stretch>
        </p:blipFill>
        <p:spPr>
          <a:xfrm>
            <a:off x="450368" y="102742"/>
            <a:ext cx="8084032" cy="747993"/>
          </a:xfrm>
          <a:prstGeom prst="rect">
            <a:avLst/>
          </a:prstGeom>
        </p:spPr>
      </p:pic>
    </p:spTree>
    <p:extLst>
      <p:ext uri="{BB962C8B-B14F-4D97-AF65-F5344CB8AC3E}">
        <p14:creationId xmlns:p14="http://schemas.microsoft.com/office/powerpoint/2010/main" val="17731504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1478</TotalTime>
  <Words>1338</Words>
  <Application>Microsoft Office PowerPoint</Application>
  <PresentationFormat>On-screen Show (16:9)</PresentationFormat>
  <Paragraphs>205</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Impact</vt:lpstr>
      <vt:lpstr>Times</vt:lpstr>
      <vt:lpstr>Times New Roman</vt:lpstr>
      <vt:lpstr>Titillium Web</vt:lpstr>
      <vt:lpstr>Main Event</vt:lpstr>
      <vt:lpstr>Predictive Analysis on Chronic Kidney Disease Using ML Techniques</vt:lpstr>
      <vt:lpstr>Objective</vt:lpstr>
      <vt:lpstr>INTRODUCTION</vt:lpstr>
      <vt:lpstr>WORK PLAN</vt:lpstr>
      <vt:lpstr>PHASE 1</vt:lpstr>
      <vt:lpstr>DATASET</vt:lpstr>
      <vt:lpstr>PHASE 2</vt:lpstr>
      <vt:lpstr>PRE-PROCESSING</vt:lpstr>
      <vt:lpstr>These are all the attributes(as shown above) which are present in the dataset. Their full forms are listed below :</vt:lpstr>
      <vt:lpstr>Data Cleaning</vt:lpstr>
      <vt:lpstr>PowerPoint Presentation</vt:lpstr>
      <vt:lpstr>PowerPoint Presentation</vt:lpstr>
      <vt:lpstr>PowerPoint Presentation</vt:lpstr>
      <vt:lpstr>PowerPoint Presentation</vt:lpstr>
      <vt:lpstr>PowerPoint Presentation</vt:lpstr>
      <vt:lpstr>PowerPoint Presentation</vt:lpstr>
      <vt:lpstr>Data Transformation</vt:lpstr>
      <vt:lpstr>Scaling of discrete features</vt:lpstr>
      <vt:lpstr>PowerPoint Presentation</vt:lpstr>
      <vt:lpstr>PowerPoint Presentation</vt:lpstr>
      <vt:lpstr>PowerPoint Presentation</vt:lpstr>
      <vt:lpstr>PowerPoint Presentation</vt:lpstr>
      <vt:lpstr>PHASE 3</vt:lpstr>
      <vt:lpstr>Training and tuning of Algorithms</vt:lpstr>
      <vt:lpstr>Feature Selection</vt:lpstr>
      <vt:lpstr>PowerPoint Presentation</vt:lpstr>
      <vt:lpstr>Result</vt:lpstr>
      <vt:lpstr>BEST POSSIBLE ACCURACY OBTAINED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Chronic Kidney Disease Using ML Techniques</dc:title>
  <dc:creator>Mayank Shokeen</dc:creator>
  <cp:lastModifiedBy>Swastik Arora</cp:lastModifiedBy>
  <cp:revision>119</cp:revision>
  <dcterms:modified xsi:type="dcterms:W3CDTF">2019-05-30T05:31:57Z</dcterms:modified>
</cp:coreProperties>
</file>