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303" r:id="rId2"/>
    <p:sldId id="304" r:id="rId3"/>
    <p:sldId id="305" r:id="rId4"/>
    <p:sldId id="306" r:id="rId5"/>
    <p:sldId id="307" r:id="rId6"/>
    <p:sldId id="308" r:id="rId7"/>
    <p:sldId id="309" r:id="rId8"/>
    <p:sldId id="297" r:id="rId9"/>
    <p:sldId id="310" r:id="rId10"/>
    <p:sldId id="298" r:id="rId11"/>
    <p:sldId id="299" r:id="rId12"/>
    <p:sldId id="339" r:id="rId13"/>
    <p:sldId id="300" r:id="rId14"/>
    <p:sldId id="315" r:id="rId15"/>
    <p:sldId id="316" r:id="rId16"/>
    <p:sldId id="317" r:id="rId17"/>
    <p:sldId id="301" r:id="rId18"/>
    <p:sldId id="302" r:id="rId19"/>
    <p:sldId id="330" r:id="rId20"/>
    <p:sldId id="331" r:id="rId21"/>
    <p:sldId id="332" r:id="rId22"/>
    <p:sldId id="333" r:id="rId23"/>
    <p:sldId id="334" r:id="rId24"/>
    <p:sldId id="335" r:id="rId25"/>
    <p:sldId id="311" r:id="rId26"/>
    <p:sldId id="312" r:id="rId27"/>
    <p:sldId id="313" r:id="rId28"/>
    <p:sldId id="323" r:id="rId29"/>
    <p:sldId id="324" r:id="rId30"/>
    <p:sldId id="325" r:id="rId31"/>
    <p:sldId id="326" r:id="rId32"/>
    <p:sldId id="336" r:id="rId33"/>
    <p:sldId id="337" r:id="rId34"/>
    <p:sldId id="338" r:id="rId35"/>
    <p:sldId id="327" r:id="rId36"/>
    <p:sldId id="318" r:id="rId37"/>
    <p:sldId id="319" r:id="rId38"/>
    <p:sldId id="320" r:id="rId39"/>
    <p:sldId id="321" r:id="rId40"/>
    <p:sldId id="322" r:id="rId41"/>
    <p:sldId id="314" r:id="rId42"/>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1569" autoAdjust="0"/>
  </p:normalViewPr>
  <p:slideViewPr>
    <p:cSldViewPr snapToGrid="0">
      <p:cViewPr varScale="1">
        <p:scale>
          <a:sx n="60" d="100"/>
          <a:sy n="60" d="100"/>
        </p:scale>
        <p:origin x="1194" y="60"/>
      </p:cViewPr>
      <p:guideLst/>
    </p:cSldViewPr>
  </p:slideViewPr>
  <p:outlineViewPr>
    <p:cViewPr>
      <p:scale>
        <a:sx n="33" d="100"/>
        <a:sy n="33" d="100"/>
      </p:scale>
      <p:origin x="0" y="0"/>
    </p:cViewPr>
  </p:outlineViewPr>
  <p:notesTextViewPr>
    <p:cViewPr>
      <p:scale>
        <a:sx n="100" d="100"/>
        <a:sy n="100" d="100"/>
      </p:scale>
      <p:origin x="0" y="-24"/>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694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https://blog.exsilio.com/all/accuracy-precision-recall-f1-score-interpretation-of-performance-measures/</a:t>
            </a:r>
          </a:p>
          <a:p>
            <a:endParaRPr lang="en-IN" b="0" baseline="0" dirty="0" smtClean="0"/>
          </a:p>
          <a:p>
            <a:r>
              <a:rPr lang="en-IN" b="1" baseline="0" dirty="0" smtClean="0"/>
              <a:t>Notes:</a:t>
            </a:r>
          </a:p>
          <a:p>
            <a:r>
              <a:rPr lang="en-US" b="0" dirty="0" smtClean="0"/>
              <a:t> Confusion matrix is a contingency table </a:t>
            </a:r>
            <a:r>
              <a:rPr lang="en-US" sz="1200" dirty="0" smtClean="0">
                <a:latin typeface="Times New Roman" panose="02020603050405020304" pitchFamily="18" charset="0"/>
                <a:cs typeface="Times New Roman" panose="02020603050405020304" pitchFamily="18" charset="0"/>
              </a:rPr>
              <a:t>that is often used to describe the performance of a classification model (or "classifier") on a set of test data whose true values are known</a:t>
            </a:r>
            <a:r>
              <a:rPr lang="en-US" b="0" dirty="0" smtClean="0"/>
              <a:t>, with two dimensions ("actual" and "predicted"), and identical sets of "classes" in both dimensions (each combination of dimension and class is a variable in the contingency table).</a:t>
            </a:r>
          </a:p>
          <a:p>
            <a:endParaRPr lang="en-IN" b="0" dirty="0"/>
          </a:p>
        </p:txBody>
      </p:sp>
    </p:spTree>
    <p:extLst>
      <p:ext uri="{BB962C8B-B14F-4D97-AF65-F5344CB8AC3E}">
        <p14:creationId xmlns:p14="http://schemas.microsoft.com/office/powerpoint/2010/main" val="339142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Image</a:t>
            </a:r>
            <a:r>
              <a:rPr lang="en-IN" b="1" baseline="0" dirty="0" smtClean="0"/>
              <a:t> Link: </a:t>
            </a:r>
            <a:r>
              <a:rPr lang="en-IN" b="0" baseline="0" dirty="0" smtClean="0"/>
              <a:t>https://blog.exsilio.com/all/accuracy-precision-recall-f1-score-interpretation-of-performance-measures/</a:t>
            </a:r>
          </a:p>
          <a:p>
            <a:endParaRPr lang="en-IN" b="0" baseline="0" dirty="0" smtClean="0"/>
          </a:p>
          <a:p>
            <a:r>
              <a:rPr lang="en-IN" b="1" baseline="0" dirty="0" smtClean="0"/>
              <a:t>Notes:</a:t>
            </a:r>
          </a:p>
          <a:p>
            <a:r>
              <a:rPr lang="en-US" b="0" dirty="0" smtClean="0"/>
              <a:t>True positive and true negatives are the observations that are correctly predicted and therefore shown in green. </a:t>
            </a:r>
          </a:p>
          <a:p>
            <a:r>
              <a:rPr lang="en-US" b="0" dirty="0" smtClean="0"/>
              <a:t>False positives and false negatives occur when your actual class contradicts with the predicted class. </a:t>
            </a:r>
            <a:r>
              <a:rPr lang="en-US" b="0" dirty="0" smtClean="0"/>
              <a:t>Our goal is to minimize false positives and false negatives so they are highlighted in red.</a:t>
            </a:r>
            <a:endParaRPr lang="en-IN" b="0" dirty="0"/>
          </a:p>
        </p:txBody>
      </p:sp>
    </p:spTree>
    <p:extLst>
      <p:ext uri="{BB962C8B-B14F-4D97-AF65-F5344CB8AC3E}">
        <p14:creationId xmlns:p14="http://schemas.microsoft.com/office/powerpoint/2010/main" val="3648960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Notes:</a:t>
            </a:r>
          </a:p>
          <a:p>
            <a:r>
              <a:rPr lang="en-US" b="0" dirty="0" smtClean="0"/>
              <a:t>Classification Accuracy is what we usually mean, when we use the term accuracy. It is the ratio of number of correct predictions to the total number of input samples.</a:t>
            </a:r>
          </a:p>
          <a:p>
            <a:r>
              <a:rPr lang="en-US" b="0" dirty="0" smtClean="0"/>
              <a:t>Accuracy is a great measure but only when we have symmetric datasets where values of false positive and false negatives are almost same. Therefore, we have to look at other parameters to evaluate the performance of your model. As such, it compares estimates of pre- and post-test probability. </a:t>
            </a:r>
            <a:endParaRPr lang="en-IN" b="0" dirty="0"/>
          </a:p>
        </p:txBody>
      </p:sp>
    </p:spTree>
    <p:extLst>
      <p:ext uri="{BB962C8B-B14F-4D97-AF65-F5344CB8AC3E}">
        <p14:creationId xmlns:p14="http://schemas.microsoft.com/office/powerpoint/2010/main" val="316082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Notes:</a:t>
            </a:r>
          </a:p>
          <a:p>
            <a:r>
              <a:rPr lang="en-US" b="0" dirty="0" smtClean="0"/>
              <a:t>Precision is calculated as the ratio between the number of Positive samples correctly classified to the total number of samples classified as Positive (either correctly or incorrectly). The precision measures the model's accuracy in classifying a sample as positive.</a:t>
            </a:r>
            <a:r>
              <a:rPr lang="en-US" b="0" baseline="0" dirty="0" smtClean="0"/>
              <a:t> </a:t>
            </a:r>
          </a:p>
          <a:p>
            <a:r>
              <a:rPr lang="en-US" b="0" dirty="0" smtClean="0"/>
              <a:t>Precision is high when</a:t>
            </a:r>
            <a:r>
              <a:rPr lang="en-US" b="0" baseline="0" dirty="0" smtClean="0"/>
              <a:t> t</a:t>
            </a:r>
            <a:r>
              <a:rPr lang="en-US" b="0" dirty="0" smtClean="0"/>
              <a:t>he model makes many correct Positive classifications (maximizes True Positive)</a:t>
            </a:r>
            <a:r>
              <a:rPr lang="en-US" b="0" baseline="0" dirty="0" smtClean="0"/>
              <a:t> or when t</a:t>
            </a:r>
            <a:r>
              <a:rPr lang="en-US" b="0" dirty="0" smtClean="0"/>
              <a:t>he model makes fewer incorrect Positive classifications (minimizes False Positive). It reflects how reliable the model is in classifying samples as Positive.</a:t>
            </a:r>
          </a:p>
          <a:p>
            <a:endParaRPr lang="en-US" b="0" dirty="0" smtClean="0"/>
          </a:p>
          <a:p>
            <a:r>
              <a:rPr lang="en-US" b="0" dirty="0" smtClean="0"/>
              <a:t>Recall is calculated as the ratio between the number of Positive samples correctly classified as Positive to the total number of Positive samples. The recall measures the model's ability to detect Positive samples. The higher the recall, the more positive samples detected. </a:t>
            </a:r>
          </a:p>
          <a:p>
            <a:r>
              <a:rPr lang="en-US" b="0" dirty="0" smtClean="0"/>
              <a:t>It cares only about how the positive samples are classified. This is independent of how the negative samples are classified</a:t>
            </a:r>
            <a:r>
              <a:rPr lang="en-US" b="0" baseline="0" dirty="0" smtClean="0"/>
              <a:t> such as</a:t>
            </a:r>
            <a:r>
              <a:rPr lang="en-US" b="0" dirty="0" smtClean="0"/>
              <a:t> in the case of precision. When the model classifies all the positive samples as Positive, then the recall will be 100% even if all the negative samples were incorrectly classified as Positive.</a:t>
            </a:r>
            <a:endParaRPr lang="en-IN" b="0" dirty="0"/>
          </a:p>
        </p:txBody>
      </p:sp>
    </p:spTree>
    <p:extLst>
      <p:ext uri="{BB962C8B-B14F-4D97-AF65-F5344CB8AC3E}">
        <p14:creationId xmlns:p14="http://schemas.microsoft.com/office/powerpoint/2010/main" val="226898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Notes:</a:t>
            </a:r>
          </a:p>
          <a:p>
            <a:r>
              <a:rPr lang="en-US" b="0" dirty="0" smtClean="0"/>
              <a:t>The decision of whether to use precision or recall depends on the type of problem being solved. If the goal is to detect all the positive samples (without caring whether negative samples would be misclassified as positive), then use recall. Use precision if the problem is sensitive to classifying a sample as Positive in general, i.e. including Negative samples that were falsely classified as Positive. Hence, we need a tradeoff between Precision and Recall.</a:t>
            </a:r>
          </a:p>
          <a:p>
            <a:endParaRPr lang="en-US" b="0" dirty="0" smtClean="0"/>
          </a:p>
          <a:p>
            <a:r>
              <a:rPr lang="en-US" b="0" dirty="0" smtClean="0"/>
              <a:t>There are also a lot of situations where both precision and recall are equally important. In such cases, we use F1-score. F1-score is the Harmonic mean of the Precision and Recall. F1 is usually more useful than accuracy, especially in the case of an uneven class distribution. Accuracy works best if false positives and false negatives have similar cost. If the cost of false positives and false negatives are very different, it’s better to look at both Precision and Recall.</a:t>
            </a:r>
            <a:endParaRPr lang="en-IN" b="0" dirty="0"/>
          </a:p>
        </p:txBody>
      </p:sp>
    </p:spTree>
    <p:extLst>
      <p:ext uri="{BB962C8B-B14F-4D97-AF65-F5344CB8AC3E}">
        <p14:creationId xmlns:p14="http://schemas.microsoft.com/office/powerpoint/2010/main" val="3394274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https://neptune.ai/blog/f1-score-accuracy-roc-auc-pr-auc</a:t>
            </a:r>
          </a:p>
          <a:p>
            <a:r>
              <a:rPr lang="en-IN" b="1" baseline="0" dirty="0" smtClean="0"/>
              <a:t>Notes:</a:t>
            </a:r>
          </a:p>
          <a:p>
            <a:r>
              <a:rPr lang="en-US" b="0" baseline="0" dirty="0" smtClean="0"/>
              <a:t>ROC is a probability curve and AUC represents the degree or measure of </a:t>
            </a:r>
            <a:r>
              <a:rPr lang="en-US" b="0" baseline="0" dirty="0" err="1" smtClean="0"/>
              <a:t>separability</a:t>
            </a:r>
            <a:r>
              <a:rPr lang="en-US" b="0" baseline="0" dirty="0" smtClean="0"/>
              <a:t>; tells how much the model is capable of distinguishing between classes.</a:t>
            </a:r>
          </a:p>
          <a:p>
            <a:r>
              <a:rPr lang="en-US" b="0" baseline="0" dirty="0" smtClean="0"/>
              <a:t>We calculate the Area Under the ROC Curve, or ROC AUC score to interpret how good the curve is. ROC AUC score is equivalent to calculating the rank correlation between predictions and targets. From an interpretation standpoint, it is more useful because it tells us that this metric shows how good at ranking predictions your model is. It tells you what is the probability that a randomly chosen positive instance is ranked higher than a randomly chosen negative instance.</a:t>
            </a:r>
            <a:endParaRPr lang="en-IN" b="0" baseline="0" dirty="0" smtClean="0"/>
          </a:p>
        </p:txBody>
      </p:sp>
    </p:spTree>
    <p:extLst>
      <p:ext uri="{BB962C8B-B14F-4D97-AF65-F5344CB8AC3E}">
        <p14:creationId xmlns:p14="http://schemas.microsoft.com/office/powerpoint/2010/main" val="580161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3077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4527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https://www.vecteezy.com/vector-art/675254-hand-holding-phone-with-check-mark-for-project-finished-and-manager-sending-reward</a:t>
            </a:r>
            <a:endParaRPr lang="en-IN" b="0" dirty="0" smtClean="0"/>
          </a:p>
          <a:p>
            <a:endParaRPr lang="en-IN" b="0" dirty="0" smtClean="0"/>
          </a:p>
          <a:p>
            <a:r>
              <a:rPr lang="en-IN" b="1" dirty="0" smtClean="0"/>
              <a:t>Notes:</a:t>
            </a:r>
            <a:endParaRPr lang="en-IN" b="0" dirty="0" smtClean="0"/>
          </a:p>
          <a:p>
            <a:r>
              <a:rPr lang="en-IN" sz="1200" b="0" i="0" kern="1200" dirty="0" smtClean="0">
                <a:solidFill>
                  <a:schemeClr val="tx1"/>
                </a:solidFill>
                <a:effectLst/>
                <a:latin typeface="+mn-lt"/>
                <a:ea typeface="+mn-ea"/>
                <a:cs typeface="+mn-cs"/>
              </a:rPr>
              <a:t>Credit risk is the chance of a borrower defaulting on a debt by failing to make the required payments. Risk is an inherent part of the lending paradigm for financial institutions and other lenders. Pinpointing the amount of risk that comes with each loan is a difficult task. Some of the factors that go into the complex credit risk calculation include the probability of default, the amount of exposure at the time of default, how much the loan is expected to be worth at the time of default, and the overall loss if there is a default.</a:t>
            </a:r>
            <a:endParaRPr lang="en-IN" b="1" dirty="0"/>
          </a:p>
        </p:txBody>
      </p:sp>
      <p:sp>
        <p:nvSpPr>
          <p:cNvPr id="4" name="Slide Number Placeholder 3"/>
          <p:cNvSpPr>
            <a:spLocks noGrp="1"/>
          </p:cNvSpPr>
          <p:nvPr>
            <p:ph type="sldNum" sz="quarter" idx="10"/>
          </p:nvPr>
        </p:nvSpPr>
        <p:spPr>
          <a:xfrm>
            <a:off x="5179484" y="6513910"/>
            <a:ext cx="3962400" cy="344090"/>
          </a:xfrm>
          <a:prstGeom prst="rect">
            <a:avLst/>
          </a:prstGeom>
        </p:spPr>
        <p:txBody>
          <a:bodyPr/>
          <a:lstStyle/>
          <a:p>
            <a:fld id="{32B84097-4640-427D-A3A7-237299D8D0C5}" type="slidenum">
              <a:rPr lang="en-IN" smtClean="0"/>
              <a:t>2</a:t>
            </a:fld>
            <a:endParaRPr lang="en-IN"/>
          </a:p>
        </p:txBody>
      </p:sp>
    </p:spTree>
    <p:extLst>
      <p:ext uri="{BB962C8B-B14F-4D97-AF65-F5344CB8AC3E}">
        <p14:creationId xmlns:p14="http://schemas.microsoft.com/office/powerpoint/2010/main" val="292620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https://www.vecteezy.com/vector-art/2007284-concept-of-data-analysis-for-website-and-mobile-website-data-analytics-for-company-marketing-solutions-or-financial-performance-budget-accounting-or-statistics-concept-flat-design-illustration</a:t>
            </a:r>
            <a:endParaRPr lang="en-IN" b="0" dirty="0"/>
          </a:p>
        </p:txBody>
      </p:sp>
    </p:spTree>
    <p:extLst>
      <p:ext uri="{BB962C8B-B14F-4D97-AF65-F5344CB8AC3E}">
        <p14:creationId xmlns:p14="http://schemas.microsoft.com/office/powerpoint/2010/main" val="192496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https://www.vecteezy.com/vector-art/2414708-crypto-currency-isometric-composition-vector-illustration</a:t>
            </a:r>
          </a:p>
          <a:p>
            <a:endParaRPr lang="en-IN" b="0" baseline="0" dirty="0" smtClean="0"/>
          </a:p>
          <a:p>
            <a:r>
              <a:rPr lang="en-IN" b="1" baseline="0" dirty="0" smtClean="0"/>
              <a:t>Notes:</a:t>
            </a:r>
          </a:p>
          <a:p>
            <a:r>
              <a:rPr lang="en-IN" sz="1200" b="0" i="0" kern="1200" dirty="0" smtClean="0">
                <a:solidFill>
                  <a:schemeClr val="tx1"/>
                </a:solidFill>
                <a:effectLst/>
                <a:latin typeface="+mn-lt"/>
                <a:ea typeface="+mn-ea"/>
                <a:cs typeface="+mn-cs"/>
              </a:rPr>
              <a:t>The way consumers spend, save and borrow money is changing. Previous generations were taught to establish credit by making large purchases such as homes, furniture and cars, then make monthly payments on time. This determined a consumer’s creditworthiness, which could be boiled down into a FICO score.</a:t>
            </a:r>
          </a:p>
          <a:p>
            <a:r>
              <a:rPr lang="en-IN" sz="1200" b="0" i="0" kern="1200" dirty="0" smtClean="0">
                <a:solidFill>
                  <a:schemeClr val="tx1"/>
                </a:solidFill>
                <a:effectLst/>
                <a:latin typeface="+mn-lt"/>
                <a:ea typeface="+mn-ea"/>
                <a:cs typeface="+mn-cs"/>
              </a:rPr>
              <a:t>Millennials have developed a different approach. Many rent homes rather than buy and ride bikes or share cars rather than buy vehicles. They often spend a large portion of their income on experiences rather than material items. This has resulted in a lack of established credit history for a cohort that tends to have a decent amount of income and financial responsibility.</a:t>
            </a:r>
          </a:p>
          <a:p>
            <a:r>
              <a:rPr lang="en-IN" sz="1200" b="0" i="0" kern="1200" dirty="0" smtClean="0">
                <a:solidFill>
                  <a:schemeClr val="tx1"/>
                </a:solidFill>
                <a:effectLst/>
                <a:latin typeface="+mn-lt"/>
                <a:ea typeface="+mn-ea"/>
                <a:cs typeface="+mn-cs"/>
              </a:rPr>
              <a:t>The Consumer Financial Protection Bureau Office of Research reports that as many as 26 million Americans are “credit invisibles,” or people with limited credit histories and non-existent credit scores including millennials and others. On top of that, there are another 19 million “</a:t>
            </a:r>
            <a:r>
              <a:rPr lang="en-IN" sz="1200" b="0" i="0" kern="1200" dirty="0" err="1" smtClean="0">
                <a:solidFill>
                  <a:schemeClr val="tx1"/>
                </a:solidFill>
                <a:effectLst/>
                <a:latin typeface="+mn-lt"/>
                <a:ea typeface="+mn-ea"/>
                <a:cs typeface="+mn-cs"/>
              </a:rPr>
              <a:t>unscorables</a:t>
            </a:r>
            <a:r>
              <a:rPr lang="en-IN" sz="1200" b="0" i="0" kern="1200" dirty="0" smtClean="0">
                <a:solidFill>
                  <a:schemeClr val="tx1"/>
                </a:solidFill>
                <a:effectLst/>
                <a:latin typeface="+mn-lt"/>
                <a:ea typeface="+mn-ea"/>
                <a:cs typeface="+mn-cs"/>
              </a:rPr>
              <a:t>,” or people with insufficient credit history to generate a credit score.</a:t>
            </a:r>
          </a:p>
          <a:p>
            <a:r>
              <a:rPr lang="en-IN" sz="1200" b="0" i="0" kern="1200" dirty="0" smtClean="0">
                <a:solidFill>
                  <a:schemeClr val="tx1"/>
                </a:solidFill>
                <a:effectLst/>
                <a:latin typeface="+mn-lt"/>
                <a:ea typeface="+mn-ea"/>
                <a:cs typeface="+mn-cs"/>
              </a:rPr>
              <a:t>Without a credit score, lenders have historically turned down requests for credit from these people and have declined to market loan offers to these groups. However, many of these consumers actually have banking and non-credit product history that can be used to create a better risk assessment. This alternate data can lead to greater access to credit markets for these consumers and an opportunity for lenders to offer financial products at reasonable risk as well as assess that ongoing risk during the life of the loan.</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The financial industry is also now using alternative financial data for credit analysis and </a:t>
            </a:r>
            <a:r>
              <a:rPr lang="en-IN" sz="1200" b="0" i="0" kern="1200" dirty="0" err="1" smtClean="0">
                <a:solidFill>
                  <a:schemeClr val="tx1"/>
                </a:solidFill>
                <a:effectLst/>
                <a:latin typeface="+mn-lt"/>
                <a:ea typeface="+mn-ea"/>
                <a:cs typeface="+mn-cs"/>
              </a:rPr>
              <a:t>modeling</a:t>
            </a:r>
            <a:r>
              <a:rPr lang="en-IN" sz="1200" b="0" i="0" kern="1200" dirty="0" smtClean="0">
                <a:solidFill>
                  <a:schemeClr val="tx1"/>
                </a:solidFill>
                <a:effectLst/>
                <a:latin typeface="+mn-lt"/>
                <a:ea typeface="+mn-ea"/>
                <a:cs typeface="+mn-cs"/>
              </a:rPr>
              <a:t>. This new approach looks not only at a consumer’s credit score, but at other real-world factors such as rent and utility payments. This hybrid report shows a clearer picture of a consumer’s transactional data, their assets/liabilities and non-income and deposit information, leading to better lending decisions.</a:t>
            </a:r>
          </a:p>
          <a:p>
            <a:endParaRPr lang="en-IN" b="0" dirty="0"/>
          </a:p>
        </p:txBody>
      </p:sp>
    </p:spTree>
    <p:extLst>
      <p:ext uri="{BB962C8B-B14F-4D97-AF65-F5344CB8AC3E}">
        <p14:creationId xmlns:p14="http://schemas.microsoft.com/office/powerpoint/2010/main" val="127056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IN" b="0" dirty="0" smtClean="0"/>
              <a:t>1. Probability of Default (POD)</a:t>
            </a:r>
          </a:p>
          <a:p>
            <a:r>
              <a:rPr lang="en-IN" b="0" dirty="0" smtClean="0"/>
              <a:t>The probability of default, sometimes abbreviated as POD, is the likelihood that a borrower will default on their loan obligations. For individual borrowers, POD is based on a combination of two factors, i.e., credit score and debt-to-income ratio.</a:t>
            </a:r>
          </a:p>
          <a:p>
            <a:endParaRPr lang="en-IN" b="0" dirty="0" smtClean="0"/>
          </a:p>
          <a:p>
            <a:r>
              <a:rPr lang="en-IN" b="0" dirty="0" smtClean="0"/>
              <a:t>The POD for corporate borrowers is obtained from credit rating agencies. If the lender determines that a potential borrower demonstrates a lower probability of default, the loan will come with a low interest rate and low or no down payment on the loan. The risk is partly managed by pledging collateral against the loan.</a:t>
            </a:r>
          </a:p>
          <a:p>
            <a:r>
              <a:rPr lang="en-IN" b="0" dirty="0" smtClean="0"/>
              <a:t> </a:t>
            </a:r>
          </a:p>
          <a:p>
            <a:r>
              <a:rPr lang="en-IN" b="0" dirty="0" smtClean="0"/>
              <a:t>2. Loss Given Default (LGD)</a:t>
            </a:r>
          </a:p>
          <a:p>
            <a:r>
              <a:rPr lang="en-IN" b="0" dirty="0" smtClean="0"/>
              <a:t>Loss given default (LGD) refers to the amount of loss that a lender will suffer in case a borrower defaults on the loan. For example, assume that two borrowers, A and B, with the same debt-to-income ratio and an identical credit score. Borrower A takes a loan of $10,000 while B takes a loan of $200,000.</a:t>
            </a:r>
          </a:p>
          <a:p>
            <a:endParaRPr lang="en-IN" b="0" dirty="0" smtClean="0"/>
          </a:p>
          <a:p>
            <a:r>
              <a:rPr lang="en-IN" b="0" dirty="0" smtClean="0"/>
              <a:t>The two borrowers present with different credit profiles, and the lender stands to suffer a greater loss when Borrower B defaults since the latter owes a larger amount. Although there is no standard practice of calculating LGD, lenders consider an entire portfolio of loans to determine the total exposure to loss.</a:t>
            </a:r>
          </a:p>
          <a:p>
            <a:endParaRPr lang="en-IN" b="0" dirty="0" smtClean="0"/>
          </a:p>
          <a:p>
            <a:r>
              <a:rPr lang="en-IN" b="0" dirty="0" smtClean="0"/>
              <a:t>3. Exposure at Default (EAD)</a:t>
            </a:r>
          </a:p>
          <a:p>
            <a:r>
              <a:rPr lang="en-IN" b="0" dirty="0" smtClean="0"/>
              <a:t>Exposure at Default (EAD) evaluates the amount of loss exposure that a lender is exposed to at any particular time, and it is an indicator of the risk appetite of the lender. EAD is an important concept that references both individual and corporate borrowers. It is calculated by multiplying each loan obligation by a specific percentage that is adjusted based on the particulars of the loan.</a:t>
            </a:r>
            <a:endParaRPr lang="en-IN" b="0" dirty="0"/>
          </a:p>
        </p:txBody>
      </p:sp>
    </p:spTree>
    <p:extLst>
      <p:ext uri="{BB962C8B-B14F-4D97-AF65-F5344CB8AC3E}">
        <p14:creationId xmlns:p14="http://schemas.microsoft.com/office/powerpoint/2010/main" val="421934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https://www.vecteezy.com/vector-art/1783635-stock-market-crash-with-arrow-down</a:t>
            </a:r>
            <a:endParaRPr lang="en-IN" b="0" dirty="0"/>
          </a:p>
        </p:txBody>
      </p:sp>
    </p:spTree>
    <p:extLst>
      <p:ext uri="{BB962C8B-B14F-4D97-AF65-F5344CB8AC3E}">
        <p14:creationId xmlns:p14="http://schemas.microsoft.com/office/powerpoint/2010/main" val="282215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baseline="0" dirty="0" smtClean="0"/>
              <a:t>Image Link: </a:t>
            </a:r>
            <a:r>
              <a:rPr lang="en-IN" b="0" baseline="0" dirty="0" smtClean="0"/>
              <a:t>https://www.vecteezy.com/vector-art/217016-trade</a:t>
            </a:r>
            <a:endParaRPr lang="en-IN" b="0" dirty="0"/>
          </a:p>
        </p:txBody>
      </p:sp>
    </p:spTree>
    <p:extLst>
      <p:ext uri="{BB962C8B-B14F-4D97-AF65-F5344CB8AC3E}">
        <p14:creationId xmlns:p14="http://schemas.microsoft.com/office/powerpoint/2010/main" val="353339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 </a:t>
            </a:r>
            <a:r>
              <a:rPr lang="en-IN" b="0" baseline="0" dirty="0" smtClean="0"/>
              <a:t>https://www.vecteezy.com/vector-art/645317-hand-and-broken-piggy-bank</a:t>
            </a:r>
            <a:endParaRPr lang="en-IN" b="0" dirty="0" smtClean="0"/>
          </a:p>
        </p:txBody>
      </p:sp>
    </p:spTree>
    <p:extLst>
      <p:ext uri="{BB962C8B-B14F-4D97-AF65-F5344CB8AC3E}">
        <p14:creationId xmlns:p14="http://schemas.microsoft.com/office/powerpoint/2010/main" val="3315235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US" dirty="0" smtClean="0"/>
              <a:t>Imbalanced classification involves developing predictive models on classification datasets that have a severe class imbalance.</a:t>
            </a:r>
          </a:p>
          <a:p>
            <a:r>
              <a:rPr lang="en-US" dirty="0" smtClean="0"/>
              <a:t>The challenge of working with imbalanced datasets is that most machine learning techniques will ignore, and in turn have poor performance on, the minority class, although typically it is performance on the minority class that is most important.</a:t>
            </a:r>
          </a:p>
          <a:p>
            <a:endParaRPr lang="en-US" dirty="0" smtClean="0"/>
          </a:p>
          <a:p>
            <a:r>
              <a:rPr lang="en-US" dirty="0" smtClean="0"/>
              <a:t>One way to solve this problem is to oversample the examples in the minority class. This can be achieved by simply duplicating examples from the minority class in the training dataset prior to fitting a model. This can balance the class distribution but does not provide any additional information to the model.</a:t>
            </a:r>
          </a:p>
          <a:p>
            <a:r>
              <a:rPr lang="en-US" dirty="0" smtClean="0"/>
              <a:t>An improvement on duplicating examples from the minority class is to synthesize new examples from the minority class. This is a type of data augmentation for tabular data and can be very effective.</a:t>
            </a:r>
          </a:p>
          <a:p>
            <a:endParaRPr lang="en-US" dirty="0" smtClean="0"/>
          </a:p>
          <a:p>
            <a:r>
              <a:rPr lang="en-US" dirty="0" smtClean="0"/>
              <a:t>SMOTE works by selecting examples that are close in the feature space, drawing a line between the examples in the feature space and drawing a new sample at a point along that line.</a:t>
            </a:r>
          </a:p>
          <a:p>
            <a:r>
              <a:rPr lang="en-US" dirty="0" smtClean="0"/>
              <a:t>Specifically, a random example from the minority class is first chosen. Then k of the nearest neighbors for that example are found (typically k=5). A randomly selected neighbor is chosen and a synthetic example is created at a randomly selected point between the two examples in feature space. The approach is effective because new synthetic examples from the minority class are created that are plausible, that is, are relatively close in feature space to existing examples from the minority class.</a:t>
            </a:r>
            <a:endParaRPr lang="en-IN" dirty="0"/>
          </a:p>
        </p:txBody>
      </p:sp>
    </p:spTree>
    <p:extLst>
      <p:ext uri="{BB962C8B-B14F-4D97-AF65-F5344CB8AC3E}">
        <p14:creationId xmlns:p14="http://schemas.microsoft.com/office/powerpoint/2010/main" val="1009628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17-06-2021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17-06-2021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17-06-2021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17-06-2021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17-06-2021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17-06-2021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ikit-learn.org/stable/modules/generated/sklearn.linear_model.LogisticRegressi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ikit-learn.org/stable/modules/generated/sklearn.ensemble.RandomForestClassifier.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cikit-learn.org/stable/modules/generated/sklearn.ensemble.AdaBoostClassifi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cikit-learn.org/stable/modules/generated/sklearn.ensemble.GradientBoostingClassifier.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371" y="4114140"/>
            <a:ext cx="9700769" cy="1233477"/>
          </a:xfrm>
        </p:spPr>
        <p:txBody>
          <a:bodyPr>
            <a:noAutofit/>
          </a:bodyPr>
          <a:lstStyle/>
          <a:p>
            <a:r>
              <a:rPr lang="en-IN" sz="3200" dirty="0">
                <a:latin typeface="Times New Roman" panose="02020603050405020304" pitchFamily="18" charset="0"/>
                <a:cs typeface="Times New Roman" panose="02020603050405020304" pitchFamily="18" charset="0"/>
              </a:rPr>
              <a:t>Credit Analytics – Credit Default Modelling and predicting probability of defaults for unsecured loans</a:t>
            </a:r>
          </a:p>
        </p:txBody>
      </p:sp>
      <p:pic>
        <p:nvPicPr>
          <p:cNvPr id="5"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454" y="944599"/>
            <a:ext cx="2692605" cy="3080961"/>
          </a:xfrm>
          <a:prstGeom prst="rect">
            <a:avLst/>
          </a:prstGeom>
        </p:spPr>
      </p:pic>
    </p:spTree>
    <p:extLst>
      <p:ext uri="{BB962C8B-B14F-4D97-AF65-F5344CB8AC3E}">
        <p14:creationId xmlns:p14="http://schemas.microsoft.com/office/powerpoint/2010/main" val="411112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837656"/>
            <a:ext cx="10515600" cy="4351338"/>
          </a:xfrm>
        </p:spPr>
        <p:txBody>
          <a:bodyPr>
            <a:normAutofit fontScale="85000" lnSpcReduction="20000"/>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Objective: </a:t>
            </a:r>
          </a:p>
          <a:p>
            <a:pPr marL="0" indent="0">
              <a:lnSpc>
                <a:spcPct val="120000"/>
              </a:lnSpc>
              <a:buNone/>
            </a:pPr>
            <a:r>
              <a:rPr lang="en-IN" dirty="0" smtClean="0">
                <a:latin typeface="Times New Roman" panose="02020603050405020304" pitchFamily="18" charset="0"/>
                <a:cs typeface="Times New Roman" panose="02020603050405020304" pitchFamily="18" charset="0"/>
              </a:rPr>
              <a:t>Predict the likelihood of a customer defaulting on a loan </a:t>
            </a:r>
            <a:endParaRPr lang="en-IN" dirty="0">
              <a:latin typeface="Times New Roman" panose="02020603050405020304" pitchFamily="18" charset="0"/>
              <a:cs typeface="Times New Roman" panose="02020603050405020304" pitchFamily="18" charset="0"/>
            </a:endParaRPr>
          </a:p>
          <a:p>
            <a:pPr marL="0" indent="0">
              <a:lnSpc>
                <a:spcPct val="120000"/>
              </a:lnSpc>
              <a:buNone/>
            </a:pPr>
            <a:r>
              <a:rPr lang="en-IN" u="sng" dirty="0" smtClean="0">
                <a:latin typeface="Times New Roman" panose="02020603050405020304" pitchFamily="18" charset="0"/>
                <a:cs typeface="Times New Roman" panose="02020603050405020304" pitchFamily="18" charset="0"/>
              </a:rPr>
              <a:t>Dataset: </a:t>
            </a:r>
          </a:p>
          <a:p>
            <a:pPr marL="0" indent="0">
              <a:lnSpc>
                <a:spcPct val="120000"/>
              </a:lnSpc>
              <a:buNone/>
            </a:pPr>
            <a:r>
              <a:rPr lang="en-IN" dirty="0" smtClean="0">
                <a:latin typeface="Times New Roman" panose="02020603050405020304" pitchFamily="18" charset="0"/>
                <a:cs typeface="Times New Roman" panose="02020603050405020304" pitchFamily="18" charset="0"/>
              </a:rPr>
              <a:t>Peer-to-peer dataset from </a:t>
            </a:r>
            <a:r>
              <a:rPr lang="en-IN" i="1" dirty="0" err="1" smtClean="0">
                <a:latin typeface="Times New Roman" panose="02020603050405020304" pitchFamily="18" charset="0"/>
                <a:cs typeface="Times New Roman" panose="02020603050405020304" pitchFamily="18" charset="0"/>
              </a:rPr>
              <a:t>LendingClub</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an American peer-to-peer lending company, </a:t>
            </a: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the first peer-to-peer lender to register its offerings as securities with the Securities and Exchange Commission, and to offer loan trading on a secondary market</a:t>
            </a:r>
            <a:r>
              <a:rPr lang="en-IN" dirty="0" smtClean="0">
                <a:latin typeface="Times New Roman" panose="02020603050405020304" pitchFamily="18" charset="0"/>
                <a:cs typeface="Times New Roman" panose="02020603050405020304" pitchFamily="18" charset="0"/>
              </a:rPr>
              <a:t>. </a:t>
            </a:r>
          </a:p>
          <a:p>
            <a:pPr marL="0" indent="0">
              <a:lnSpc>
                <a:spcPct val="120000"/>
              </a:lnSpc>
              <a:buNone/>
            </a:pPr>
            <a:r>
              <a:rPr lang="en-IN" dirty="0" smtClean="0">
                <a:latin typeface="Times New Roman" panose="02020603050405020304" pitchFamily="18" charset="0"/>
                <a:cs typeface="Times New Roman" panose="02020603050405020304" pitchFamily="18" charset="0"/>
              </a:rPr>
              <a:t>We focus on the dataset which contains </a:t>
            </a:r>
            <a:r>
              <a:rPr lang="en-IN" dirty="0" smtClean="0">
                <a:latin typeface="Times New Roman" panose="02020603050405020304" pitchFamily="18" charset="0"/>
                <a:cs typeface="Times New Roman" panose="02020603050405020304" pitchFamily="18" charset="0"/>
              </a:rPr>
              <a:t>information from 2007-2018 Q4 </a:t>
            </a:r>
            <a:r>
              <a:rPr lang="en-IN" dirty="0" smtClean="0">
                <a:latin typeface="Times New Roman" panose="02020603050405020304" pitchFamily="18" charset="0"/>
                <a:cs typeface="Times New Roman" panose="02020603050405020304" pitchFamily="18" charset="0"/>
              </a:rPr>
              <a:t>on the customers with approved loans and with financial background and whether the loan has been repaid or </a:t>
            </a:r>
            <a:r>
              <a:rPr lang="en-IN" dirty="0" smtClean="0">
                <a:latin typeface="Times New Roman" panose="02020603050405020304" pitchFamily="18" charset="0"/>
                <a:cs typeface="Times New Roman" panose="02020603050405020304" pitchFamily="18" charset="0"/>
              </a:rPr>
              <a:t>not.</a:t>
            </a: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439" y="129150"/>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941439" y="1181997"/>
            <a:ext cx="10813026" cy="5167312"/>
          </a:xfrm>
        </p:spPr>
        <p:txBody>
          <a:bodyPr>
            <a:noAutofit/>
          </a:bodyPr>
          <a:lstStyle/>
          <a:p>
            <a:pPr marL="0" indent="0">
              <a:lnSpc>
                <a:spcPct val="120000"/>
              </a:lnSpc>
              <a:buNone/>
            </a:pPr>
            <a:r>
              <a:rPr lang="en-IN" sz="2100" u="sng" dirty="0" smtClean="0">
                <a:latin typeface="Times New Roman" panose="02020603050405020304" pitchFamily="18" charset="0"/>
                <a:cs typeface="Times New Roman" panose="02020603050405020304" pitchFamily="18" charset="0"/>
              </a:rPr>
              <a:t>Data </a:t>
            </a:r>
            <a:r>
              <a:rPr lang="en-IN" sz="2100" u="sng" dirty="0" err="1" smtClean="0">
                <a:latin typeface="Times New Roman" panose="02020603050405020304" pitchFamily="18" charset="0"/>
                <a:cs typeface="Times New Roman" panose="02020603050405020304" pitchFamily="18" charset="0"/>
              </a:rPr>
              <a:t>Preprocessing</a:t>
            </a:r>
            <a:r>
              <a:rPr lang="en-IN" sz="2100" u="sng" dirty="0" smtClean="0">
                <a:latin typeface="Times New Roman" panose="02020603050405020304" pitchFamily="18" charset="0"/>
                <a:cs typeface="Times New Roman" panose="02020603050405020304" pitchFamily="18" charset="0"/>
              </a:rPr>
              <a:t> &amp; EDA:</a:t>
            </a:r>
          </a:p>
          <a:p>
            <a:pPr>
              <a:lnSpc>
                <a:spcPct val="120000"/>
              </a:lnSpc>
            </a:pPr>
            <a:r>
              <a:rPr lang="en-IN" sz="2100" dirty="0" smtClean="0">
                <a:latin typeface="Times New Roman" panose="02020603050405020304" pitchFamily="18" charset="0"/>
                <a:cs typeface="Times New Roman" panose="02020603050405020304" pitchFamily="18" charset="0"/>
              </a:rPr>
              <a:t>Exploratory analysis with respect to the target variable using pie charts, boxplots and </a:t>
            </a:r>
            <a:r>
              <a:rPr lang="en-IN" sz="2100" dirty="0" err="1" smtClean="0">
                <a:latin typeface="Times New Roman" panose="02020603050405020304" pitchFamily="18" charset="0"/>
                <a:cs typeface="Times New Roman" panose="02020603050405020304" pitchFamily="18" charset="0"/>
              </a:rPr>
              <a:t>countplots</a:t>
            </a:r>
            <a:endParaRPr lang="en-IN" sz="2100" dirty="0" smtClean="0">
              <a:latin typeface="Times New Roman" panose="02020603050405020304" pitchFamily="18" charset="0"/>
              <a:cs typeface="Times New Roman" panose="02020603050405020304" pitchFamily="18" charset="0"/>
            </a:endParaRPr>
          </a:p>
          <a:p>
            <a:pPr>
              <a:lnSpc>
                <a:spcPct val="120000"/>
              </a:lnSpc>
            </a:pPr>
            <a:r>
              <a:rPr lang="en-IN" sz="2100" dirty="0" smtClean="0">
                <a:latin typeface="Times New Roman" panose="02020603050405020304" pitchFamily="18" charset="0"/>
                <a:cs typeface="Times New Roman" panose="02020603050405020304" pitchFamily="18" charset="0"/>
              </a:rPr>
              <a:t>Feature standardization – wherein different levels of </a:t>
            </a:r>
            <a:r>
              <a:rPr lang="en-IN" sz="2100" dirty="0">
                <a:latin typeface="Times New Roman" panose="02020603050405020304" pitchFamily="18" charset="0"/>
                <a:cs typeface="Times New Roman" panose="02020603050405020304" pitchFamily="18" charset="0"/>
              </a:rPr>
              <a:t>similar </a:t>
            </a:r>
            <a:r>
              <a:rPr lang="en-IN" sz="2100" dirty="0" smtClean="0">
                <a:latin typeface="Times New Roman" panose="02020603050405020304" pitchFamily="18" charset="0"/>
                <a:cs typeface="Times New Roman" panose="02020603050405020304" pitchFamily="18" charset="0"/>
              </a:rPr>
              <a:t>nature in a categorical feature are grouped into one level</a:t>
            </a:r>
          </a:p>
          <a:p>
            <a:pPr>
              <a:lnSpc>
                <a:spcPct val="120000"/>
              </a:lnSpc>
            </a:pPr>
            <a:r>
              <a:rPr lang="en-IN" sz="2100" dirty="0" smtClean="0">
                <a:latin typeface="Times New Roman" panose="02020603050405020304" pitchFamily="18" charset="0"/>
                <a:cs typeface="Times New Roman" panose="02020603050405020304" pitchFamily="18" charset="0"/>
              </a:rPr>
              <a:t>Missing value imputation – identify and fix missing values</a:t>
            </a:r>
          </a:p>
          <a:p>
            <a:pPr>
              <a:lnSpc>
                <a:spcPct val="120000"/>
              </a:lnSpc>
            </a:pPr>
            <a:r>
              <a:rPr lang="en-IN" sz="2100" dirty="0" smtClean="0">
                <a:latin typeface="Times New Roman" panose="02020603050405020304" pitchFamily="18" charset="0"/>
                <a:cs typeface="Times New Roman" panose="02020603050405020304" pitchFamily="18" charset="0"/>
              </a:rPr>
              <a:t>Feature Scaling – scaling numerical features to reduce variance</a:t>
            </a:r>
          </a:p>
          <a:p>
            <a:pPr>
              <a:lnSpc>
                <a:spcPct val="120000"/>
              </a:lnSpc>
            </a:pPr>
            <a:r>
              <a:rPr lang="en-IN" sz="2100" dirty="0" smtClean="0">
                <a:latin typeface="Times New Roman" panose="02020603050405020304" pitchFamily="18" charset="0"/>
                <a:cs typeface="Times New Roman" panose="02020603050405020304" pitchFamily="18" charset="0"/>
              </a:rPr>
              <a:t>Feature Engineering – creating features based on existing features that encapsulate all the necessary information</a:t>
            </a:r>
          </a:p>
          <a:p>
            <a:pPr>
              <a:lnSpc>
                <a:spcPct val="120000"/>
              </a:lnSpc>
            </a:pPr>
            <a:r>
              <a:rPr lang="en-IN" sz="2100" dirty="0" smtClean="0">
                <a:latin typeface="Times New Roman" panose="02020603050405020304" pitchFamily="18" charset="0"/>
                <a:cs typeface="Times New Roman" panose="02020603050405020304" pitchFamily="18" charset="0"/>
              </a:rPr>
              <a:t>Create dummies – binary columns to indicate the presence and absence of a specific information, encoded as ‘1’ and ‘0’ </a:t>
            </a:r>
            <a:r>
              <a:rPr lang="en-IN" sz="2100" dirty="0" smtClean="0">
                <a:latin typeface="Times New Roman" panose="02020603050405020304" pitchFamily="18" charset="0"/>
                <a:cs typeface="Times New Roman" panose="02020603050405020304" pitchFamily="18" charset="0"/>
              </a:rPr>
              <a:t>respectively</a:t>
            </a:r>
          </a:p>
          <a:p>
            <a:pPr>
              <a:lnSpc>
                <a:spcPct val="120000"/>
              </a:lnSpc>
            </a:pPr>
            <a:r>
              <a:rPr lang="en-IN" sz="2100" dirty="0">
                <a:latin typeface="Times New Roman" panose="02020603050405020304" pitchFamily="18" charset="0"/>
                <a:cs typeface="Times New Roman" panose="02020603050405020304" pitchFamily="18" charset="0"/>
              </a:rPr>
              <a:t>Oversampling – increasing the samples of minority class from the existing ones to overcome class imbalance </a:t>
            </a:r>
            <a:r>
              <a:rPr lang="en-IN" sz="2100" dirty="0" smtClean="0">
                <a:latin typeface="Times New Roman" panose="02020603050405020304" pitchFamily="18" charset="0"/>
                <a:cs typeface="Times New Roman" panose="02020603050405020304" pitchFamily="18" charset="0"/>
              </a:rPr>
              <a:t>issues using SMOTE</a:t>
            </a:r>
            <a:endParaRPr lang="en-IN" sz="2100" dirty="0">
              <a:latin typeface="Times New Roman" panose="02020603050405020304" pitchFamily="18" charset="0"/>
              <a:cs typeface="Times New Roman" panose="02020603050405020304" pitchFamily="18" charset="0"/>
            </a:endParaRPr>
          </a:p>
          <a:p>
            <a:pPr>
              <a:lnSpc>
                <a:spcPct val="120000"/>
              </a:lnSpc>
            </a:pPr>
            <a:endParaRPr lang="en-IN" sz="2100" dirty="0">
              <a:latin typeface="Times New Roman" panose="02020603050405020304" pitchFamily="18" charset="0"/>
              <a:cs typeface="Times New Roman" panose="02020603050405020304" pitchFamily="18" charset="0"/>
            </a:endParaRPr>
          </a:p>
          <a:p>
            <a:pPr>
              <a:lnSpc>
                <a:spcPct val="120000"/>
              </a:lnSpc>
            </a:pPr>
            <a:endParaRPr lang="en-IN" sz="2100" dirty="0" smtClean="0">
              <a:latin typeface="Times New Roman" panose="02020603050405020304" pitchFamily="18" charset="0"/>
              <a:cs typeface="Times New Roman" panose="02020603050405020304" pitchFamily="18" charset="0"/>
            </a:endParaRPr>
          </a:p>
          <a:p>
            <a:pPr>
              <a:lnSpc>
                <a:spcPct val="120000"/>
              </a:lnSpc>
            </a:pPr>
            <a:endParaRPr lang="en-IN" sz="21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439" y="129150"/>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SMOTE</a:t>
            </a:r>
            <a:endParaRPr lang="en-IN" sz="3600" dirty="0"/>
          </a:p>
        </p:txBody>
      </p:sp>
      <p:sp>
        <p:nvSpPr>
          <p:cNvPr id="3" name="Content Placeholder 2"/>
          <p:cNvSpPr>
            <a:spLocks noGrp="1"/>
          </p:cNvSpPr>
          <p:nvPr>
            <p:ph idx="1"/>
          </p:nvPr>
        </p:nvSpPr>
        <p:spPr>
          <a:xfrm>
            <a:off x="941439" y="1454713"/>
            <a:ext cx="10813026" cy="5167312"/>
          </a:xfrm>
        </p:spPr>
        <p:txBody>
          <a:bodyPr>
            <a:noAutofit/>
          </a:bodyPr>
          <a:lstStyle/>
          <a:p>
            <a:pPr>
              <a:lnSpc>
                <a:spcPct val="120000"/>
              </a:lnSpc>
            </a:pPr>
            <a:r>
              <a:rPr lang="en-US" sz="2400" dirty="0">
                <a:latin typeface="Times New Roman" panose="02020603050405020304" pitchFamily="18" charset="0"/>
                <a:cs typeface="Times New Roman" panose="02020603050405020304" pitchFamily="18" charset="0"/>
              </a:rPr>
              <a:t>Imbalanced classification involves developing predictive models on classification datasets that have a severe class </a:t>
            </a:r>
            <a:r>
              <a:rPr lang="en-US" sz="2400" dirty="0" smtClean="0">
                <a:latin typeface="Times New Roman" panose="02020603050405020304" pitchFamily="18" charset="0"/>
                <a:cs typeface="Times New Roman" panose="02020603050405020304" pitchFamily="18" charset="0"/>
              </a:rPr>
              <a:t>imbalance</a:t>
            </a: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One approach to addressing imbalanced datasets is to oversample the minority class</a:t>
            </a:r>
            <a:r>
              <a:rPr lang="en-US" sz="2400" dirty="0" smtClean="0">
                <a:latin typeface="Times New Roman" panose="02020603050405020304" pitchFamily="18" charset="0"/>
                <a:cs typeface="Times New Roman" panose="02020603050405020304" pitchFamily="18" charset="0"/>
              </a:rPr>
              <a:t>.</a:t>
            </a:r>
          </a:p>
          <a:p>
            <a:pPr>
              <a:lnSpc>
                <a:spcPct val="120000"/>
              </a:lnSpc>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simplest approach involves duplicating examples in the minority class, although these examples don’t add any new information to the model. Instead, new examples can be synthesized from the existing examples. This is a type of data augmentation for the minority class and is referred to as the Synthetic Minority Oversampling Technique, or SMOTE for short.</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a:lnSpc>
                <a:spcPct val="120000"/>
              </a:lnSpc>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03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Machine Learning algorithms:</a:t>
            </a:r>
          </a:p>
          <a:p>
            <a:pPr>
              <a:lnSpc>
                <a:spcPct val="120000"/>
              </a:lnSpc>
            </a:pPr>
            <a:r>
              <a:rPr lang="en-IN" dirty="0" smtClean="0">
                <a:latin typeface="Times New Roman" panose="02020603050405020304" pitchFamily="18" charset="0"/>
                <a:cs typeface="Times New Roman" panose="02020603050405020304" pitchFamily="18" charset="0"/>
              </a:rPr>
              <a:t>Split the data into training data (to fit the model) and test data (to validate the model)</a:t>
            </a:r>
          </a:p>
          <a:p>
            <a:pPr>
              <a:lnSpc>
                <a:spcPct val="120000"/>
              </a:lnSpc>
            </a:pPr>
            <a:r>
              <a:rPr lang="en-IN" dirty="0" smtClean="0">
                <a:latin typeface="Times New Roman" panose="02020603050405020304" pitchFamily="18" charset="0"/>
                <a:cs typeface="Times New Roman" panose="02020603050405020304" pitchFamily="18" charset="0"/>
              </a:rPr>
              <a:t>Since we are predicting the default rate – the likelihood of a customer defaulting – this is a </a:t>
            </a:r>
            <a:r>
              <a:rPr lang="en-IN" i="1" dirty="0" smtClean="0">
                <a:latin typeface="Times New Roman" panose="02020603050405020304" pitchFamily="18" charset="0"/>
                <a:cs typeface="Times New Roman" panose="02020603050405020304" pitchFamily="18" charset="0"/>
              </a:rPr>
              <a:t>Classification</a:t>
            </a:r>
            <a:r>
              <a:rPr lang="en-IN" dirty="0" smtClean="0">
                <a:latin typeface="Times New Roman" panose="02020603050405020304" pitchFamily="18" charset="0"/>
                <a:cs typeface="Times New Roman" panose="02020603050405020304" pitchFamily="18" charset="0"/>
              </a:rPr>
              <a:t> problem, specifically a </a:t>
            </a:r>
            <a:r>
              <a:rPr lang="en-IN" i="1" dirty="0" smtClean="0">
                <a:latin typeface="Times New Roman" panose="02020603050405020304" pitchFamily="18" charset="0"/>
                <a:cs typeface="Times New Roman" panose="02020603050405020304" pitchFamily="18" charset="0"/>
              </a:rPr>
              <a:t>Binary Classification</a:t>
            </a:r>
            <a:r>
              <a:rPr lang="en-IN" dirty="0" smtClean="0">
                <a:latin typeface="Times New Roman" panose="02020603050405020304" pitchFamily="18" charset="0"/>
                <a:cs typeface="Times New Roman" panose="02020603050405020304" pitchFamily="18" charset="0"/>
              </a:rPr>
              <a:t> problem as it has two levels – a ‘YES’ and a ‘NO’</a:t>
            </a:r>
          </a:p>
          <a:p>
            <a:pPr>
              <a:lnSpc>
                <a:spcPct val="120000"/>
              </a:lnSpc>
            </a:pPr>
            <a:r>
              <a:rPr lang="en-IN" dirty="0" smtClean="0">
                <a:latin typeface="Times New Roman" panose="02020603050405020304" pitchFamily="18" charset="0"/>
                <a:cs typeface="Times New Roman" panose="02020603050405020304" pitchFamily="18" charset="0"/>
              </a:rPr>
              <a:t>We fit the following models with the training data – Logistic Regression, Decision Tree Classifier, Random Forest Classifier, Gradient Boost and Adaptive Boost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Random Forest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Random forest is a supervised learning </a:t>
            </a:r>
            <a:r>
              <a:rPr lang="en-IN" sz="2400" dirty="0" smtClean="0">
                <a:latin typeface="Times New Roman" panose="02020603050405020304" pitchFamily="18" charset="0"/>
                <a:cs typeface="Times New Roman" panose="02020603050405020304" pitchFamily="18" charset="0"/>
              </a:rPr>
              <a:t>algorithm</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"forest" it builds, is an ensemble of decision trees, usually trained with the “bagging” method. The general idea of the bagging method is that a combination of learning models increases the overall </a:t>
            </a:r>
            <a:r>
              <a:rPr lang="en-IN" sz="2400" dirty="0" smtClean="0">
                <a:latin typeface="Times New Roman" panose="02020603050405020304" pitchFamily="18" charset="0"/>
                <a:cs typeface="Times New Roman" panose="02020603050405020304" pitchFamily="18" charset="0"/>
              </a:rPr>
              <a:t>result</a:t>
            </a:r>
          </a:p>
          <a:p>
            <a:pPr>
              <a:lnSpc>
                <a:spcPct val="120000"/>
              </a:lnSpc>
            </a:pPr>
            <a:r>
              <a:rPr lang="en-IN" sz="2400" dirty="0">
                <a:latin typeface="Times New Roman" panose="02020603050405020304" pitchFamily="18" charset="0"/>
                <a:cs typeface="Times New Roman" panose="02020603050405020304" pitchFamily="18" charset="0"/>
              </a:rPr>
              <a:t>Random forest adds additional randomness to the model, while growing the trees. Instead of searching for the most important feature while splitting a node, it searches for the best feature among a random subset of </a:t>
            </a:r>
            <a:r>
              <a:rPr lang="en-IN" sz="2400" dirty="0" smtClean="0">
                <a:latin typeface="Times New Roman" panose="02020603050405020304" pitchFamily="18" charset="0"/>
                <a:cs typeface="Times New Roman" panose="02020603050405020304" pitchFamily="18" charset="0"/>
              </a:rPr>
              <a:t>features</a:t>
            </a: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results in a wide diversity that generally results in a better </a:t>
            </a:r>
            <a:r>
              <a:rPr lang="en-IN" sz="2400" dirty="0" smtClean="0">
                <a:latin typeface="Times New Roman" panose="02020603050405020304" pitchFamily="18" charset="0"/>
                <a:cs typeface="Times New Roman" panose="02020603050405020304" pitchFamily="18" charset="0"/>
              </a:rPr>
              <a:t>model</a:t>
            </a:r>
          </a:p>
          <a:p>
            <a:pPr>
              <a:lnSpc>
                <a:spcPct val="120000"/>
              </a:lnSpc>
            </a:pPr>
            <a:r>
              <a:rPr lang="en-IN" sz="2400" dirty="0" smtClean="0">
                <a:latin typeface="Times New Roman" panose="02020603050405020304" pitchFamily="18" charset="0"/>
                <a:cs typeface="Times New Roman" panose="02020603050405020304" pitchFamily="18" charset="0"/>
              </a:rPr>
              <a:t>Random </a:t>
            </a:r>
            <a:r>
              <a:rPr lang="en-IN" sz="2400" dirty="0">
                <a:latin typeface="Times New Roman" panose="02020603050405020304" pitchFamily="18" charset="0"/>
                <a:cs typeface="Times New Roman" panose="02020603050405020304" pitchFamily="18" charset="0"/>
              </a:rPr>
              <a:t>forest prevents </a:t>
            </a:r>
            <a:r>
              <a:rPr lang="en-IN" sz="2400" dirty="0" smtClean="0">
                <a:latin typeface="Times New Roman" panose="02020603050405020304" pitchFamily="18" charset="0"/>
                <a:cs typeface="Times New Roman" panose="02020603050405020304" pitchFamily="18" charset="0"/>
              </a:rPr>
              <a:t>Overfitting </a:t>
            </a:r>
            <a:r>
              <a:rPr lang="en-IN" sz="2400" dirty="0">
                <a:latin typeface="Times New Roman" panose="02020603050405020304" pitchFamily="18" charset="0"/>
                <a:cs typeface="Times New Roman" panose="02020603050405020304" pitchFamily="18" charset="0"/>
              </a:rPr>
              <a:t>by creating random subsets of the features and building smaller trees using those subsets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54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AdaBoost</a:t>
            </a:r>
            <a:r>
              <a:rPr lang="en-IN" sz="3600" dirty="0" smtClean="0">
                <a:latin typeface="Times New Roman" panose="02020603050405020304" pitchFamily="18" charset="0"/>
                <a:cs typeface="Times New Roman" panose="02020603050405020304" pitchFamily="18" charset="0"/>
              </a:rPr>
              <a: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fontScale="92500" lnSpcReduction="20000"/>
          </a:bodyPr>
          <a:lstStyle/>
          <a:p>
            <a:pPr>
              <a:lnSpc>
                <a:spcPct val="120000"/>
              </a:lnSpc>
            </a:pPr>
            <a:r>
              <a:rPr lang="en-IN" sz="2400" dirty="0">
                <a:latin typeface="Times New Roman" panose="02020603050405020304" pitchFamily="18" charset="0"/>
                <a:cs typeface="Times New Roman" panose="02020603050405020304" pitchFamily="18" charset="0"/>
              </a:rPr>
              <a:t>Boosting is an ensemble technique that attempts to create a strong classifier from a number of weak </a:t>
            </a:r>
            <a:r>
              <a:rPr lang="en-IN" sz="2400" dirty="0" smtClean="0">
                <a:latin typeface="Times New Roman" panose="02020603050405020304" pitchFamily="18" charset="0"/>
                <a:cs typeface="Times New Roman" panose="02020603050405020304" pitchFamily="18" charset="0"/>
              </a:rPr>
              <a:t>classifiers</a:t>
            </a:r>
          </a:p>
          <a:p>
            <a:pPr>
              <a:lnSpc>
                <a:spcPct val="120000"/>
              </a:lnSpc>
            </a:pPr>
            <a:r>
              <a:rPr lang="en-IN" sz="2400" dirty="0">
                <a:latin typeface="Times New Roman" panose="02020603050405020304" pitchFamily="18" charset="0"/>
                <a:cs typeface="Times New Roman" panose="02020603050405020304" pitchFamily="18" charset="0"/>
              </a:rPr>
              <a:t>This is done by building a model from the training data, then creating a second model that attempts to correct the errors from the first </a:t>
            </a:r>
            <a:r>
              <a:rPr lang="en-IN" sz="2400" dirty="0" smtClean="0">
                <a:latin typeface="Times New Roman" panose="02020603050405020304" pitchFamily="18" charset="0"/>
                <a:cs typeface="Times New Roman" panose="02020603050405020304" pitchFamily="18" charset="0"/>
              </a:rPr>
              <a:t>model. </a:t>
            </a:r>
          </a:p>
          <a:p>
            <a:pPr>
              <a:lnSpc>
                <a:spcPct val="120000"/>
              </a:lnSpc>
            </a:pPr>
            <a:r>
              <a:rPr lang="en-IN" sz="2400" dirty="0" smtClean="0">
                <a:latin typeface="Times New Roman" panose="02020603050405020304" pitchFamily="18" charset="0"/>
                <a:cs typeface="Times New Roman" panose="02020603050405020304" pitchFamily="18" charset="0"/>
              </a:rPr>
              <a:t>Models </a:t>
            </a:r>
            <a:r>
              <a:rPr lang="en-IN" sz="2400" dirty="0">
                <a:latin typeface="Times New Roman" panose="02020603050405020304" pitchFamily="18" charset="0"/>
                <a:cs typeface="Times New Roman" panose="02020603050405020304" pitchFamily="18" charset="0"/>
              </a:rPr>
              <a:t>are added until the training set is predicted perfectly or a maximum number of models are </a:t>
            </a:r>
            <a:r>
              <a:rPr lang="en-IN" sz="2400" dirty="0" smtClean="0">
                <a:latin typeface="Times New Roman" panose="02020603050405020304" pitchFamily="18" charset="0"/>
                <a:cs typeface="Times New Roman" panose="02020603050405020304" pitchFamily="18" charset="0"/>
              </a:rPr>
              <a:t>added</a:t>
            </a:r>
          </a:p>
          <a:p>
            <a:pPr>
              <a:lnSpc>
                <a:spcPct val="120000"/>
              </a:lnSpc>
            </a:pP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is best used to boost the performance of decision trees on binary classification </a:t>
            </a:r>
            <a:r>
              <a:rPr lang="en-IN" sz="2400" dirty="0" smtClean="0">
                <a:latin typeface="Times New Roman" panose="02020603050405020304" pitchFamily="18" charset="0"/>
                <a:cs typeface="Times New Roman" panose="02020603050405020304" pitchFamily="18" charset="0"/>
              </a:rPr>
              <a:t>problems</a:t>
            </a:r>
          </a:p>
          <a:p>
            <a:pPr>
              <a:lnSpc>
                <a:spcPct val="120000"/>
              </a:lnSpc>
            </a:pPr>
            <a:r>
              <a:rPr lang="en-IN" sz="2400" dirty="0" err="1" smtClean="0">
                <a:latin typeface="Times New Roman" panose="02020603050405020304" pitchFamily="18" charset="0"/>
                <a:cs typeface="Times New Roman" panose="02020603050405020304" pitchFamily="18" charset="0"/>
              </a:rPr>
              <a:t>AdaBoost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was designed in such a way that at every step the sample distribution was adapted to put more weight on misclassified samples and less weight on correctly classified samples. The final prediction is a weighted average of all the weak learners, where more weight is placed on stronger learners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21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600" dirty="0" err="1" smtClean="0">
                <a:latin typeface="Times New Roman" panose="02020603050405020304" pitchFamily="18" charset="0"/>
                <a:cs typeface="Times New Roman" panose="02020603050405020304" pitchFamily="18" charset="0"/>
              </a:rPr>
              <a:t>GradientBoosting</a:t>
            </a:r>
            <a:r>
              <a:rPr lang="en-IN" sz="3600" dirty="0" smtClean="0">
                <a:latin typeface="Times New Roman" panose="02020603050405020304" pitchFamily="18" charset="0"/>
                <a:cs typeface="Times New Roman" panose="02020603050405020304" pitchFamily="18" charset="0"/>
              </a:rPr>
              <a:t> Classifier</a:t>
            </a:r>
            <a:endParaRPr lang="en-IN" sz="3600" dirty="0"/>
          </a:p>
        </p:txBody>
      </p:sp>
      <p:sp>
        <p:nvSpPr>
          <p:cNvPr id="3" name="Content Placeholder 2"/>
          <p:cNvSpPr>
            <a:spLocks noGrp="1"/>
          </p:cNvSpPr>
          <p:nvPr>
            <p:ph idx="1"/>
          </p:nvPr>
        </p:nvSpPr>
        <p:spPr>
          <a:xfrm>
            <a:off x="660400" y="1300480"/>
            <a:ext cx="10982960" cy="4968240"/>
          </a:xfrm>
        </p:spPr>
        <p:txBody>
          <a:bodyPr>
            <a:normAutofit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Gradient boosting algorithm builds first weak learner and calculates the Loss Function. It then builds a second learner to predict the loss after the first step. The step continues for third learner and then for fourth learner and so on until a certain threshold is </a:t>
            </a:r>
            <a:r>
              <a:rPr lang="en-IN" sz="2400" dirty="0" smtClean="0">
                <a:latin typeface="Times New Roman" panose="02020603050405020304" pitchFamily="18" charset="0"/>
                <a:cs typeface="Times New Roman" panose="02020603050405020304" pitchFamily="18" charset="0"/>
              </a:rPr>
              <a:t>reached</a:t>
            </a:r>
          </a:p>
          <a:p>
            <a:pPr>
              <a:lnSpc>
                <a:spcPct val="120000"/>
              </a:lnSpc>
            </a:pPr>
            <a:r>
              <a:rPr lang="en-IN" sz="2400" dirty="0">
                <a:latin typeface="Times New Roman" panose="02020603050405020304" pitchFamily="18" charset="0"/>
                <a:cs typeface="Times New Roman" panose="02020603050405020304" pitchFamily="18" charset="0"/>
              </a:rPr>
              <a:t>Gradient boosting increases the accuracy by minimizing the Loss Function (error which is difference of actual and predicted value) and having this loss as target for the next </a:t>
            </a:r>
            <a:r>
              <a:rPr lang="en-IN" sz="2400" dirty="0" smtClean="0">
                <a:latin typeface="Times New Roman" panose="02020603050405020304" pitchFamily="18" charset="0"/>
                <a:cs typeface="Times New Roman" panose="02020603050405020304" pitchFamily="18" charset="0"/>
              </a:rPr>
              <a:t>iteration</a:t>
            </a:r>
          </a:p>
          <a:p>
            <a:pPr>
              <a:lnSpc>
                <a:spcPct val="120000"/>
              </a:lnSpc>
            </a:pPr>
            <a:r>
              <a:rPr lang="en-IN" sz="2400" dirty="0">
                <a:latin typeface="Times New Roman" panose="02020603050405020304" pitchFamily="18" charset="0"/>
                <a:cs typeface="Times New Roman" panose="02020603050405020304" pitchFamily="18" charset="0"/>
              </a:rPr>
              <a:t>The main difference therefore is that Gradient Boosting is a generic algorithm to find approximate solutions to the additive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problem, while </a:t>
            </a:r>
            <a:r>
              <a:rPr lang="en-IN" sz="2400" dirty="0" err="1">
                <a:latin typeface="Times New Roman" panose="02020603050405020304" pitchFamily="18" charset="0"/>
                <a:cs typeface="Times New Roman" panose="02020603050405020304" pitchFamily="18" charset="0"/>
              </a:rPr>
              <a:t>AdaBoost</a:t>
            </a:r>
            <a:r>
              <a:rPr lang="en-IN" sz="2400" dirty="0">
                <a:latin typeface="Times New Roman" panose="02020603050405020304" pitchFamily="18" charset="0"/>
                <a:cs typeface="Times New Roman" panose="02020603050405020304" pitchFamily="18" charset="0"/>
              </a:rPr>
              <a:t> can be seen as a special case with a particular loss function (Exponential loss function). Hence, gradient boosting is much more flexible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07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IN" sz="2400" dirty="0" smtClean="0">
                <a:latin typeface="Times New Roman" panose="02020603050405020304" pitchFamily="18" charset="0"/>
                <a:cs typeface="Times New Roman" panose="02020603050405020304" pitchFamily="18" charset="0"/>
              </a:rPr>
              <a:t>Evaluate model performance with the help of Confusion matrix, the classification report (which displays Precision, Recall and F1-Score), ROC-Score</a:t>
            </a:r>
          </a:p>
          <a:p>
            <a:pPr>
              <a:lnSpc>
                <a:spcPct val="120000"/>
              </a:lnSpc>
            </a:pPr>
            <a:r>
              <a:rPr lang="en-IN" sz="2400" dirty="0" smtClean="0">
                <a:latin typeface="Times New Roman" panose="02020603050405020304" pitchFamily="18" charset="0"/>
                <a:cs typeface="Times New Roman" panose="02020603050405020304" pitchFamily="18" charset="0"/>
              </a:rPr>
              <a:t>Perform </a:t>
            </a:r>
            <a:r>
              <a:rPr lang="en-IN" sz="2400" dirty="0" err="1" smtClean="0">
                <a:latin typeface="Times New Roman" panose="02020603050405020304" pitchFamily="18" charset="0"/>
                <a:cs typeface="Times New Roman" panose="02020603050405020304" pitchFamily="18" charset="0"/>
              </a:rPr>
              <a:t>Hyperparameter</a:t>
            </a:r>
            <a:r>
              <a:rPr lang="en-IN" sz="2400" dirty="0" smtClean="0">
                <a:latin typeface="Times New Roman" panose="02020603050405020304" pitchFamily="18" charset="0"/>
                <a:cs typeface="Times New Roman" panose="02020603050405020304" pitchFamily="18" charset="0"/>
              </a:rPr>
              <a:t> tuning to optimize model performance and observe the best parameters that drives model performance</a:t>
            </a:r>
          </a:p>
          <a:p>
            <a:pPr>
              <a:lnSpc>
                <a:spcPct val="120000"/>
              </a:lnSpc>
            </a:pPr>
            <a:r>
              <a:rPr lang="en-IN" sz="2400" dirty="0" smtClean="0">
                <a:latin typeface="Times New Roman" panose="02020603050405020304" pitchFamily="18" charset="0"/>
                <a:cs typeface="Times New Roman" panose="02020603050405020304" pitchFamily="18" charset="0"/>
              </a:rPr>
              <a:t>Compare all models and finalize on the model with the best metrics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9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Evaluation of models:</a:t>
            </a:r>
          </a:p>
          <a:p>
            <a:pPr>
              <a:lnSpc>
                <a:spcPct val="120000"/>
              </a:lnSpc>
            </a:pPr>
            <a:r>
              <a:rPr lang="en-IN" sz="2400" dirty="0" smtClean="0">
                <a:latin typeface="Times New Roman" panose="02020603050405020304" pitchFamily="18" charset="0"/>
                <a:cs typeface="Times New Roman" panose="02020603050405020304" pitchFamily="18" charset="0"/>
              </a:rPr>
              <a:t>Accuracy Score isn’t the be-all, end-all of model performance, especially when dealing with imbalanced datasets</a:t>
            </a:r>
          </a:p>
          <a:p>
            <a:pPr>
              <a:lnSpc>
                <a:spcPct val="120000"/>
              </a:lnSpc>
            </a:pPr>
            <a:r>
              <a:rPr lang="en-IN" sz="2400" dirty="0" smtClean="0">
                <a:latin typeface="Times New Roman" panose="02020603050405020304" pitchFamily="18" charset="0"/>
                <a:cs typeface="Times New Roman" panose="02020603050405020304" pitchFamily="18" charset="0"/>
              </a:rPr>
              <a:t>Precision, Recall and F1-score are used to understand model performance and can be tuned (based on the needed context) to optimize model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07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Confusion Matrix</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a:lnSpc>
                <a:spcPct val="120000"/>
              </a:lnSpc>
            </a:pPr>
            <a:r>
              <a:rPr lang="en-US" sz="2400" dirty="0">
                <a:latin typeface="Times New Roman" panose="02020603050405020304" pitchFamily="18" charset="0"/>
                <a:cs typeface="Times New Roman" panose="02020603050405020304" pitchFamily="18" charset="0"/>
              </a:rPr>
              <a:t>A confusion matrix is a table </a:t>
            </a:r>
            <a:r>
              <a:rPr lang="en-US" sz="2400" dirty="0" smtClean="0">
                <a:latin typeface="Times New Roman" panose="02020603050405020304" pitchFamily="18" charset="0"/>
                <a:cs typeface="Times New Roman" panose="02020603050405020304" pitchFamily="18" charset="0"/>
              </a:rPr>
              <a:t>that is often used to describe the performance of a classification model (or "classifier</a:t>
            </a:r>
            <a:r>
              <a:rPr lang="en-US" sz="2400" dirty="0">
                <a:latin typeface="Times New Roman" panose="02020603050405020304" pitchFamily="18" charset="0"/>
                <a:cs typeface="Times New Roman" panose="02020603050405020304" pitchFamily="18" charset="0"/>
              </a:rPr>
              <a:t>") on a set of test data for which the true values are known. The </a:t>
            </a:r>
            <a:r>
              <a:rPr lang="en-US" sz="2400" dirty="0" smtClean="0">
                <a:latin typeface="Times New Roman" panose="02020603050405020304" pitchFamily="18" charset="0"/>
                <a:cs typeface="Times New Roman" panose="02020603050405020304" pitchFamily="18" charset="0"/>
              </a:rPr>
              <a:t>confusion </a:t>
            </a:r>
            <a:r>
              <a:rPr lang="en-US" sz="2400" dirty="0">
                <a:latin typeface="Times New Roman" panose="02020603050405020304" pitchFamily="18" charset="0"/>
                <a:cs typeface="Times New Roman" panose="02020603050405020304" pitchFamily="18" charset="0"/>
              </a:rPr>
              <a:t>matrix itself is relatively simple to understand, but the related terminology </a:t>
            </a:r>
            <a:r>
              <a:rPr lang="en-US" sz="2400" dirty="0" smtClean="0">
                <a:latin typeface="Times New Roman" panose="02020603050405020304" pitchFamily="18" charset="0"/>
                <a:cs typeface="Times New Roman" panose="02020603050405020304" pitchFamily="18" charset="0"/>
              </a:rPr>
              <a:t>may </a:t>
            </a:r>
            <a:r>
              <a:rPr lang="en-US" sz="2400" dirty="0">
                <a:latin typeface="Times New Roman" panose="02020603050405020304" pitchFamily="18" charset="0"/>
                <a:cs typeface="Times New Roman" panose="02020603050405020304" pitchFamily="18" charset="0"/>
              </a:rPr>
              <a:t>be confusing.</a:t>
            </a: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684" y="3683102"/>
            <a:ext cx="8275533" cy="2243138"/>
          </a:xfrm>
          <a:prstGeom prst="rect">
            <a:avLst/>
          </a:prstGeom>
        </p:spPr>
      </p:pic>
    </p:spTree>
    <p:extLst>
      <p:ext uri="{BB962C8B-B14F-4D97-AF65-F5344CB8AC3E}">
        <p14:creationId xmlns:p14="http://schemas.microsoft.com/office/powerpoint/2010/main" val="234809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71883"/>
            <a:ext cx="10515600" cy="132556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Credit Risk </a:t>
            </a:r>
            <a:r>
              <a:rPr lang="en-IN" sz="4000" dirty="0" err="1" smtClean="0">
                <a:latin typeface="Times New Roman" panose="02020603050405020304" pitchFamily="18" charset="0"/>
                <a:cs typeface="Times New Roman" panose="02020603050405020304" pitchFamily="18" charset="0"/>
              </a:rPr>
              <a:t>Modeling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7793" y="1597446"/>
            <a:ext cx="5317523" cy="4707101"/>
          </a:xfrm>
        </p:spPr>
        <p:txBody>
          <a:bodyPr>
            <a:normAutofit fontScale="92500"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Credit risk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used </a:t>
            </a:r>
            <a:r>
              <a:rPr lang="en-IN" sz="2400" dirty="0">
                <a:latin typeface="Times New Roman" panose="02020603050405020304" pitchFamily="18" charset="0"/>
                <a:cs typeface="Times New Roman" panose="02020603050405020304" pitchFamily="18" charset="0"/>
              </a:rPr>
              <a:t>by lenders to determine the level of credit risk associated with extending credit to a </a:t>
            </a:r>
            <a:r>
              <a:rPr lang="en-IN" sz="2400" dirty="0" smtClean="0">
                <a:latin typeface="Times New Roman" panose="02020603050405020304" pitchFamily="18" charset="0"/>
                <a:cs typeface="Times New Roman" panose="02020603050405020304" pitchFamily="18" charset="0"/>
              </a:rPr>
              <a:t>borrower</a:t>
            </a:r>
            <a:endParaRPr lang="en-IN" sz="2400" dirty="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Credit </a:t>
            </a:r>
            <a:r>
              <a:rPr lang="en-IN" sz="2400" dirty="0">
                <a:latin typeface="Times New Roman" panose="02020603050405020304" pitchFamily="18" charset="0"/>
                <a:cs typeface="Times New Roman" panose="02020603050405020304" pitchFamily="18" charset="0"/>
              </a:rPr>
              <a:t>risk </a:t>
            </a:r>
            <a:r>
              <a:rPr lang="en-IN" sz="2400" dirty="0" err="1" smtClean="0">
                <a:latin typeface="Times New Roman" panose="02020603050405020304" pitchFamily="18" charset="0"/>
                <a:cs typeface="Times New Roman" panose="02020603050405020304" pitchFamily="18" charset="0"/>
              </a:rPr>
              <a:t>modeling</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a field with access to a large amount of diverse data where </a:t>
            </a:r>
            <a:r>
              <a:rPr lang="en-IN" sz="2400" dirty="0" smtClean="0">
                <a:latin typeface="Times New Roman" panose="02020603050405020304" pitchFamily="18" charset="0"/>
                <a:cs typeface="Times New Roman" panose="02020603050405020304" pitchFamily="18" charset="0"/>
              </a:rPr>
              <a:t>Machine Learning techniques </a:t>
            </a:r>
            <a:r>
              <a:rPr lang="en-IN" sz="2400" dirty="0">
                <a:latin typeface="Times New Roman" panose="02020603050405020304" pitchFamily="18" charset="0"/>
                <a:cs typeface="Times New Roman" panose="02020603050405020304" pitchFamily="18" charset="0"/>
              </a:rPr>
              <a:t>can be deployed to add analytical </a:t>
            </a:r>
            <a:r>
              <a:rPr lang="en-IN" sz="2400" dirty="0" smtClean="0">
                <a:latin typeface="Times New Roman" panose="02020603050405020304" pitchFamily="18" charset="0"/>
                <a:cs typeface="Times New Roman" panose="02020603050405020304" pitchFamily="18" charset="0"/>
              </a:rPr>
              <a:t>value</a:t>
            </a:r>
          </a:p>
          <a:p>
            <a:pPr>
              <a:lnSpc>
                <a:spcPct val="120000"/>
              </a:lnSpc>
            </a:pPr>
            <a:r>
              <a:rPr lang="en-IN" sz="2400" dirty="0">
                <a:latin typeface="Times New Roman" panose="02020603050405020304" pitchFamily="18" charset="0"/>
                <a:cs typeface="Times New Roman" panose="02020603050405020304" pitchFamily="18" charset="0"/>
              </a:rPr>
              <a:t>With the continuous evolution of technology, banks are constantly researching and developing effective ways of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credit risk</a:t>
            </a:r>
          </a:p>
          <a:p>
            <a:pPr>
              <a:lnSpc>
                <a:spcPct val="120000"/>
              </a:lnSpc>
            </a:pP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419970" y="1826042"/>
            <a:ext cx="5305425" cy="3590925"/>
          </a:xfrm>
          <a:prstGeom prst="rect">
            <a:avLst/>
          </a:prstGeom>
        </p:spPr>
      </p:pic>
    </p:spTree>
    <p:extLst>
      <p:ext uri="{BB962C8B-B14F-4D97-AF65-F5344CB8AC3E}">
        <p14:creationId xmlns:p14="http://schemas.microsoft.com/office/powerpoint/2010/main" val="2105631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Confusion Matrix</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8233" y="1279115"/>
            <a:ext cx="7289055" cy="1975747"/>
          </a:xfrm>
          <a:prstGeom prst="rect">
            <a:avLst/>
          </a:prstGeom>
        </p:spPr>
      </p:pic>
      <p:sp>
        <p:nvSpPr>
          <p:cNvPr id="5" name="Rectangle 4"/>
          <p:cNvSpPr/>
          <p:nvPr/>
        </p:nvSpPr>
        <p:spPr>
          <a:xfrm>
            <a:off x="956187" y="3254862"/>
            <a:ext cx="9694606" cy="3046988"/>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True Positives (TP) - These are the correctly predicted positive values which means that the value of actual class is yes and the value of predicted class is also </a:t>
            </a:r>
            <a:r>
              <a:rPr lang="en-US" sz="2400" dirty="0" smtClean="0">
                <a:latin typeface="Times New Roman" panose="02020603050405020304" pitchFamily="18" charset="0"/>
                <a:cs typeface="Times New Roman" panose="02020603050405020304" pitchFamily="18" charset="0"/>
              </a:rPr>
              <a:t>yes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True Negatives (TN) - These are the correctly predicted negative values which means that the value of actual class is no and value of predicted class is also </a:t>
            </a:r>
            <a:r>
              <a:rPr lang="en-US" sz="2400" dirty="0" smtClean="0">
                <a:latin typeface="Times New Roman" panose="02020603050405020304" pitchFamily="18" charset="0"/>
                <a:cs typeface="Times New Roman" panose="02020603050405020304" pitchFamily="18" charset="0"/>
              </a:rPr>
              <a:t>no</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False Positives (FP) – When actual class is no and predicted class is </a:t>
            </a:r>
            <a:r>
              <a:rPr lang="en-US" sz="2400" dirty="0" smtClean="0">
                <a:latin typeface="Times New Roman" panose="02020603050405020304" pitchFamily="18" charset="0"/>
                <a:cs typeface="Times New Roman" panose="02020603050405020304" pitchFamily="18" charset="0"/>
              </a:rPr>
              <a:t>yes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False Negatives (FN) – When actual class is yes but predicted class in no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75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Accuracy Score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088922" y="1690688"/>
                <a:ext cx="9694606" cy="3375283"/>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Accuracy is the most intuitive performance measure and is </a:t>
                </a:r>
                <a:r>
                  <a:rPr lang="en-US" sz="2400" dirty="0">
                    <a:latin typeface="Times New Roman" panose="02020603050405020304" pitchFamily="18" charset="0"/>
                    <a:cs typeface="Times New Roman" panose="02020603050405020304" pitchFamily="18" charset="0"/>
                  </a:rPr>
                  <a:t>simply a ratio of correctly predicted </a:t>
                </a:r>
                <a:r>
                  <a:rPr lang="en-US" sz="2400" dirty="0" smtClean="0">
                    <a:latin typeface="Times New Roman" panose="02020603050405020304" pitchFamily="18" charset="0"/>
                    <a:cs typeface="Times New Roman" panose="02020603050405020304" pitchFamily="18" charset="0"/>
                  </a:rPr>
                  <a:t>observations </a:t>
                </a:r>
                <a:r>
                  <a:rPr lang="en-US" sz="2400" dirty="0">
                    <a:latin typeface="Times New Roman" panose="02020603050405020304" pitchFamily="18" charset="0"/>
                    <a:cs typeface="Times New Roman" panose="02020603050405020304" pitchFamily="18" charset="0"/>
                  </a:rPr>
                  <a:t>to the total </a:t>
                </a:r>
                <a:r>
                  <a:rPr lang="en-US" sz="2400" dirty="0" smtClean="0">
                    <a:latin typeface="Times New Roman" panose="02020603050405020304" pitchFamily="18" charset="0"/>
                    <a:cs typeface="Times New Roman" panose="02020603050405020304" pitchFamily="18" charset="0"/>
                  </a:rPr>
                  <a:t>observations</a:t>
                </a:r>
              </a:p>
              <a:p>
                <a:pPr algn="ctr"/>
                <a:endParaRPr lang="en-IN" sz="2400" b="0" i="1" dirty="0" smtClean="0">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anose="02020603050405020304" pitchFamily="18" charset="0"/>
                        </a:rPr>
                        <m:t>𝐴𝑐𝑐𝑢𝑟𝑎𝑐𝑦</m:t>
                      </m:r>
                      <m:r>
                        <a:rPr lang="en-IN" sz="2400" b="0" i="1" smtClean="0">
                          <a:latin typeface="Cambria Math" panose="02040503050406030204" pitchFamily="18" charset="0"/>
                          <a:cs typeface="Times New Roman" panose="02020603050405020304" pitchFamily="18" charset="0"/>
                        </a:rPr>
                        <m:t>= </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𝑇𝑃</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𝑇𝑁</m:t>
                          </m:r>
                        </m:num>
                        <m:den>
                          <m:r>
                            <a:rPr lang="en-IN" sz="2400" b="0" i="1" smtClean="0">
                              <a:latin typeface="Cambria Math" panose="02040503050406030204" pitchFamily="18" charset="0"/>
                              <a:cs typeface="Times New Roman" panose="02020603050405020304" pitchFamily="18" charset="0"/>
                            </a:rPr>
                            <m:t>𝑇𝑃</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𝐹𝑃</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𝐹𝑁</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𝑇𝑁</m:t>
                          </m:r>
                        </m:den>
                      </m:f>
                    </m:oMath>
                  </m:oMathPara>
                </a14:m>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also used as a statistical measure of how well a binary classification test correctly identifies or excludes a condition.</a:t>
                </a:r>
                <a:endParaRPr lang="en-IN"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088922" y="1690688"/>
                <a:ext cx="9694606" cy="3375283"/>
              </a:xfrm>
              <a:prstGeom prst="rect">
                <a:avLst/>
              </a:prstGeom>
              <a:blipFill>
                <a:blip r:embed="rId3"/>
                <a:stretch>
                  <a:fillRect l="-881" t="-1444"/>
                </a:stretch>
              </a:blipFill>
            </p:spPr>
            <p:txBody>
              <a:bodyPr/>
              <a:lstStyle/>
              <a:p>
                <a:r>
                  <a:rPr lang="en-IN">
                    <a:noFill/>
                  </a:rPr>
                  <a:t> </a:t>
                </a:r>
              </a:p>
            </p:txBody>
          </p:sp>
        </mc:Fallback>
      </mc:AlternateContent>
    </p:spTree>
    <p:extLst>
      <p:ext uri="{BB962C8B-B14F-4D97-AF65-F5344CB8AC3E}">
        <p14:creationId xmlns:p14="http://schemas.microsoft.com/office/powerpoint/2010/main" val="1517151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Precision &amp; Recall</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088922" y="1690688"/>
                <a:ext cx="9694606" cy="4072910"/>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Precision is the ratio of correctly predicted positive observations to the total predicted positive observations</a:t>
                </a:r>
                <a:endParaRPr lang="en-US" sz="2400" dirty="0">
                  <a:latin typeface="Times New Roman" panose="02020603050405020304" pitchFamily="18" charset="0"/>
                  <a:cs typeface="Times New Roman" panose="02020603050405020304" pitchFamily="18" charset="0"/>
                </a:endParaRPr>
              </a:p>
              <a:p>
                <a:endParaRPr lang="en-IN" sz="2400" b="0" i="1" dirty="0" smtClean="0">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anose="02020603050405020304" pitchFamily="18" charset="0"/>
                        </a:rPr>
                        <m:t>𝑃𝑟𝑒𝑐𝑖𝑠𝑖𝑜𝑛</m:t>
                      </m:r>
                      <m:r>
                        <a:rPr lang="en-IN" sz="2400" b="0" i="1" smtClean="0">
                          <a:latin typeface="Cambria Math" panose="02040503050406030204" pitchFamily="18" charset="0"/>
                          <a:cs typeface="Times New Roman" panose="02020603050405020304" pitchFamily="18" charset="0"/>
                        </a:rPr>
                        <m:t>= </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𝑇𝑃</m:t>
                          </m:r>
                        </m:num>
                        <m:den>
                          <m:r>
                            <a:rPr lang="en-IN" sz="2400" b="0" i="1" smtClean="0">
                              <a:latin typeface="Cambria Math" panose="02040503050406030204" pitchFamily="18" charset="0"/>
                              <a:cs typeface="Times New Roman" panose="02020603050405020304" pitchFamily="18" charset="0"/>
                            </a:rPr>
                            <m:t>𝑇𝑃</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𝐹𝑃</m:t>
                          </m:r>
                        </m:den>
                      </m:f>
                    </m:oMath>
                  </m:oMathPara>
                </a14:m>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Recall </a:t>
                </a:r>
                <a:r>
                  <a:rPr lang="en-US" sz="2400" dirty="0" smtClean="0">
                    <a:latin typeface="Times New Roman" panose="02020603050405020304" pitchFamily="18" charset="0"/>
                    <a:cs typeface="Times New Roman" panose="02020603050405020304" pitchFamily="18" charset="0"/>
                  </a:rPr>
                  <a:t>(sensitivity) is </a:t>
                </a:r>
                <a:r>
                  <a:rPr lang="en-US" sz="2400" dirty="0">
                    <a:latin typeface="Times New Roman" panose="02020603050405020304" pitchFamily="18" charset="0"/>
                    <a:cs typeface="Times New Roman" panose="02020603050405020304" pitchFamily="18" charset="0"/>
                  </a:rPr>
                  <a:t>the ratio of correctly predicted positive observations to the all observations in actual class </a:t>
                </a:r>
                <a:r>
                  <a:rPr lang="en-US" sz="2400" dirty="0" smtClean="0">
                    <a:latin typeface="Times New Roman" panose="02020603050405020304" pitchFamily="18" charset="0"/>
                    <a:cs typeface="Times New Roman" panose="02020603050405020304" pitchFamily="18" charset="0"/>
                  </a:rPr>
                  <a:t>– yes</a:t>
                </a:r>
              </a:p>
              <a:p>
                <a:pPr algn="ctr"/>
                <a:endParaRPr lang="en-US" sz="24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anose="02020603050405020304" pitchFamily="18" charset="0"/>
                        </a:rPr>
                        <m:t>𝑅𝑒𝑐𝑎𝑙𝑙</m:t>
                      </m:r>
                      <m:r>
                        <a:rPr lang="en-IN" sz="2400" i="1">
                          <a:latin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𝑇𝑃</m:t>
                          </m:r>
                        </m:num>
                        <m:den>
                          <m:r>
                            <a:rPr lang="en-IN" sz="2400" i="1">
                              <a:latin typeface="Cambria Math" panose="02040503050406030204" pitchFamily="18" charset="0"/>
                              <a:cs typeface="Times New Roman" panose="02020603050405020304" pitchFamily="18" charset="0"/>
                            </a:rPr>
                            <m:t>𝑇𝑃</m:t>
                          </m:r>
                          <m:r>
                            <a:rPr lang="en-IN" sz="2400" i="1">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𝐹𝑁</m:t>
                          </m:r>
                        </m:den>
                      </m:f>
                    </m:oMath>
                  </m:oMathPara>
                </a14:m>
                <a:endParaRPr lang="en-IN" sz="2400" dirty="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088922" y="1690688"/>
                <a:ext cx="9694606" cy="4072910"/>
              </a:xfrm>
              <a:prstGeom prst="rect">
                <a:avLst/>
              </a:prstGeom>
              <a:blipFill>
                <a:blip r:embed="rId3"/>
                <a:stretch>
                  <a:fillRect l="-881" t="-1198" r="-189"/>
                </a:stretch>
              </a:blipFill>
            </p:spPr>
            <p:txBody>
              <a:bodyPr/>
              <a:lstStyle/>
              <a:p>
                <a:r>
                  <a:rPr lang="en-IN">
                    <a:noFill/>
                  </a:rPr>
                  <a:t> </a:t>
                </a:r>
              </a:p>
            </p:txBody>
          </p:sp>
        </mc:Fallback>
      </mc:AlternateContent>
    </p:spTree>
    <p:extLst>
      <p:ext uri="{BB962C8B-B14F-4D97-AF65-F5344CB8AC3E}">
        <p14:creationId xmlns:p14="http://schemas.microsoft.com/office/powerpoint/2010/main" val="141183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F1 – Score </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p:cNvSpPr/>
              <p:nvPr/>
            </p:nvSpPr>
            <p:spPr>
              <a:xfrm>
                <a:off x="1088922" y="1690688"/>
                <a:ext cx="9694606" cy="3385094"/>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F1 Score is the weighted average of Precision and Recall. Therefore, this score takes both false positives and false negatives into account.</a:t>
                </a:r>
                <a:endParaRPr lang="en-IN" sz="2400" b="0" i="1" dirty="0" smtClean="0">
                  <a:latin typeface="Cambria Math" panose="02040503050406030204" pitchFamily="18" charset="0"/>
                  <a:cs typeface="Times New Roman" panose="02020603050405020304" pitchFamily="18" charset="0"/>
                </a:endParaRPr>
              </a:p>
              <a:p>
                <a:pPr algn="ctr"/>
                <a:endParaRPr lang="en-IN" sz="2400" b="0" i="1" dirty="0" smtClean="0">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anose="02020603050405020304" pitchFamily="18" charset="0"/>
                        </a:rPr>
                        <m:t>𝐹</m:t>
                      </m:r>
                      <m:r>
                        <a:rPr lang="en-IN" sz="2400" b="0" i="1" smtClean="0">
                          <a:latin typeface="Cambria Math" panose="02040503050406030204" pitchFamily="18" charset="0"/>
                          <a:cs typeface="Times New Roman" panose="02020603050405020304" pitchFamily="18" charset="0"/>
                        </a:rPr>
                        <m:t>1 </m:t>
                      </m:r>
                      <m:r>
                        <a:rPr lang="en-IN" sz="2400" b="0" i="1" smtClean="0">
                          <a:latin typeface="Cambria Math" panose="02040503050406030204" pitchFamily="18" charset="0"/>
                          <a:cs typeface="Times New Roman" panose="02020603050405020304" pitchFamily="18" charset="0"/>
                        </a:rPr>
                        <m:t>𝑠𝑐𝑜𝑟𝑒</m:t>
                      </m:r>
                      <m:r>
                        <a:rPr lang="en-IN" sz="2400" b="0" i="1" smtClean="0">
                          <a:latin typeface="Cambria Math" panose="02040503050406030204" pitchFamily="18" charset="0"/>
                          <a:cs typeface="Times New Roman" panose="02020603050405020304" pitchFamily="18" charset="0"/>
                        </a:rPr>
                        <m:t>= </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2∗</m:t>
                          </m:r>
                          <m:r>
                            <a:rPr lang="en-IN" sz="2400" b="0" i="1" smtClean="0">
                              <a:latin typeface="Cambria Math" panose="02040503050406030204" pitchFamily="18" charset="0"/>
                              <a:cs typeface="Times New Roman" panose="02020603050405020304" pitchFamily="18" charset="0"/>
                            </a:rPr>
                            <m:t>𝑅𝑒𝑐𝑎𝑙𝑙</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𝑃𝑟𝑒𝑐𝑖𝑠𝑖𝑜𝑛</m:t>
                          </m:r>
                        </m:num>
                        <m:den>
                          <m:r>
                            <a:rPr lang="en-IN" sz="2400" b="0" i="1" smtClean="0">
                              <a:latin typeface="Cambria Math" panose="02040503050406030204" pitchFamily="18" charset="0"/>
                              <a:cs typeface="Times New Roman" panose="02020603050405020304" pitchFamily="18" charset="0"/>
                            </a:rPr>
                            <m:t>𝑅𝑒𝑐𝑎𝑙𝑙</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𝑃𝑟𝑒𝑐𝑖𝑠𝑖𝑜𝑛</m:t>
                          </m:r>
                        </m:den>
                      </m:f>
                    </m:oMath>
                  </m:oMathPara>
                </a14:m>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F1 is usually more useful than accuracy, especially in the case of an uneven class distribution</a:t>
                </a:r>
                <a:endParaRPr lang="en-IN" sz="2400" dirty="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1088922" y="1690688"/>
                <a:ext cx="9694606" cy="3385094"/>
              </a:xfrm>
              <a:prstGeom prst="rect">
                <a:avLst/>
              </a:prstGeom>
              <a:blipFill>
                <a:blip r:embed="rId3"/>
                <a:stretch>
                  <a:fillRect l="-881" t="-1439" b="-3058"/>
                </a:stretch>
              </a:blipFill>
            </p:spPr>
            <p:txBody>
              <a:bodyPr/>
              <a:lstStyle/>
              <a:p>
                <a:r>
                  <a:rPr lang="en-IN">
                    <a:noFill/>
                  </a:rPr>
                  <a:t> </a:t>
                </a:r>
              </a:p>
            </p:txBody>
          </p:sp>
        </mc:Fallback>
      </mc:AlternateContent>
    </p:spTree>
    <p:extLst>
      <p:ext uri="{BB962C8B-B14F-4D97-AF65-F5344CB8AC3E}">
        <p14:creationId xmlns:p14="http://schemas.microsoft.com/office/powerpoint/2010/main" val="2920787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smtClean="0">
                <a:latin typeface="Times New Roman" panose="02020603050405020304" pitchFamily="18" charset="0"/>
                <a:cs typeface="Times New Roman" panose="02020603050405020304" pitchFamily="18" charset="0"/>
              </a:rPr>
              <a:t>ROC-AUC</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77527" y="1432281"/>
            <a:ext cx="6134838" cy="5847755"/>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Receiver Operator Characteristic (ROC) </a:t>
            </a:r>
            <a:r>
              <a:rPr lang="en-US" sz="2200" dirty="0" smtClean="0">
                <a:latin typeface="Times New Roman" panose="02020603050405020304" pitchFamily="18" charset="0"/>
                <a:cs typeface="Times New Roman" panose="02020603050405020304" pitchFamily="18" charset="0"/>
              </a:rPr>
              <a:t>curve </a:t>
            </a:r>
            <a:r>
              <a:rPr lang="en-US" sz="2200" dirty="0">
                <a:latin typeface="Times New Roman" panose="02020603050405020304" pitchFamily="18" charset="0"/>
                <a:cs typeface="Times New Roman" panose="02020603050405020304" pitchFamily="18" charset="0"/>
              </a:rPr>
              <a:t>is a probability curve that plots the TPR against FPR at various threshold values and essentially separates the ‘signal’ from the ‘noise</a:t>
            </a:r>
            <a:r>
              <a:rPr lang="en-US" sz="22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Area Under the Curve (AUC) is the measure of the ability of a classifier to distinguish between classes and is used as a summary of the ROC </a:t>
            </a:r>
            <a:r>
              <a:rPr lang="en-US" sz="2200" dirty="0" smtClean="0">
                <a:latin typeface="Times New Roman" panose="02020603050405020304" pitchFamily="18" charset="0"/>
                <a:cs typeface="Times New Roman" panose="02020603050405020304" pitchFamily="18" charset="0"/>
              </a:rPr>
              <a:t>curve</a:t>
            </a:r>
          </a:p>
          <a:p>
            <a:pPr marL="342900" indent="-342900">
              <a:buFont typeface="Arial" panose="020B0604020202020204" pitchFamily="34" charset="0"/>
              <a:buChar char="•"/>
            </a:pPr>
            <a:r>
              <a:rPr lang="en-US" sz="2200" dirty="0">
                <a:latin typeface="Cambria Math" panose="02040503050406030204" pitchFamily="18" charset="0"/>
                <a:cs typeface="Times New Roman" panose="02020603050405020304" pitchFamily="18" charset="0"/>
              </a:rPr>
              <a:t>H</a:t>
            </a:r>
            <a:r>
              <a:rPr lang="en-US" sz="2200" dirty="0" smtClean="0">
                <a:latin typeface="Cambria Math" panose="02040503050406030204" pitchFamily="18" charset="0"/>
                <a:cs typeface="Times New Roman" panose="02020603050405020304" pitchFamily="18" charset="0"/>
              </a:rPr>
              <a:t>igher the TPR and </a:t>
            </a:r>
            <a:r>
              <a:rPr lang="en-US" sz="2200" dirty="0">
                <a:latin typeface="Cambria Math" panose="02040503050406030204" pitchFamily="18" charset="0"/>
                <a:cs typeface="Times New Roman" panose="02020603050405020304" pitchFamily="18" charset="0"/>
              </a:rPr>
              <a:t>lower </a:t>
            </a:r>
            <a:r>
              <a:rPr lang="en-US" sz="2200" dirty="0" smtClean="0">
                <a:latin typeface="Cambria Math" panose="02040503050406030204" pitchFamily="18" charset="0"/>
                <a:cs typeface="Times New Roman" panose="02020603050405020304" pitchFamily="18" charset="0"/>
              </a:rPr>
              <a:t>the FPR for </a:t>
            </a:r>
            <a:r>
              <a:rPr lang="en-US" sz="2200" dirty="0">
                <a:latin typeface="Cambria Math" panose="02040503050406030204" pitchFamily="18" charset="0"/>
                <a:cs typeface="Times New Roman" panose="02020603050405020304" pitchFamily="18" charset="0"/>
              </a:rPr>
              <a:t>each threshold the better and so classifiers that have curves that are more top-left-side are </a:t>
            </a:r>
            <a:r>
              <a:rPr lang="en-US" sz="2200" dirty="0" smtClean="0">
                <a:latin typeface="Cambria Math" panose="02040503050406030204" pitchFamily="18" charset="0"/>
                <a:cs typeface="Times New Roman" panose="02020603050405020304" pitchFamily="18" charset="0"/>
              </a:rPr>
              <a:t>better</a:t>
            </a:r>
          </a:p>
          <a:p>
            <a:pPr marL="342900" indent="-342900">
              <a:buFont typeface="Arial" panose="020B0604020202020204" pitchFamily="34" charset="0"/>
              <a:buChar char="•"/>
            </a:pPr>
            <a:r>
              <a:rPr lang="en-US" sz="2200" dirty="0" smtClean="0">
                <a:latin typeface="Cambria Math" panose="02040503050406030204" pitchFamily="18" charset="0"/>
                <a:cs typeface="Times New Roman" panose="02020603050405020304" pitchFamily="18" charset="0"/>
              </a:rPr>
              <a:t>The </a:t>
            </a:r>
            <a:r>
              <a:rPr lang="en-US" sz="2200" dirty="0">
                <a:latin typeface="Cambria Math" panose="02040503050406030204" pitchFamily="18" charset="0"/>
                <a:cs typeface="Times New Roman" panose="02020603050405020304" pitchFamily="18" charset="0"/>
              </a:rPr>
              <a:t>Area Under the ROC Curve, or ROC AUC </a:t>
            </a:r>
            <a:r>
              <a:rPr lang="en-US" sz="2200" dirty="0" smtClean="0">
                <a:latin typeface="Cambria Math" panose="02040503050406030204" pitchFamily="18" charset="0"/>
                <a:cs typeface="Times New Roman" panose="02020603050405020304" pitchFamily="18" charset="0"/>
              </a:rPr>
              <a:t>score</a:t>
            </a:r>
            <a:r>
              <a:rPr lang="en-US" sz="2200" dirty="0">
                <a:latin typeface="Cambria Math" panose="02040503050406030204" pitchFamily="18" charset="0"/>
                <a:cs typeface="Times New Roman" panose="02020603050405020304" pitchFamily="18" charset="0"/>
              </a:rPr>
              <a:t>  is equivalent to calculating the rank correlation between predictions and </a:t>
            </a:r>
            <a:r>
              <a:rPr lang="en-US" sz="2200" dirty="0" smtClean="0">
                <a:latin typeface="Cambria Math" panose="02040503050406030204" pitchFamily="18" charset="0"/>
                <a:cs typeface="Times New Roman" panose="02020603050405020304" pitchFamily="18" charset="0"/>
              </a:rPr>
              <a:t>targets</a:t>
            </a:r>
            <a:endParaRPr lang="en-IN" sz="2200" b="0" dirty="0" smtClean="0">
              <a:latin typeface="Cambria Math" panose="020405030504060302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a:p>
            <a:endParaRPr lang="en-IN" sz="2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365" y="1875943"/>
            <a:ext cx="5579635" cy="3978592"/>
          </a:xfrm>
          <a:prstGeom prst="rect">
            <a:avLst/>
          </a:prstGeom>
        </p:spPr>
      </p:pic>
    </p:spTree>
    <p:extLst>
      <p:ext uri="{BB962C8B-B14F-4D97-AF65-F5344CB8AC3E}">
        <p14:creationId xmlns:p14="http://schemas.microsoft.com/office/powerpoint/2010/main" val="57727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sz="2400" dirty="0">
                <a:latin typeface="Times New Roman" panose="02020603050405020304" pitchFamily="18" charset="0"/>
                <a:cs typeface="Times New Roman" panose="02020603050405020304" pitchFamily="18" charset="0"/>
              </a:rPr>
              <a:t>Defaults can have consequences, such as lowering credit scores, reducing the chance of obtaining credit in the future, and raising interest rates on existing debt as well as any new </a:t>
            </a:r>
            <a:r>
              <a:rPr lang="en-US" sz="2400" dirty="0" smtClean="0">
                <a:latin typeface="Times New Roman" panose="02020603050405020304" pitchFamily="18" charset="0"/>
                <a:cs typeface="Times New Roman" panose="02020603050405020304" pitchFamily="18" charset="0"/>
              </a:rPr>
              <a:t>obligations</a:t>
            </a:r>
          </a:p>
          <a:p>
            <a:pPr>
              <a:lnSpc>
                <a:spcPct val="120000"/>
              </a:lnSpc>
            </a:pPr>
            <a:r>
              <a:rPr lang="en-US" sz="2400" dirty="0">
                <a:latin typeface="Times New Roman" panose="02020603050405020304" pitchFamily="18" charset="0"/>
                <a:cs typeface="Times New Roman" panose="02020603050405020304" pitchFamily="18" charset="0"/>
              </a:rPr>
              <a:t>The proportion of non-defaulters is almost 7 times more than </a:t>
            </a:r>
            <a:r>
              <a:rPr lang="en-US" sz="2400" dirty="0" smtClean="0">
                <a:latin typeface="Times New Roman" panose="02020603050405020304" pitchFamily="18" charset="0"/>
                <a:cs typeface="Times New Roman" panose="02020603050405020304" pitchFamily="18" charset="0"/>
              </a:rPr>
              <a:t>defaulters, as observed from the dataset, </a:t>
            </a:r>
            <a:r>
              <a:rPr lang="en-US" sz="2400" dirty="0">
                <a:latin typeface="Times New Roman" panose="02020603050405020304" pitchFamily="18" charset="0"/>
                <a:cs typeface="Times New Roman" panose="02020603050405020304" pitchFamily="18" charset="0"/>
              </a:rPr>
              <a:t>which is a good sign for banks. But adequate measures to convert defaulters to non-defaulters must be </a:t>
            </a:r>
            <a:r>
              <a:rPr lang="en-US" sz="2400" dirty="0" smtClean="0">
                <a:latin typeface="Times New Roman" panose="02020603050405020304" pitchFamily="18" charset="0"/>
                <a:cs typeface="Times New Roman" panose="02020603050405020304" pitchFamily="18" charset="0"/>
              </a:rPr>
              <a:t>undertaken</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56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sz="2400" dirty="0" smtClean="0">
                <a:latin typeface="Times New Roman" panose="02020603050405020304" pitchFamily="18" charset="0"/>
                <a:cs typeface="Times New Roman" panose="02020603050405020304" pitchFamily="18" charset="0"/>
              </a:rPr>
              <a:t>Those </a:t>
            </a:r>
            <a:r>
              <a:rPr lang="en-US" sz="2400" dirty="0">
                <a:latin typeface="Times New Roman" panose="02020603050405020304" pitchFamily="18" charset="0"/>
                <a:cs typeface="Times New Roman" panose="02020603050405020304" pitchFamily="18" charset="0"/>
              </a:rPr>
              <a:t>with comparatively lower </a:t>
            </a:r>
            <a:r>
              <a:rPr lang="en-US" sz="2400" dirty="0" smtClean="0">
                <a:latin typeface="Times New Roman" panose="02020603050405020304" pitchFamily="18" charset="0"/>
                <a:cs typeface="Times New Roman" panose="02020603050405020304" pitchFamily="18" charset="0"/>
              </a:rPr>
              <a:t>average </a:t>
            </a:r>
            <a:r>
              <a:rPr lang="en-US" sz="2400" dirty="0">
                <a:latin typeface="Times New Roman" panose="02020603050405020304" pitchFamily="18" charset="0"/>
                <a:cs typeface="Times New Roman" panose="02020603050405020304" pitchFamily="18" charset="0"/>
              </a:rPr>
              <a:t>fico score has mostly defaulted which is intuitive because low creditworthiness implies higher probability of </a:t>
            </a:r>
            <a:r>
              <a:rPr lang="en-US" sz="2400" dirty="0" smtClean="0">
                <a:latin typeface="Times New Roman" panose="02020603050405020304" pitchFamily="18" charset="0"/>
                <a:cs typeface="Times New Roman" panose="02020603050405020304" pitchFamily="18" charset="0"/>
              </a:rPr>
              <a:t>default</a:t>
            </a:r>
          </a:p>
          <a:p>
            <a:pPr>
              <a:lnSpc>
                <a:spcPct val="120000"/>
              </a:lnSpc>
            </a:pPr>
            <a:r>
              <a:rPr lang="en-US" sz="2400" dirty="0">
                <a:latin typeface="Times New Roman" panose="02020603050405020304" pitchFamily="18" charset="0"/>
                <a:cs typeface="Times New Roman" panose="02020603050405020304" pitchFamily="18" charset="0"/>
              </a:rPr>
              <a:t>Those who have mortgaged or rented homes default more in comparison with those who own homes, which isn't surprising since the obligation of mortgage or rent payment inadvertently affects their ability to repay </a:t>
            </a:r>
            <a:r>
              <a:rPr lang="en-US" sz="2400" dirty="0" smtClean="0">
                <a:latin typeface="Times New Roman" panose="02020603050405020304" pitchFamily="18" charset="0"/>
                <a:cs typeface="Times New Roman" panose="02020603050405020304" pitchFamily="18" charset="0"/>
              </a:rPr>
              <a:t>loans</a:t>
            </a: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regards to purpose of loan, 'debt' seems to stand high amongst defaulters. </a:t>
            </a:r>
            <a:r>
              <a:rPr lang="en-US" sz="2400" dirty="0">
                <a:latin typeface="Times New Roman" panose="02020603050405020304" pitchFamily="18" charset="0"/>
                <a:cs typeface="Times New Roman" panose="02020603050405020304" pitchFamily="18" charset="0"/>
              </a:rPr>
              <a:t>This implies those who availed loans to pay off other liabilities and consumer debts are more likely to default which is intuitive in itself.</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951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Probability of Default</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sz="2400" dirty="0" smtClean="0">
                <a:latin typeface="Times New Roman" panose="02020603050405020304" pitchFamily="18" charset="0"/>
                <a:cs typeface="Times New Roman" panose="02020603050405020304" pitchFamily="18" charset="0"/>
              </a:rPr>
              <a:t>Banks and lending institutions must be cautious whilst extending loans and such for individuals with low credit score as they have a high chance of default</a:t>
            </a:r>
          </a:p>
          <a:p>
            <a:pPr>
              <a:lnSpc>
                <a:spcPct val="120000"/>
              </a:lnSpc>
            </a:pPr>
            <a:r>
              <a:rPr lang="en-US" sz="2400" dirty="0" smtClean="0">
                <a:latin typeface="Times New Roman" panose="02020603050405020304" pitchFamily="18" charset="0"/>
                <a:cs typeface="Times New Roman" panose="02020603050405020304" pitchFamily="18" charset="0"/>
              </a:rPr>
              <a:t>If the applicant appears to have rents or mortgages to be paid off, banks must ensure that would not hinder loan repayment in any manner or form </a:t>
            </a:r>
          </a:p>
          <a:p>
            <a:pPr>
              <a:lnSpc>
                <a:spcPct val="120000"/>
              </a:lnSpc>
            </a:pPr>
            <a:r>
              <a:rPr lang="en-US" sz="2400" dirty="0" smtClean="0">
                <a:latin typeface="Times New Roman" panose="02020603050405020304" pitchFamily="18" charset="0"/>
                <a:cs typeface="Times New Roman" panose="02020603050405020304" pitchFamily="18" charset="0"/>
              </a:rPr>
              <a:t>Those who have a history of  debt or bankruptcy must be avoided at all costs as their probability of default would be high which in turn would turn out to be a huge loss for the bank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816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a:lnSpc>
                <a:spcPct val="120000"/>
              </a:lnSpc>
            </a:pPr>
            <a:r>
              <a:rPr lang="en-IN" sz="2400" dirty="0">
                <a:latin typeface="Times New Roman" panose="02020603050405020304" pitchFamily="18" charset="0"/>
                <a:cs typeface="Times New Roman" panose="02020603050405020304" pitchFamily="18" charset="0"/>
              </a:rPr>
              <a:t>LIME: Local Interpretable Model-Agnostic Explanations</a:t>
            </a:r>
          </a:p>
          <a:p>
            <a:pPr>
              <a:lnSpc>
                <a:spcPct val="120000"/>
              </a:lnSpc>
            </a:pPr>
            <a:r>
              <a:rPr lang="en-IN" sz="2400" dirty="0">
                <a:latin typeface="Times New Roman" panose="02020603050405020304" pitchFamily="18" charset="0"/>
                <a:cs typeface="Times New Roman" panose="02020603050405020304" pitchFamily="18" charset="0"/>
              </a:rPr>
              <a:t>LIME is an actual method developed by researchers to gain greater transparency on what’s happening inside an algorithm. </a:t>
            </a:r>
          </a:p>
          <a:p>
            <a:pPr>
              <a:lnSpc>
                <a:spcPct val="120000"/>
              </a:lnSpc>
            </a:pPr>
            <a:r>
              <a:rPr lang="en-IN" sz="2400" dirty="0">
                <a:latin typeface="Times New Roman" panose="02020603050405020304" pitchFamily="18" charset="0"/>
                <a:cs typeface="Times New Roman" panose="02020603050405020304" pitchFamily="18" charset="0"/>
              </a:rPr>
              <a:t>The researchers explain that LIME can explain “the predictions of any classifier in an interpretable and faithful manner, by learning an interpretable model locally around the prediction.”</a:t>
            </a:r>
          </a:p>
          <a:p>
            <a:pPr>
              <a:lnSpc>
                <a:spcPct val="120000"/>
              </a:lnSpc>
            </a:pPr>
            <a:r>
              <a:rPr lang="en-IN" sz="2400" dirty="0">
                <a:latin typeface="Times New Roman" panose="02020603050405020304" pitchFamily="18" charset="0"/>
                <a:cs typeface="Times New Roman" panose="02020603050405020304" pitchFamily="18" charset="0"/>
              </a:rPr>
              <a:t>What this </a:t>
            </a:r>
            <a:r>
              <a:rPr lang="en-IN" sz="2400" dirty="0" smtClean="0">
                <a:latin typeface="Times New Roman" panose="02020603050405020304" pitchFamily="18" charset="0"/>
                <a:cs typeface="Times New Roman" panose="02020603050405020304" pitchFamily="18" charset="0"/>
              </a:rPr>
              <a:t>means: </a:t>
            </a:r>
            <a:r>
              <a:rPr lang="en-IN" sz="2400" dirty="0">
                <a:latin typeface="Times New Roman" panose="02020603050405020304" pitchFamily="18" charset="0"/>
                <a:cs typeface="Times New Roman" panose="02020603050405020304" pitchFamily="18" charset="0"/>
              </a:rPr>
              <a:t>LIME model develops an approximation of the model by testing it out to see what happens when certain aspects within the model are changed. Essentially it’s about trying to recreate the output from the same input through a process of experimentation</a:t>
            </a: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048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LIME</a:t>
            </a:r>
            <a:endParaRPr lang="en-IN" sz="3600"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Install LIME in ANACONDA – </a:t>
            </a:r>
            <a:r>
              <a:rPr lang="en-IN" sz="2400" i="1" dirty="0">
                <a:latin typeface="Times New Roman"/>
                <a:ea typeface="Times New Roman"/>
                <a:cs typeface="Times New Roman"/>
                <a:sym typeface="Times New Roman"/>
              </a:rPr>
              <a:t>pip install LIME</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Import the following packages:</a:t>
            </a:r>
            <a:endParaRPr lang="en-IN" sz="2400" dirty="0"/>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Extract all the features from your data and place them in different lists based on their type (float in one list, int64 in another)</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Concatenate the list of features into a single list (utilized by the LIME explainer)</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Run the </a:t>
            </a:r>
            <a:r>
              <a:rPr lang="en-IN" sz="2400" dirty="0" smtClean="0">
                <a:latin typeface="Times New Roman"/>
                <a:ea typeface="Times New Roman"/>
                <a:cs typeface="Times New Roman"/>
                <a:sym typeface="Times New Roman"/>
              </a:rPr>
              <a:t>Best model (</a:t>
            </a:r>
            <a:r>
              <a:rPr lang="en-IN" sz="2400" dirty="0" err="1" smtClean="0">
                <a:latin typeface="Times New Roman"/>
                <a:ea typeface="Times New Roman"/>
                <a:cs typeface="Times New Roman"/>
                <a:sym typeface="Times New Roman"/>
              </a:rPr>
              <a:t>lrclassifier_tuned</a:t>
            </a:r>
            <a:r>
              <a:rPr lang="en-IN" sz="2400" dirty="0" smtClean="0">
                <a:latin typeface="Times New Roman"/>
                <a:ea typeface="Times New Roman"/>
                <a:cs typeface="Times New Roman"/>
                <a:sym typeface="Times New Roman"/>
              </a:rPr>
              <a:t>) and </a:t>
            </a:r>
            <a:r>
              <a:rPr lang="en-IN" sz="2400" dirty="0">
                <a:latin typeface="Times New Roman"/>
                <a:ea typeface="Times New Roman"/>
                <a:cs typeface="Times New Roman"/>
                <a:sym typeface="Times New Roman"/>
              </a:rPr>
              <a:t>obtain the prediction probabilities for the target variable </a:t>
            </a:r>
            <a:r>
              <a:rPr lang="en-IN" sz="2400" dirty="0" smtClean="0">
                <a:latin typeface="Times New Roman"/>
                <a:ea typeface="Times New Roman"/>
                <a:cs typeface="Times New Roman"/>
                <a:sym typeface="Times New Roman"/>
              </a:rPr>
              <a:t>(‘</a:t>
            </a:r>
            <a:r>
              <a:rPr lang="en-IN" sz="2400" dirty="0" err="1" smtClean="0">
                <a:latin typeface="Times New Roman"/>
                <a:ea typeface="Times New Roman"/>
                <a:cs typeface="Times New Roman"/>
                <a:sym typeface="Times New Roman"/>
              </a:rPr>
              <a:t>loan_status_encoded</a:t>
            </a:r>
            <a:r>
              <a:rPr lang="en-IN" sz="2400" dirty="0" smtClean="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(needed for the LIME explainer)</a:t>
            </a:r>
            <a:endParaRPr lang="en-IN" sz="2400" dirty="0"/>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p:txBody>
      </p:sp>
      <p:pic>
        <p:nvPicPr>
          <p:cNvPr id="4" name="Google Shape;362;p41"/>
          <p:cNvPicPr preferRelativeResize="0"/>
          <p:nvPr/>
        </p:nvPicPr>
        <p:blipFill rotWithShape="1">
          <a:blip r:embed="rId2">
            <a:alphaModFix/>
          </a:blip>
          <a:srcRect/>
          <a:stretch/>
        </p:blipFill>
        <p:spPr>
          <a:xfrm>
            <a:off x="3871278" y="3016251"/>
            <a:ext cx="2485818" cy="451247"/>
          </a:xfrm>
          <a:prstGeom prst="rect">
            <a:avLst/>
          </a:prstGeom>
          <a:noFill/>
          <a:ln>
            <a:noFill/>
          </a:ln>
        </p:spPr>
      </p:pic>
    </p:spTree>
    <p:extLst>
      <p:ext uri="{BB962C8B-B14F-4D97-AF65-F5344CB8AC3E}">
        <p14:creationId xmlns:p14="http://schemas.microsoft.com/office/powerpoint/2010/main" val="1061080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Credit Risk </a:t>
            </a:r>
            <a:r>
              <a:rPr lang="en-IN" sz="4000" dirty="0" err="1">
                <a:latin typeface="Times New Roman" panose="02020603050405020304" pitchFamily="18" charset="0"/>
                <a:cs typeface="Times New Roman" panose="02020603050405020304" pitchFamily="18" charset="0"/>
              </a:rPr>
              <a:t>Modeling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A </a:t>
            </a:r>
            <a:r>
              <a:rPr lang="en-IN" sz="2400" dirty="0">
                <a:latin typeface="Times New Roman" panose="02020603050405020304" pitchFamily="18" charset="0"/>
                <a:cs typeface="Times New Roman" panose="02020603050405020304" pitchFamily="18" charset="0"/>
              </a:rPr>
              <a:t>growing number of financial institutions are investing in new technologies </a:t>
            </a:r>
            <a:r>
              <a:rPr lang="en-IN" sz="2400" dirty="0" smtClean="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make it possible to create credit risk models using machine learning languages, such as </a:t>
            </a:r>
            <a:r>
              <a:rPr lang="en-IN" sz="2400" dirty="0" smtClean="0">
                <a:latin typeface="Times New Roman" panose="02020603050405020304" pitchFamily="18" charset="0"/>
                <a:cs typeface="Times New Roman" panose="02020603050405020304" pitchFamily="18" charset="0"/>
              </a:rPr>
              <a:t>Python, R, etc.,</a:t>
            </a:r>
          </a:p>
          <a:p>
            <a:pPr>
              <a:lnSpc>
                <a:spcPct val="120000"/>
              </a:lnSpc>
            </a:pPr>
            <a:r>
              <a:rPr lang="en-IN" sz="2400" dirty="0">
                <a:latin typeface="Times New Roman" panose="02020603050405020304" pitchFamily="18" charset="0"/>
                <a:cs typeface="Times New Roman" panose="02020603050405020304" pitchFamily="18" charset="0"/>
              </a:rPr>
              <a:t>To predict the likelihood of default, lenders leverage historical data to guess how a consumer will behave in the </a:t>
            </a:r>
            <a:r>
              <a:rPr lang="en-IN" sz="2400" dirty="0" smtClean="0">
                <a:latin typeface="Times New Roman" panose="02020603050405020304" pitchFamily="18" charset="0"/>
                <a:cs typeface="Times New Roman" panose="02020603050405020304" pitchFamily="18" charset="0"/>
              </a:rPr>
              <a:t>future</a:t>
            </a:r>
          </a:p>
          <a:p>
            <a:pPr>
              <a:lnSpc>
                <a:spcPct val="120000"/>
              </a:lnSpc>
            </a:pPr>
            <a:r>
              <a:rPr lang="en-IN" sz="2400" dirty="0" smtClean="0">
                <a:latin typeface="Times New Roman" panose="02020603050405020304" pitchFamily="18" charset="0"/>
                <a:cs typeface="Times New Roman" panose="02020603050405020304" pitchFamily="18" charset="0"/>
              </a:rPr>
              <a:t>Traditionally</a:t>
            </a:r>
            <a:r>
              <a:rPr lang="en-IN" sz="2400" dirty="0">
                <a:latin typeface="Times New Roman" panose="02020603050405020304" pitchFamily="18" charset="0"/>
                <a:cs typeface="Times New Roman" panose="02020603050405020304" pitchFamily="18" charset="0"/>
              </a:rPr>
              <a:t>, credit risk models look for </a:t>
            </a:r>
            <a:r>
              <a:rPr lang="en-IN" sz="2400" dirty="0" err="1">
                <a:latin typeface="Times New Roman" panose="02020603050405020304" pitchFamily="18" charset="0"/>
                <a:cs typeface="Times New Roman" panose="02020603050405020304" pitchFamily="18" charset="0"/>
              </a:rPr>
              <a:t>behavioral</a:t>
            </a:r>
            <a:r>
              <a:rPr lang="en-IN" sz="2400" dirty="0">
                <a:latin typeface="Times New Roman" panose="02020603050405020304" pitchFamily="18" charset="0"/>
                <a:cs typeface="Times New Roman" panose="02020603050405020304" pitchFamily="18" charset="0"/>
              </a:rPr>
              <a:t> patterns in factors ranging from payment history to current level of indebtedness to average length of credit </a:t>
            </a:r>
            <a:r>
              <a:rPr lang="en-IN" sz="2400" dirty="0" smtClean="0">
                <a:latin typeface="Times New Roman" panose="02020603050405020304" pitchFamily="18" charset="0"/>
                <a:cs typeface="Times New Roman" panose="02020603050405020304" pitchFamily="18" charset="0"/>
              </a:rPr>
              <a:t>history</a:t>
            </a:r>
          </a:p>
          <a:p>
            <a:pPr>
              <a:lnSpc>
                <a:spcPct val="12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477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a:latin typeface="Times New Roman"/>
                <a:ea typeface="Times New Roman"/>
                <a:cs typeface="Times New Roman"/>
                <a:sym typeface="Times New Roman"/>
              </a:rPr>
              <a:t>Create the LIME explainer:</a:t>
            </a:r>
            <a:endParaRPr lang="en-IN" sz="2400"/>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xtrain</a:t>
            </a:r>
            <a:r>
              <a:rPr lang="en-IN" sz="2400">
                <a:latin typeface="Times New Roman"/>
                <a:ea typeface="Times New Roman"/>
                <a:cs typeface="Times New Roman"/>
                <a:sym typeface="Times New Roman"/>
              </a:rPr>
              <a:t> – training set</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mode </a:t>
            </a:r>
            <a:r>
              <a:rPr lang="en-IN" sz="2400">
                <a:latin typeface="Times New Roman"/>
                <a:ea typeface="Times New Roman"/>
                <a:cs typeface="Times New Roman"/>
                <a:sym typeface="Times New Roman"/>
              </a:rPr>
              <a:t>– type of model </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training_labels</a:t>
            </a:r>
            <a:r>
              <a:rPr lang="en-IN" sz="2400">
                <a:latin typeface="Times New Roman"/>
                <a:ea typeface="Times New Roman"/>
                <a:cs typeface="Times New Roman"/>
                <a:sym typeface="Times New Roman"/>
              </a:rPr>
              <a:t> – target variable</a:t>
            </a:r>
            <a:endParaRPr lang="en-IN" sz="2400"/>
          </a:p>
          <a:p>
            <a:pPr marL="171450" lvl="0" indent="-171450">
              <a:lnSpc>
                <a:spcPct val="120000"/>
              </a:lnSpc>
              <a:spcBef>
                <a:spcPts val="750"/>
              </a:spcBef>
              <a:buClr>
                <a:schemeClr val="dk1"/>
              </a:buClr>
              <a:buSzPts val="1800"/>
            </a:pPr>
            <a:r>
              <a:rPr lang="en-IN" sz="2400" i="1">
                <a:latin typeface="Times New Roman"/>
                <a:ea typeface="Times New Roman"/>
                <a:cs typeface="Times New Roman"/>
                <a:sym typeface="Times New Roman"/>
              </a:rPr>
              <a:t>feature_names</a:t>
            </a:r>
            <a:r>
              <a:rPr lang="en-IN" sz="2400">
                <a:latin typeface="Times New Roman"/>
                <a:ea typeface="Times New Roman"/>
                <a:cs typeface="Times New Roman"/>
                <a:sym typeface="Times New Roman"/>
              </a:rPr>
              <a:t> – concatenated list of features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457" y="2257892"/>
            <a:ext cx="7521366" cy="1179574"/>
          </a:xfrm>
          <a:prstGeom prst="rect">
            <a:avLst/>
          </a:prstGeom>
        </p:spPr>
      </p:pic>
    </p:spTree>
    <p:extLst>
      <p:ext uri="{BB962C8B-B14F-4D97-AF65-F5344CB8AC3E}">
        <p14:creationId xmlns:p14="http://schemas.microsoft.com/office/powerpoint/2010/main" val="299948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run 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Obtain the explanation from LIME for particular values in the test set:</a:t>
            </a:r>
            <a:endParaRPr lang="en-IN" sz="2400" dirty="0"/>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57150">
              <a:lnSpc>
                <a:spcPct val="120000"/>
              </a:lnSpc>
              <a:spcBef>
                <a:spcPts val="750"/>
              </a:spcBef>
              <a:buClr>
                <a:schemeClr val="dk1"/>
              </a:buClr>
              <a:buSzPts val="1800"/>
              <a:buNone/>
            </a:pPr>
            <a:endParaRPr lang="en-IN" sz="2400" dirty="0">
              <a:latin typeface="Times New Roman"/>
              <a:ea typeface="Times New Roman"/>
              <a:cs typeface="Times New Roman"/>
              <a:sym typeface="Times New Roman"/>
            </a:endParaRPr>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The explainer takes a particular observation from the test set for which the probability values of each class is calculated. LIME will provide an explanation for assigning the probability</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Check the LIME for observations that predict both 0 and 1, in this case index 0 (output ‘0’) and index </a:t>
            </a:r>
            <a:r>
              <a:rPr lang="en-IN" sz="2400" dirty="0" smtClean="0">
                <a:latin typeface="Times New Roman"/>
                <a:ea typeface="Times New Roman"/>
                <a:cs typeface="Times New Roman"/>
                <a:sym typeface="Times New Roman"/>
              </a:rPr>
              <a:t>5 </a:t>
            </a:r>
            <a:r>
              <a:rPr lang="en-IN" sz="2400" dirty="0">
                <a:latin typeface="Times New Roman"/>
                <a:ea typeface="Times New Roman"/>
                <a:cs typeface="Times New Roman"/>
                <a:sym typeface="Times New Roman"/>
              </a:rPr>
              <a:t>(output ‘1’), and compare the probability value to the actual class of the target variable for the prediction</a:t>
            </a:r>
            <a:endParaRPr lang="en-IN" sz="2400" dirty="0"/>
          </a:p>
          <a:p>
            <a:pPr marL="171450" lvl="0" indent="-171450">
              <a:lnSpc>
                <a:spcPct val="120000"/>
              </a:lnSpc>
              <a:spcBef>
                <a:spcPts val="0"/>
              </a:spcBef>
              <a:buClr>
                <a:schemeClr val="dk1"/>
              </a:buClr>
              <a:buSzPts val="1800"/>
            </a:pP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624" y="2330955"/>
            <a:ext cx="9214137" cy="496911"/>
          </a:xfrm>
          <a:prstGeom prst="rect">
            <a:avLst/>
          </a:prstGeom>
        </p:spPr>
      </p:pic>
    </p:spTree>
    <p:extLst>
      <p:ext uri="{BB962C8B-B14F-4D97-AF65-F5344CB8AC3E}">
        <p14:creationId xmlns:p14="http://schemas.microsoft.com/office/powerpoint/2010/main" val="150301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877"/>
            <a:ext cx="10515600" cy="1325563"/>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a:t>
            </a:r>
            <a:r>
              <a:rPr lang="en-IN" sz="3600" dirty="0" smtClean="0">
                <a:latin typeface="Times New Roman" panose="02020603050405020304" pitchFamily="18" charset="0"/>
                <a:cs typeface="Times New Roman" panose="02020603050405020304" pitchFamily="18" charset="0"/>
              </a:rPr>
              <a:t>Interpret</a:t>
            </a:r>
            <a:r>
              <a:rPr lang="en-IN" sz="3600" dirty="0" smtClean="0">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LIME</a:t>
            </a:r>
            <a:endParaRPr lang="en-IN"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4805"/>
            <a:ext cx="10452881" cy="3325388"/>
          </a:xfrm>
        </p:spPr>
      </p:pic>
      <p:sp>
        <p:nvSpPr>
          <p:cNvPr id="6" name="Rectangle 5"/>
          <p:cNvSpPr/>
          <p:nvPr/>
        </p:nvSpPr>
        <p:spPr>
          <a:xfrm>
            <a:off x="838200" y="1436937"/>
            <a:ext cx="8954749"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Explanations for row 1 in test data that support class 0:</a:t>
            </a:r>
          </a:p>
        </p:txBody>
      </p:sp>
      <p:sp>
        <p:nvSpPr>
          <p:cNvPr id="7" name="Google Shape;384;p44"/>
          <p:cNvSpPr/>
          <p:nvPr/>
        </p:nvSpPr>
        <p:spPr>
          <a:xfrm>
            <a:off x="838200" y="2940557"/>
            <a:ext cx="1967670" cy="814658"/>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dk1"/>
                </a:solidFill>
                <a:latin typeface="Times New Roman"/>
                <a:ea typeface="Times New Roman"/>
                <a:cs typeface="Times New Roman"/>
                <a:sym typeface="Times New Roman"/>
              </a:rPr>
              <a:t>Prediction probabilities for class 0 and class 1 for xtest[0]</a:t>
            </a:r>
            <a:endParaRPr/>
          </a:p>
        </p:txBody>
      </p:sp>
      <p:sp>
        <p:nvSpPr>
          <p:cNvPr id="8" name="Google Shape;386;p44"/>
          <p:cNvSpPr/>
          <p:nvPr/>
        </p:nvSpPr>
        <p:spPr>
          <a:xfrm>
            <a:off x="9003671" y="5580145"/>
            <a:ext cx="2542634" cy="942109"/>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dirty="0">
                <a:solidFill>
                  <a:schemeClr val="dk1"/>
                </a:solidFill>
                <a:latin typeface="Times New Roman"/>
                <a:ea typeface="Times New Roman"/>
                <a:cs typeface="Times New Roman"/>
                <a:sym typeface="Times New Roman"/>
              </a:rPr>
              <a:t>All features that support each class with their respective values</a:t>
            </a:r>
            <a:endParaRPr dirty="0"/>
          </a:p>
        </p:txBody>
      </p:sp>
      <p:sp>
        <p:nvSpPr>
          <p:cNvPr id="9" name="Google Shape;385;p44"/>
          <p:cNvSpPr/>
          <p:nvPr/>
        </p:nvSpPr>
        <p:spPr>
          <a:xfrm>
            <a:off x="0" y="4050584"/>
            <a:ext cx="3899567" cy="2731623"/>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IN" sz="1350" dirty="0">
                <a:solidFill>
                  <a:schemeClr val="dk1"/>
                </a:solidFill>
                <a:latin typeface="Times New Roman"/>
                <a:ea typeface="Times New Roman"/>
                <a:cs typeface="Times New Roman"/>
                <a:sym typeface="Times New Roman"/>
              </a:rPr>
              <a:t>Features and their relative </a:t>
            </a:r>
            <a:r>
              <a:rPr lang="en-IN" sz="1350" dirty="0" err="1">
                <a:solidFill>
                  <a:schemeClr val="dk1"/>
                </a:solidFill>
                <a:latin typeface="Times New Roman"/>
                <a:ea typeface="Times New Roman"/>
                <a:cs typeface="Times New Roman"/>
                <a:sym typeface="Times New Roman"/>
              </a:rPr>
              <a:t>importances</a:t>
            </a:r>
            <a:endParaRPr lang="en-US" sz="1350" dirty="0" smtClean="0">
              <a:solidFill>
                <a:schemeClr val="dk1"/>
              </a:solidFill>
              <a:latin typeface="Times New Roman"/>
              <a:ea typeface="Times New Roman"/>
              <a:cs typeface="Times New Roman"/>
              <a:sym typeface="Times New Roman"/>
            </a:endParaRPr>
          </a:p>
          <a:p>
            <a:pPr lvl="0" algn="ctr"/>
            <a:r>
              <a:rPr lang="en-US" sz="1350" dirty="0" smtClean="0">
                <a:solidFill>
                  <a:schemeClr val="dk1"/>
                </a:solidFill>
                <a:latin typeface="Times New Roman"/>
                <a:ea typeface="Times New Roman"/>
                <a:cs typeface="Times New Roman"/>
                <a:sym typeface="Times New Roman"/>
              </a:rPr>
              <a:t>The </a:t>
            </a:r>
            <a:r>
              <a:rPr lang="en-US" sz="1350" dirty="0">
                <a:solidFill>
                  <a:schemeClr val="dk1"/>
                </a:solidFill>
                <a:latin typeface="Times New Roman"/>
                <a:ea typeface="Times New Roman"/>
                <a:cs typeface="Times New Roman"/>
                <a:sym typeface="Times New Roman"/>
              </a:rPr>
              <a:t>small numbers indicate importance score - "</a:t>
            </a:r>
            <a:r>
              <a:rPr lang="en-US" sz="1350" dirty="0" err="1">
                <a:solidFill>
                  <a:schemeClr val="dk1"/>
                </a:solidFill>
                <a:latin typeface="Times New Roman"/>
                <a:ea typeface="Times New Roman"/>
                <a:cs typeface="Times New Roman"/>
                <a:sym typeface="Times New Roman"/>
              </a:rPr>
              <a:t>region_SouthEast</a:t>
            </a:r>
            <a:r>
              <a:rPr lang="en-US" sz="1350" dirty="0">
                <a:solidFill>
                  <a:schemeClr val="dk1"/>
                </a:solidFill>
                <a:latin typeface="Times New Roman"/>
                <a:ea typeface="Times New Roman"/>
                <a:cs typeface="Times New Roman"/>
                <a:sym typeface="Times New Roman"/>
              </a:rPr>
              <a:t>" is assigned an importance of 0.04 - and the </a:t>
            </a:r>
            <a:r>
              <a:rPr lang="en-US" sz="1350" dirty="0" err="1">
                <a:solidFill>
                  <a:schemeClr val="dk1"/>
                </a:solidFill>
                <a:latin typeface="Times New Roman"/>
                <a:ea typeface="Times New Roman"/>
                <a:cs typeface="Times New Roman"/>
                <a:sym typeface="Times New Roman"/>
              </a:rPr>
              <a:t>colour</a:t>
            </a:r>
            <a:r>
              <a:rPr lang="en-US" sz="1350" dirty="0">
                <a:solidFill>
                  <a:schemeClr val="dk1"/>
                </a:solidFill>
                <a:latin typeface="Times New Roman"/>
                <a:ea typeface="Times New Roman"/>
                <a:cs typeface="Times New Roman"/>
                <a:sym typeface="Times New Roman"/>
              </a:rPr>
              <a:t> indicates if its contributing to 0 (blue) or 1 (orange). </a:t>
            </a:r>
          </a:p>
          <a:p>
            <a:pPr algn="ctr"/>
            <a:r>
              <a:rPr lang="en-US" sz="1350" dirty="0">
                <a:solidFill>
                  <a:schemeClr val="dk1"/>
                </a:solidFill>
                <a:latin typeface="Times New Roman"/>
                <a:ea typeface="Times New Roman"/>
                <a:cs typeface="Times New Roman"/>
                <a:sym typeface="Times New Roman"/>
              </a:rPr>
              <a:t>The ranges (&lt;=x=&gt;) indicates if this feature’s value satisfies this criteria, it supports class 0 or 1</a:t>
            </a:r>
            <a:endParaRPr lang="en-US" sz="1400" dirty="0"/>
          </a:p>
          <a:p>
            <a:pPr lvl="0" algn="ctr"/>
            <a:r>
              <a:rPr lang="en-US" sz="1350" dirty="0" smtClean="0">
                <a:solidFill>
                  <a:schemeClr val="dk1"/>
                </a:solidFill>
                <a:latin typeface="Times New Roman"/>
                <a:ea typeface="Times New Roman"/>
                <a:cs typeface="Times New Roman"/>
                <a:sym typeface="Times New Roman"/>
              </a:rPr>
              <a:t>This </a:t>
            </a:r>
            <a:r>
              <a:rPr lang="en-US" sz="1350" dirty="0">
                <a:solidFill>
                  <a:schemeClr val="dk1"/>
                </a:solidFill>
                <a:latin typeface="Times New Roman"/>
                <a:ea typeface="Times New Roman"/>
                <a:cs typeface="Times New Roman"/>
                <a:sym typeface="Times New Roman"/>
              </a:rPr>
              <a:t>particular loan applicant is expected not to default as he resides in the </a:t>
            </a:r>
            <a:r>
              <a:rPr lang="en-US" sz="1350" dirty="0" err="1">
                <a:solidFill>
                  <a:schemeClr val="dk1"/>
                </a:solidFill>
                <a:latin typeface="Times New Roman"/>
                <a:ea typeface="Times New Roman"/>
                <a:cs typeface="Times New Roman"/>
                <a:sym typeface="Times New Roman"/>
              </a:rPr>
              <a:t>SouthEast</a:t>
            </a:r>
            <a:r>
              <a:rPr lang="en-US" sz="1350" dirty="0">
                <a:solidFill>
                  <a:schemeClr val="dk1"/>
                </a:solidFill>
                <a:latin typeface="Times New Roman"/>
                <a:ea typeface="Times New Roman"/>
                <a:cs typeface="Times New Roman"/>
                <a:sym typeface="Times New Roman"/>
              </a:rPr>
              <a:t> region of USA and that he's been a long-time employee which does imply he/she may have enough resources to repay the money borrowed. </a:t>
            </a:r>
            <a:r>
              <a:rPr lang="en-IN" sz="1350" dirty="0" smtClean="0">
                <a:solidFill>
                  <a:schemeClr val="dk1"/>
                </a:solidFill>
                <a:latin typeface="Times New Roman"/>
                <a:ea typeface="Times New Roman"/>
                <a:cs typeface="Times New Roman"/>
                <a:sym typeface="Times New Roman"/>
              </a:rPr>
              <a:t> </a:t>
            </a:r>
            <a:endParaRPr dirty="0"/>
          </a:p>
        </p:txBody>
      </p:sp>
    </p:spTree>
    <p:extLst>
      <p:ext uri="{BB962C8B-B14F-4D97-AF65-F5344CB8AC3E}">
        <p14:creationId xmlns:p14="http://schemas.microsoft.com/office/powerpoint/2010/main" val="37143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a:t>
            </a:r>
            <a:r>
              <a:rPr lang="en-IN" sz="3600" dirty="0" smtClean="0">
                <a:latin typeface="Times New Roman" panose="02020603050405020304" pitchFamily="18" charset="0"/>
                <a:cs typeface="Times New Roman" panose="02020603050405020304" pitchFamily="18" charset="0"/>
              </a:rPr>
              <a:t>Interpret</a:t>
            </a:r>
            <a:r>
              <a:rPr lang="en-IN" sz="3600" dirty="0" smtClean="0">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406400" y="1097280"/>
            <a:ext cx="11521440" cy="5486400"/>
          </a:xfrm>
        </p:spPr>
        <p:txBody>
          <a:bodyPr>
            <a:normAutofit/>
          </a:bodyPr>
          <a:lstStyle/>
          <a:p>
            <a:pPr marL="0" indent="0">
              <a:lnSpc>
                <a:spcPct val="120000"/>
              </a:lnSpc>
              <a:spcBef>
                <a:spcPts val="0"/>
              </a:spcBef>
              <a:buClr>
                <a:schemeClr val="dk1"/>
              </a:buClr>
              <a:buSzPts val="1800"/>
              <a:buNone/>
            </a:pPr>
            <a:r>
              <a:rPr lang="en-IN" sz="2400" dirty="0">
                <a:latin typeface="Times New Roman"/>
                <a:ea typeface="Times New Roman"/>
                <a:cs typeface="Times New Roman"/>
                <a:sym typeface="Times New Roman"/>
              </a:rPr>
              <a:t>Explanations for row </a:t>
            </a:r>
            <a:r>
              <a:rPr lang="en-IN" sz="2400" dirty="0">
                <a:latin typeface="Times New Roman"/>
                <a:ea typeface="Times New Roman"/>
                <a:cs typeface="Times New Roman"/>
                <a:sym typeface="Times New Roman"/>
              </a:rPr>
              <a:t>6</a:t>
            </a:r>
            <a:r>
              <a:rPr lang="en-IN" sz="2400" dirty="0" smtClean="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in test data that support class </a:t>
            </a:r>
            <a:r>
              <a:rPr lang="en-IN" sz="2400" dirty="0" smtClean="0">
                <a:latin typeface="Times New Roman"/>
                <a:ea typeface="Times New Roman"/>
                <a:cs typeface="Times New Roman"/>
                <a:sym typeface="Times New Roman"/>
              </a:rPr>
              <a:t>1:</a:t>
            </a:r>
            <a:endParaRPr lang="en-IN" sz="2400" dirty="0"/>
          </a:p>
          <a:p>
            <a:pPr marL="0" lvl="0" indent="0">
              <a:lnSpc>
                <a:spcPct val="120000"/>
              </a:lnSpc>
              <a:spcBef>
                <a:spcPts val="0"/>
              </a:spcBef>
              <a:buClr>
                <a:schemeClr val="dk1"/>
              </a:buClr>
              <a:buSzPts val="1800"/>
              <a:buNone/>
            </a:pPr>
            <a:endParaRPr lang="en-IN"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820" y="1728415"/>
            <a:ext cx="9789022" cy="4855265"/>
          </a:xfrm>
          <a:prstGeom prst="rect">
            <a:avLst/>
          </a:prstGeom>
        </p:spPr>
      </p:pic>
      <p:sp>
        <p:nvSpPr>
          <p:cNvPr id="9" name="Google Shape;384;p44"/>
          <p:cNvSpPr/>
          <p:nvPr/>
        </p:nvSpPr>
        <p:spPr>
          <a:xfrm>
            <a:off x="1093469" y="2766287"/>
            <a:ext cx="1967670" cy="814658"/>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dirty="0">
                <a:solidFill>
                  <a:schemeClr val="dk1"/>
                </a:solidFill>
                <a:latin typeface="Times New Roman"/>
                <a:ea typeface="Times New Roman"/>
                <a:cs typeface="Times New Roman"/>
                <a:sym typeface="Times New Roman"/>
              </a:rPr>
              <a:t>Prediction probabilities for class 0 and class 1 for </a:t>
            </a:r>
            <a:r>
              <a:rPr lang="en-IN" sz="1350" dirty="0" err="1" smtClean="0">
                <a:solidFill>
                  <a:schemeClr val="dk1"/>
                </a:solidFill>
                <a:latin typeface="Times New Roman"/>
                <a:ea typeface="Times New Roman"/>
                <a:cs typeface="Times New Roman"/>
                <a:sym typeface="Times New Roman"/>
              </a:rPr>
              <a:t>xtest</a:t>
            </a:r>
            <a:r>
              <a:rPr lang="en-IN" sz="1350" dirty="0" smtClean="0">
                <a:solidFill>
                  <a:schemeClr val="dk1"/>
                </a:solidFill>
                <a:latin typeface="Times New Roman"/>
                <a:ea typeface="Times New Roman"/>
                <a:cs typeface="Times New Roman"/>
                <a:sym typeface="Times New Roman"/>
              </a:rPr>
              <a:t>[5]</a:t>
            </a:r>
            <a:endParaRPr dirty="0"/>
          </a:p>
        </p:txBody>
      </p:sp>
      <p:sp>
        <p:nvSpPr>
          <p:cNvPr id="10" name="Google Shape;385;p44"/>
          <p:cNvSpPr/>
          <p:nvPr/>
        </p:nvSpPr>
        <p:spPr>
          <a:xfrm>
            <a:off x="406400" y="4743158"/>
            <a:ext cx="3564941" cy="1548462"/>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1350" dirty="0">
                <a:solidFill>
                  <a:schemeClr val="dk1"/>
                </a:solidFill>
                <a:latin typeface="Times New Roman"/>
                <a:ea typeface="Times New Roman"/>
                <a:cs typeface="Times New Roman"/>
                <a:sym typeface="Times New Roman"/>
              </a:rPr>
              <a:t>"</a:t>
            </a:r>
            <a:r>
              <a:rPr lang="en-US" sz="1350" dirty="0" err="1">
                <a:solidFill>
                  <a:schemeClr val="dk1"/>
                </a:solidFill>
                <a:latin typeface="Times New Roman"/>
                <a:ea typeface="Times New Roman"/>
                <a:cs typeface="Times New Roman"/>
                <a:sym typeface="Times New Roman"/>
              </a:rPr>
              <a:t>dti</a:t>
            </a:r>
            <a:r>
              <a:rPr lang="en-US" sz="1350" dirty="0">
                <a:solidFill>
                  <a:schemeClr val="dk1"/>
                </a:solidFill>
                <a:latin typeface="Times New Roman"/>
                <a:ea typeface="Times New Roman"/>
                <a:cs typeface="Times New Roman"/>
                <a:sym typeface="Times New Roman"/>
              </a:rPr>
              <a:t>" or debt-to-income ratio  seems to be high which means the individual's income is not </a:t>
            </a:r>
            <a:r>
              <a:rPr lang="en-US" sz="1350" dirty="0" err="1">
                <a:solidFill>
                  <a:schemeClr val="dk1"/>
                </a:solidFill>
                <a:latin typeface="Times New Roman"/>
                <a:ea typeface="Times New Roman"/>
                <a:cs typeface="Times New Roman"/>
                <a:sym typeface="Times New Roman"/>
              </a:rPr>
              <a:t>suficient</a:t>
            </a:r>
            <a:r>
              <a:rPr lang="en-US" sz="1350" dirty="0">
                <a:solidFill>
                  <a:schemeClr val="dk1"/>
                </a:solidFill>
                <a:latin typeface="Times New Roman"/>
                <a:ea typeface="Times New Roman"/>
                <a:cs typeface="Times New Roman"/>
                <a:sym typeface="Times New Roman"/>
              </a:rPr>
              <a:t> enough to cover his/her debt, which in turn results in that person defaulting in loan payments.</a:t>
            </a:r>
            <a:endParaRPr dirty="0"/>
          </a:p>
        </p:txBody>
      </p:sp>
    </p:spTree>
    <p:extLst>
      <p:ext uri="{BB962C8B-B14F-4D97-AF65-F5344CB8AC3E}">
        <p14:creationId xmlns:p14="http://schemas.microsoft.com/office/powerpoint/2010/main" val="153627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How to </a:t>
            </a:r>
            <a:r>
              <a:rPr lang="en-IN" sz="3600" dirty="0" smtClean="0">
                <a:latin typeface="Times New Roman" panose="02020603050405020304" pitchFamily="18" charset="0"/>
                <a:cs typeface="Times New Roman" panose="02020603050405020304" pitchFamily="18" charset="0"/>
              </a:rPr>
              <a:t>Interpret</a:t>
            </a:r>
            <a:r>
              <a:rPr lang="en-IN" sz="3600" dirty="0" smtClean="0">
                <a:latin typeface="Times New Roman" panose="02020603050405020304" pitchFamily="18" charset="0"/>
                <a:cs typeface="Times New Roman" panose="02020603050405020304" pitchFamily="18" charset="0"/>
              </a:rPr>
              <a:t>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406400" y="1097280"/>
            <a:ext cx="11521440" cy="5486400"/>
          </a:xfrm>
        </p:spPr>
        <p:txBody>
          <a:bodyPr>
            <a:normAutofit/>
          </a:bodyPr>
          <a:lstStyle/>
          <a:p>
            <a:pPr marL="0" indent="0">
              <a:lnSpc>
                <a:spcPct val="120000"/>
              </a:lnSpc>
              <a:spcBef>
                <a:spcPts val="0"/>
              </a:spcBef>
              <a:buClr>
                <a:schemeClr val="dk1"/>
              </a:buClr>
              <a:buSzPts val="1800"/>
              <a:buNone/>
            </a:pPr>
            <a:r>
              <a:rPr lang="en-IN" sz="2400" dirty="0">
                <a:latin typeface="Times New Roman"/>
                <a:ea typeface="Times New Roman"/>
                <a:cs typeface="Times New Roman"/>
                <a:sym typeface="Times New Roman"/>
              </a:rPr>
              <a:t>Explanations for row </a:t>
            </a:r>
            <a:r>
              <a:rPr lang="en-IN" sz="2400" dirty="0">
                <a:latin typeface="Times New Roman"/>
                <a:ea typeface="Times New Roman"/>
                <a:cs typeface="Times New Roman"/>
                <a:sym typeface="Times New Roman"/>
              </a:rPr>
              <a:t>6</a:t>
            </a:r>
            <a:r>
              <a:rPr lang="en-IN" sz="2400" dirty="0" smtClean="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in test data that support class </a:t>
            </a:r>
            <a:r>
              <a:rPr lang="en-IN" sz="2400" dirty="0" smtClean="0">
                <a:latin typeface="Times New Roman"/>
                <a:ea typeface="Times New Roman"/>
                <a:cs typeface="Times New Roman"/>
                <a:sym typeface="Times New Roman"/>
              </a:rPr>
              <a:t>1:</a:t>
            </a:r>
            <a:endParaRPr lang="en-IN" sz="2400" dirty="0"/>
          </a:p>
          <a:p>
            <a:pPr marL="0" lvl="0" indent="0">
              <a:lnSpc>
                <a:spcPct val="120000"/>
              </a:lnSpc>
              <a:spcBef>
                <a:spcPts val="0"/>
              </a:spcBef>
              <a:buClr>
                <a:schemeClr val="dk1"/>
              </a:buClr>
              <a:buSzPts val="1800"/>
              <a:buNone/>
            </a:pPr>
            <a:endParaRPr lang="en-IN"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2035652"/>
            <a:ext cx="11691564" cy="3609655"/>
          </a:xfrm>
          <a:prstGeom prst="rect">
            <a:avLst/>
          </a:prstGeom>
        </p:spPr>
      </p:pic>
      <p:sp>
        <p:nvSpPr>
          <p:cNvPr id="8" name="Google Shape;385;p44"/>
          <p:cNvSpPr/>
          <p:nvPr/>
        </p:nvSpPr>
        <p:spPr>
          <a:xfrm>
            <a:off x="69516" y="3250798"/>
            <a:ext cx="3870503" cy="2475789"/>
          </a:xfrm>
          <a:prstGeom prst="roundRect">
            <a:avLst>
              <a:gd name="adj" fmla="val 16667"/>
            </a:avLst>
          </a:prstGeom>
          <a:solidFill>
            <a:srgbClr val="FFF2C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1350" dirty="0">
                <a:solidFill>
                  <a:schemeClr val="dk1"/>
                </a:solidFill>
                <a:latin typeface="Times New Roman"/>
                <a:ea typeface="Times New Roman"/>
                <a:cs typeface="Times New Roman"/>
                <a:sym typeface="Times New Roman"/>
              </a:rPr>
              <a:t>The number of derogatory public records denoted as "</a:t>
            </a:r>
            <a:r>
              <a:rPr lang="en-US" sz="1350" dirty="0" err="1">
                <a:solidFill>
                  <a:schemeClr val="dk1"/>
                </a:solidFill>
                <a:latin typeface="Times New Roman"/>
                <a:ea typeface="Times New Roman"/>
                <a:cs typeface="Times New Roman"/>
                <a:sym typeface="Times New Roman"/>
              </a:rPr>
              <a:t>pub_rec</a:t>
            </a:r>
            <a:r>
              <a:rPr lang="en-US" sz="1350" dirty="0">
                <a:solidFill>
                  <a:schemeClr val="dk1"/>
                </a:solidFill>
                <a:latin typeface="Times New Roman"/>
                <a:ea typeface="Times New Roman"/>
                <a:cs typeface="Times New Roman"/>
                <a:sym typeface="Times New Roman"/>
              </a:rPr>
              <a:t>" is also alarmingly high which reflects that there were unpaid financial obligations previously and therefore, this candidate carries a higher risk of </a:t>
            </a:r>
            <a:r>
              <a:rPr lang="en-US" sz="1350" dirty="0" smtClean="0">
                <a:solidFill>
                  <a:schemeClr val="dk1"/>
                </a:solidFill>
                <a:latin typeface="Times New Roman"/>
                <a:ea typeface="Times New Roman"/>
                <a:cs typeface="Times New Roman"/>
                <a:sym typeface="Times New Roman"/>
              </a:rPr>
              <a:t>default.</a:t>
            </a:r>
          </a:p>
          <a:p>
            <a:pPr lvl="0" algn="ctr"/>
            <a:r>
              <a:rPr lang="en-US" sz="1350" dirty="0" smtClean="0">
                <a:solidFill>
                  <a:schemeClr val="dk1"/>
                </a:solidFill>
                <a:latin typeface="Times New Roman"/>
                <a:ea typeface="Times New Roman"/>
                <a:cs typeface="Times New Roman"/>
                <a:sym typeface="Times New Roman"/>
              </a:rPr>
              <a:t>The </a:t>
            </a:r>
            <a:r>
              <a:rPr lang="en-US" sz="1350" dirty="0">
                <a:solidFill>
                  <a:schemeClr val="dk1"/>
                </a:solidFill>
                <a:latin typeface="Times New Roman"/>
                <a:ea typeface="Times New Roman"/>
                <a:cs typeface="Times New Roman"/>
                <a:sym typeface="Times New Roman"/>
              </a:rPr>
              <a:t>average fico score is on the downside as well which isn't shocking considering the person's previous records and debt-to-income </a:t>
            </a:r>
            <a:r>
              <a:rPr lang="en-US" sz="1350" dirty="0" smtClean="0">
                <a:solidFill>
                  <a:schemeClr val="dk1"/>
                </a:solidFill>
                <a:latin typeface="Times New Roman"/>
                <a:ea typeface="Times New Roman"/>
                <a:cs typeface="Times New Roman"/>
                <a:sym typeface="Times New Roman"/>
              </a:rPr>
              <a:t>ratio.</a:t>
            </a:r>
            <a:endParaRPr dirty="0"/>
          </a:p>
        </p:txBody>
      </p:sp>
    </p:spTree>
    <p:extLst>
      <p:ext uri="{BB962C8B-B14F-4D97-AF65-F5344CB8AC3E}">
        <p14:creationId xmlns:p14="http://schemas.microsoft.com/office/powerpoint/2010/main" val="303265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a:t>
            </a:r>
            <a:r>
              <a:rPr lang="en-IN" sz="3600" dirty="0" smtClean="0">
                <a:latin typeface="Times New Roman" panose="02020603050405020304" pitchFamily="18" charset="0"/>
                <a:cs typeface="Times New Roman" panose="02020603050405020304" pitchFamily="18" charset="0"/>
              </a:rPr>
              <a:t>LIME</a:t>
            </a:r>
            <a:endParaRPr lang="en-IN" sz="3600" dirty="0"/>
          </a:p>
        </p:txBody>
      </p:sp>
      <p:sp>
        <p:nvSpPr>
          <p:cNvPr id="3" name="Content Placeholder 2"/>
          <p:cNvSpPr>
            <a:spLocks noGrp="1"/>
          </p:cNvSpPr>
          <p:nvPr>
            <p:ph idx="1"/>
          </p:nvPr>
        </p:nvSpPr>
        <p:spPr>
          <a:xfrm>
            <a:off x="838200" y="1690688"/>
            <a:ext cx="10515600" cy="4486275"/>
          </a:xfrm>
        </p:spPr>
        <p:txBody>
          <a:bodyPr>
            <a:normAutofit/>
          </a:bodyPr>
          <a:lstStyle/>
          <a:p>
            <a:pPr marL="171450" lvl="0" indent="-171450">
              <a:lnSpc>
                <a:spcPct val="120000"/>
              </a:lnSpc>
              <a:spcBef>
                <a:spcPts val="0"/>
              </a:spcBef>
              <a:buClr>
                <a:schemeClr val="dk1"/>
              </a:buClr>
              <a:buSzPts val="1800"/>
            </a:pPr>
            <a:r>
              <a:rPr lang="en-IN" sz="2400" dirty="0">
                <a:latin typeface="Times New Roman"/>
                <a:ea typeface="Times New Roman"/>
                <a:cs typeface="Times New Roman"/>
                <a:sym typeface="Times New Roman"/>
              </a:rPr>
              <a:t>In business, a clear understanding of the model is not only necessary for ML experts but also to domain experts </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As much as model accuracy drives businesses, it is equally important to have an inside view on what goes on. Understanding the </a:t>
            </a:r>
            <a:r>
              <a:rPr lang="en-IN" sz="2400" i="1" dirty="0">
                <a:latin typeface="Times New Roman"/>
                <a:ea typeface="Times New Roman"/>
                <a:cs typeface="Times New Roman"/>
                <a:sym typeface="Times New Roman"/>
              </a:rPr>
              <a:t>what</a:t>
            </a:r>
            <a:r>
              <a:rPr lang="en-IN" sz="2400" dirty="0">
                <a:latin typeface="Times New Roman"/>
                <a:ea typeface="Times New Roman"/>
                <a:cs typeface="Times New Roman"/>
                <a:sym typeface="Times New Roman"/>
              </a:rPr>
              <a:t> and </a:t>
            </a:r>
            <a:r>
              <a:rPr lang="en-IN" sz="2400" i="1" dirty="0">
                <a:latin typeface="Times New Roman"/>
                <a:ea typeface="Times New Roman"/>
                <a:cs typeface="Times New Roman"/>
                <a:sym typeface="Times New Roman"/>
              </a:rPr>
              <a:t>why </a:t>
            </a:r>
            <a:r>
              <a:rPr lang="en-IN" sz="2400" dirty="0">
                <a:latin typeface="Times New Roman"/>
                <a:ea typeface="Times New Roman"/>
                <a:cs typeface="Times New Roman"/>
                <a:sym typeface="Times New Roman"/>
              </a:rPr>
              <a:t>of every prediction builds trust in these ML models</a:t>
            </a:r>
            <a:endParaRPr lang="en-IN" sz="2400" dirty="0"/>
          </a:p>
          <a:p>
            <a:pPr marL="171450" lvl="0" indent="-171450">
              <a:lnSpc>
                <a:spcPct val="120000"/>
              </a:lnSpc>
              <a:spcBef>
                <a:spcPts val="750"/>
              </a:spcBef>
              <a:buClr>
                <a:schemeClr val="dk1"/>
              </a:buClr>
              <a:buSzPts val="1800"/>
            </a:pPr>
            <a:r>
              <a:rPr lang="en-IN" sz="2400" dirty="0">
                <a:latin typeface="Times New Roman"/>
                <a:ea typeface="Times New Roman"/>
                <a:cs typeface="Times New Roman"/>
                <a:sym typeface="Times New Roman"/>
              </a:rPr>
              <a:t>LIME provides a global view of a model’s decision boundary and this model interpretability is essential when it comes to interactions between machines and </a:t>
            </a:r>
            <a:r>
              <a:rPr lang="en-IN" sz="2400" dirty="0" smtClean="0">
                <a:latin typeface="Times New Roman"/>
                <a:ea typeface="Times New Roman"/>
                <a:cs typeface="Times New Roman"/>
                <a:sym typeface="Times New Roman"/>
              </a:rPr>
              <a:t>humans</a:t>
            </a:r>
            <a:endParaRPr lang="en-IN" sz="2400" dirty="0"/>
          </a:p>
        </p:txBody>
      </p:sp>
    </p:spTree>
    <p:extLst>
      <p:ext uri="{BB962C8B-B14F-4D97-AF65-F5344CB8AC3E}">
        <p14:creationId xmlns:p14="http://schemas.microsoft.com/office/powerpoint/2010/main" val="3897011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rmAutofit/>
          </a:bodyPr>
          <a:lstStyle/>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LogisticRegression</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penalty: </a:t>
            </a:r>
            <a:r>
              <a:rPr lang="en-IN" sz="2400" dirty="0">
                <a:latin typeface="Times New Roman" panose="02020603050405020304" pitchFamily="18" charset="0"/>
                <a:cs typeface="Times New Roman" panose="02020603050405020304" pitchFamily="18" charset="0"/>
              </a:rPr>
              <a:t>Used to specify the norm used in the </a:t>
            </a:r>
            <a:r>
              <a:rPr lang="en-IN" sz="2400" dirty="0" smtClean="0">
                <a:latin typeface="Times New Roman" panose="02020603050405020304" pitchFamily="18" charset="0"/>
                <a:cs typeface="Times New Roman" panose="02020603050405020304" pitchFamily="18" charset="0"/>
              </a:rPr>
              <a:t>penalization</a:t>
            </a:r>
          </a:p>
          <a:p>
            <a:pPr>
              <a:lnSpc>
                <a:spcPct val="120000"/>
              </a:lnSpc>
            </a:pPr>
            <a:r>
              <a:rPr lang="en-IN" sz="2400" dirty="0" smtClean="0">
                <a:latin typeface="Times New Roman" panose="02020603050405020304" pitchFamily="18" charset="0"/>
                <a:cs typeface="Times New Roman" panose="02020603050405020304" pitchFamily="18" charset="0"/>
              </a:rPr>
              <a:t>solver: </a:t>
            </a:r>
            <a:r>
              <a:rPr lang="en-IN" sz="2400" dirty="0">
                <a:latin typeface="Times New Roman" panose="02020603050405020304" pitchFamily="18" charset="0"/>
                <a:cs typeface="Times New Roman" panose="02020603050405020304" pitchFamily="18" charset="0"/>
              </a:rPr>
              <a:t>Algorithm to use in the optimization </a:t>
            </a:r>
            <a:r>
              <a:rPr lang="en-IN" sz="2400" dirty="0" smtClean="0">
                <a:latin typeface="Times New Roman" panose="02020603050405020304" pitchFamily="18" charset="0"/>
                <a:cs typeface="Times New Roman" panose="02020603050405020304" pitchFamily="18" charset="0"/>
              </a:rPr>
              <a:t>problem</a:t>
            </a:r>
          </a:p>
          <a:p>
            <a:pPr>
              <a:lnSpc>
                <a:spcPct val="120000"/>
              </a:lnSpc>
            </a:pPr>
            <a:r>
              <a:rPr lang="en-IN" sz="2400" dirty="0" smtClean="0">
                <a:latin typeface="Times New Roman" panose="02020603050405020304" pitchFamily="18" charset="0"/>
                <a:cs typeface="Times New Roman" panose="02020603050405020304" pitchFamily="18" charset="0"/>
              </a:rPr>
              <a:t>C: </a:t>
            </a:r>
            <a:r>
              <a:rPr lang="en-IN" sz="2400" dirty="0">
                <a:latin typeface="Times New Roman" panose="02020603050405020304" pitchFamily="18" charset="0"/>
                <a:cs typeface="Times New Roman" panose="02020603050405020304" pitchFamily="18" charset="0"/>
              </a:rPr>
              <a:t>Inverse of regularization strength; must be a positive float. Like in support vector machines, smaller values specify stronger </a:t>
            </a:r>
            <a:r>
              <a:rPr lang="en-IN" sz="2400" dirty="0" smtClean="0">
                <a:latin typeface="Times New Roman" panose="02020603050405020304" pitchFamily="18" charset="0"/>
                <a:cs typeface="Times New Roman" panose="02020603050405020304" pitchFamily="18" charset="0"/>
              </a:rPr>
              <a:t>regularization</a:t>
            </a:r>
          </a:p>
          <a:p>
            <a:pPr>
              <a:lnSpc>
                <a:spcPct val="120000"/>
              </a:lnSpc>
            </a:pPr>
            <a:r>
              <a:rPr lang="en-IN" sz="2000" dirty="0" smtClean="0">
                <a:latin typeface="Times New Roman" panose="02020603050405020304" pitchFamily="18" charset="0"/>
                <a:cs typeface="Times New Roman" panose="02020603050405020304" pitchFamily="18" charset="0"/>
                <a:hlinkClick r:id="rId2"/>
              </a:rPr>
              <a:t>https://scikit-learn.org/stable/modules/generated/sklearn.linear_model.LogisticRegression.html</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95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rmAutofit/>
          </a:bodyPr>
          <a:lstStyle/>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DecisionTreeClassifier</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criterion: </a:t>
            </a:r>
            <a:r>
              <a:rPr lang="en-IN" sz="2400" dirty="0">
                <a:latin typeface="Times New Roman" panose="02020603050405020304" pitchFamily="18" charset="0"/>
                <a:cs typeface="Times New Roman" panose="02020603050405020304" pitchFamily="18" charset="0"/>
              </a:rPr>
              <a:t>The function to measure the quality of a </a:t>
            </a:r>
            <a:r>
              <a:rPr lang="en-IN" sz="2400" dirty="0" smtClean="0">
                <a:latin typeface="Times New Roman" panose="02020603050405020304" pitchFamily="18" charset="0"/>
                <a:cs typeface="Times New Roman" panose="02020603050405020304" pitchFamily="18" charset="0"/>
              </a:rPr>
              <a:t>split</a:t>
            </a:r>
          </a:p>
          <a:p>
            <a:pPr>
              <a:lnSpc>
                <a:spcPct val="120000"/>
              </a:lnSpc>
            </a:pPr>
            <a:r>
              <a:rPr lang="en-IN" sz="2400" dirty="0" err="1" smtClean="0">
                <a:latin typeface="Times New Roman" panose="02020603050405020304" pitchFamily="18" charset="0"/>
                <a:cs typeface="Times New Roman" panose="02020603050405020304" pitchFamily="18" charset="0"/>
              </a:rPr>
              <a:t>max_depth</a:t>
            </a:r>
            <a:r>
              <a:rPr lang="en-IN" sz="2400" dirty="0">
                <a:latin typeface="Times New Roman" panose="02020603050405020304" pitchFamily="18" charset="0"/>
                <a:cs typeface="Times New Roman" panose="02020603050405020304" pitchFamily="18" charset="0"/>
              </a:rPr>
              <a:t>: The maximum depth of the </a:t>
            </a:r>
            <a:r>
              <a:rPr lang="en-IN" sz="2400" dirty="0" smtClean="0">
                <a:latin typeface="Times New Roman" panose="02020603050405020304" pitchFamily="18" charset="0"/>
                <a:cs typeface="Times New Roman" panose="02020603050405020304" pitchFamily="18" charset="0"/>
              </a:rPr>
              <a:t>tree</a:t>
            </a:r>
          </a:p>
          <a:p>
            <a:pPr>
              <a:lnSpc>
                <a:spcPct val="120000"/>
              </a:lnSpc>
            </a:pPr>
            <a:r>
              <a:rPr lang="en-IN" sz="2400" dirty="0" smtClean="0">
                <a:latin typeface="Times New Roman" panose="02020603050405020304" pitchFamily="18" charset="0"/>
                <a:cs typeface="Times New Roman" panose="02020603050405020304" pitchFamily="18" charset="0"/>
              </a:rPr>
              <a:t>splitter</a:t>
            </a:r>
            <a:r>
              <a:rPr lang="en-IN" sz="2400" dirty="0">
                <a:latin typeface="Times New Roman" panose="02020603050405020304" pitchFamily="18" charset="0"/>
                <a:cs typeface="Times New Roman" panose="02020603050405020304" pitchFamily="18" charset="0"/>
              </a:rPr>
              <a:t>: The strategy used to choose the split at each </a:t>
            </a:r>
            <a:r>
              <a:rPr lang="en-IN" sz="2400" dirty="0" smtClean="0">
                <a:latin typeface="Times New Roman" panose="02020603050405020304" pitchFamily="18" charset="0"/>
                <a:cs typeface="Times New Roman" panose="02020603050405020304" pitchFamily="18" charset="0"/>
              </a:rPr>
              <a:t>node</a:t>
            </a:r>
          </a:p>
          <a:p>
            <a:pPr>
              <a:lnSpc>
                <a:spcPct val="120000"/>
              </a:lnSpc>
            </a:pPr>
            <a:r>
              <a:rPr lang="en-IN" sz="2400" dirty="0" err="1" smtClean="0">
                <a:latin typeface="Times New Roman" panose="02020603050405020304" pitchFamily="18" charset="0"/>
                <a:cs typeface="Times New Roman" panose="02020603050405020304" pitchFamily="18" charset="0"/>
              </a:rPr>
              <a:t>max_features</a:t>
            </a:r>
            <a:r>
              <a:rPr lang="en-IN" sz="2400" dirty="0">
                <a:latin typeface="Times New Roman" panose="02020603050405020304" pitchFamily="18" charset="0"/>
                <a:cs typeface="Times New Roman" panose="02020603050405020304" pitchFamily="18" charset="0"/>
              </a:rPr>
              <a:t>: The number of features to consider when looking for the best split</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hlinkClick r:id="rId2"/>
              </a:rPr>
              <a:t>https://scikit-learn.org/stable/modules/generated/sklearn.tree.DecisionTreeClassifier.html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155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rmAutofit/>
          </a:bodyPr>
          <a:lstStyle/>
          <a:p>
            <a:pPr marL="0" indent="0">
              <a:lnSpc>
                <a:spcPct val="120000"/>
              </a:lnSpc>
              <a:buNone/>
            </a:pPr>
            <a:r>
              <a:rPr lang="en-IN" sz="2400" dirty="0" err="1" smtClean="0">
                <a:latin typeface="Times New Roman" panose="02020603050405020304" pitchFamily="18" charset="0"/>
                <a:cs typeface="Times New Roman" panose="02020603050405020304" pitchFamily="18" charset="0"/>
              </a:rPr>
              <a:t>RandomForestClassifier</a:t>
            </a:r>
            <a:r>
              <a:rPr lang="en-IN" sz="2400" dirty="0" smtClean="0">
                <a:latin typeface="Times New Roman" panose="02020603050405020304" pitchFamily="18" charset="0"/>
                <a:cs typeface="Times New Roman" panose="02020603050405020304" pitchFamily="18" charset="0"/>
              </a:rPr>
              <a:t>: </a:t>
            </a:r>
          </a:p>
          <a:p>
            <a:pPr>
              <a:lnSpc>
                <a:spcPct val="120000"/>
              </a:lnSpc>
            </a:pPr>
            <a:r>
              <a:rPr lang="en-IN" sz="2400" dirty="0" smtClean="0">
                <a:latin typeface="Times New Roman" panose="02020603050405020304" pitchFamily="18" charset="0"/>
                <a:cs typeface="Times New Roman" panose="02020603050405020304" pitchFamily="18" charset="0"/>
              </a:rPr>
              <a:t>criterion</a:t>
            </a:r>
            <a:r>
              <a:rPr lang="en-IN" sz="2400" dirty="0">
                <a:latin typeface="Times New Roman" panose="02020603050405020304" pitchFamily="18" charset="0"/>
                <a:cs typeface="Times New Roman" panose="02020603050405020304" pitchFamily="18" charset="0"/>
              </a:rPr>
              <a:t>: The function to measure the quality of a </a:t>
            </a:r>
            <a:r>
              <a:rPr lang="en-IN" sz="2400" dirty="0" smtClean="0">
                <a:latin typeface="Times New Roman" panose="02020603050405020304" pitchFamily="18" charset="0"/>
                <a:cs typeface="Times New Roman" panose="02020603050405020304" pitchFamily="18" charset="0"/>
              </a:rPr>
              <a:t>split</a:t>
            </a:r>
          </a:p>
          <a:p>
            <a:pPr>
              <a:lnSpc>
                <a:spcPct val="120000"/>
              </a:lnSpc>
            </a:pPr>
            <a:r>
              <a:rPr lang="en-IN" sz="2400" dirty="0" err="1" smtClean="0">
                <a:latin typeface="Times New Roman" panose="02020603050405020304" pitchFamily="18" charset="0"/>
                <a:cs typeface="Times New Roman" panose="02020603050405020304" pitchFamily="18" charset="0"/>
              </a:rPr>
              <a:t>n_estimators</a:t>
            </a:r>
            <a:r>
              <a:rPr lang="en-IN" sz="2400" dirty="0">
                <a:latin typeface="Times New Roman" panose="02020603050405020304" pitchFamily="18" charset="0"/>
                <a:cs typeface="Times New Roman" panose="02020603050405020304" pitchFamily="18" charset="0"/>
              </a:rPr>
              <a:t>: The number of trees in the forest.</a:t>
            </a:r>
          </a:p>
          <a:p>
            <a:pPr>
              <a:lnSpc>
                <a:spcPct val="120000"/>
              </a:lnSpc>
            </a:pPr>
            <a:r>
              <a:rPr lang="en-IN" sz="2400" dirty="0" err="1" smtClean="0">
                <a:latin typeface="Times New Roman" panose="02020603050405020304" pitchFamily="18" charset="0"/>
                <a:cs typeface="Times New Roman" panose="02020603050405020304" pitchFamily="18" charset="0"/>
              </a:rPr>
              <a:t>max_depth</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maximum depth of the </a:t>
            </a:r>
            <a:r>
              <a:rPr lang="en-IN" sz="2400" dirty="0" smtClean="0">
                <a:latin typeface="Times New Roman" panose="02020603050405020304" pitchFamily="18" charset="0"/>
                <a:cs typeface="Times New Roman" panose="02020603050405020304" pitchFamily="18" charset="0"/>
              </a:rPr>
              <a:t>tree</a:t>
            </a:r>
          </a:p>
          <a:p>
            <a:pPr>
              <a:lnSpc>
                <a:spcPct val="120000"/>
              </a:lnSpc>
            </a:pPr>
            <a:r>
              <a:rPr lang="en-IN" sz="2400" dirty="0" err="1" smtClean="0">
                <a:latin typeface="Times New Roman" panose="02020603050405020304" pitchFamily="18" charset="0"/>
                <a:cs typeface="Times New Roman" panose="02020603050405020304" pitchFamily="18" charset="0"/>
              </a:rPr>
              <a:t>min_samples_split</a:t>
            </a:r>
            <a:r>
              <a:rPr lang="en-IN" sz="2400" dirty="0">
                <a:latin typeface="Times New Roman" panose="02020603050405020304" pitchFamily="18" charset="0"/>
                <a:cs typeface="Times New Roman" panose="02020603050405020304" pitchFamily="18" charset="0"/>
              </a:rPr>
              <a:t>: The minimum number of samples required to split an internal node</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hlinkClick r:id="rId2"/>
              </a:rPr>
              <a:t>https://scikit-learn.org/stable/modules/generated/sklearn.ensemble.RandomForestClassifier.html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373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Autofit/>
          </a:bodyPr>
          <a:lstStyle/>
          <a:p>
            <a:pPr marL="0" indent="0">
              <a:lnSpc>
                <a:spcPct val="100000"/>
              </a:lnSpc>
              <a:buNone/>
            </a:pPr>
            <a:r>
              <a:rPr lang="en-IN" sz="2400" dirty="0" err="1" smtClean="0">
                <a:latin typeface="Times New Roman" panose="02020603050405020304" pitchFamily="18" charset="0"/>
                <a:cs typeface="Times New Roman" panose="02020603050405020304" pitchFamily="18" charset="0"/>
              </a:rPr>
              <a:t>AdaBoostClassifier</a:t>
            </a:r>
            <a:r>
              <a:rPr lang="en-IN" sz="2400" dirty="0" smtClean="0">
                <a:latin typeface="Times New Roman" panose="02020603050405020304" pitchFamily="18" charset="0"/>
                <a:cs typeface="Times New Roman" panose="02020603050405020304" pitchFamily="18" charset="0"/>
              </a:rPr>
              <a:t>: </a:t>
            </a:r>
          </a:p>
          <a:p>
            <a:pPr>
              <a:lnSpc>
                <a:spcPct val="100000"/>
              </a:lnSpc>
            </a:pPr>
            <a:r>
              <a:rPr lang="en-IN" sz="2400" dirty="0" err="1" smtClean="0">
                <a:latin typeface="Times New Roman" panose="02020603050405020304" pitchFamily="18" charset="0"/>
                <a:cs typeface="Times New Roman" panose="02020603050405020304" pitchFamily="18" charset="0"/>
              </a:rPr>
              <a:t>base_estimator</a:t>
            </a:r>
            <a:r>
              <a:rPr lang="en-IN" sz="2400" dirty="0">
                <a:latin typeface="Times New Roman" panose="02020603050405020304" pitchFamily="18" charset="0"/>
                <a:cs typeface="Times New Roman" panose="02020603050405020304" pitchFamily="18" charset="0"/>
              </a:rPr>
              <a:t>: The base estimator from which the boosted ensemble is </a:t>
            </a:r>
            <a:r>
              <a:rPr lang="en-IN" sz="2400" dirty="0" smtClean="0">
                <a:latin typeface="Times New Roman" panose="02020603050405020304" pitchFamily="18" charset="0"/>
                <a:cs typeface="Times New Roman" panose="02020603050405020304" pitchFamily="18" charset="0"/>
              </a:rPr>
              <a:t>built</a:t>
            </a:r>
          </a:p>
          <a:p>
            <a:pPr>
              <a:lnSpc>
                <a:spcPct val="100000"/>
              </a:lnSpc>
            </a:pPr>
            <a:r>
              <a:rPr lang="en-IN" sz="2400" dirty="0" err="1" smtClean="0">
                <a:latin typeface="Times New Roman" panose="02020603050405020304" pitchFamily="18" charset="0"/>
                <a:cs typeface="Times New Roman" panose="02020603050405020304" pitchFamily="18" charset="0"/>
              </a:rPr>
              <a:t>n_estimators</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maximum number of estimators at which boosting is </a:t>
            </a:r>
            <a:r>
              <a:rPr lang="en-IN" sz="2400" dirty="0" smtClean="0">
                <a:latin typeface="Times New Roman" panose="02020603050405020304" pitchFamily="18" charset="0"/>
                <a:cs typeface="Times New Roman" panose="02020603050405020304" pitchFamily="18" charset="0"/>
              </a:rPr>
              <a:t>terminated</a:t>
            </a:r>
          </a:p>
          <a:p>
            <a:pPr>
              <a:lnSpc>
                <a:spcPct val="100000"/>
              </a:lnSpc>
            </a:pPr>
            <a:r>
              <a:rPr lang="en-IN" sz="2400" dirty="0" err="1" smtClean="0">
                <a:latin typeface="Times New Roman" panose="02020603050405020304" pitchFamily="18" charset="0"/>
                <a:cs typeface="Times New Roman" panose="02020603050405020304" pitchFamily="18" charset="0"/>
              </a:rPr>
              <a:t>learning_rate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Weight applied to each classifier at each boosting iteration. A higher learning rate increases the contribution of each </a:t>
            </a:r>
            <a:r>
              <a:rPr lang="en-IN" sz="2400" dirty="0" smtClean="0">
                <a:latin typeface="Times New Roman" panose="02020603050405020304" pitchFamily="18" charset="0"/>
                <a:cs typeface="Times New Roman" panose="02020603050405020304" pitchFamily="18" charset="0"/>
              </a:rPr>
              <a:t>classifier</a:t>
            </a:r>
          </a:p>
          <a:p>
            <a:pPr>
              <a:lnSpc>
                <a:spcPct val="100000"/>
              </a:lnSpc>
            </a:pPr>
            <a:r>
              <a:rPr lang="en-IN" sz="2400" dirty="0" smtClean="0">
                <a:latin typeface="Times New Roman" panose="02020603050405020304" pitchFamily="18" charset="0"/>
                <a:cs typeface="Times New Roman" panose="02020603050405020304" pitchFamily="18" charset="0"/>
              </a:rPr>
              <a:t>algorithm: </a:t>
            </a:r>
            <a:r>
              <a:rPr lang="en-IN" sz="2400" dirty="0">
                <a:latin typeface="Times New Roman" panose="02020603050405020304" pitchFamily="18" charset="0"/>
                <a:cs typeface="Times New Roman" panose="02020603050405020304" pitchFamily="18" charset="0"/>
              </a:rPr>
              <a:t>calculation of class </a:t>
            </a:r>
            <a:r>
              <a:rPr lang="en-IN" sz="2400" dirty="0" smtClean="0">
                <a:latin typeface="Times New Roman" panose="02020603050405020304" pitchFamily="18" charset="0"/>
                <a:cs typeface="Times New Roman" panose="02020603050405020304" pitchFamily="18" charset="0"/>
              </a:rPr>
              <a:t>probabilities</a:t>
            </a:r>
          </a:p>
          <a:p>
            <a:pPr>
              <a:lnSpc>
                <a:spcPct val="100000"/>
              </a:lnSpc>
            </a:pPr>
            <a:r>
              <a:rPr lang="en-IN" sz="2400" dirty="0" err="1" smtClean="0">
                <a:latin typeface="Times New Roman" panose="02020603050405020304" pitchFamily="18" charset="0"/>
                <a:cs typeface="Times New Roman" panose="02020603050405020304" pitchFamily="18" charset="0"/>
              </a:rPr>
              <a:t>random_state</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Controls the random seed given at </a:t>
            </a:r>
            <a:r>
              <a:rPr lang="en-IN" sz="2400" dirty="0" smtClean="0">
                <a:latin typeface="Times New Roman" panose="02020603050405020304" pitchFamily="18" charset="0"/>
                <a:cs typeface="Times New Roman" panose="02020603050405020304" pitchFamily="18" charset="0"/>
              </a:rPr>
              <a:t>each boosting iteration</a:t>
            </a:r>
          </a:p>
          <a:p>
            <a:pPr>
              <a:lnSpc>
                <a:spcPct val="100000"/>
              </a:lnSpc>
            </a:pPr>
            <a:r>
              <a:rPr lang="en-IN" sz="2400" dirty="0">
                <a:latin typeface="Times New Roman" panose="02020603050405020304" pitchFamily="18" charset="0"/>
                <a:cs typeface="Times New Roman" panose="02020603050405020304" pitchFamily="18" charset="0"/>
                <a:hlinkClick r:id="rId2"/>
              </a:rPr>
              <a:t>https://</a:t>
            </a:r>
            <a:r>
              <a:rPr lang="en-IN" sz="2400" dirty="0" smtClean="0">
                <a:latin typeface="Times New Roman" panose="02020603050405020304" pitchFamily="18" charset="0"/>
                <a:cs typeface="Times New Roman" panose="02020603050405020304" pitchFamily="18" charset="0"/>
                <a:hlinkClick r:id="rId2"/>
              </a:rPr>
              <a:t>scikit-learn.org/stable/modules/generated/sklearn.ensemble.AdaBoostClassifier.html</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94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Credit Risk </a:t>
            </a:r>
            <a:r>
              <a:rPr lang="en-IN" sz="4000" dirty="0" err="1" smtClean="0">
                <a:latin typeface="Times New Roman" panose="02020603050405020304" pitchFamily="18" charset="0"/>
                <a:cs typeface="Times New Roman" panose="02020603050405020304" pitchFamily="18" charset="0"/>
              </a:rPr>
              <a:t>Modeling</a:t>
            </a:r>
            <a:r>
              <a:rPr lang="en-IN" sz="4000" dirty="0" smtClean="0">
                <a:latin typeface="Times New Roman" panose="02020603050405020304" pitchFamily="18" charset="0"/>
                <a:cs typeface="Times New Roman" panose="02020603050405020304" pitchFamily="18" charset="0"/>
              </a:rPr>
              <a:t> – Big Data and Analytics</a:t>
            </a:r>
            <a:endParaRPr lang="en-IN" sz="4000" dirty="0"/>
          </a:p>
        </p:txBody>
      </p:sp>
      <p:sp>
        <p:nvSpPr>
          <p:cNvPr id="3" name="Content Placeholder 2"/>
          <p:cNvSpPr>
            <a:spLocks noGrp="1"/>
          </p:cNvSpPr>
          <p:nvPr>
            <p:ph idx="1"/>
          </p:nvPr>
        </p:nvSpPr>
        <p:spPr>
          <a:xfrm>
            <a:off x="240633" y="1515979"/>
            <a:ext cx="6112042" cy="4660984"/>
          </a:xfrm>
        </p:spPr>
        <p:txBody>
          <a:bodyPr>
            <a:normAutofit fontScale="92500"/>
          </a:bodyPr>
          <a:lstStyle/>
          <a:p>
            <a:pPr>
              <a:lnSpc>
                <a:spcPct val="120000"/>
              </a:lnSpc>
            </a:pPr>
            <a:r>
              <a:rPr lang="en-IN" sz="2400" dirty="0">
                <a:latin typeface="Times New Roman" panose="02020603050405020304" pitchFamily="18" charset="0"/>
                <a:cs typeface="Times New Roman" panose="02020603050405020304" pitchFamily="18" charset="0"/>
              </a:rPr>
              <a:t>The rise of analytics and Big Data have helped enhance the process of credit risk measurement. By leveraging data, there is less guesswork and more science behind the ability to predict whether someone will default on any given </a:t>
            </a:r>
            <a:r>
              <a:rPr lang="en-IN" sz="2400" dirty="0" smtClean="0">
                <a:latin typeface="Times New Roman" panose="02020603050405020304" pitchFamily="18" charset="0"/>
                <a:cs typeface="Times New Roman" panose="02020603050405020304" pitchFamily="18" charset="0"/>
              </a:rPr>
              <a:t>loan</a:t>
            </a:r>
          </a:p>
          <a:p>
            <a:pPr>
              <a:lnSpc>
                <a:spcPct val="120000"/>
              </a:lnSpc>
            </a:pPr>
            <a:r>
              <a:rPr lang="en-IN" sz="2400" dirty="0" smtClean="0">
                <a:latin typeface="Times New Roman" panose="02020603050405020304" pitchFamily="18" charset="0"/>
                <a:cs typeface="Times New Roman" panose="02020603050405020304" pitchFamily="18" charset="0"/>
              </a:rPr>
              <a:t>With </a:t>
            </a:r>
            <a:r>
              <a:rPr lang="en-IN" sz="2400" dirty="0">
                <a:latin typeface="Times New Roman" panose="02020603050405020304" pitchFamily="18" charset="0"/>
                <a:cs typeface="Times New Roman" panose="02020603050405020304" pitchFamily="18" charset="0"/>
              </a:rPr>
              <a:t>the recent prominence of innovative Big Data tools and analytics, it’s easier for consumers to capitalize on their credit opportunities and for financial institutions to reach and extend credit to consumers previously thought to be too </a:t>
            </a:r>
            <a:r>
              <a:rPr lang="en-IN" sz="2400" dirty="0" smtClean="0">
                <a:latin typeface="Times New Roman" panose="02020603050405020304" pitchFamily="18" charset="0"/>
                <a:cs typeface="Times New Roman" panose="02020603050405020304" pitchFamily="18" charset="0"/>
              </a:rPr>
              <a:t>risky</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a:p>
            <a:pPr>
              <a:lnSpc>
                <a:spcPct val="120000"/>
              </a:lnSpc>
            </a:pPr>
            <a:endParaRPr lang="en-IN" sz="2400" dirty="0"/>
          </a:p>
        </p:txBody>
      </p:sp>
      <p:pic>
        <p:nvPicPr>
          <p:cNvPr id="4" name="Picture 3"/>
          <p:cNvPicPr>
            <a:picLocks noChangeAspect="1"/>
          </p:cNvPicPr>
          <p:nvPr/>
        </p:nvPicPr>
        <p:blipFill>
          <a:blip r:embed="rId3"/>
          <a:stretch>
            <a:fillRect/>
          </a:stretch>
        </p:blipFill>
        <p:spPr>
          <a:xfrm>
            <a:off x="6472989" y="1901679"/>
            <a:ext cx="5416728" cy="3488469"/>
          </a:xfrm>
          <a:prstGeom prst="rect">
            <a:avLst/>
          </a:prstGeom>
        </p:spPr>
      </p:pic>
    </p:spTree>
    <p:extLst>
      <p:ext uri="{BB962C8B-B14F-4D97-AF65-F5344CB8AC3E}">
        <p14:creationId xmlns:p14="http://schemas.microsoft.com/office/powerpoint/2010/main" val="3630248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355"/>
          </a:xfrm>
        </p:spPr>
        <p:txBody>
          <a:bodyPr>
            <a:normAutofit/>
          </a:bodyPr>
          <a:lstStyle/>
          <a:p>
            <a:pPr algn="ctr"/>
            <a:r>
              <a:rPr lang="en-IN" sz="3200" dirty="0" err="1" smtClean="0">
                <a:latin typeface="Times New Roman" panose="02020603050405020304" pitchFamily="18" charset="0"/>
                <a:cs typeface="Times New Roman" panose="02020603050405020304" pitchFamily="18" charset="0"/>
              </a:rPr>
              <a:t>Hyperparameters</a:t>
            </a:r>
            <a:r>
              <a:rPr lang="en-IN" sz="3200" dirty="0" smtClean="0">
                <a:latin typeface="Times New Roman" panose="02020603050405020304" pitchFamily="18" charset="0"/>
                <a:cs typeface="Times New Roman" panose="02020603050405020304" pitchFamily="18" charset="0"/>
              </a:rPr>
              <a:t> (Important parameters)</a:t>
            </a:r>
            <a:endParaRPr lang="en-IN" sz="3200" dirty="0"/>
          </a:p>
        </p:txBody>
      </p:sp>
      <p:sp>
        <p:nvSpPr>
          <p:cNvPr id="3" name="Content Placeholder 2"/>
          <p:cNvSpPr>
            <a:spLocks noGrp="1"/>
          </p:cNvSpPr>
          <p:nvPr>
            <p:ph idx="1"/>
          </p:nvPr>
        </p:nvSpPr>
        <p:spPr>
          <a:xfrm>
            <a:off x="558800" y="1300480"/>
            <a:ext cx="11084560" cy="5171440"/>
          </a:xfrm>
        </p:spPr>
        <p:txBody>
          <a:bodyPr>
            <a:noAutofit/>
          </a:bodyPr>
          <a:lstStyle/>
          <a:p>
            <a:pPr marL="0" indent="0">
              <a:lnSpc>
                <a:spcPct val="100000"/>
              </a:lnSpc>
              <a:buNone/>
            </a:pPr>
            <a:r>
              <a:rPr lang="en-IN" sz="2400" dirty="0" err="1" smtClean="0">
                <a:latin typeface="Times New Roman" panose="02020603050405020304" pitchFamily="18" charset="0"/>
                <a:cs typeface="Times New Roman" panose="02020603050405020304" pitchFamily="18" charset="0"/>
              </a:rPr>
              <a:t>GradientBoostingClassifier</a:t>
            </a:r>
            <a:r>
              <a:rPr lang="en-IN" sz="2400" dirty="0" smtClean="0">
                <a:latin typeface="Times New Roman" panose="02020603050405020304" pitchFamily="18" charset="0"/>
                <a:cs typeface="Times New Roman" panose="02020603050405020304" pitchFamily="18" charset="0"/>
              </a:rPr>
              <a:t>: </a:t>
            </a:r>
          </a:p>
          <a:p>
            <a:pPr>
              <a:lnSpc>
                <a:spcPct val="100000"/>
              </a:lnSpc>
            </a:pPr>
            <a:r>
              <a:rPr lang="en-IN" sz="2400" dirty="0" err="1" smtClean="0">
                <a:latin typeface="Times New Roman" panose="02020603050405020304" pitchFamily="18" charset="0"/>
                <a:cs typeface="Times New Roman" panose="02020603050405020304" pitchFamily="18" charset="0"/>
              </a:rPr>
              <a:t>learning_rate</a:t>
            </a:r>
            <a:r>
              <a:rPr lang="en-IN" sz="2400" dirty="0">
                <a:latin typeface="Times New Roman" panose="02020603050405020304" pitchFamily="18" charset="0"/>
                <a:cs typeface="Times New Roman" panose="02020603050405020304" pitchFamily="18" charset="0"/>
              </a:rPr>
              <a:t>: Learning rate shrinks the contribution of each </a:t>
            </a:r>
            <a:r>
              <a:rPr lang="en-IN" sz="2400" dirty="0" smtClean="0">
                <a:latin typeface="Times New Roman" panose="02020603050405020304" pitchFamily="18" charset="0"/>
                <a:cs typeface="Times New Roman" panose="02020603050405020304" pitchFamily="18" charset="0"/>
              </a:rPr>
              <a:t>tree</a:t>
            </a:r>
          </a:p>
          <a:p>
            <a:pPr>
              <a:lnSpc>
                <a:spcPct val="100000"/>
              </a:lnSpc>
            </a:pPr>
            <a:r>
              <a:rPr lang="en-IN" sz="2400" dirty="0" err="1" smtClean="0">
                <a:latin typeface="Times New Roman" panose="02020603050405020304" pitchFamily="18" charset="0"/>
                <a:cs typeface="Times New Roman" panose="02020603050405020304" pitchFamily="18" charset="0"/>
              </a:rPr>
              <a:t>n_estimators</a:t>
            </a:r>
            <a:r>
              <a:rPr lang="en-IN" sz="2400" dirty="0">
                <a:latin typeface="Times New Roman" panose="02020603050405020304" pitchFamily="18" charset="0"/>
                <a:cs typeface="Times New Roman" panose="02020603050405020304" pitchFamily="18" charset="0"/>
              </a:rPr>
              <a:t>: The number of boosting stages to </a:t>
            </a:r>
            <a:r>
              <a:rPr lang="en-IN" sz="2400" dirty="0" smtClean="0">
                <a:latin typeface="Times New Roman" panose="02020603050405020304" pitchFamily="18" charset="0"/>
                <a:cs typeface="Times New Roman" panose="02020603050405020304" pitchFamily="18" charset="0"/>
              </a:rPr>
              <a:t>perform</a:t>
            </a:r>
          </a:p>
          <a:p>
            <a:pPr>
              <a:lnSpc>
                <a:spcPct val="100000"/>
              </a:lnSpc>
            </a:pPr>
            <a:r>
              <a:rPr lang="en-IN" sz="2400" dirty="0" smtClean="0">
                <a:latin typeface="Times New Roman" panose="02020603050405020304" pitchFamily="18" charset="0"/>
                <a:cs typeface="Times New Roman" panose="02020603050405020304" pitchFamily="18" charset="0"/>
              </a:rPr>
              <a:t>loss</a:t>
            </a:r>
            <a:r>
              <a:rPr lang="en-IN" sz="2400" dirty="0">
                <a:latin typeface="Times New Roman" panose="02020603050405020304" pitchFamily="18" charset="0"/>
                <a:cs typeface="Times New Roman" panose="02020603050405020304" pitchFamily="18" charset="0"/>
              </a:rPr>
              <a:t>: The loss function to be </a:t>
            </a:r>
            <a:r>
              <a:rPr lang="en-IN" sz="2400" dirty="0" smtClean="0">
                <a:latin typeface="Times New Roman" panose="02020603050405020304" pitchFamily="18" charset="0"/>
                <a:cs typeface="Times New Roman" panose="02020603050405020304" pitchFamily="18" charset="0"/>
              </a:rPr>
              <a:t>optimized</a:t>
            </a:r>
          </a:p>
          <a:p>
            <a:pPr>
              <a:lnSpc>
                <a:spcPct val="100000"/>
              </a:lnSpc>
            </a:pPr>
            <a:r>
              <a:rPr lang="en-IN" sz="2400" dirty="0">
                <a:latin typeface="Times New Roman" panose="02020603050405020304" pitchFamily="18" charset="0"/>
                <a:cs typeface="Times New Roman" panose="02020603050405020304" pitchFamily="18" charset="0"/>
                <a:hlinkClick r:id="rId2"/>
              </a:rPr>
              <a:t>https://</a:t>
            </a:r>
            <a:r>
              <a:rPr lang="en-IN" sz="2400" dirty="0" smtClean="0">
                <a:latin typeface="Times New Roman" panose="02020603050405020304" pitchFamily="18" charset="0"/>
                <a:cs typeface="Times New Roman" panose="02020603050405020304" pitchFamily="18" charset="0"/>
                <a:hlinkClick r:id="rId2"/>
              </a:rPr>
              <a:t>scikit-learn.org/stable/modules/generated/sklearn.ensemble.GradientBoostingClassifier.html</a:t>
            </a:r>
            <a:endParaRPr lang="en-IN" sz="2400"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2400" dirty="0" smtClean="0">
              <a:latin typeface="Times New Roman" panose="02020603050405020304" pitchFamily="18" charset="0"/>
              <a:cs typeface="Times New Roman" panose="02020603050405020304" pitchFamily="18" charset="0"/>
            </a:endParaRPr>
          </a:p>
          <a:p>
            <a:pPr marL="0" indent="0">
              <a:lnSpc>
                <a:spcPct val="10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72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7315" y="2716439"/>
            <a:ext cx="10515600" cy="1325563"/>
          </a:xfrm>
        </p:spPr>
        <p:txBody>
          <a:bodyPr>
            <a:normAutofit/>
          </a:bodyPr>
          <a:lstStyle/>
          <a:p>
            <a:pPr algn="ctr"/>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64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How the Financial Industry is Digitizing </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r>
              <a:rPr lang="en-IN" sz="3600" dirty="0" smtClean="0">
                <a:latin typeface="Times New Roman" panose="02020603050405020304" pitchFamily="18" charset="0"/>
                <a:cs typeface="Times New Roman" panose="02020603050405020304" pitchFamily="18" charset="0"/>
              </a:rPr>
              <a:t>Credit </a:t>
            </a:r>
            <a:r>
              <a:rPr lang="en-IN" sz="3600" dirty="0">
                <a:latin typeface="Times New Roman" panose="02020603050405020304" pitchFamily="18" charset="0"/>
                <a:cs typeface="Times New Roman" panose="02020603050405020304" pitchFamily="18" charset="0"/>
              </a:rPr>
              <a:t>Risk </a:t>
            </a:r>
            <a:r>
              <a:rPr lang="en-IN" sz="3600" dirty="0" err="1">
                <a:latin typeface="Times New Roman" panose="02020603050405020304" pitchFamily="18" charset="0"/>
                <a:cs typeface="Times New Roman" panose="02020603050405020304" pitchFamily="18" charset="0"/>
              </a:rPr>
              <a:t>Modeling</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2505" y="1690688"/>
            <a:ext cx="5799221" cy="4734175"/>
          </a:xfrm>
        </p:spPr>
        <p:txBody>
          <a:bodyPr>
            <a:normAutofit fontScale="92500"/>
          </a:bodyPr>
          <a:lstStyle/>
          <a:p>
            <a:pPr>
              <a:lnSpc>
                <a:spcPct val="120000"/>
              </a:lnSpc>
            </a:pPr>
            <a:r>
              <a:rPr lang="en-IN" sz="2400" dirty="0">
                <a:latin typeface="Times New Roman" panose="02020603050405020304" pitchFamily="18" charset="0"/>
                <a:cs typeface="Times New Roman" panose="02020603050405020304" pitchFamily="18" charset="0"/>
              </a:rPr>
              <a:t>The financial industry is </a:t>
            </a:r>
            <a:r>
              <a:rPr lang="en-IN" sz="2400" dirty="0" smtClean="0">
                <a:latin typeface="Times New Roman" panose="02020603050405020304" pitchFamily="18" charset="0"/>
                <a:cs typeface="Times New Roman" panose="02020603050405020304" pitchFamily="18" charset="0"/>
              </a:rPr>
              <a:t>now </a:t>
            </a:r>
            <a:r>
              <a:rPr lang="en-IN" sz="2400" dirty="0">
                <a:latin typeface="Times New Roman" panose="02020603050405020304" pitchFamily="18" charset="0"/>
                <a:cs typeface="Times New Roman" panose="02020603050405020304" pitchFamily="18" charset="0"/>
              </a:rPr>
              <a:t>using alternative financial data for credit analysis and </a:t>
            </a:r>
            <a:r>
              <a:rPr lang="en-IN" sz="2400" dirty="0" err="1" smtClean="0">
                <a:latin typeface="Times New Roman" panose="02020603050405020304" pitchFamily="18" charset="0"/>
                <a:cs typeface="Times New Roman" panose="02020603050405020304" pitchFamily="18" charset="0"/>
              </a:rPr>
              <a:t>modeling</a:t>
            </a:r>
            <a:endParaRPr lang="en-IN" sz="2400" dirty="0" smtClean="0">
              <a:latin typeface="Times New Roman" panose="02020603050405020304" pitchFamily="18" charset="0"/>
              <a:cs typeface="Times New Roman" panose="02020603050405020304" pitchFamily="18" charset="0"/>
            </a:endParaRP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new approach looks not only at a consumer’s credit score, but at other real-world factors such as rent and utility </a:t>
            </a:r>
            <a:r>
              <a:rPr lang="en-IN" sz="2400" dirty="0" smtClean="0">
                <a:latin typeface="Times New Roman" panose="02020603050405020304" pitchFamily="18" charset="0"/>
                <a:cs typeface="Times New Roman" panose="02020603050405020304" pitchFamily="18" charset="0"/>
              </a:rPr>
              <a:t>payments</a:t>
            </a:r>
          </a:p>
          <a:p>
            <a:pPr>
              <a:lnSpc>
                <a:spcPct val="120000"/>
              </a:lnSpc>
            </a:pPr>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hybrid report shows a clearer picture of a consumer’s transactional data, their assets/liabilities and non-income and deposit information, leading to better lending </a:t>
            </a:r>
            <a:r>
              <a:rPr lang="en-IN" sz="2400" dirty="0" smtClean="0">
                <a:latin typeface="Times New Roman" panose="02020603050405020304" pitchFamily="18" charset="0"/>
                <a:cs typeface="Times New Roman" panose="02020603050405020304" pitchFamily="18" charset="0"/>
              </a:rPr>
              <a:t>decisions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303293" y="1912018"/>
            <a:ext cx="5508158" cy="3863140"/>
          </a:xfrm>
          <a:prstGeom prst="rect">
            <a:avLst/>
          </a:prstGeom>
        </p:spPr>
      </p:pic>
    </p:spTree>
    <p:extLst>
      <p:ext uri="{BB962C8B-B14F-4D97-AF65-F5344CB8AC3E}">
        <p14:creationId xmlns:p14="http://schemas.microsoft.com/office/powerpoint/2010/main" val="35206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Factors affecting Credit </a:t>
            </a:r>
            <a:r>
              <a:rPr lang="en-IN" sz="4000" dirty="0">
                <a:latin typeface="Times New Roman" panose="02020603050405020304" pitchFamily="18" charset="0"/>
                <a:cs typeface="Times New Roman" panose="02020603050405020304" pitchFamily="18" charset="0"/>
              </a:rPr>
              <a:t>Risk </a:t>
            </a:r>
            <a:r>
              <a:rPr lang="en-IN" sz="4000" dirty="0" err="1">
                <a:latin typeface="Times New Roman" panose="02020603050405020304" pitchFamily="18" charset="0"/>
                <a:cs typeface="Times New Roman" panose="02020603050405020304" pitchFamily="18" charset="0"/>
              </a:rPr>
              <a:t>Modeling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Factors affecting credit </a:t>
            </a:r>
            <a:r>
              <a:rPr lang="en-IN" sz="2400" dirty="0">
                <a:latin typeface="Times New Roman" panose="02020603050405020304" pitchFamily="18" charset="0"/>
                <a:cs typeface="Times New Roman" panose="02020603050405020304" pitchFamily="18" charset="0"/>
              </a:rPr>
              <a:t>risk </a:t>
            </a:r>
            <a:r>
              <a:rPr lang="en-IN" sz="2400" dirty="0" err="1" smtClean="0">
                <a:latin typeface="Times New Roman" panose="02020603050405020304" pitchFamily="18" charset="0"/>
                <a:cs typeface="Times New Roman" panose="02020603050405020304" pitchFamily="18" charset="0"/>
              </a:rPr>
              <a:t>modeling</a:t>
            </a:r>
            <a:r>
              <a:rPr lang="en-IN" sz="2400" dirty="0" smtClean="0">
                <a:latin typeface="Times New Roman" panose="02020603050405020304" pitchFamily="18" charset="0"/>
                <a:cs typeface="Times New Roman" panose="02020603050405020304" pitchFamily="18" charset="0"/>
              </a:rPr>
              <a:t> that </a:t>
            </a:r>
            <a:r>
              <a:rPr lang="en-IN" sz="2400" dirty="0">
                <a:latin typeface="Times New Roman" panose="02020603050405020304" pitchFamily="18" charset="0"/>
                <a:cs typeface="Times New Roman" panose="02020603050405020304" pitchFamily="18" charset="0"/>
              </a:rPr>
              <a:t>lenders should </a:t>
            </a:r>
            <a:r>
              <a:rPr lang="en-IN" sz="2400" dirty="0" smtClean="0">
                <a:latin typeface="Times New Roman" panose="02020603050405020304" pitchFamily="18" charset="0"/>
                <a:cs typeface="Times New Roman" panose="02020603050405020304" pitchFamily="18" charset="0"/>
              </a:rPr>
              <a:t>consider:</a:t>
            </a:r>
          </a:p>
          <a:p>
            <a:pPr>
              <a:lnSpc>
                <a:spcPct val="120000"/>
              </a:lnSpc>
            </a:pPr>
            <a:r>
              <a:rPr lang="en-IN" sz="2400" b="1" smtClean="0">
                <a:latin typeface="Times New Roman" panose="02020603050405020304" pitchFamily="18" charset="0"/>
                <a:cs typeface="Times New Roman" panose="02020603050405020304" pitchFamily="18" charset="0"/>
              </a:rPr>
              <a:t>Probability </a:t>
            </a:r>
            <a:r>
              <a:rPr lang="en-IN" sz="2400" b="1" dirty="0">
                <a:latin typeface="Times New Roman" panose="02020603050405020304" pitchFamily="18" charset="0"/>
                <a:cs typeface="Times New Roman" panose="02020603050405020304" pitchFamily="18" charset="0"/>
              </a:rPr>
              <a:t>of Default (POD</a:t>
            </a:r>
            <a:r>
              <a:rPr lang="en-IN" sz="2400" b="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the likelihood that a borrower will default on their loan </a:t>
            </a:r>
            <a:r>
              <a:rPr lang="en-IN" sz="2400" dirty="0" smtClean="0">
                <a:latin typeface="Times New Roman" panose="02020603050405020304" pitchFamily="18" charset="0"/>
                <a:cs typeface="Times New Roman" panose="02020603050405020304" pitchFamily="18" charset="0"/>
              </a:rPr>
              <a:t>obligations</a:t>
            </a:r>
          </a:p>
          <a:p>
            <a:pPr>
              <a:lnSpc>
                <a:spcPct val="120000"/>
              </a:lnSpc>
            </a:pPr>
            <a:r>
              <a:rPr lang="en-IN" sz="2400" dirty="0">
                <a:latin typeface="Times New Roman" panose="02020603050405020304" pitchFamily="18" charset="0"/>
                <a:cs typeface="Times New Roman" panose="02020603050405020304" pitchFamily="18" charset="0"/>
              </a:rPr>
              <a:t>Loss Given Default (LGD</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refers to the amount of loss that a lender will suffer in case a borrower defaults on the </a:t>
            </a:r>
            <a:r>
              <a:rPr lang="en-IN" sz="2400" dirty="0" smtClean="0">
                <a:latin typeface="Times New Roman" panose="02020603050405020304" pitchFamily="18" charset="0"/>
                <a:cs typeface="Times New Roman" panose="02020603050405020304" pitchFamily="18" charset="0"/>
              </a:rPr>
              <a:t>loan</a:t>
            </a:r>
          </a:p>
          <a:p>
            <a:pPr>
              <a:lnSpc>
                <a:spcPct val="120000"/>
              </a:lnSpc>
            </a:pPr>
            <a:r>
              <a:rPr lang="en-IN" sz="2400" dirty="0">
                <a:latin typeface="Times New Roman" panose="02020603050405020304" pitchFamily="18" charset="0"/>
                <a:cs typeface="Times New Roman" panose="02020603050405020304" pitchFamily="18" charset="0"/>
              </a:rPr>
              <a:t>Exposure at Default (EAD) - evaluates the amount of loss exposure that a lender is exposed to at any particular time, and it is an indicator of the risk appetite of the </a:t>
            </a:r>
            <a:r>
              <a:rPr lang="en-IN" sz="2400" dirty="0" smtClean="0">
                <a:latin typeface="Times New Roman" panose="02020603050405020304" pitchFamily="18" charset="0"/>
                <a:cs typeface="Times New Roman" panose="02020603050405020304" pitchFamily="18" charset="0"/>
              </a:rPr>
              <a:t>lender</a:t>
            </a:r>
            <a:endParaRPr lang="en-IN" sz="2400" dirty="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97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Predicting the Probability of Default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979" y="1534025"/>
            <a:ext cx="6136105" cy="4914900"/>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Financial institutions </a:t>
            </a:r>
            <a:r>
              <a:rPr lang="en-IN" sz="2400" dirty="0" smtClean="0">
                <a:latin typeface="Times New Roman" panose="02020603050405020304" pitchFamily="18" charset="0"/>
                <a:cs typeface="Times New Roman" panose="02020603050405020304" pitchFamily="18" charset="0"/>
              </a:rPr>
              <a:t>use </a:t>
            </a:r>
            <a:r>
              <a:rPr lang="en-IN" sz="2400" dirty="0">
                <a:latin typeface="Times New Roman" panose="02020603050405020304" pitchFamily="18" charset="0"/>
                <a:cs typeface="Times New Roman" panose="02020603050405020304" pitchFamily="18" charset="0"/>
              </a:rPr>
              <a:t>credit risk analysis models to determine the probability of default of a potential </a:t>
            </a:r>
            <a:r>
              <a:rPr lang="en-IN" sz="2400" dirty="0" smtClean="0">
                <a:latin typeface="Times New Roman" panose="02020603050405020304" pitchFamily="18" charset="0"/>
                <a:cs typeface="Times New Roman" panose="02020603050405020304" pitchFamily="18" charset="0"/>
              </a:rPr>
              <a:t>borrower</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models provide information on the level of a borrower’s credit risk at any particular </a:t>
            </a:r>
            <a:r>
              <a:rPr lang="en-IN" sz="2400" dirty="0" smtClean="0">
                <a:latin typeface="Times New Roman" panose="02020603050405020304" pitchFamily="18" charset="0"/>
                <a:cs typeface="Times New Roman" panose="02020603050405020304" pitchFamily="18" charset="0"/>
              </a:rPr>
              <a:t>time</a:t>
            </a:r>
          </a:p>
          <a:p>
            <a:pPr>
              <a:lnSpc>
                <a:spcPct val="120000"/>
              </a:lnSpc>
            </a:pPr>
            <a:r>
              <a:rPr lang="en-IN" sz="2400" dirty="0" smtClean="0">
                <a:latin typeface="Times New Roman" panose="02020603050405020304" pitchFamily="18" charset="0"/>
                <a:cs typeface="Times New Roman" panose="02020603050405020304" pitchFamily="18" charset="0"/>
              </a:rPr>
              <a:t>If </a:t>
            </a:r>
            <a:r>
              <a:rPr lang="en-IN" sz="2400" dirty="0">
                <a:latin typeface="Times New Roman" panose="02020603050405020304" pitchFamily="18" charset="0"/>
                <a:cs typeface="Times New Roman" panose="02020603050405020304" pitchFamily="18" charset="0"/>
              </a:rPr>
              <a:t>the lender fails to detect the credit risk in advance, it exposes them to the risk of default and loss of </a:t>
            </a:r>
            <a:r>
              <a:rPr lang="en-IN" sz="2400" dirty="0" smtClean="0">
                <a:latin typeface="Times New Roman" panose="02020603050405020304" pitchFamily="18" charset="0"/>
                <a:cs typeface="Times New Roman" panose="02020603050405020304" pitchFamily="18" charset="0"/>
              </a:rPr>
              <a:t>funds</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090861" y="1534025"/>
            <a:ext cx="4506886" cy="4848726"/>
          </a:xfrm>
          <a:prstGeom prst="rect">
            <a:avLst/>
          </a:prstGeom>
        </p:spPr>
      </p:pic>
    </p:spTree>
    <p:extLst>
      <p:ext uri="{BB962C8B-B14F-4D97-AF65-F5344CB8AC3E}">
        <p14:creationId xmlns:p14="http://schemas.microsoft.com/office/powerpoint/2010/main" val="81955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Predicting the Probability of Default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9705" y="1371600"/>
            <a:ext cx="5678905" cy="5137484"/>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When a customer applies for a loan, banks and other credit providers use statistical models to determine whether to grant the loan based on the likelihood of the loan being </a:t>
            </a:r>
            <a:r>
              <a:rPr lang="en-IN" sz="2400" dirty="0" smtClean="0">
                <a:latin typeface="Times New Roman" panose="02020603050405020304" pitchFamily="18" charset="0"/>
                <a:cs typeface="Times New Roman" panose="02020603050405020304" pitchFamily="18" charset="0"/>
              </a:rPr>
              <a:t>repaid</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factors involved in determining this likelihood are complex, and extensive statistical analysis and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are required to predict the outcome for each individual </a:t>
            </a:r>
            <a:r>
              <a:rPr lang="en-IN" sz="2400" dirty="0" smtClean="0">
                <a:latin typeface="Times New Roman" panose="02020603050405020304" pitchFamily="18" charset="0"/>
                <a:cs typeface="Times New Roman" panose="02020603050405020304" pitchFamily="18" charset="0"/>
              </a:rPr>
              <a:t>case</a:t>
            </a:r>
          </a:p>
        </p:txBody>
      </p:sp>
      <p:pic>
        <p:nvPicPr>
          <p:cNvPr id="5" name="Picture 4"/>
          <p:cNvPicPr>
            <a:picLocks noChangeAspect="1"/>
          </p:cNvPicPr>
          <p:nvPr/>
        </p:nvPicPr>
        <p:blipFill>
          <a:blip r:embed="rId3"/>
          <a:stretch>
            <a:fillRect/>
          </a:stretch>
        </p:blipFill>
        <p:spPr>
          <a:xfrm>
            <a:off x="6719135" y="1371600"/>
            <a:ext cx="5010150" cy="4962525"/>
          </a:xfrm>
          <a:prstGeom prst="rect">
            <a:avLst/>
          </a:prstGeom>
        </p:spPr>
      </p:pic>
    </p:spTree>
    <p:extLst>
      <p:ext uri="{BB962C8B-B14F-4D97-AF65-F5344CB8AC3E}">
        <p14:creationId xmlns:p14="http://schemas.microsoft.com/office/powerpoint/2010/main" val="64073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Predicting the Probability of Default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8758" y="1275348"/>
            <a:ext cx="6015789" cy="5233736"/>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When </a:t>
            </a:r>
            <a:r>
              <a:rPr lang="en-IN" sz="2400" dirty="0">
                <a:latin typeface="Times New Roman" panose="02020603050405020304" pitchFamily="18" charset="0"/>
                <a:cs typeface="Times New Roman" panose="02020603050405020304" pitchFamily="18" charset="0"/>
              </a:rPr>
              <a:t>the company receives a loan application, the company has to decide for loan approval based on the applicant’s </a:t>
            </a:r>
            <a:r>
              <a:rPr lang="en-IN" sz="2400" dirty="0" smtClean="0">
                <a:latin typeface="Times New Roman" panose="02020603050405020304" pitchFamily="18" charset="0"/>
                <a:cs typeface="Times New Roman" panose="02020603050405020304" pitchFamily="18" charset="0"/>
              </a:rPr>
              <a:t>profile</a:t>
            </a:r>
          </a:p>
          <a:p>
            <a:pPr>
              <a:lnSpc>
                <a:spcPct val="120000"/>
              </a:lnSpc>
            </a:pPr>
            <a:r>
              <a:rPr lang="en-IN" sz="2400" dirty="0" smtClean="0">
                <a:latin typeface="Times New Roman" panose="02020603050405020304" pitchFamily="18" charset="0"/>
                <a:cs typeface="Times New Roman" panose="02020603050405020304" pitchFamily="18" charset="0"/>
              </a:rPr>
              <a:t>Two </a:t>
            </a:r>
            <a:r>
              <a:rPr lang="en-IN" sz="2400" dirty="0">
                <a:latin typeface="Times New Roman" panose="02020603050405020304" pitchFamily="18" charset="0"/>
                <a:cs typeface="Times New Roman" panose="02020603050405020304" pitchFamily="18" charset="0"/>
              </a:rPr>
              <a:t>types of risks are associated with the bank’s decision: If the applicant is likely to repay the loan, then not approving the loan results </a:t>
            </a:r>
            <a:r>
              <a:rPr lang="en-IN" sz="2400" dirty="0" smtClean="0">
                <a:latin typeface="Times New Roman" panose="02020603050405020304" pitchFamily="18" charset="0"/>
                <a:cs typeface="Times New Roman" panose="02020603050405020304" pitchFamily="18" charset="0"/>
              </a:rPr>
              <a:t>is </a:t>
            </a:r>
            <a:r>
              <a:rPr lang="en-IN" sz="2400" dirty="0">
                <a:latin typeface="Times New Roman" panose="02020603050405020304" pitchFamily="18" charset="0"/>
                <a:cs typeface="Times New Roman" panose="02020603050405020304" pitchFamily="18" charset="0"/>
              </a:rPr>
              <a:t>a loss of business to the company </a:t>
            </a:r>
            <a:r>
              <a:rPr lang="en-IN" sz="2400" dirty="0" smtClean="0">
                <a:latin typeface="Times New Roman" panose="02020603050405020304" pitchFamily="18" charset="0"/>
                <a:cs typeface="Times New Roman" panose="02020603050405020304" pitchFamily="18" charset="0"/>
              </a:rPr>
              <a:t>and if </a:t>
            </a:r>
            <a:r>
              <a:rPr lang="en-IN" sz="2400" dirty="0">
                <a:latin typeface="Times New Roman" panose="02020603050405020304" pitchFamily="18" charset="0"/>
                <a:cs typeface="Times New Roman" panose="02020603050405020304" pitchFamily="18" charset="0"/>
              </a:rPr>
              <a:t>the applicant is not likely to repay the loan, i.e. he/she is likely to default, then approving the loan may lead to a financial loss for the </a:t>
            </a:r>
            <a:r>
              <a:rPr lang="en-IN" sz="2400" dirty="0" smtClean="0">
                <a:latin typeface="Times New Roman" panose="02020603050405020304" pitchFamily="18" charset="0"/>
                <a:cs typeface="Times New Roman" panose="02020603050405020304" pitchFamily="18" charset="0"/>
              </a:rPr>
              <a:t>company</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684043" y="1518234"/>
            <a:ext cx="5115889" cy="4521619"/>
          </a:xfrm>
          <a:prstGeom prst="rect">
            <a:avLst/>
          </a:prstGeom>
        </p:spPr>
      </p:pic>
    </p:spTree>
    <p:extLst>
      <p:ext uri="{BB962C8B-B14F-4D97-AF65-F5344CB8AC3E}">
        <p14:creationId xmlns:p14="http://schemas.microsoft.com/office/powerpoint/2010/main" val="35117750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2030</TotalTime>
  <Words>5058</Words>
  <Application>Microsoft Office PowerPoint</Application>
  <PresentationFormat>Widescreen</PresentationFormat>
  <Paragraphs>279</Paragraphs>
  <Slides>41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Times New Roman</vt:lpstr>
      <vt:lpstr>Office Theme</vt:lpstr>
      <vt:lpstr>Credit Analytics – Credit Default Modelling and predicting probability of defaults for unsecured loans</vt:lpstr>
      <vt:lpstr>Credit Risk Modeling</vt:lpstr>
      <vt:lpstr>Credit Risk Modeling</vt:lpstr>
      <vt:lpstr>Credit Risk Modeling – Big Data and Analytics</vt:lpstr>
      <vt:lpstr>How the Financial Industry is Digitizing  Credit Risk Modeling</vt:lpstr>
      <vt:lpstr>Factors affecting Credit Risk Modeling</vt:lpstr>
      <vt:lpstr>Predicting the Probability of Default</vt:lpstr>
      <vt:lpstr>Predicting the Probability of Default</vt:lpstr>
      <vt:lpstr>Predicting the Probability of Default</vt:lpstr>
      <vt:lpstr>Python Case Study – Predicting Probability of Default</vt:lpstr>
      <vt:lpstr>Python Case Study – Predicting Probability of Default</vt:lpstr>
      <vt:lpstr>SMOTE</vt:lpstr>
      <vt:lpstr>Python Case Study – Predicting Probability of Default</vt:lpstr>
      <vt:lpstr>Random Forest Classifier</vt:lpstr>
      <vt:lpstr>AdaBoost Classifier</vt:lpstr>
      <vt:lpstr>GradientBoosting Classifier</vt:lpstr>
      <vt:lpstr>Python Case Study – Predicting Probability of Default</vt:lpstr>
      <vt:lpstr>Python Case Study – Predicting Probability of Default</vt:lpstr>
      <vt:lpstr>Confusion Matrix</vt:lpstr>
      <vt:lpstr>Confusion Matrix</vt:lpstr>
      <vt:lpstr>Accuracy Score</vt:lpstr>
      <vt:lpstr>Precision &amp; Recall</vt:lpstr>
      <vt:lpstr>F1 – Score </vt:lpstr>
      <vt:lpstr>ROC-AUC</vt:lpstr>
      <vt:lpstr>Python Case Study – Predicting Probability of Default</vt:lpstr>
      <vt:lpstr>Python Case Study – Predicting Probability of Default</vt:lpstr>
      <vt:lpstr>Python Case Study – Predicting Probability of Default</vt:lpstr>
      <vt:lpstr>Python Case Study – LIME</vt:lpstr>
      <vt:lpstr>Python Case Study – How to run LIME</vt:lpstr>
      <vt:lpstr>Python Case Study – How to run LIME</vt:lpstr>
      <vt:lpstr>Python Case Study – How to run LIME</vt:lpstr>
      <vt:lpstr>Python Case Study – How to Interpret LIME</vt:lpstr>
      <vt:lpstr>Python Case Study – How to Interpret LIME</vt:lpstr>
      <vt:lpstr>Python Case Study – How to Interpret LIME</vt:lpstr>
      <vt:lpstr>Python Case Study – LIME</vt:lpstr>
      <vt:lpstr>Hyperparameters (Important parameters)</vt:lpstr>
      <vt:lpstr>Hyperparameters (Important parameters)</vt:lpstr>
      <vt:lpstr>Hyperparameters (Important parameters)</vt:lpstr>
      <vt:lpstr>Hyperparameters (Important parameters)</vt:lpstr>
      <vt:lpstr>Hyperparameters (Important parameters)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Windows User</cp:lastModifiedBy>
  <cp:revision>102</cp:revision>
  <dcterms:created xsi:type="dcterms:W3CDTF">2021-05-17T06:29:12Z</dcterms:created>
  <dcterms:modified xsi:type="dcterms:W3CDTF">2021-06-17T04:54:33Z</dcterms:modified>
</cp:coreProperties>
</file>