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303" r:id="rId2"/>
    <p:sldId id="304" r:id="rId3"/>
    <p:sldId id="305" r:id="rId4"/>
    <p:sldId id="306" r:id="rId5"/>
    <p:sldId id="307" r:id="rId6"/>
    <p:sldId id="314" r:id="rId7"/>
    <p:sldId id="315" r:id="rId8"/>
    <p:sldId id="316" r:id="rId9"/>
    <p:sldId id="312" r:id="rId10"/>
    <p:sldId id="313" r:id="rId11"/>
    <p:sldId id="311" r:id="rId12"/>
    <p:sldId id="308" r:id="rId13"/>
    <p:sldId id="309" r:id="rId14"/>
    <p:sldId id="310" r:id="rId15"/>
    <p:sldId id="298" r:id="rId16"/>
    <p:sldId id="299" r:id="rId17"/>
    <p:sldId id="300" r:id="rId18"/>
    <p:sldId id="301" r:id="rId19"/>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76" autoAdjust="0"/>
    <p:restoredTop sz="85995" autoAdjust="0"/>
  </p:normalViewPr>
  <p:slideViewPr>
    <p:cSldViewPr snapToGrid="0">
      <p:cViewPr varScale="1">
        <p:scale>
          <a:sx n="59" d="100"/>
          <a:sy n="59" d="100"/>
        </p:scale>
        <p:origin x="1012" y="5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4" d="100"/>
          <a:sy n="74" d="100"/>
        </p:scale>
        <p:origin x="192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400949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776941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Image link:</a:t>
            </a:r>
          </a:p>
          <a:p>
            <a:endParaRPr lang="en-IN" b="0" dirty="0" smtClean="0"/>
          </a:p>
          <a:p>
            <a:r>
              <a:rPr lang="en-IN" b="1" dirty="0" smtClean="0"/>
              <a:t>Notes:</a:t>
            </a:r>
          </a:p>
          <a:p>
            <a:pPr fontAlgn="base"/>
            <a:r>
              <a:rPr lang="en-IN" sz="1200" b="1" i="0" kern="1200" dirty="0" smtClean="0">
                <a:solidFill>
                  <a:schemeClr val="tx1"/>
                </a:solidFill>
                <a:effectLst/>
                <a:latin typeface="+mn-lt"/>
                <a:ea typeface="+mn-ea"/>
                <a:cs typeface="+mn-cs"/>
              </a:rPr>
              <a:t>Affinity Analysis does its work in three main steps:</a:t>
            </a:r>
            <a:endParaRPr lang="en-IN" sz="1200" b="0" i="0" kern="1200" dirty="0" smtClean="0">
              <a:solidFill>
                <a:schemeClr val="tx1"/>
              </a:solidFill>
              <a:effectLst/>
              <a:latin typeface="+mn-lt"/>
              <a:ea typeface="+mn-ea"/>
              <a:cs typeface="+mn-cs"/>
            </a:endParaRPr>
          </a:p>
          <a:p>
            <a:pPr fontAlgn="base"/>
            <a:r>
              <a:rPr lang="en-IN" sz="1200" b="1" i="0" kern="1200" dirty="0" smtClean="0">
                <a:solidFill>
                  <a:schemeClr val="tx1"/>
                </a:solidFill>
                <a:effectLst/>
                <a:latin typeface="+mn-lt"/>
                <a:ea typeface="+mn-ea"/>
                <a:cs typeface="+mn-cs"/>
              </a:rPr>
              <a:t>1. Evaluate the strength of the relationship between each of your products and every other product you offer.</a:t>
            </a:r>
            <a:endParaRPr lang="en-IN" sz="1200" b="0" i="0" kern="1200" dirty="0" smtClean="0">
              <a:solidFill>
                <a:schemeClr val="tx1"/>
              </a:solidFill>
              <a:effectLst/>
              <a:latin typeface="+mn-lt"/>
              <a:ea typeface="+mn-ea"/>
              <a:cs typeface="+mn-cs"/>
            </a:endParaRPr>
          </a:p>
          <a:p>
            <a:pPr fontAlgn="base"/>
            <a:r>
              <a:rPr lang="en-IN" sz="1200" b="0" i="0" kern="1200" dirty="0" smtClean="0">
                <a:solidFill>
                  <a:schemeClr val="tx1"/>
                </a:solidFill>
                <a:effectLst/>
                <a:latin typeface="+mn-lt"/>
                <a:ea typeface="+mn-ea"/>
                <a:cs typeface="+mn-cs"/>
              </a:rPr>
              <a:t>If this credit union has 20 products (checking, savings, check card, ATM, car loan, etc.) this means there are 380 two-product combinations (20 x 19) to evaluate.  For example, what percent of customers with checking accounts also have auto loans. </a:t>
            </a:r>
          </a:p>
          <a:p>
            <a:pPr fontAlgn="base"/>
            <a:r>
              <a:rPr lang="en-IN" sz="1200" b="1" i="0" kern="1200" dirty="0" smtClean="0">
                <a:solidFill>
                  <a:schemeClr val="tx1"/>
                </a:solidFill>
                <a:effectLst/>
                <a:latin typeface="+mn-lt"/>
                <a:ea typeface="+mn-ea"/>
                <a:cs typeface="+mn-cs"/>
              </a:rPr>
              <a:t>2. Identify those pairings that have very strong affinity.</a:t>
            </a:r>
            <a:endParaRPr lang="en-IN" sz="1200" b="0" i="0" kern="1200" dirty="0" smtClean="0">
              <a:solidFill>
                <a:schemeClr val="tx1"/>
              </a:solidFill>
              <a:effectLst/>
              <a:latin typeface="+mn-lt"/>
              <a:ea typeface="+mn-ea"/>
              <a:cs typeface="+mn-cs"/>
            </a:endParaRPr>
          </a:p>
          <a:p>
            <a:pPr fontAlgn="base"/>
            <a:r>
              <a:rPr lang="en-IN" sz="1200" b="0" i="0" kern="1200" dirty="0" smtClean="0">
                <a:solidFill>
                  <a:schemeClr val="tx1"/>
                </a:solidFill>
                <a:effectLst/>
                <a:latin typeface="+mn-lt"/>
                <a:ea typeface="+mn-ea"/>
                <a:cs typeface="+mn-cs"/>
              </a:rPr>
              <a:t>What we are most interested in are those pairings that are strongly associated.  For example, a customer with a credit card might be found to be twice or three times as likely to have an auto loan than an auto loan customer selected at random. </a:t>
            </a:r>
          </a:p>
          <a:p>
            <a:pPr fontAlgn="base"/>
            <a:r>
              <a:rPr lang="en-IN" sz="1200" b="1" i="0" kern="1200" dirty="0" smtClean="0">
                <a:solidFill>
                  <a:schemeClr val="tx1"/>
                </a:solidFill>
                <a:effectLst/>
                <a:latin typeface="+mn-lt"/>
                <a:ea typeface="+mn-ea"/>
                <a:cs typeface="+mn-cs"/>
              </a:rPr>
              <a:t>3. Highlight customers who have one product of a strongly associated pair but not the other so that these specific customers can be targeted for cross sell and up sell opportunities</a:t>
            </a:r>
            <a:r>
              <a:rPr lang="en-IN" sz="1200" b="0" i="0" kern="1200" dirty="0" smtClean="0">
                <a:solidFill>
                  <a:schemeClr val="tx1"/>
                </a:solidFill>
                <a:effectLst/>
                <a:latin typeface="+mn-lt"/>
                <a:ea typeface="+mn-ea"/>
                <a:cs typeface="+mn-cs"/>
              </a:rPr>
              <a:t>.</a:t>
            </a:r>
          </a:p>
          <a:p>
            <a:pPr fontAlgn="base"/>
            <a:r>
              <a:rPr lang="en-IN" sz="1200" b="0" i="0" kern="1200" dirty="0" smtClean="0">
                <a:solidFill>
                  <a:schemeClr val="tx1"/>
                </a:solidFill>
                <a:effectLst/>
                <a:latin typeface="+mn-lt"/>
                <a:ea typeface="+mn-ea"/>
                <a:cs typeface="+mn-cs"/>
              </a:rPr>
              <a:t>This does not necessarily define a cause and effect relationship between the products and there may be perfectly good reasons the customer has not taken the other product.  But these can be high probability opportunities.</a:t>
            </a:r>
          </a:p>
          <a:p>
            <a:pPr fontAlgn="base"/>
            <a:r>
              <a:rPr lang="en-IN" sz="1200" b="0" i="0" kern="1200" dirty="0" smtClean="0">
                <a:solidFill>
                  <a:schemeClr val="tx1"/>
                </a:solidFill>
                <a:effectLst/>
                <a:latin typeface="+mn-lt"/>
                <a:ea typeface="+mn-ea"/>
                <a:cs typeface="+mn-cs"/>
              </a:rPr>
              <a:t>Also, you should be aware that some strongly related product pairs will seem intuitively obvious while others may provide new insight.  It may be completely obvious that ATM usage and Check Cards are strongly associated since Check Cards are typically provided as a means of ATM access.  Not all findings may be actionable but chances are there will be several relationships you had not previously recognized.</a:t>
            </a:r>
          </a:p>
          <a:p>
            <a:endParaRPr lang="en-IN" b="0" dirty="0" smtClean="0"/>
          </a:p>
        </p:txBody>
      </p:sp>
    </p:spTree>
    <p:extLst>
      <p:ext uri="{BB962C8B-B14F-4D97-AF65-F5344CB8AC3E}">
        <p14:creationId xmlns:p14="http://schemas.microsoft.com/office/powerpoint/2010/main" val="2248028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Image link: </a:t>
            </a:r>
            <a:r>
              <a:rPr lang="en-IN" b="0" dirty="0" smtClean="0"/>
              <a:t>https://www.analyticsvidhya.com/blog/2021/05/introduction-to-affinity-analysis/</a:t>
            </a:r>
          </a:p>
          <a:p>
            <a:endParaRPr lang="en-IN" b="1" dirty="0" smtClean="0"/>
          </a:p>
          <a:p>
            <a:r>
              <a:rPr lang="en-IN" b="1" dirty="0" smtClean="0"/>
              <a:t>Notes:</a:t>
            </a:r>
          </a:p>
        </p:txBody>
      </p:sp>
    </p:spTree>
    <p:extLst>
      <p:ext uri="{BB962C8B-B14F-4D97-AF65-F5344CB8AC3E}">
        <p14:creationId xmlns:p14="http://schemas.microsoft.com/office/powerpoint/2010/main" val="3933387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Image link: </a:t>
            </a:r>
            <a:r>
              <a:rPr lang="en-IN" b="0" dirty="0" smtClean="0"/>
              <a:t>https://www.vecteezy.com/vector-art/2409479-email-advertising-campaign-concept-reaching-target-audience-with-emails-vector</a:t>
            </a:r>
          </a:p>
          <a:p>
            <a:endParaRPr lang="en-IN" b="1" dirty="0" smtClean="0"/>
          </a:p>
          <a:p>
            <a:r>
              <a:rPr lang="en-IN" b="1" dirty="0" smtClean="0"/>
              <a:t>Notes:</a:t>
            </a:r>
          </a:p>
          <a:p>
            <a:r>
              <a:rPr lang="en-IN" sz="1200" b="0" i="0" kern="1200" dirty="0" smtClean="0">
                <a:solidFill>
                  <a:schemeClr val="tx1"/>
                </a:solidFill>
                <a:effectLst/>
                <a:latin typeface="+mn-lt"/>
                <a:ea typeface="+mn-ea"/>
                <a:cs typeface="+mn-cs"/>
              </a:rPr>
              <a:t>Banks and Market Basket Analysis can make up for an alluring pair. And ‘pairing of ‘products or service offerings’ raises in context when financial institutions want to dig deeper into the product-customer connection to serve the customer better, maximize value from targeted marketing and promote personalized experience.</a:t>
            </a:r>
          </a:p>
          <a:p>
            <a:r>
              <a:rPr lang="en-IN" sz="1200" b="0" i="0" kern="1200" dirty="0" smtClean="0">
                <a:solidFill>
                  <a:schemeClr val="tx1"/>
                </a:solidFill>
                <a:effectLst/>
                <a:latin typeface="+mn-lt"/>
                <a:ea typeface="+mn-ea"/>
                <a:cs typeface="+mn-cs"/>
              </a:rPr>
              <a:t>In addition to the association unearthed between banking products, affinity analysis offers rich insights when significant customer information is included as part of the analysis. Serving the customer well is better achieved by keeping the customer at the forefront, rather than products, in this market basket analysis exercise.</a:t>
            </a:r>
          </a:p>
          <a:p>
            <a:r>
              <a:rPr lang="en-IN" sz="1200" b="0" i="0" kern="1200" dirty="0" smtClean="0">
                <a:solidFill>
                  <a:schemeClr val="tx1"/>
                </a:solidFill>
                <a:effectLst/>
                <a:latin typeface="+mn-lt"/>
                <a:ea typeface="+mn-ea"/>
                <a:cs typeface="+mn-cs"/>
              </a:rPr>
              <a:t>Putting a customer-first face also means that banks read the need of the customer even before the customer realizes it. For one banks that offer a range of offerings from credit cards to investment schemes and insurance products can connect customer </a:t>
            </a:r>
            <a:r>
              <a:rPr lang="en-IN" sz="1200" b="0" i="0" kern="1200" dirty="0" err="1" smtClean="0">
                <a:solidFill>
                  <a:schemeClr val="tx1"/>
                </a:solidFill>
                <a:effectLst/>
                <a:latin typeface="+mn-lt"/>
                <a:ea typeface="+mn-ea"/>
                <a:cs typeface="+mn-cs"/>
              </a:rPr>
              <a:t>behaviors</a:t>
            </a:r>
            <a:r>
              <a:rPr lang="en-IN" sz="1200" b="0" i="0" kern="1200" dirty="0" smtClean="0">
                <a:solidFill>
                  <a:schemeClr val="tx1"/>
                </a:solidFill>
                <a:effectLst/>
                <a:latin typeface="+mn-lt"/>
                <a:ea typeface="+mn-ea"/>
                <a:cs typeface="+mn-cs"/>
              </a:rPr>
              <a:t> to the offerings and tap into affinity analysis to unearth potential cross sell and upsell opportunities.</a:t>
            </a:r>
          </a:p>
          <a:p>
            <a:endParaRPr lang="en-IN" b="0" dirty="0" smtClean="0"/>
          </a:p>
        </p:txBody>
      </p:sp>
    </p:spTree>
    <p:extLst>
      <p:ext uri="{BB962C8B-B14F-4D97-AF65-F5344CB8AC3E}">
        <p14:creationId xmlns:p14="http://schemas.microsoft.com/office/powerpoint/2010/main" val="1577987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Image link:</a:t>
            </a:r>
          </a:p>
          <a:p>
            <a:endParaRPr lang="en-IN" b="1" dirty="0" smtClean="0"/>
          </a:p>
          <a:p>
            <a:r>
              <a:rPr lang="en-IN" b="1" dirty="0" smtClean="0"/>
              <a:t>Notes:</a:t>
            </a:r>
          </a:p>
          <a:p>
            <a:r>
              <a:rPr lang="en-IN" sz="1200" b="0" i="0" kern="1200" dirty="0" smtClean="0">
                <a:solidFill>
                  <a:schemeClr val="tx1"/>
                </a:solidFill>
                <a:effectLst/>
                <a:latin typeface="+mn-lt"/>
                <a:ea typeface="+mn-ea"/>
                <a:cs typeface="+mn-cs"/>
              </a:rPr>
              <a:t>From putting a product perspective in terms of turning the lens on loans, cards, insurance and wealth management with regards to market basket analysis, banks can reap more value by putting a customer twist to the affinity analysis.</a:t>
            </a:r>
          </a:p>
          <a:p>
            <a:r>
              <a:rPr lang="en-IN" sz="1200" b="0" i="0" kern="1200" dirty="0" smtClean="0">
                <a:solidFill>
                  <a:schemeClr val="tx1"/>
                </a:solidFill>
                <a:effectLst/>
                <a:latin typeface="+mn-lt"/>
                <a:ea typeface="+mn-ea"/>
                <a:cs typeface="+mn-cs"/>
              </a:rPr>
              <a:t>From the data at its disposal, a bank can unearth different pairings of service offerings that are being used by customers. For instance, a customer using of credit card has also turned a patron for the bank’s home loan offer. There would be more of these basket-pairs in terms of service offerings being consumed by the same customer.</a:t>
            </a:r>
          </a:p>
          <a:p>
            <a:r>
              <a:rPr lang="en-IN" sz="1200" b="0" i="0" kern="1200" dirty="0" smtClean="0">
                <a:solidFill>
                  <a:schemeClr val="tx1"/>
                </a:solidFill>
                <a:effectLst/>
                <a:latin typeface="+mn-lt"/>
                <a:ea typeface="+mn-ea"/>
                <a:cs typeface="+mn-cs"/>
              </a:rPr>
              <a:t>Now with the customer-focus stitched into market basket analysis, demographic variables are brought in to understand customers’ banking </a:t>
            </a:r>
            <a:r>
              <a:rPr lang="en-IN" sz="1200" b="0" i="0" kern="1200" dirty="0" err="1" smtClean="0">
                <a:solidFill>
                  <a:schemeClr val="tx1"/>
                </a:solidFill>
                <a:effectLst/>
                <a:latin typeface="+mn-lt"/>
                <a:ea typeface="+mn-ea"/>
                <a:cs typeface="+mn-cs"/>
              </a:rPr>
              <a:t>behavior</a:t>
            </a:r>
            <a:r>
              <a:rPr lang="en-IN" sz="1200" b="0" i="0" kern="1200" dirty="0" smtClean="0">
                <a:solidFill>
                  <a:schemeClr val="tx1"/>
                </a:solidFill>
                <a:effectLst/>
                <a:latin typeface="+mn-lt"/>
                <a:ea typeface="+mn-ea"/>
                <a:cs typeface="+mn-cs"/>
              </a:rPr>
              <a:t> better. This also helps narrow down the target market with the insights acquired from the exercise.</a:t>
            </a:r>
          </a:p>
          <a:p>
            <a:r>
              <a:rPr lang="en-IN" sz="1200" b="0" i="0" kern="1200" dirty="0" smtClean="0">
                <a:solidFill>
                  <a:schemeClr val="tx1"/>
                </a:solidFill>
                <a:effectLst/>
                <a:latin typeface="+mn-lt"/>
                <a:ea typeface="+mn-ea"/>
                <a:cs typeface="+mn-cs"/>
              </a:rPr>
              <a:t>The affinity analysis now offers rich insight in terms of unearthing sequential patterns aided by the inclusion of customer demographics.</a:t>
            </a:r>
          </a:p>
          <a:p>
            <a:r>
              <a:rPr lang="en-IN" sz="1200" b="0" i="0" kern="1200" dirty="0" smtClean="0">
                <a:solidFill>
                  <a:schemeClr val="tx1"/>
                </a:solidFill>
                <a:effectLst/>
                <a:latin typeface="+mn-lt"/>
                <a:ea typeface="+mn-ea"/>
                <a:cs typeface="+mn-cs"/>
              </a:rPr>
              <a:t>Affinity analysis is also another string to the bank’s marketing bow to reap value from targeted offers. With the customer twist to the market basket analysis for banking exercise, insightful information on banking </a:t>
            </a:r>
            <a:r>
              <a:rPr lang="en-IN" sz="1200" b="0" i="0" kern="1200" dirty="0" err="1" smtClean="0">
                <a:solidFill>
                  <a:schemeClr val="tx1"/>
                </a:solidFill>
                <a:effectLst/>
                <a:latin typeface="+mn-lt"/>
                <a:ea typeface="+mn-ea"/>
                <a:cs typeface="+mn-cs"/>
              </a:rPr>
              <a:t>behaviors</a:t>
            </a:r>
            <a:r>
              <a:rPr lang="en-IN" sz="1200" b="0" i="0" kern="1200" dirty="0" smtClean="0">
                <a:solidFill>
                  <a:schemeClr val="tx1"/>
                </a:solidFill>
                <a:effectLst/>
                <a:latin typeface="+mn-lt"/>
                <a:ea typeface="+mn-ea"/>
                <a:cs typeface="+mn-cs"/>
              </a:rPr>
              <a:t> can be extracted from customer data with demography and time sequence adding more value to the understanding.</a:t>
            </a:r>
          </a:p>
          <a:p>
            <a:r>
              <a:rPr lang="en-IN" sz="1200" b="0" i="0" kern="1200" dirty="0" smtClean="0">
                <a:solidFill>
                  <a:schemeClr val="tx1"/>
                </a:solidFill>
                <a:effectLst/>
                <a:latin typeface="+mn-lt"/>
                <a:ea typeface="+mn-ea"/>
                <a:cs typeface="+mn-cs"/>
              </a:rPr>
              <a:t>With the co-occurring banking products from the customer database for a specified time sequence pinpointing a specific target group (say men aged between 30 and 40 and working in Private sector), action in the form of targeted offerings can pave the way for increased sales, personalized customer experience and increased customer loyalty.</a:t>
            </a:r>
          </a:p>
          <a:p>
            <a:r>
              <a:rPr lang="en-IN" sz="1200" b="0" i="0" kern="1200" dirty="0" smtClean="0">
                <a:solidFill>
                  <a:schemeClr val="tx1"/>
                </a:solidFill>
                <a:effectLst/>
                <a:latin typeface="+mn-lt"/>
                <a:ea typeface="+mn-ea"/>
                <a:cs typeface="+mn-cs"/>
              </a:rPr>
              <a:t>Banks can tap into market basket analysis in more ways. Take credit cards for instance. Affinity analysis can be put to use in identifying products co-occurring frequently in credit card transactions. This sets a train of events – from understanding customers’ affinity towards products to taking advantage of correlations in optimizing loyalty programs.</a:t>
            </a:r>
          </a:p>
          <a:p>
            <a:endParaRPr lang="en-IN" b="0" dirty="0" smtClean="0"/>
          </a:p>
        </p:txBody>
      </p:sp>
    </p:spTree>
    <p:extLst>
      <p:ext uri="{BB962C8B-B14F-4D97-AF65-F5344CB8AC3E}">
        <p14:creationId xmlns:p14="http://schemas.microsoft.com/office/powerpoint/2010/main" val="4676822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Image link: </a:t>
            </a:r>
            <a:r>
              <a:rPr lang="en-IN" b="0" dirty="0" smtClean="0"/>
              <a:t>https://medium.com/analytics-vidhya/market-basket-analysis-with-apriori-algorithm-d2b9dfba6360</a:t>
            </a:r>
          </a:p>
          <a:p>
            <a:endParaRPr lang="en-IN" b="1" dirty="0" smtClean="0"/>
          </a:p>
          <a:p>
            <a:r>
              <a:rPr lang="en-IN" b="1" dirty="0" smtClean="0"/>
              <a:t>Notes:</a:t>
            </a:r>
          </a:p>
          <a:p>
            <a:r>
              <a:rPr lang="en-IN" b="0" dirty="0" smtClean="0"/>
              <a:t>It’s cost-effective:</a:t>
            </a:r>
          </a:p>
          <a:p>
            <a:r>
              <a:rPr lang="en-IN" sz="1200" b="0" i="0" kern="1200" dirty="0" smtClean="0">
                <a:solidFill>
                  <a:schemeClr val="tx1"/>
                </a:solidFill>
                <a:effectLst/>
                <a:latin typeface="+mn-lt"/>
                <a:ea typeface="+mn-ea"/>
                <a:cs typeface="+mn-cs"/>
              </a:rPr>
              <a:t>Market Basket Analysis is a quick, simple, and straightforward technique: Data Preparation, Modelling and Testing/Evaluation are significantly less time-consuming and less expensive processes, when compared to propensity modelling</a:t>
            </a:r>
          </a:p>
          <a:p>
            <a:r>
              <a:rPr lang="en-IN" sz="1200" b="0" i="0" kern="1200" dirty="0" smtClean="0">
                <a:solidFill>
                  <a:schemeClr val="tx1"/>
                </a:solidFill>
                <a:effectLst/>
                <a:latin typeface="+mn-lt"/>
                <a:ea typeface="+mn-ea"/>
                <a:cs typeface="+mn-cs"/>
              </a:rPr>
              <a:t>There is no need to develop different models for different products or services, as one model includes different account types or services that customers have recently bought (i.e. portfolio analysis)</a:t>
            </a:r>
          </a:p>
          <a:p>
            <a:r>
              <a:rPr lang="en-IN" sz="1200" b="0" i="0" kern="1200" dirty="0" smtClean="0">
                <a:solidFill>
                  <a:schemeClr val="tx1"/>
                </a:solidFill>
                <a:effectLst/>
                <a:latin typeface="+mn-lt"/>
                <a:ea typeface="+mn-ea"/>
                <a:cs typeface="+mn-cs"/>
              </a:rPr>
              <a:t>It does not require in depth, advanced statistical knowledge and can be easily explained, visualized and communicated to non-technical users and the upper management</a:t>
            </a:r>
          </a:p>
          <a:p>
            <a:endParaRPr lang="en-IN" b="0" dirty="0" smtClean="0"/>
          </a:p>
          <a:p>
            <a:r>
              <a:rPr lang="en-IN" b="0" dirty="0" smtClean="0"/>
              <a:t>It’s insightful:</a:t>
            </a:r>
          </a:p>
          <a:p>
            <a:r>
              <a:rPr lang="en-IN" sz="1200" b="0" i="0" kern="1200" dirty="0" smtClean="0">
                <a:solidFill>
                  <a:schemeClr val="tx1"/>
                </a:solidFill>
                <a:effectLst/>
                <a:latin typeface="+mn-lt"/>
                <a:ea typeface="+mn-ea"/>
                <a:cs typeface="+mn-cs"/>
              </a:rPr>
              <a:t>It helps Banks to adopt a customer-centric approach for selling additionally, as it combines focus on customers and analysis of their portfolio</a:t>
            </a:r>
          </a:p>
          <a:p>
            <a:r>
              <a:rPr lang="en-IN" sz="1200" b="0" i="0" kern="1200" dirty="0" smtClean="0">
                <a:solidFill>
                  <a:schemeClr val="tx1"/>
                </a:solidFill>
                <a:effectLst/>
                <a:latin typeface="+mn-lt"/>
                <a:ea typeface="+mn-ea"/>
                <a:cs typeface="+mn-cs"/>
              </a:rPr>
              <a:t>It provides a comprehensive way to understand different banking behaviours within a customer base and the relative time sequence of such behaviours</a:t>
            </a:r>
          </a:p>
          <a:p>
            <a:r>
              <a:rPr lang="en-IN" sz="1200" b="0" i="0" kern="1200" dirty="0" smtClean="0">
                <a:solidFill>
                  <a:schemeClr val="tx1"/>
                </a:solidFill>
                <a:effectLst/>
                <a:latin typeface="+mn-lt"/>
                <a:ea typeface="+mn-ea"/>
                <a:cs typeface="+mn-cs"/>
              </a:rPr>
              <a:t>It aids new product design and creation of bundles services to meet customers’ needs</a:t>
            </a:r>
          </a:p>
          <a:p>
            <a:endParaRPr lang="en-IN" b="0" dirty="0" smtClean="0"/>
          </a:p>
          <a:p>
            <a:r>
              <a:rPr lang="en-IN" b="0" dirty="0" smtClean="0"/>
              <a:t>It’s flexible:</a:t>
            </a:r>
          </a:p>
          <a:p>
            <a:r>
              <a:rPr lang="en-IN" sz="1200" b="0" i="0" kern="1200" dirty="0" smtClean="0">
                <a:solidFill>
                  <a:schemeClr val="tx1"/>
                </a:solidFill>
                <a:effectLst/>
                <a:latin typeface="+mn-lt"/>
                <a:ea typeface="+mn-ea"/>
                <a:cs typeface="+mn-cs"/>
              </a:rPr>
              <a:t>It’s easy to include business criteria, based on market dynamics, and control the number of rules and offers produced, so that are meaningful, manageable and overall support your strategic objectives</a:t>
            </a:r>
          </a:p>
          <a:p>
            <a:r>
              <a:rPr lang="en-IN" sz="1200" b="0" i="0" kern="1200" dirty="0" smtClean="0">
                <a:solidFill>
                  <a:schemeClr val="tx1"/>
                </a:solidFill>
                <a:effectLst/>
                <a:latin typeface="+mn-lt"/>
                <a:ea typeface="+mn-ea"/>
                <a:cs typeface="+mn-cs"/>
              </a:rPr>
              <a:t>Offers produced can be re-ordered, based on risk and profitability weights or adjustments to meet regulations, incorporate profit considerations and address operational costs</a:t>
            </a:r>
          </a:p>
          <a:p>
            <a:endParaRPr lang="en-IN" b="0" dirty="0" smtClean="0"/>
          </a:p>
          <a:p>
            <a:r>
              <a:rPr lang="en-IN" b="0" dirty="0" smtClean="0"/>
              <a:t>It’s actionable:</a:t>
            </a:r>
          </a:p>
          <a:p>
            <a:r>
              <a:rPr lang="en-IN" sz="1200" b="0" i="0" kern="1200" dirty="0" smtClean="0">
                <a:solidFill>
                  <a:schemeClr val="tx1"/>
                </a:solidFill>
                <a:effectLst/>
                <a:latin typeface="+mn-lt"/>
                <a:ea typeface="+mn-ea"/>
                <a:cs typeface="+mn-cs"/>
              </a:rPr>
              <a:t>More than one recommendation (offer) is generated following an order.</a:t>
            </a:r>
          </a:p>
          <a:p>
            <a:r>
              <a:rPr lang="en-IN" sz="1200" b="0" i="0" kern="1200" dirty="0" smtClean="0">
                <a:solidFill>
                  <a:schemeClr val="tx1"/>
                </a:solidFill>
                <a:effectLst/>
                <a:latin typeface="+mn-lt"/>
                <a:ea typeface="+mn-ea"/>
                <a:cs typeface="+mn-cs"/>
              </a:rPr>
              <a:t>These can be deployed as Next Best Offers (promotions) to sales channels and contact points, so that are available during customers’ interactions as inbound campaigns (e.g. a banner during a session in web banking)</a:t>
            </a:r>
          </a:p>
          <a:p>
            <a:r>
              <a:rPr lang="en-IN" sz="1200" b="0" i="0" kern="1200" dirty="0" smtClean="0">
                <a:solidFill>
                  <a:schemeClr val="tx1"/>
                </a:solidFill>
                <a:effectLst/>
                <a:latin typeface="+mn-lt"/>
                <a:ea typeface="+mn-ea"/>
                <a:cs typeface="+mn-cs"/>
              </a:rPr>
              <a:t>It will overall provide personalized experiences, restore customer trust and show interest on individual customers, without spending too much to identify when they should be contacted</a:t>
            </a:r>
          </a:p>
          <a:p>
            <a:r>
              <a:rPr lang="en-IN" sz="1200" b="0" i="0" kern="1200" dirty="0" smtClean="0">
                <a:solidFill>
                  <a:schemeClr val="tx1"/>
                </a:solidFill>
                <a:effectLst/>
                <a:latin typeface="+mn-lt"/>
                <a:ea typeface="+mn-ea"/>
                <a:cs typeface="+mn-cs"/>
              </a:rPr>
              <a:t>Responses can also be incorporated into the analysis to help banks form a customer loyalty and lifetime value strategy</a:t>
            </a:r>
          </a:p>
          <a:p>
            <a:endParaRPr lang="en-IN" b="0" dirty="0" smtClean="0"/>
          </a:p>
          <a:p>
            <a:endParaRPr lang="en-IN" b="0" dirty="0" smtClean="0"/>
          </a:p>
        </p:txBody>
      </p:sp>
    </p:spTree>
    <p:extLst>
      <p:ext uri="{BB962C8B-B14F-4D97-AF65-F5344CB8AC3E}">
        <p14:creationId xmlns:p14="http://schemas.microsoft.com/office/powerpoint/2010/main" val="501682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Image link: </a:t>
            </a:r>
            <a:r>
              <a:rPr lang="en-IN" b="0" dirty="0" smtClean="0"/>
              <a:t>https://mapmycustomers.me/blog/the-importance-of-upselling-and-cross-selling-in-sales/</a:t>
            </a:r>
          </a:p>
          <a:p>
            <a:endParaRPr lang="en-IN" b="1" dirty="0" smtClean="0"/>
          </a:p>
          <a:p>
            <a:r>
              <a:rPr lang="en-IN" b="1" dirty="0" smtClean="0"/>
              <a:t>Notes:</a:t>
            </a:r>
          </a:p>
          <a:p>
            <a:r>
              <a:rPr lang="en-IN" b="0" dirty="0" smtClean="0"/>
              <a:t>Banks regularly create campaigns to offer new products to their customers. According to market research, it’s easier to sell a product to an existing customer than to sell a product to a new, qualified prospect. In today’s marketplace, banks provide a variety of deposit, lending, and investment products to individuals and businesses, but a good proportion of current customers might only use one or two of them. Because customers can pick the most affordable product from one bank and hunt for other products elsewhere, it can be challenging to sell a full range of financial products to a single customer. Fortunately, banks have a valuable asset: customer data. With the right approach, banks can evaluate their customers’ data and generate insights on cross-selling and upselling opportunities. They can also use that data to provide more personalized products and financial </a:t>
            </a:r>
            <a:r>
              <a:rPr lang="en-IN" b="0" dirty="0" err="1" smtClean="0"/>
              <a:t>advice.This</a:t>
            </a:r>
            <a:r>
              <a:rPr lang="en-IN" b="0" dirty="0" smtClean="0"/>
              <a:t> is where artificial intelligence (AI) comes in.</a:t>
            </a:r>
          </a:p>
          <a:p>
            <a:r>
              <a:rPr lang="en-IN" sz="1200" b="0" i="0" kern="1200" dirty="0" smtClean="0">
                <a:solidFill>
                  <a:schemeClr val="tx1"/>
                </a:solidFill>
                <a:effectLst/>
                <a:latin typeface="+mn-lt"/>
                <a:ea typeface="+mn-ea"/>
                <a:cs typeface="+mn-cs"/>
              </a:rPr>
              <a:t>By identifying people who are open to cross-selling, banks are in a better position to increase their revenues. </a:t>
            </a:r>
            <a:endParaRPr lang="en-IN" b="0" dirty="0"/>
          </a:p>
        </p:txBody>
      </p:sp>
    </p:spTree>
    <p:extLst>
      <p:ext uri="{BB962C8B-B14F-4D97-AF65-F5344CB8AC3E}">
        <p14:creationId xmlns:p14="http://schemas.microsoft.com/office/powerpoint/2010/main" val="2955898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Notes:</a:t>
            </a:r>
          </a:p>
          <a:p>
            <a:r>
              <a:rPr lang="en-IN" b="0" dirty="0" smtClean="0"/>
              <a:t>Banks are applying automation in their machine learning workflows for the following reasons:</a:t>
            </a:r>
          </a:p>
          <a:p>
            <a:endParaRPr lang="en-IN" b="0" dirty="0" smtClean="0"/>
          </a:p>
          <a:p>
            <a:pPr marL="171450" indent="-171450">
              <a:buFont typeface="Arial" panose="020B0604020202020204" pitchFamily="34" charset="0"/>
              <a:buChar char="•"/>
            </a:pPr>
            <a:r>
              <a:rPr lang="en-IN" b="0" dirty="0" smtClean="0"/>
              <a:t>Machine learning allows banks to evaluate buyer </a:t>
            </a:r>
            <a:r>
              <a:rPr lang="en-IN" b="0" dirty="0" err="1" smtClean="0"/>
              <a:t>behavior</a:t>
            </a:r>
            <a:r>
              <a:rPr lang="en-IN" b="0" dirty="0" smtClean="0"/>
              <a:t> at the account level through an analysis of the most recent activities. Instead of push-based selling or one-size-fits-all campaigns, banks can personalize their products to a targeted group, which can improve a campaign’s return on investment.</a:t>
            </a:r>
          </a:p>
          <a:p>
            <a:pPr marL="171450" indent="-171450">
              <a:buFont typeface="Arial" panose="020B0604020202020204" pitchFamily="34" charset="0"/>
              <a:buChar char="•"/>
            </a:pPr>
            <a:r>
              <a:rPr lang="en-IN" b="0" dirty="0" smtClean="0"/>
              <a:t>Machine learning helps banks provide a better customer experience by anticipating a customer’s needs. For example, a customer who bought tickets to an overseas destination might receive a push notification on their mobile phone when they arrive at the airport for the best foreign exchange deals. Or a customer who has encountered an unexpected expense might be offered an emergency loan at a competitive rate.</a:t>
            </a:r>
          </a:p>
          <a:p>
            <a:pPr marL="171450" indent="-171450">
              <a:buFont typeface="Arial" panose="020B0604020202020204" pitchFamily="34" charset="0"/>
              <a:buChar char="•"/>
            </a:pPr>
            <a:endParaRPr lang="en-IN" b="0" dirty="0" smtClean="0"/>
          </a:p>
          <a:p>
            <a:pPr marL="0" indent="0">
              <a:buFont typeface="Arial" panose="020B0604020202020204" pitchFamily="34" charset="0"/>
              <a:buNone/>
            </a:pPr>
            <a:r>
              <a:rPr lang="en-IN" b="0" dirty="0" smtClean="0"/>
              <a:t>Machine learning isn’t a silver bullet for achieving cross-selling and upselling in banking. It can’t generate trustworthy insights for all customer </a:t>
            </a:r>
            <a:r>
              <a:rPr lang="en-IN" b="0" dirty="0" err="1" smtClean="0"/>
              <a:t>behavior</a:t>
            </a:r>
            <a:r>
              <a:rPr lang="en-IN" b="0" dirty="0" smtClean="0"/>
              <a:t>. That’s because customer </a:t>
            </a:r>
            <a:r>
              <a:rPr lang="en-IN" b="0" dirty="0" err="1" smtClean="0"/>
              <a:t>behavior</a:t>
            </a:r>
            <a:r>
              <a:rPr lang="en-IN" b="0" dirty="0" smtClean="0"/>
              <a:t> is affected by everything from the weather to the country’s politics. However, machine learning offers a much better solution for insightfully allocating marketing dollars than running financial marketing campaigns on underdeveloped research and half-baked ideas.</a:t>
            </a:r>
            <a:endParaRPr lang="en-IN" b="0" dirty="0"/>
          </a:p>
        </p:txBody>
      </p:sp>
    </p:spTree>
    <p:extLst>
      <p:ext uri="{BB962C8B-B14F-4D97-AF65-F5344CB8AC3E}">
        <p14:creationId xmlns:p14="http://schemas.microsoft.com/office/powerpoint/2010/main" val="927337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Image link: </a:t>
            </a:r>
            <a:r>
              <a:rPr lang="en-IN" b="0" dirty="0" smtClean="0"/>
              <a:t>https://www.vecteezy.com/vector-art/2314238-mobile-banking-web-design-concept-with-people-characters</a:t>
            </a:r>
          </a:p>
          <a:p>
            <a:endParaRPr lang="en-IN" b="1" dirty="0" smtClean="0"/>
          </a:p>
          <a:p>
            <a:r>
              <a:rPr lang="en-IN" b="1" dirty="0" smtClean="0"/>
              <a:t>Notes:</a:t>
            </a:r>
          </a:p>
        </p:txBody>
      </p:sp>
    </p:spTree>
    <p:extLst>
      <p:ext uri="{BB962C8B-B14F-4D97-AF65-F5344CB8AC3E}">
        <p14:creationId xmlns:p14="http://schemas.microsoft.com/office/powerpoint/2010/main" val="2563589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Image link: </a:t>
            </a:r>
            <a:r>
              <a:rPr lang="en-IN" b="0" dirty="0" smtClean="0"/>
              <a:t>https://mapmycustomers.me/blog/the-importance-of-upselling-and-cross-selling-in-sales/</a:t>
            </a:r>
          </a:p>
          <a:p>
            <a:endParaRPr lang="en-IN" b="1" dirty="0" smtClean="0"/>
          </a:p>
          <a:p>
            <a:r>
              <a:rPr lang="en-IN" b="1" dirty="0" smtClean="0"/>
              <a:t>Notes:</a:t>
            </a:r>
          </a:p>
          <a:p>
            <a:pPr fontAlgn="base"/>
            <a:r>
              <a:rPr lang="en-IN" sz="1200" b="0" i="0" kern="1200" dirty="0" smtClean="0">
                <a:solidFill>
                  <a:schemeClr val="tx1"/>
                </a:solidFill>
                <a:effectLst/>
                <a:latin typeface="+mn-lt"/>
                <a:ea typeface="+mn-ea"/>
                <a:cs typeface="+mn-cs"/>
              </a:rPr>
              <a:t>Given that banks collect data through CRM software and online tools, they can use this data to identify what their customers need. The data provides insights into:</a:t>
            </a:r>
          </a:p>
          <a:p>
            <a:pPr fontAlgn="base"/>
            <a:r>
              <a:rPr lang="en-IN" sz="1200" b="0" i="0" kern="1200" dirty="0" smtClean="0">
                <a:solidFill>
                  <a:schemeClr val="tx1"/>
                </a:solidFill>
                <a:effectLst/>
                <a:latin typeface="+mn-lt"/>
                <a:ea typeface="+mn-ea"/>
                <a:cs typeface="+mn-cs"/>
              </a:rPr>
              <a:t>What customer to contact first</a:t>
            </a:r>
          </a:p>
          <a:p>
            <a:pPr fontAlgn="base"/>
            <a:r>
              <a:rPr lang="en-IN" sz="1200" b="0" i="0" kern="1200" dirty="0" smtClean="0">
                <a:solidFill>
                  <a:schemeClr val="tx1"/>
                </a:solidFill>
                <a:effectLst/>
                <a:latin typeface="+mn-lt"/>
                <a:ea typeface="+mn-ea"/>
                <a:cs typeface="+mn-cs"/>
              </a:rPr>
              <a:t>What to sell them</a:t>
            </a:r>
          </a:p>
          <a:p>
            <a:pPr fontAlgn="base"/>
            <a:r>
              <a:rPr lang="en-IN" sz="1200" b="0" i="0" kern="1200" dirty="0" smtClean="0">
                <a:solidFill>
                  <a:schemeClr val="tx1"/>
                </a:solidFill>
                <a:effectLst/>
                <a:latin typeface="+mn-lt"/>
                <a:ea typeface="+mn-ea"/>
                <a:cs typeface="+mn-cs"/>
              </a:rPr>
              <a:t>How to communicate with them</a:t>
            </a:r>
          </a:p>
          <a:p>
            <a:pPr fontAlgn="base"/>
            <a:r>
              <a:rPr lang="en-IN" sz="1200" b="0" i="0" kern="1200" dirty="0" smtClean="0">
                <a:solidFill>
                  <a:schemeClr val="tx1"/>
                </a:solidFill>
                <a:effectLst/>
                <a:latin typeface="+mn-lt"/>
                <a:ea typeface="+mn-ea"/>
                <a:cs typeface="+mn-cs"/>
              </a:rPr>
              <a:t>Predictive analysis allows banks to evaluate buyer </a:t>
            </a:r>
            <a:r>
              <a:rPr lang="en-IN" sz="1200" b="0" i="0" kern="1200" dirty="0" err="1" smtClean="0">
                <a:solidFill>
                  <a:schemeClr val="tx1"/>
                </a:solidFill>
                <a:effectLst/>
                <a:latin typeface="+mn-lt"/>
                <a:ea typeface="+mn-ea"/>
                <a:cs typeface="+mn-cs"/>
              </a:rPr>
              <a:t>behavior</a:t>
            </a:r>
            <a:r>
              <a:rPr lang="en-IN" sz="1200" b="0" i="0" kern="1200" dirty="0" smtClean="0">
                <a:solidFill>
                  <a:schemeClr val="tx1"/>
                </a:solidFill>
                <a:effectLst/>
                <a:latin typeface="+mn-lt"/>
                <a:ea typeface="+mn-ea"/>
                <a:cs typeface="+mn-cs"/>
              </a:rPr>
              <a:t> through recent account activities and sometimes even online activities such as reviews and complaints. Instead of offering a single generalized offer, financial institutions can personalize their products to a specific prospect group which can improve a campaign’s return on investment.</a:t>
            </a:r>
          </a:p>
          <a:p>
            <a:endParaRPr lang="en-IN" b="0" dirty="0" smtClean="0"/>
          </a:p>
        </p:txBody>
      </p:sp>
    </p:spTree>
    <p:extLst>
      <p:ext uri="{BB962C8B-B14F-4D97-AF65-F5344CB8AC3E}">
        <p14:creationId xmlns:p14="http://schemas.microsoft.com/office/powerpoint/2010/main" val="1733395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Image link: </a:t>
            </a:r>
            <a:r>
              <a:rPr lang="en-IN" b="0" dirty="0" smtClean="0"/>
              <a:t>https://www.datasciencecentral.com/profiles/blogs/top-9-data-science-use-cases-in-banking</a:t>
            </a:r>
          </a:p>
          <a:p>
            <a:endParaRPr lang="en-IN" b="0" dirty="0" smtClean="0"/>
          </a:p>
          <a:p>
            <a:r>
              <a:rPr lang="en-IN" b="1" dirty="0" smtClean="0"/>
              <a:t>Notes:</a:t>
            </a:r>
          </a:p>
          <a:p>
            <a:r>
              <a:rPr lang="en-IN" sz="1200" b="0" i="0" kern="1200" dirty="0" smtClean="0">
                <a:solidFill>
                  <a:schemeClr val="tx1"/>
                </a:solidFill>
                <a:effectLst/>
                <a:latin typeface="+mn-lt"/>
                <a:ea typeface="+mn-ea"/>
                <a:cs typeface="+mn-cs"/>
              </a:rPr>
              <a:t>Currently, the banking environment is extremely volatile. Why? With several non-financial entities coming up in the payments domain, each of these non-financial organisations has built a steady customer base and has powerful product recommendation engines. Hence, it is time for banks to get involved in a more personalized relationship with their customer.</a:t>
            </a:r>
          </a:p>
          <a:p>
            <a:endParaRPr lang="en-IN" b="0" dirty="0" smtClean="0"/>
          </a:p>
        </p:txBody>
      </p:sp>
    </p:spTree>
    <p:extLst>
      <p:ext uri="{BB962C8B-B14F-4D97-AF65-F5344CB8AC3E}">
        <p14:creationId xmlns:p14="http://schemas.microsoft.com/office/powerpoint/2010/main" val="613313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Image link: </a:t>
            </a:r>
            <a:r>
              <a:rPr lang="en-IN" b="0" dirty="0" smtClean="0"/>
              <a:t>https://www.scnsoft.com/blog/how-to-create-a-single-view-of-the-customer-with-banking-software</a:t>
            </a:r>
          </a:p>
          <a:p>
            <a:endParaRPr lang="en-IN" b="0" dirty="0" smtClean="0"/>
          </a:p>
          <a:p>
            <a:r>
              <a:rPr lang="en-IN" b="1" dirty="0" smtClean="0"/>
              <a:t>Notes:</a:t>
            </a:r>
          </a:p>
          <a:p>
            <a:r>
              <a:rPr lang="en-IN" sz="1200" b="0" i="0" kern="1200" dirty="0" smtClean="0">
                <a:solidFill>
                  <a:schemeClr val="tx1"/>
                </a:solidFill>
                <a:effectLst/>
                <a:latin typeface="+mn-lt"/>
                <a:ea typeface="+mn-ea"/>
                <a:cs typeface="+mn-cs"/>
              </a:rPr>
              <a:t>Firstly, for powerful recommendation engines, banks need immense amounts of customer data. Banks however, have to abide by a lot of compliance and regulations in the modern age. The financial data, which banks hold, or attempt to hold, classifies itself on the most interesting end of the data spectrum and is of immense importance to customers and hackers. Hence, customers would use the greater rights like </a:t>
            </a:r>
            <a:r>
              <a:rPr lang="en-IN" sz="1200" b="0" i="1" kern="1200" dirty="0" smtClean="0">
                <a:solidFill>
                  <a:schemeClr val="tx1"/>
                </a:solidFill>
                <a:effectLst/>
                <a:latin typeface="+mn-lt"/>
                <a:ea typeface="+mn-ea"/>
                <a:cs typeface="+mn-cs"/>
              </a:rPr>
              <a:t>Right to Forget </a:t>
            </a:r>
            <a:r>
              <a:rPr lang="en-IN" sz="1200" b="0" i="0" kern="1200" dirty="0" smtClean="0">
                <a:solidFill>
                  <a:schemeClr val="tx1"/>
                </a:solidFill>
                <a:effectLst/>
                <a:latin typeface="+mn-lt"/>
                <a:ea typeface="+mn-ea"/>
                <a:cs typeface="+mn-cs"/>
              </a:rPr>
              <a:t>as stated in the GDPR laws governing the European Union for such classified data. Banks know this, which makes it extremely important for them to find the right balance between securing customer data and providing accurate and satisfying recommendations.</a:t>
            </a:r>
            <a:endParaRPr lang="en-IN" b="0" dirty="0" smtClean="0"/>
          </a:p>
        </p:txBody>
      </p:sp>
    </p:spTree>
    <p:extLst>
      <p:ext uri="{BB962C8B-B14F-4D97-AF65-F5344CB8AC3E}">
        <p14:creationId xmlns:p14="http://schemas.microsoft.com/office/powerpoint/2010/main" val="208851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Image link:</a:t>
            </a:r>
          </a:p>
          <a:p>
            <a:endParaRPr lang="en-IN" b="0" dirty="0" smtClean="0"/>
          </a:p>
          <a:p>
            <a:r>
              <a:rPr lang="en-IN" b="1" dirty="0" smtClean="0"/>
              <a:t>Notes:</a:t>
            </a:r>
          </a:p>
          <a:p>
            <a:r>
              <a:rPr lang="en-IN" b="1" dirty="0" smtClean="0"/>
              <a:t>1) </a:t>
            </a:r>
            <a:r>
              <a:rPr lang="en-IN" sz="1200" b="0" i="0" kern="1200" dirty="0" smtClean="0">
                <a:solidFill>
                  <a:schemeClr val="tx1"/>
                </a:solidFill>
                <a:effectLst/>
                <a:latin typeface="+mn-lt"/>
                <a:ea typeface="+mn-ea"/>
                <a:cs typeface="+mn-cs"/>
              </a:rPr>
              <a:t>Rule Number 1: Collect your data from every nook and corner and ANALYZE IT</a:t>
            </a:r>
          </a:p>
          <a:p>
            <a:r>
              <a:rPr lang="en-IN" sz="1200" b="1" i="1" kern="1200" dirty="0" smtClean="0">
                <a:solidFill>
                  <a:schemeClr val="tx1"/>
                </a:solidFill>
                <a:effectLst/>
                <a:latin typeface="+mn-lt"/>
                <a:ea typeface="+mn-ea"/>
                <a:cs typeface="+mn-cs"/>
              </a:rPr>
              <a:t>On an average, data professionals spend only 40% of their time analysing data.</a:t>
            </a:r>
            <a:r>
              <a:rPr lang="en-IN" sz="1200" b="0" i="0" kern="1200" dirty="0" smtClean="0">
                <a:solidFill>
                  <a:schemeClr val="tx1"/>
                </a:solidFill>
                <a:effectLst/>
                <a:latin typeface="+mn-lt"/>
                <a:ea typeface="+mn-ea"/>
                <a:cs typeface="+mn-cs"/>
              </a:rPr>
              <a:t> </a:t>
            </a:r>
            <a:r>
              <a:rPr lang="en-IN" sz="1200" b="1" i="1" kern="1200" dirty="0" smtClean="0">
                <a:solidFill>
                  <a:schemeClr val="tx1"/>
                </a:solidFill>
                <a:effectLst/>
                <a:latin typeface="+mn-lt"/>
                <a:ea typeface="+mn-ea"/>
                <a:cs typeface="+mn-cs"/>
              </a:rPr>
              <a:t>However, more than 91% of top-level executives agree that data takes the highest priority in hacking customer experiences.</a:t>
            </a:r>
            <a:r>
              <a:rPr lang="en-IN" sz="1200" b="0" i="0" kern="1200" dirty="0" smtClean="0">
                <a:solidFill>
                  <a:schemeClr val="tx1"/>
                </a:solidFill>
                <a:effectLst/>
                <a:latin typeface="+mn-lt"/>
                <a:ea typeface="+mn-ea"/>
                <a:cs typeface="+mn-cs"/>
              </a:rPr>
              <a:t>  Now, there are three major types of customer data, which when referenced, provides for a plethora of insightful suggestions.  These 3 data types – Reference Data, Transactional Data and Social Data – are filtered by data analysts.</a:t>
            </a:r>
          </a:p>
          <a:p>
            <a:r>
              <a:rPr lang="en-IN" sz="1200" b="1" i="0" kern="1200" dirty="0" smtClean="0">
                <a:solidFill>
                  <a:schemeClr val="tx1"/>
                </a:solidFill>
                <a:effectLst/>
                <a:latin typeface="+mn-lt"/>
                <a:ea typeface="+mn-ea"/>
                <a:cs typeface="+mn-cs"/>
              </a:rPr>
              <a:t>Reference Data</a:t>
            </a:r>
            <a:r>
              <a:rPr lang="en-IN" sz="1200" b="0" i="0" kern="1200" dirty="0" smtClean="0">
                <a:solidFill>
                  <a:schemeClr val="tx1"/>
                </a:solidFill>
                <a:effectLst/>
                <a:latin typeface="+mn-lt"/>
                <a:ea typeface="+mn-ea"/>
                <a:cs typeface="+mn-cs"/>
              </a:rPr>
              <a:t> gives information into the customer’s profile and general preferences. These data points always form the base of any customer data lake used in creating a recommendation engine. </a:t>
            </a:r>
            <a:r>
              <a:rPr lang="en-IN" sz="1200" b="1" i="0" kern="1200" dirty="0" smtClean="0">
                <a:solidFill>
                  <a:schemeClr val="tx1"/>
                </a:solidFill>
                <a:effectLst/>
                <a:latin typeface="+mn-lt"/>
                <a:ea typeface="+mn-ea"/>
                <a:cs typeface="+mn-cs"/>
              </a:rPr>
              <a:t>Transactional Data</a:t>
            </a:r>
            <a:r>
              <a:rPr lang="en-IN" sz="1200" b="0" i="0" kern="1200" dirty="0" smtClean="0">
                <a:solidFill>
                  <a:schemeClr val="tx1"/>
                </a:solidFill>
                <a:effectLst/>
                <a:latin typeface="+mn-lt"/>
                <a:ea typeface="+mn-ea"/>
                <a:cs typeface="+mn-cs"/>
              </a:rPr>
              <a:t> consists of data, which pinpoints to any customer behaviours in the form of payments and transactions. These data points could include transactional and complaints history, different agendas recorded from the customers’ visit to the bank and so on. Finally, </a:t>
            </a:r>
            <a:r>
              <a:rPr lang="en-IN" sz="1200" b="1" i="0" kern="1200" dirty="0" smtClean="0">
                <a:solidFill>
                  <a:schemeClr val="tx1"/>
                </a:solidFill>
                <a:effectLst/>
                <a:latin typeface="+mn-lt"/>
                <a:ea typeface="+mn-ea"/>
                <a:cs typeface="+mn-cs"/>
              </a:rPr>
              <a:t>Social Data</a:t>
            </a:r>
            <a:r>
              <a:rPr lang="en-IN" sz="1200" b="0" i="0" kern="1200" dirty="0" smtClean="0">
                <a:solidFill>
                  <a:schemeClr val="tx1"/>
                </a:solidFill>
                <a:effectLst/>
                <a:latin typeface="+mn-lt"/>
                <a:ea typeface="+mn-ea"/>
                <a:cs typeface="+mn-cs"/>
              </a:rPr>
              <a:t> adds flair to the entire data lake by giving a taste of the customers’ mood by collecting data from their social media engagements and activities online.</a:t>
            </a:r>
          </a:p>
          <a:p>
            <a:endParaRPr lang="en-IN" b="1" dirty="0" smtClean="0"/>
          </a:p>
          <a:p>
            <a:r>
              <a:rPr lang="en-IN" b="1" dirty="0" smtClean="0"/>
              <a:t>2) </a:t>
            </a:r>
            <a:r>
              <a:rPr lang="en-IN" sz="1200" b="0" i="0" kern="1200" dirty="0" smtClean="0">
                <a:solidFill>
                  <a:schemeClr val="tx1"/>
                </a:solidFill>
                <a:effectLst/>
                <a:latin typeface="+mn-lt"/>
                <a:ea typeface="+mn-ea"/>
                <a:cs typeface="+mn-cs"/>
              </a:rPr>
              <a:t>Rule Number 2: Governance and Integrity of your Data</a:t>
            </a:r>
          </a:p>
          <a:p>
            <a:r>
              <a:rPr lang="en-IN" sz="1200" b="1" i="1" kern="1200" dirty="0" smtClean="0">
                <a:solidFill>
                  <a:schemeClr val="tx1"/>
                </a:solidFill>
                <a:effectLst/>
                <a:latin typeface="+mn-lt"/>
                <a:ea typeface="+mn-ea"/>
                <a:cs typeface="+mn-cs"/>
              </a:rPr>
              <a:t>89% of CIOs agree that bad data has been hurting their ability to provide enriched customer experiences.</a:t>
            </a:r>
            <a:r>
              <a:rPr lang="en-IN" sz="1200" b="0" i="0" kern="1200" dirty="0" smtClean="0">
                <a:solidFill>
                  <a:schemeClr val="tx1"/>
                </a:solidFill>
                <a:effectLst/>
                <a:latin typeface="+mn-lt"/>
                <a:ea typeface="+mn-ea"/>
                <a:cs typeface="+mn-cs"/>
              </a:rPr>
              <a:t> During the data ingestion process, it is highly likely that the data obtained would seem corrupted, incomplete and present with several outliers. Corrupted data, when fed into your machine-learning algorithm, affects the recommendation engine and provides a completely different and incorrect view of your customer.</a:t>
            </a:r>
          </a:p>
          <a:p>
            <a:r>
              <a:rPr lang="en-IN" sz="1200" b="0" i="0" kern="1200" dirty="0" smtClean="0">
                <a:solidFill>
                  <a:schemeClr val="tx1"/>
                </a:solidFill>
                <a:effectLst/>
                <a:latin typeface="+mn-lt"/>
                <a:ea typeface="+mn-ea"/>
                <a:cs typeface="+mn-cs"/>
              </a:rPr>
              <a:t>The lack of measures to ensure data integrity would end up being disastrous for any bank, especially in the current highly competitive banking ecosystem.  Besides this, there are many data dependencies within a database. This means that data completeness is crucial to make sense of the data. Each of these tasks requires people with adequate and high levels of technical knowledge, which is often not the case.</a:t>
            </a:r>
          </a:p>
          <a:p>
            <a:endParaRPr lang="en-IN" b="1" dirty="0" smtClean="0"/>
          </a:p>
          <a:p>
            <a:r>
              <a:rPr lang="en-IN" b="1" dirty="0" smtClean="0"/>
              <a:t>3) </a:t>
            </a:r>
            <a:r>
              <a:rPr lang="en-IN" b="0" dirty="0" smtClean="0"/>
              <a:t>Insights</a:t>
            </a:r>
          </a:p>
          <a:p>
            <a:r>
              <a:rPr lang="en-IN" sz="1200" b="0" i="0" kern="1200" dirty="0" smtClean="0">
                <a:solidFill>
                  <a:schemeClr val="tx1"/>
                </a:solidFill>
                <a:effectLst/>
                <a:latin typeface="+mn-lt"/>
                <a:ea typeface="+mn-ea"/>
                <a:cs typeface="+mn-cs"/>
              </a:rPr>
              <a:t>Product Recommendation Engines depend on the self-learning ability of machine learning algorithms. With sufficient and massive chunks of data on the customer, the process of deriving insights becomes easier.</a:t>
            </a:r>
          </a:p>
          <a:p>
            <a:r>
              <a:rPr lang="en-IN" b="0" dirty="0" smtClean="0"/>
              <a:t>A forecast model of the customer’s profitability through wealth management is drawn and the decision making process of the next best action takes place. Segmentation of customers into different classes at banks based on the loyalty quotient and products also takes place, which helps in better customer retention. Segregation of customers also takes place according to their credit risk score. This could help banks to segregate their customers accordingly and could recommend low-risk products for those customers</a:t>
            </a:r>
            <a:r>
              <a:rPr lang="en-IN" b="1" dirty="0" smtClean="0"/>
              <a:t>.</a:t>
            </a:r>
          </a:p>
          <a:p>
            <a:endParaRPr lang="en-IN" b="1" dirty="0" smtClean="0"/>
          </a:p>
        </p:txBody>
      </p:sp>
    </p:spTree>
    <p:extLst>
      <p:ext uri="{BB962C8B-B14F-4D97-AF65-F5344CB8AC3E}">
        <p14:creationId xmlns:p14="http://schemas.microsoft.com/office/powerpoint/2010/main" val="583861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Image link: </a:t>
            </a:r>
            <a:r>
              <a:rPr lang="en-IN" b="0" dirty="0" smtClean="0"/>
              <a:t>https://www.softwebsolutions.com/market-basket-analysis-for-retailers.html</a:t>
            </a:r>
          </a:p>
          <a:p>
            <a:endParaRPr lang="en-IN" b="0" dirty="0" smtClean="0"/>
          </a:p>
          <a:p>
            <a:r>
              <a:rPr lang="en-IN" b="1" dirty="0" smtClean="0"/>
              <a:t>Notes:</a:t>
            </a:r>
          </a:p>
        </p:txBody>
      </p:sp>
    </p:spTree>
    <p:extLst>
      <p:ext uri="{BB962C8B-B14F-4D97-AF65-F5344CB8AC3E}">
        <p14:creationId xmlns:p14="http://schemas.microsoft.com/office/powerpoint/2010/main" val="348174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7EB63D-E0D4-41DA-AB22-388681D5176E}"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319600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7EB63D-E0D4-41DA-AB22-388681D5176E}"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2758375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7EB63D-E0D4-41DA-AB22-388681D5176E}"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3784536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7EB63D-E0D4-41DA-AB22-388681D5176E}"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2309133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7EB63D-E0D4-41DA-AB22-388681D5176E}"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1501397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7EB63D-E0D4-41DA-AB22-388681D5176E}" type="datetimeFigureOut">
              <a:rPr lang="en-IN" smtClean="0"/>
              <a:t>03-06-2021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3303929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7EB63D-E0D4-41DA-AB22-388681D5176E}" type="datetimeFigureOut">
              <a:rPr lang="en-IN" smtClean="0"/>
              <a:t>03-06-2021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1532042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7EB63D-E0D4-41DA-AB22-388681D5176E}" type="datetimeFigureOut">
              <a:rPr lang="en-IN" smtClean="0"/>
              <a:t>03-06-2021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3380922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EB63D-E0D4-41DA-AB22-388681D5176E}" type="datetimeFigureOut">
              <a:rPr lang="en-IN" smtClean="0"/>
              <a:t>03-06-2021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2164346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7EB63D-E0D4-41DA-AB22-388681D5176E}" type="datetimeFigureOut">
              <a:rPr lang="en-IN" smtClean="0"/>
              <a:t>03-06-2021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3509399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7EB63D-E0D4-41DA-AB22-388681D5176E}" type="datetimeFigureOut">
              <a:rPr lang="en-IN" smtClean="0"/>
              <a:t>03-06-2021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1559269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7EB63D-E0D4-41DA-AB22-388681D5176E}" type="datetimeFigureOut">
              <a:rPr lang="en-IN" smtClean="0"/>
              <a:t>03-06-2021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C7E46-0CE1-446F-8612-4BA0E3E913A7}" type="slidenum">
              <a:rPr lang="en-IN" smtClean="0"/>
              <a:t>‹#›</a:t>
            </a:fld>
            <a:endParaRPr lang="en-IN"/>
          </a:p>
        </p:txBody>
      </p:sp>
    </p:spTree>
    <p:extLst>
      <p:ext uri="{BB962C8B-B14F-4D97-AF65-F5344CB8AC3E}">
        <p14:creationId xmlns:p14="http://schemas.microsoft.com/office/powerpoint/2010/main" val="22395084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8272" y="4146224"/>
            <a:ext cx="9700769" cy="1233477"/>
          </a:xfrm>
        </p:spPr>
        <p:txBody>
          <a:bodyPr>
            <a:noAutofit/>
          </a:bodyPr>
          <a:lstStyle/>
          <a:p>
            <a:r>
              <a:rPr lang="en-IN" sz="2800" dirty="0">
                <a:latin typeface="Times New Roman" panose="02020603050405020304" pitchFamily="18" charset="0"/>
                <a:cs typeface="Times New Roman" panose="02020603050405020304" pitchFamily="18" charset="0"/>
              </a:rPr>
              <a:t>Cross Sell and Up-Sell – Using Recommendation Engines, Affinity Analysis and Market Basket Analytics for Product Recommendation, to be used for existing customers</a:t>
            </a:r>
          </a:p>
        </p:txBody>
      </p:sp>
      <p:pic>
        <p:nvPicPr>
          <p:cNvPr id="5" name="Content Placeholder 5">
            <a:extLst>
              <a:ext uri="{FF2B5EF4-FFF2-40B4-BE49-F238E27FC236}">
                <a16:creationId xmlns:a16="http://schemas.microsoft.com/office/drawing/2014/main" id="{F99DA5F7-E22D-41FD-BA1F-BEBB2F71C2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2353" y="658433"/>
            <a:ext cx="2692605" cy="3080961"/>
          </a:xfrm>
          <a:prstGeom prst="rect">
            <a:avLst/>
          </a:prstGeom>
        </p:spPr>
      </p:pic>
    </p:spTree>
    <p:extLst>
      <p:ext uri="{BB962C8B-B14F-4D97-AF65-F5344CB8AC3E}">
        <p14:creationId xmlns:p14="http://schemas.microsoft.com/office/powerpoint/2010/main" val="4111129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6218"/>
            <a:ext cx="12076772" cy="983849"/>
          </a:xfrm>
        </p:spPr>
        <p:txBody>
          <a:bodyPr>
            <a:normAutofit/>
          </a:bodyPr>
          <a:lstStyle/>
          <a:p>
            <a:pPr algn="ctr"/>
            <a:r>
              <a:rPr lang="en-IN" sz="3600" dirty="0" smtClean="0">
                <a:latin typeface="Times New Roman" panose="02020603050405020304" pitchFamily="18" charset="0"/>
                <a:cs typeface="Times New Roman" panose="02020603050405020304" pitchFamily="18" charset="0"/>
              </a:rPr>
              <a:t>Affinity Analysis for Banking</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0263" y="1250067"/>
            <a:ext cx="11234057" cy="5370652"/>
          </a:xfrm>
        </p:spPr>
        <p:txBody>
          <a:bodyPr>
            <a:normAutofit lnSpcReduction="10000"/>
          </a:bodyPr>
          <a:lstStyle/>
          <a:p>
            <a:pPr marL="0" indent="0">
              <a:lnSpc>
                <a:spcPct val="120000"/>
              </a:lnSpc>
              <a:buNone/>
            </a:pPr>
            <a:r>
              <a:rPr lang="en-IN" dirty="0" smtClean="0">
                <a:latin typeface="Times New Roman" panose="02020603050405020304" pitchFamily="18" charset="0"/>
                <a:cs typeface="Times New Roman" panose="02020603050405020304" pitchFamily="18" charset="0"/>
              </a:rPr>
              <a:t>How it works:</a:t>
            </a:r>
          </a:p>
          <a:p>
            <a:pPr>
              <a:lnSpc>
                <a:spcPct val="120000"/>
              </a:lnSpc>
            </a:pPr>
            <a:r>
              <a:rPr lang="en-IN" dirty="0">
                <a:latin typeface="Times New Roman" panose="02020603050405020304" pitchFamily="18" charset="0"/>
                <a:cs typeface="Times New Roman" panose="02020603050405020304" pitchFamily="18" charset="0"/>
              </a:rPr>
              <a:t>Evaluate the strength of the relationship between each of your products and every other product you </a:t>
            </a:r>
            <a:r>
              <a:rPr lang="en-IN" dirty="0" smtClean="0">
                <a:latin typeface="Times New Roman" panose="02020603050405020304" pitchFamily="18" charset="0"/>
                <a:cs typeface="Times New Roman" panose="02020603050405020304" pitchFamily="18" charset="0"/>
              </a:rPr>
              <a:t>offer – Example</a:t>
            </a:r>
            <a:r>
              <a:rPr lang="en-IN" dirty="0">
                <a:latin typeface="Times New Roman" panose="02020603050405020304" pitchFamily="18" charset="0"/>
                <a:cs typeface="Times New Roman" panose="02020603050405020304" pitchFamily="18" charset="0"/>
              </a:rPr>
              <a:t>: what percent of customers with checking accounts also have auto </a:t>
            </a:r>
            <a:r>
              <a:rPr lang="en-IN" dirty="0" smtClean="0">
                <a:latin typeface="Times New Roman" panose="02020603050405020304" pitchFamily="18" charset="0"/>
                <a:cs typeface="Times New Roman" panose="02020603050405020304" pitchFamily="18" charset="0"/>
              </a:rPr>
              <a:t>loans?</a:t>
            </a:r>
          </a:p>
          <a:p>
            <a:pPr>
              <a:lnSpc>
                <a:spcPct val="120000"/>
              </a:lnSpc>
            </a:pPr>
            <a:r>
              <a:rPr lang="en-IN" dirty="0">
                <a:latin typeface="Times New Roman" panose="02020603050405020304" pitchFamily="18" charset="0"/>
                <a:cs typeface="Times New Roman" panose="02020603050405020304" pitchFamily="18" charset="0"/>
              </a:rPr>
              <a:t>Identify those pairings that have very strong </a:t>
            </a:r>
            <a:r>
              <a:rPr lang="en-IN" dirty="0" smtClean="0">
                <a:latin typeface="Times New Roman" panose="02020603050405020304" pitchFamily="18" charset="0"/>
                <a:cs typeface="Times New Roman" panose="02020603050405020304" pitchFamily="18" charset="0"/>
              </a:rPr>
              <a:t>affinity </a:t>
            </a:r>
            <a:r>
              <a:rPr lang="en-IN" dirty="0">
                <a:latin typeface="Times New Roman" panose="02020603050405020304" pitchFamily="18" charset="0"/>
                <a:cs typeface="Times New Roman" panose="02020603050405020304" pitchFamily="18" charset="0"/>
              </a:rPr>
              <a:t>– Example: a customer with a credit card might be found to be twice or three times as likely to have an auto loan than an auto loan customer selected at </a:t>
            </a:r>
            <a:r>
              <a:rPr lang="en-IN" dirty="0" smtClean="0">
                <a:latin typeface="Times New Roman" panose="02020603050405020304" pitchFamily="18" charset="0"/>
                <a:cs typeface="Times New Roman" panose="02020603050405020304" pitchFamily="18" charset="0"/>
              </a:rPr>
              <a:t>random</a:t>
            </a:r>
          </a:p>
          <a:p>
            <a:pPr>
              <a:lnSpc>
                <a:spcPct val="120000"/>
              </a:lnSpc>
            </a:pPr>
            <a:r>
              <a:rPr lang="en-IN" dirty="0">
                <a:latin typeface="Times New Roman" panose="02020603050405020304" pitchFamily="18" charset="0"/>
                <a:cs typeface="Times New Roman" panose="02020603050405020304" pitchFamily="18" charset="0"/>
              </a:rPr>
              <a:t>Highlight customers who have one product of a strongly associated pair but not the other so that these specific customers can be targeted for cross sell and up sell </a:t>
            </a:r>
            <a:r>
              <a:rPr lang="en-IN" dirty="0" smtClean="0">
                <a:latin typeface="Times New Roman" panose="02020603050405020304" pitchFamily="18" charset="0"/>
                <a:cs typeface="Times New Roman" panose="02020603050405020304" pitchFamily="18" charset="0"/>
              </a:rPr>
              <a:t>opportunities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385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6218"/>
            <a:ext cx="12076772" cy="983849"/>
          </a:xfrm>
        </p:spPr>
        <p:txBody>
          <a:bodyPr>
            <a:normAutofit/>
          </a:bodyPr>
          <a:lstStyle/>
          <a:p>
            <a:pPr algn="ctr"/>
            <a:r>
              <a:rPr lang="en-IN" sz="3600" dirty="0" smtClean="0">
                <a:latin typeface="Times New Roman" panose="02020603050405020304" pitchFamily="18" charset="0"/>
                <a:cs typeface="Times New Roman" panose="02020603050405020304" pitchFamily="18" charset="0"/>
              </a:rPr>
              <a:t>Affinity Analysis for Banking</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6754" y="1250067"/>
            <a:ext cx="6021978" cy="5370652"/>
          </a:xfrm>
        </p:spPr>
        <p:txBody>
          <a:bodyPr>
            <a:normAutofit fontScale="92500"/>
          </a:bodyPr>
          <a:lstStyle/>
          <a:p>
            <a:pPr>
              <a:lnSpc>
                <a:spcPct val="120000"/>
              </a:lnSpc>
            </a:pPr>
            <a:r>
              <a:rPr lang="en-IN" dirty="0" smtClean="0">
                <a:latin typeface="Times New Roman" panose="02020603050405020304" pitchFamily="18" charset="0"/>
                <a:cs typeface="Times New Roman" panose="02020603050405020304" pitchFamily="18" charset="0"/>
              </a:rPr>
              <a:t>Affinity analysis and market basket analysis are mathematically the same</a:t>
            </a:r>
          </a:p>
          <a:p>
            <a:pPr>
              <a:lnSpc>
                <a:spcPct val="120000"/>
              </a:lnSpc>
            </a:pPr>
            <a:r>
              <a:rPr lang="en-IN" dirty="0">
                <a:latin typeface="Times New Roman" panose="02020603050405020304" pitchFamily="18" charset="0"/>
                <a:cs typeface="Times New Roman" panose="02020603050405020304" pitchFamily="18" charset="0"/>
              </a:rPr>
              <a:t>Since banking customers generally buy one thing at a time we’ll need to do this at the customer level, not the transaction level, so </a:t>
            </a:r>
            <a:r>
              <a:rPr lang="en-IN" dirty="0" smtClean="0">
                <a:latin typeface="Times New Roman" panose="02020603050405020304" pitchFamily="18" charset="0"/>
                <a:cs typeface="Times New Roman" panose="02020603050405020304" pitchFamily="18" charset="0"/>
              </a:rPr>
              <a:t>we deal with Affinity Analysis</a:t>
            </a:r>
          </a:p>
          <a:p>
            <a:pPr>
              <a:lnSpc>
                <a:spcPct val="120000"/>
              </a:lnSpc>
            </a:pPr>
            <a:r>
              <a:rPr lang="en-IN" dirty="0" smtClean="0">
                <a:latin typeface="Times New Roman" panose="02020603050405020304" pitchFamily="18" charset="0"/>
                <a:cs typeface="Times New Roman" panose="02020603050405020304" pitchFamily="18" charset="0"/>
              </a:rPr>
              <a:t>But if </a:t>
            </a:r>
            <a:r>
              <a:rPr lang="en-IN" dirty="0">
                <a:latin typeface="Times New Roman" panose="02020603050405020304" pitchFamily="18" charset="0"/>
                <a:cs typeface="Times New Roman" panose="02020603050405020304" pitchFamily="18" charset="0"/>
              </a:rPr>
              <a:t>we were talking about a business where customers bought many things at the same time (e.g. retail) we’d </a:t>
            </a:r>
            <a:r>
              <a:rPr lang="en-IN" dirty="0" smtClean="0">
                <a:latin typeface="Times New Roman" panose="02020603050405020304" pitchFamily="18" charset="0"/>
                <a:cs typeface="Times New Roman" panose="02020603050405020304" pitchFamily="18" charset="0"/>
              </a:rPr>
              <a:t>deal with Market </a:t>
            </a:r>
            <a:r>
              <a:rPr lang="en-IN" dirty="0">
                <a:latin typeface="Times New Roman" panose="02020603050405020304" pitchFamily="18" charset="0"/>
                <a:cs typeface="Times New Roman" panose="02020603050405020304" pitchFamily="18" charset="0"/>
              </a:rPr>
              <a:t>Basket </a:t>
            </a:r>
            <a:r>
              <a:rPr lang="en-IN" dirty="0" smtClean="0">
                <a:latin typeface="Times New Roman" panose="02020603050405020304" pitchFamily="18" charset="0"/>
                <a:cs typeface="Times New Roman" panose="02020603050405020304" pitchFamily="18" charset="0"/>
              </a:rPr>
              <a:t>Analysis</a:t>
            </a:r>
          </a:p>
        </p:txBody>
      </p:sp>
      <p:pic>
        <p:nvPicPr>
          <p:cNvPr id="5" name="Picture 4"/>
          <p:cNvPicPr>
            <a:picLocks noChangeAspect="1"/>
          </p:cNvPicPr>
          <p:nvPr/>
        </p:nvPicPr>
        <p:blipFill>
          <a:blip r:embed="rId3"/>
          <a:stretch>
            <a:fillRect/>
          </a:stretch>
        </p:blipFill>
        <p:spPr>
          <a:xfrm>
            <a:off x="6498271" y="1468486"/>
            <a:ext cx="5356432" cy="4907688"/>
          </a:xfrm>
          <a:prstGeom prst="rect">
            <a:avLst/>
          </a:prstGeom>
        </p:spPr>
      </p:pic>
    </p:spTree>
    <p:extLst>
      <p:ext uri="{BB962C8B-B14F-4D97-AF65-F5344CB8AC3E}">
        <p14:creationId xmlns:p14="http://schemas.microsoft.com/office/powerpoint/2010/main" val="1000087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6218"/>
            <a:ext cx="12076772" cy="983849"/>
          </a:xfrm>
        </p:spPr>
        <p:txBody>
          <a:bodyPr>
            <a:normAutofit/>
          </a:bodyPr>
          <a:lstStyle/>
          <a:p>
            <a:pPr algn="ctr"/>
            <a:r>
              <a:rPr lang="en-IN" sz="3600" dirty="0" smtClean="0">
                <a:latin typeface="Times New Roman" panose="02020603050405020304" pitchFamily="18" charset="0"/>
                <a:cs typeface="Times New Roman" panose="02020603050405020304" pitchFamily="18" charset="0"/>
              </a:rPr>
              <a:t>Market Basket Analysis for Banking</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7792" y="1250067"/>
            <a:ext cx="6748041" cy="5370652"/>
          </a:xfrm>
        </p:spPr>
        <p:txBody>
          <a:bodyPr>
            <a:normAutofit fontScale="85000" lnSpcReduction="10000"/>
          </a:bodyPr>
          <a:lstStyle/>
          <a:p>
            <a:pPr>
              <a:lnSpc>
                <a:spcPct val="120000"/>
              </a:lnSpc>
            </a:pPr>
            <a:r>
              <a:rPr lang="en-IN" dirty="0">
                <a:latin typeface="Times New Roman" panose="02020603050405020304" pitchFamily="18" charset="0"/>
                <a:cs typeface="Times New Roman" panose="02020603050405020304" pitchFamily="18" charset="0"/>
              </a:rPr>
              <a:t>Market Basket Analysis for Banking: when financial institutions want to dig deeper into the product-customer connection to serve the customer better, maximize value from targeted marketing and promote personalized </a:t>
            </a:r>
            <a:r>
              <a:rPr lang="en-IN" dirty="0" smtClean="0">
                <a:latin typeface="Times New Roman" panose="02020603050405020304" pitchFamily="18" charset="0"/>
                <a:cs typeface="Times New Roman" panose="02020603050405020304" pitchFamily="18" charset="0"/>
              </a:rPr>
              <a:t>experience</a:t>
            </a:r>
          </a:p>
          <a:p>
            <a:pPr>
              <a:lnSpc>
                <a:spcPct val="120000"/>
              </a:lnSpc>
            </a:pPr>
            <a:r>
              <a:rPr lang="en-IN" dirty="0">
                <a:latin typeface="Times New Roman" panose="02020603050405020304" pitchFamily="18" charset="0"/>
                <a:cs typeface="Times New Roman" panose="02020603050405020304" pitchFamily="18" charset="0"/>
              </a:rPr>
              <a:t>Serving the customer well is better achieved by keeping the customer at the forefront, rather than </a:t>
            </a:r>
            <a:r>
              <a:rPr lang="en-IN" dirty="0" smtClean="0">
                <a:latin typeface="Times New Roman" panose="02020603050405020304" pitchFamily="18" charset="0"/>
                <a:cs typeface="Times New Roman" panose="02020603050405020304" pitchFamily="18" charset="0"/>
              </a:rPr>
              <a:t>products</a:t>
            </a:r>
          </a:p>
          <a:p>
            <a:pPr>
              <a:lnSpc>
                <a:spcPct val="120000"/>
              </a:lnSpc>
            </a:pPr>
            <a:r>
              <a:rPr lang="en-IN" dirty="0" smtClean="0">
                <a:latin typeface="Times New Roman" panose="02020603050405020304" pitchFamily="18" charset="0"/>
                <a:cs typeface="Times New Roman" panose="02020603050405020304" pitchFamily="18" charset="0"/>
              </a:rPr>
              <a:t>For example, banks that dip deep into customer connections and behaviours can tap into </a:t>
            </a:r>
            <a:r>
              <a:rPr lang="en-IN" dirty="0">
                <a:latin typeface="Times New Roman" panose="02020603050405020304" pitchFamily="18" charset="0"/>
                <a:cs typeface="Times New Roman" panose="02020603050405020304" pitchFamily="18" charset="0"/>
              </a:rPr>
              <a:t>affinity </a:t>
            </a:r>
            <a:r>
              <a:rPr lang="en-IN" dirty="0" smtClean="0">
                <a:latin typeface="Times New Roman" panose="02020603050405020304" pitchFamily="18" charset="0"/>
                <a:cs typeface="Times New Roman" panose="02020603050405020304" pitchFamily="18" charset="0"/>
              </a:rPr>
              <a:t>analysis to </a:t>
            </a:r>
            <a:r>
              <a:rPr lang="en-IN" dirty="0">
                <a:latin typeface="Times New Roman" panose="02020603050405020304" pitchFamily="18" charset="0"/>
                <a:cs typeface="Times New Roman" panose="02020603050405020304" pitchFamily="18" charset="0"/>
              </a:rPr>
              <a:t>unearth potential cross sell and upsell opportunities</a:t>
            </a:r>
          </a:p>
        </p:txBody>
      </p:sp>
      <p:pic>
        <p:nvPicPr>
          <p:cNvPr id="4" name="Picture 3"/>
          <p:cNvPicPr>
            <a:picLocks noChangeAspect="1"/>
          </p:cNvPicPr>
          <p:nvPr/>
        </p:nvPicPr>
        <p:blipFill>
          <a:blip r:embed="rId3"/>
          <a:stretch>
            <a:fillRect/>
          </a:stretch>
        </p:blipFill>
        <p:spPr>
          <a:xfrm>
            <a:off x="7303625" y="1731905"/>
            <a:ext cx="4492135" cy="4406976"/>
          </a:xfrm>
          <a:prstGeom prst="rect">
            <a:avLst/>
          </a:prstGeom>
        </p:spPr>
      </p:pic>
    </p:spTree>
    <p:extLst>
      <p:ext uri="{BB962C8B-B14F-4D97-AF65-F5344CB8AC3E}">
        <p14:creationId xmlns:p14="http://schemas.microsoft.com/office/powerpoint/2010/main" val="205938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6218"/>
            <a:ext cx="12076772" cy="983849"/>
          </a:xfrm>
        </p:spPr>
        <p:txBody>
          <a:bodyPr>
            <a:normAutofit/>
          </a:bodyPr>
          <a:lstStyle/>
          <a:p>
            <a:pPr algn="ctr"/>
            <a:r>
              <a:rPr lang="en-IN" sz="3600" dirty="0" smtClean="0">
                <a:latin typeface="Times New Roman" panose="02020603050405020304" pitchFamily="18" charset="0"/>
                <a:cs typeface="Times New Roman" panose="02020603050405020304" pitchFamily="18" charset="0"/>
              </a:rPr>
              <a:t>Market Basket Analysis for Banking</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7792" y="1489165"/>
            <a:ext cx="11700848" cy="5131553"/>
          </a:xfrm>
        </p:spPr>
        <p:txBody>
          <a:bodyPr>
            <a:normAutofit/>
          </a:bodyPr>
          <a:lstStyle/>
          <a:p>
            <a:pPr>
              <a:lnSpc>
                <a:spcPct val="120000"/>
              </a:lnSpc>
            </a:pPr>
            <a:r>
              <a:rPr lang="en-IN" dirty="0" smtClean="0">
                <a:latin typeface="Times New Roman" panose="02020603050405020304" pitchFamily="18" charset="0"/>
                <a:cs typeface="Times New Roman" panose="02020603050405020304" pitchFamily="18" charset="0"/>
              </a:rPr>
              <a:t>With </a:t>
            </a:r>
            <a:r>
              <a:rPr lang="en-IN" dirty="0">
                <a:latin typeface="Times New Roman" panose="02020603050405020304" pitchFamily="18" charset="0"/>
                <a:cs typeface="Times New Roman" panose="02020603050405020304" pitchFamily="18" charset="0"/>
              </a:rPr>
              <a:t>the customer-focus stitched into market basket analysis, demographic variables are brought in to understand customers’ banking </a:t>
            </a:r>
            <a:r>
              <a:rPr lang="en-IN" dirty="0" smtClean="0">
                <a:latin typeface="Times New Roman" panose="02020603050405020304" pitchFamily="18" charset="0"/>
                <a:cs typeface="Times New Roman" panose="02020603050405020304" pitchFamily="18" charset="0"/>
              </a:rPr>
              <a:t>behaviour better. This </a:t>
            </a:r>
            <a:r>
              <a:rPr lang="en-IN" dirty="0">
                <a:latin typeface="Times New Roman" panose="02020603050405020304" pitchFamily="18" charset="0"/>
                <a:cs typeface="Times New Roman" panose="02020603050405020304" pitchFamily="18" charset="0"/>
              </a:rPr>
              <a:t>also helps narrow down the target market with the insights </a:t>
            </a:r>
            <a:r>
              <a:rPr lang="en-IN" dirty="0" smtClean="0">
                <a:latin typeface="Times New Roman" panose="02020603050405020304" pitchFamily="18" charset="0"/>
                <a:cs typeface="Times New Roman" panose="02020603050405020304" pitchFamily="18" charset="0"/>
              </a:rPr>
              <a:t>acquired</a:t>
            </a:r>
          </a:p>
          <a:p>
            <a:pPr>
              <a:lnSpc>
                <a:spcPct val="120000"/>
              </a:lnSpc>
            </a:pPr>
            <a:r>
              <a:rPr lang="en-IN" dirty="0">
                <a:latin typeface="Times New Roman" panose="02020603050405020304" pitchFamily="18" charset="0"/>
                <a:cs typeface="Times New Roman" panose="02020603050405020304" pitchFamily="18" charset="0"/>
              </a:rPr>
              <a:t>The affinity analysis now offers rich insight in terms of unearthing sequential patterns aided by the inclusion of customer </a:t>
            </a:r>
            <a:r>
              <a:rPr lang="en-IN" dirty="0" smtClean="0">
                <a:latin typeface="Times New Roman" panose="02020603050405020304" pitchFamily="18" charset="0"/>
                <a:cs typeface="Times New Roman" panose="02020603050405020304" pitchFamily="18" charset="0"/>
              </a:rPr>
              <a:t>demographics</a:t>
            </a:r>
          </a:p>
          <a:p>
            <a:pPr>
              <a:lnSpc>
                <a:spcPct val="120000"/>
              </a:lnSpc>
            </a:pPr>
            <a:r>
              <a:rPr lang="en-IN" dirty="0" smtClean="0">
                <a:latin typeface="Times New Roman" panose="02020603050405020304" pitchFamily="18" charset="0"/>
                <a:cs typeface="Times New Roman" panose="02020603050405020304" pitchFamily="18" charset="0"/>
              </a:rPr>
              <a:t>This </a:t>
            </a:r>
            <a:r>
              <a:rPr lang="en-IN" dirty="0">
                <a:latin typeface="Times New Roman" panose="02020603050405020304" pitchFamily="18" charset="0"/>
                <a:cs typeface="Times New Roman" panose="02020603050405020304" pitchFamily="18" charset="0"/>
              </a:rPr>
              <a:t>results in targeted offerings </a:t>
            </a:r>
            <a:r>
              <a:rPr lang="en-IN" dirty="0" smtClean="0">
                <a:latin typeface="Times New Roman" panose="02020603050405020304" pitchFamily="18" charset="0"/>
                <a:cs typeface="Times New Roman" panose="02020603050405020304" pitchFamily="18" charset="0"/>
              </a:rPr>
              <a:t>which can </a:t>
            </a:r>
            <a:r>
              <a:rPr lang="en-IN" dirty="0">
                <a:latin typeface="Times New Roman" panose="02020603050405020304" pitchFamily="18" charset="0"/>
                <a:cs typeface="Times New Roman" panose="02020603050405020304" pitchFamily="18" charset="0"/>
              </a:rPr>
              <a:t>pave the way for increased sales, personalized customer experience and increased customer </a:t>
            </a:r>
            <a:r>
              <a:rPr lang="en-IN" dirty="0" smtClean="0">
                <a:latin typeface="Times New Roman" panose="02020603050405020304" pitchFamily="18" charset="0"/>
                <a:cs typeface="Times New Roman" panose="02020603050405020304" pitchFamily="18" charset="0"/>
              </a:rPr>
              <a:t>loyalty</a:t>
            </a:r>
          </a:p>
        </p:txBody>
      </p:sp>
    </p:spTree>
    <p:extLst>
      <p:ext uri="{BB962C8B-B14F-4D97-AF65-F5344CB8AC3E}">
        <p14:creationId xmlns:p14="http://schemas.microsoft.com/office/powerpoint/2010/main" val="465002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6219"/>
            <a:ext cx="12076772" cy="765748"/>
          </a:xfrm>
        </p:spPr>
        <p:txBody>
          <a:bodyPr>
            <a:normAutofit/>
          </a:bodyPr>
          <a:lstStyle/>
          <a:p>
            <a:pPr algn="ctr"/>
            <a:r>
              <a:rPr lang="en-IN" sz="3600" dirty="0" smtClean="0">
                <a:latin typeface="Times New Roman" panose="02020603050405020304" pitchFamily="18" charset="0"/>
                <a:cs typeface="Times New Roman" panose="02020603050405020304" pitchFamily="18" charset="0"/>
              </a:rPr>
              <a:t>Market Basket Analysis for Banking</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6753" y="1136469"/>
            <a:ext cx="6126481" cy="5484249"/>
          </a:xfrm>
        </p:spPr>
        <p:txBody>
          <a:bodyPr>
            <a:normAutofit fontScale="85000" lnSpcReduction="10000"/>
          </a:bodyPr>
          <a:lstStyle/>
          <a:p>
            <a:pPr>
              <a:lnSpc>
                <a:spcPct val="120000"/>
              </a:lnSpc>
            </a:pPr>
            <a:r>
              <a:rPr lang="en-IN" dirty="0" smtClean="0">
                <a:latin typeface="Times New Roman" panose="02020603050405020304" pitchFamily="18" charset="0"/>
                <a:cs typeface="Times New Roman" panose="02020603050405020304" pitchFamily="18" charset="0"/>
              </a:rPr>
              <a:t>It’s cost-effective – less time-consuming, </a:t>
            </a:r>
            <a:r>
              <a:rPr lang="en-IN" dirty="0">
                <a:latin typeface="Times New Roman" panose="02020603050405020304" pitchFamily="18" charset="0"/>
                <a:cs typeface="Times New Roman" panose="02020603050405020304" pitchFamily="18" charset="0"/>
              </a:rPr>
              <a:t>less expensive, one model, does not require in depth, advanced statistical </a:t>
            </a:r>
            <a:r>
              <a:rPr lang="en-IN" dirty="0" smtClean="0">
                <a:latin typeface="Times New Roman" panose="02020603050405020304" pitchFamily="18" charset="0"/>
                <a:cs typeface="Times New Roman" panose="02020603050405020304" pitchFamily="18" charset="0"/>
              </a:rPr>
              <a:t>knowledge</a:t>
            </a:r>
          </a:p>
          <a:p>
            <a:pPr>
              <a:lnSpc>
                <a:spcPct val="120000"/>
              </a:lnSpc>
            </a:pPr>
            <a:r>
              <a:rPr lang="en-IN" dirty="0">
                <a:latin typeface="Times New Roman" panose="02020603050405020304" pitchFamily="18" charset="0"/>
                <a:cs typeface="Times New Roman" panose="02020603050405020304" pitchFamily="18" charset="0"/>
              </a:rPr>
              <a:t>It’s insightful –</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helps Banks to adopt a customer-centric approach for selling </a:t>
            </a:r>
            <a:r>
              <a:rPr lang="en-IN" dirty="0" smtClean="0">
                <a:latin typeface="Times New Roman" panose="02020603050405020304" pitchFamily="18" charset="0"/>
                <a:cs typeface="Times New Roman" panose="02020603050405020304" pitchFamily="18" charset="0"/>
              </a:rPr>
              <a:t>additionally</a:t>
            </a:r>
          </a:p>
          <a:p>
            <a:pPr>
              <a:lnSpc>
                <a:spcPct val="120000"/>
              </a:lnSpc>
            </a:pPr>
            <a:r>
              <a:rPr lang="en-IN" dirty="0">
                <a:latin typeface="Times New Roman" panose="02020603050405020304" pitchFamily="18" charset="0"/>
                <a:cs typeface="Times New Roman" panose="02020603050405020304" pitchFamily="18" charset="0"/>
              </a:rPr>
              <a:t>It’s flexible –</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easy to include business criteria, based on market dynamics, and control the number of rules and offers </a:t>
            </a:r>
            <a:r>
              <a:rPr lang="en-IN" dirty="0" smtClean="0">
                <a:latin typeface="Times New Roman" panose="02020603050405020304" pitchFamily="18" charset="0"/>
                <a:cs typeface="Times New Roman" panose="02020603050405020304" pitchFamily="18" charset="0"/>
              </a:rPr>
              <a:t>produced</a:t>
            </a:r>
          </a:p>
          <a:p>
            <a:pPr>
              <a:lnSpc>
                <a:spcPct val="120000"/>
              </a:lnSpc>
            </a:pPr>
            <a:r>
              <a:rPr lang="en-IN" dirty="0">
                <a:latin typeface="Times New Roman" panose="02020603050405020304" pitchFamily="18" charset="0"/>
                <a:cs typeface="Times New Roman" panose="02020603050405020304" pitchFamily="18" charset="0"/>
              </a:rPr>
              <a:t>It’s actionable –</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More than one recommendation (offer) is generated following an order</a:t>
            </a:r>
            <a:endParaRPr lang="en-IN"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6525227" y="1549444"/>
            <a:ext cx="5420917" cy="4420282"/>
          </a:xfrm>
          <a:prstGeom prst="rect">
            <a:avLst/>
          </a:prstGeom>
        </p:spPr>
      </p:pic>
    </p:spTree>
    <p:extLst>
      <p:ext uri="{BB962C8B-B14F-4D97-AF65-F5344CB8AC3E}">
        <p14:creationId xmlns:p14="http://schemas.microsoft.com/office/powerpoint/2010/main" val="836185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smtClean="0">
                <a:latin typeface="Times New Roman" panose="02020603050405020304" pitchFamily="18" charset="0"/>
                <a:cs typeface="Times New Roman" panose="02020603050405020304" pitchFamily="18" charset="0"/>
              </a:rPr>
              <a:t>Python Case Study – </a:t>
            </a:r>
            <a:endParaRPr lang="en-IN" sz="3600" dirty="0"/>
          </a:p>
        </p:txBody>
      </p:sp>
      <p:sp>
        <p:nvSpPr>
          <p:cNvPr id="3" name="Content Placeholder 2"/>
          <p:cNvSpPr>
            <a:spLocks noGrp="1"/>
          </p:cNvSpPr>
          <p:nvPr>
            <p:ph idx="1"/>
          </p:nvPr>
        </p:nvSpPr>
        <p:spPr>
          <a:xfrm>
            <a:off x="838200" y="1837656"/>
            <a:ext cx="10515600" cy="4351338"/>
          </a:xfrm>
        </p:spPr>
        <p:txBody>
          <a:bodyPr>
            <a:normAutofit/>
          </a:bodyPr>
          <a:lstStyle/>
          <a:p>
            <a:pPr marL="0" indent="0">
              <a:lnSpc>
                <a:spcPct val="120000"/>
              </a:lnSpc>
              <a:buNone/>
            </a:pPr>
            <a:r>
              <a:rPr lang="en-IN" u="sng" dirty="0" smtClean="0">
                <a:latin typeface="Times New Roman" panose="02020603050405020304" pitchFamily="18" charset="0"/>
                <a:cs typeface="Times New Roman" panose="02020603050405020304" pitchFamily="18" charset="0"/>
              </a:rPr>
              <a:t>Objective: </a:t>
            </a:r>
          </a:p>
          <a:p>
            <a:pPr marL="0" indent="0">
              <a:lnSpc>
                <a:spcPct val="120000"/>
              </a:lnSpc>
              <a:buNone/>
            </a:pPr>
            <a:endParaRPr lang="en-IN" u="sng" dirty="0" smtClean="0">
              <a:latin typeface="Times New Roman" panose="02020603050405020304" pitchFamily="18" charset="0"/>
              <a:cs typeface="Times New Roman" panose="02020603050405020304" pitchFamily="18" charset="0"/>
            </a:endParaRPr>
          </a:p>
          <a:p>
            <a:pPr marL="0" indent="0">
              <a:lnSpc>
                <a:spcPct val="120000"/>
              </a:lnSpc>
              <a:buNone/>
            </a:pPr>
            <a:r>
              <a:rPr lang="en-IN" u="sng" dirty="0" smtClean="0">
                <a:latin typeface="Times New Roman" panose="02020603050405020304" pitchFamily="18" charset="0"/>
                <a:cs typeface="Times New Roman" panose="02020603050405020304" pitchFamily="18" charset="0"/>
              </a:rPr>
              <a:t>Dataset: </a:t>
            </a:r>
          </a:p>
          <a:p>
            <a:pPr marL="0" indent="0">
              <a:lnSpc>
                <a:spcPct val="12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9461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Python Case Study – </a:t>
            </a:r>
            <a:endParaRPr lang="en-IN" sz="3600" dirty="0"/>
          </a:p>
        </p:txBody>
      </p:sp>
      <p:sp>
        <p:nvSpPr>
          <p:cNvPr id="3" name="Content Placeholder 2"/>
          <p:cNvSpPr>
            <a:spLocks noGrp="1"/>
          </p:cNvSpPr>
          <p:nvPr>
            <p:ph idx="1"/>
          </p:nvPr>
        </p:nvSpPr>
        <p:spPr>
          <a:xfrm>
            <a:off x="838200" y="1690688"/>
            <a:ext cx="10515600" cy="4486275"/>
          </a:xfrm>
        </p:spPr>
        <p:txBody>
          <a:bodyPr>
            <a:normAutofit/>
          </a:bodyPr>
          <a:lstStyle/>
          <a:p>
            <a:pPr marL="0" indent="0">
              <a:lnSpc>
                <a:spcPct val="120000"/>
              </a:lnSpc>
              <a:buNone/>
            </a:pPr>
            <a:r>
              <a:rPr lang="en-IN" u="sng" dirty="0" smtClean="0">
                <a:latin typeface="Times New Roman" panose="02020603050405020304" pitchFamily="18" charset="0"/>
                <a:cs typeface="Times New Roman" panose="02020603050405020304" pitchFamily="18" charset="0"/>
              </a:rPr>
              <a:t>Data </a:t>
            </a:r>
            <a:r>
              <a:rPr lang="en-IN" u="sng" dirty="0" err="1" smtClean="0">
                <a:latin typeface="Times New Roman" panose="02020603050405020304" pitchFamily="18" charset="0"/>
                <a:cs typeface="Times New Roman" panose="02020603050405020304" pitchFamily="18" charset="0"/>
              </a:rPr>
              <a:t>Preprocessing</a:t>
            </a:r>
            <a:r>
              <a:rPr lang="en-IN" u="sng" dirty="0" smtClean="0">
                <a:latin typeface="Times New Roman" panose="02020603050405020304" pitchFamily="18" charset="0"/>
                <a:cs typeface="Times New Roman" panose="02020603050405020304" pitchFamily="18" charset="0"/>
              </a:rPr>
              <a:t>:</a:t>
            </a:r>
          </a:p>
          <a:p>
            <a:pPr>
              <a:lnSpc>
                <a:spcPct val="120000"/>
              </a:lnSpc>
            </a:pPr>
            <a:endParaRPr lang="en-IN" dirty="0" smtClean="0">
              <a:latin typeface="Times New Roman" panose="02020603050405020304" pitchFamily="18" charset="0"/>
              <a:cs typeface="Times New Roman" panose="02020603050405020304" pitchFamily="18" charset="0"/>
            </a:endParaRPr>
          </a:p>
          <a:p>
            <a:pPr marL="0" indent="0">
              <a:lnSpc>
                <a:spcPct val="12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2446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Python Case Study – </a:t>
            </a:r>
            <a:endParaRPr lang="en-IN" sz="3600" dirty="0"/>
          </a:p>
        </p:txBody>
      </p:sp>
      <p:sp>
        <p:nvSpPr>
          <p:cNvPr id="3" name="Content Placeholder 2"/>
          <p:cNvSpPr>
            <a:spLocks noGrp="1"/>
          </p:cNvSpPr>
          <p:nvPr>
            <p:ph idx="1"/>
          </p:nvPr>
        </p:nvSpPr>
        <p:spPr>
          <a:xfrm>
            <a:off x="838200" y="1690688"/>
            <a:ext cx="10515600" cy="4486275"/>
          </a:xfrm>
        </p:spPr>
        <p:txBody>
          <a:bodyPr>
            <a:normAutofit/>
          </a:bodyPr>
          <a:lstStyle/>
          <a:p>
            <a:pPr marL="0" indent="0">
              <a:lnSpc>
                <a:spcPct val="120000"/>
              </a:lnSpc>
              <a:buNone/>
            </a:pPr>
            <a:r>
              <a:rPr lang="en-IN" u="sng" dirty="0" smtClean="0">
                <a:latin typeface="Times New Roman" panose="02020603050405020304" pitchFamily="18" charset="0"/>
                <a:cs typeface="Times New Roman" panose="02020603050405020304" pitchFamily="18" charset="0"/>
              </a:rPr>
              <a:t>Machine Learning algorithms:</a:t>
            </a:r>
          </a:p>
        </p:txBody>
      </p:sp>
    </p:spTree>
    <p:extLst>
      <p:ext uri="{BB962C8B-B14F-4D97-AF65-F5344CB8AC3E}">
        <p14:creationId xmlns:p14="http://schemas.microsoft.com/office/powerpoint/2010/main" val="3969708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Python Case Study – </a:t>
            </a:r>
            <a:endParaRPr lang="en-IN" sz="3600" dirty="0"/>
          </a:p>
        </p:txBody>
      </p:sp>
      <p:sp>
        <p:nvSpPr>
          <p:cNvPr id="3" name="Content Placeholder 2"/>
          <p:cNvSpPr>
            <a:spLocks noGrp="1"/>
          </p:cNvSpPr>
          <p:nvPr>
            <p:ph idx="1"/>
          </p:nvPr>
        </p:nvSpPr>
        <p:spPr>
          <a:xfrm>
            <a:off x="838200" y="1690688"/>
            <a:ext cx="10515600" cy="4486275"/>
          </a:xfrm>
        </p:spPr>
        <p:txBody>
          <a:bodyPr>
            <a:normAutofit/>
          </a:bodyPr>
          <a:lstStyle/>
          <a:p>
            <a:pPr marL="0" indent="0">
              <a:lnSpc>
                <a:spcPct val="120000"/>
              </a:lnSpc>
              <a:buNone/>
            </a:pPr>
            <a:r>
              <a:rPr lang="en-IN" u="sng" dirty="0" smtClean="0">
                <a:latin typeface="Times New Roman" panose="02020603050405020304" pitchFamily="18" charset="0"/>
                <a:cs typeface="Times New Roman" panose="02020603050405020304" pitchFamily="18" charset="0"/>
              </a:rPr>
              <a:t>Evaluation of models:</a:t>
            </a:r>
          </a:p>
        </p:txBody>
      </p:sp>
    </p:spTree>
    <p:extLst>
      <p:ext uri="{BB962C8B-B14F-4D97-AF65-F5344CB8AC3E}">
        <p14:creationId xmlns:p14="http://schemas.microsoft.com/office/powerpoint/2010/main" val="496790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8698"/>
            <a:ext cx="12076772" cy="980200"/>
          </a:xfrm>
        </p:spPr>
        <p:txBody>
          <a:bodyPr>
            <a:normAutofit/>
          </a:bodyPr>
          <a:lstStyle/>
          <a:p>
            <a:pPr algn="ctr"/>
            <a:r>
              <a:rPr lang="en-IN" sz="3200" dirty="0">
                <a:latin typeface="Times New Roman" panose="02020603050405020304" pitchFamily="18" charset="0"/>
                <a:cs typeface="Times New Roman" panose="02020603050405020304" pitchFamily="18" charset="0"/>
              </a:rPr>
              <a:t>How Banks use </a:t>
            </a:r>
            <a:r>
              <a:rPr lang="en-IN" sz="3200" dirty="0" smtClean="0">
                <a:latin typeface="Times New Roman" panose="02020603050405020304" pitchFamily="18" charset="0"/>
                <a:cs typeface="Times New Roman" panose="02020603050405020304" pitchFamily="18" charset="0"/>
              </a:rPr>
              <a:t>ML to identify </a:t>
            </a:r>
            <a:r>
              <a:rPr lang="en-IN" sz="3200" dirty="0">
                <a:latin typeface="Times New Roman" panose="02020603050405020304" pitchFamily="18" charset="0"/>
                <a:cs typeface="Times New Roman" panose="02020603050405020304" pitchFamily="18" charset="0"/>
              </a:rPr>
              <a:t>Cross-Selling and Upselling Opportunities</a:t>
            </a:r>
          </a:p>
        </p:txBody>
      </p:sp>
      <p:sp>
        <p:nvSpPr>
          <p:cNvPr id="3" name="Content Placeholder 2"/>
          <p:cNvSpPr>
            <a:spLocks noGrp="1"/>
          </p:cNvSpPr>
          <p:nvPr>
            <p:ph idx="1"/>
          </p:nvPr>
        </p:nvSpPr>
        <p:spPr>
          <a:xfrm>
            <a:off x="189571" y="1540042"/>
            <a:ext cx="6010507" cy="4848726"/>
          </a:xfrm>
        </p:spPr>
        <p:txBody>
          <a:bodyPr>
            <a:normAutofit fontScale="92500" lnSpcReduction="10000"/>
          </a:bodyPr>
          <a:lstStyle/>
          <a:p>
            <a:pPr>
              <a:lnSpc>
                <a:spcPct val="120000"/>
              </a:lnSpc>
            </a:pPr>
            <a:r>
              <a:rPr lang="en-IN" dirty="0" smtClean="0">
                <a:latin typeface="Times New Roman" panose="02020603050405020304" pitchFamily="18" charset="0"/>
                <a:cs typeface="Times New Roman" panose="02020603050405020304" pitchFamily="18" charset="0"/>
              </a:rPr>
              <a:t>Dealing with customers can be challenging because of their changing patterns in behaviour</a:t>
            </a:r>
          </a:p>
          <a:p>
            <a:pPr>
              <a:lnSpc>
                <a:spcPct val="120000"/>
              </a:lnSpc>
            </a:pPr>
            <a:r>
              <a:rPr lang="en-IN" dirty="0">
                <a:latin typeface="Times New Roman" panose="02020603050405020304" pitchFamily="18" charset="0"/>
                <a:cs typeface="Times New Roman" panose="02020603050405020304" pitchFamily="18" charset="0"/>
              </a:rPr>
              <a:t>With the right approach, banks can evaluate their customers’ data and generate insights on cross-selling and upselling </a:t>
            </a:r>
            <a:r>
              <a:rPr lang="en-IN" dirty="0" smtClean="0">
                <a:latin typeface="Times New Roman" panose="02020603050405020304" pitchFamily="18" charset="0"/>
                <a:cs typeface="Times New Roman" panose="02020603050405020304" pitchFamily="18" charset="0"/>
              </a:rPr>
              <a:t>opportunities</a:t>
            </a:r>
          </a:p>
          <a:p>
            <a:pPr>
              <a:lnSpc>
                <a:spcPct val="120000"/>
              </a:lnSpc>
            </a:pPr>
            <a:r>
              <a:rPr lang="en-IN" dirty="0" smtClean="0">
                <a:latin typeface="Times New Roman" panose="02020603050405020304" pitchFamily="18" charset="0"/>
                <a:cs typeface="Times New Roman" panose="02020603050405020304" pitchFamily="18" charset="0"/>
              </a:rPr>
              <a:t>They </a:t>
            </a:r>
            <a:r>
              <a:rPr lang="en-IN" dirty="0">
                <a:latin typeface="Times New Roman" panose="02020603050405020304" pitchFamily="18" charset="0"/>
                <a:cs typeface="Times New Roman" panose="02020603050405020304" pitchFamily="18" charset="0"/>
              </a:rPr>
              <a:t>can also use that data to provide more personalized products and financial </a:t>
            </a:r>
            <a:r>
              <a:rPr lang="en-IN" dirty="0" smtClean="0">
                <a:latin typeface="Times New Roman" panose="02020603050405020304" pitchFamily="18" charset="0"/>
                <a:cs typeface="Times New Roman" panose="02020603050405020304" pitchFamily="18" charset="0"/>
              </a:rPr>
              <a:t>advice using ML techniques</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6335985" y="2112167"/>
            <a:ext cx="5740787" cy="3704476"/>
          </a:xfrm>
          <a:prstGeom prst="rect">
            <a:avLst/>
          </a:prstGeom>
        </p:spPr>
      </p:pic>
    </p:spTree>
    <p:extLst>
      <p:ext uri="{BB962C8B-B14F-4D97-AF65-F5344CB8AC3E}">
        <p14:creationId xmlns:p14="http://schemas.microsoft.com/office/powerpoint/2010/main" val="2885181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3261"/>
          </a:xfrm>
        </p:spPr>
        <p:txBody>
          <a:bodyPr>
            <a:normAutofit/>
          </a:bodyPr>
          <a:lstStyle/>
          <a:p>
            <a:pPr algn="ctr"/>
            <a:r>
              <a:rPr lang="en-IN" sz="3200" dirty="0">
                <a:latin typeface="Times New Roman" panose="02020603050405020304" pitchFamily="18" charset="0"/>
                <a:cs typeface="Times New Roman" panose="02020603050405020304" pitchFamily="18" charset="0"/>
              </a:rPr>
              <a:t>How Banks use </a:t>
            </a:r>
            <a:r>
              <a:rPr lang="en-IN" sz="3200" dirty="0" smtClean="0">
                <a:latin typeface="Times New Roman" panose="02020603050405020304" pitchFamily="18" charset="0"/>
                <a:cs typeface="Times New Roman" panose="02020603050405020304" pitchFamily="18" charset="0"/>
              </a:rPr>
              <a:t>ML to identify </a:t>
            </a:r>
            <a:r>
              <a:rPr lang="en-IN" sz="3200" dirty="0">
                <a:latin typeface="Times New Roman" panose="02020603050405020304" pitchFamily="18" charset="0"/>
                <a:cs typeface="Times New Roman" panose="02020603050405020304" pitchFamily="18" charset="0"/>
              </a:rPr>
              <a:t>Cross-Selling and Upselling Opportunities</a:t>
            </a:r>
          </a:p>
        </p:txBody>
      </p:sp>
      <p:sp>
        <p:nvSpPr>
          <p:cNvPr id="3" name="Content Placeholder 2"/>
          <p:cNvSpPr>
            <a:spLocks noGrp="1"/>
          </p:cNvSpPr>
          <p:nvPr>
            <p:ph idx="1"/>
          </p:nvPr>
        </p:nvSpPr>
        <p:spPr>
          <a:xfrm>
            <a:off x="529388" y="1672390"/>
            <a:ext cx="11129211" cy="4716378"/>
          </a:xfrm>
        </p:spPr>
        <p:txBody>
          <a:bodyPr>
            <a:normAutofit fontScale="92500"/>
          </a:bodyPr>
          <a:lstStyle/>
          <a:p>
            <a:pPr>
              <a:lnSpc>
                <a:spcPct val="120000"/>
              </a:lnSpc>
            </a:pPr>
            <a:r>
              <a:rPr lang="en-IN" sz="2400" dirty="0">
                <a:latin typeface="Times New Roman" panose="02020603050405020304" pitchFamily="18" charset="0"/>
                <a:cs typeface="Times New Roman" panose="02020603050405020304" pitchFamily="18" charset="0"/>
              </a:rPr>
              <a:t>Machine learning allows banks to evaluate buyer </a:t>
            </a:r>
            <a:r>
              <a:rPr lang="en-IN" sz="2400" dirty="0" smtClean="0">
                <a:latin typeface="Times New Roman" panose="02020603050405020304" pitchFamily="18" charset="0"/>
                <a:cs typeface="Times New Roman" panose="02020603050405020304" pitchFamily="18" charset="0"/>
              </a:rPr>
              <a:t>behaviour </a:t>
            </a:r>
            <a:r>
              <a:rPr lang="en-IN" sz="2400" dirty="0">
                <a:latin typeface="Times New Roman" panose="02020603050405020304" pitchFamily="18" charset="0"/>
                <a:cs typeface="Times New Roman" panose="02020603050405020304" pitchFamily="18" charset="0"/>
              </a:rPr>
              <a:t>at the account level through an analysis of the most recent </a:t>
            </a:r>
            <a:r>
              <a:rPr lang="en-IN" sz="2400" dirty="0" smtClean="0">
                <a:latin typeface="Times New Roman" panose="02020603050405020304" pitchFamily="18" charset="0"/>
                <a:cs typeface="Times New Roman" panose="02020603050405020304" pitchFamily="18" charset="0"/>
              </a:rPr>
              <a:t>activities. For example – banks </a:t>
            </a:r>
            <a:r>
              <a:rPr lang="en-IN" sz="2400" dirty="0">
                <a:latin typeface="Times New Roman" panose="02020603050405020304" pitchFamily="18" charset="0"/>
                <a:cs typeface="Times New Roman" panose="02020603050405020304" pitchFamily="18" charset="0"/>
              </a:rPr>
              <a:t>can personalize their products to a targeted group, which can improve a campaign’s return on </a:t>
            </a:r>
            <a:r>
              <a:rPr lang="en-IN" sz="2400" dirty="0" smtClean="0">
                <a:latin typeface="Times New Roman" panose="02020603050405020304" pitchFamily="18" charset="0"/>
                <a:cs typeface="Times New Roman" panose="02020603050405020304" pitchFamily="18" charset="0"/>
              </a:rPr>
              <a:t>investment</a:t>
            </a:r>
            <a:endParaRPr lang="en-IN" sz="2400" dirty="0">
              <a:latin typeface="Times New Roman" panose="02020603050405020304" pitchFamily="18" charset="0"/>
              <a:cs typeface="Times New Roman" panose="02020603050405020304" pitchFamily="18" charset="0"/>
            </a:endParaRPr>
          </a:p>
          <a:p>
            <a:pPr>
              <a:lnSpc>
                <a:spcPct val="120000"/>
              </a:lnSpc>
            </a:pPr>
            <a:r>
              <a:rPr lang="en-IN" sz="2400" dirty="0">
                <a:latin typeface="Times New Roman" panose="02020603050405020304" pitchFamily="18" charset="0"/>
                <a:cs typeface="Times New Roman" panose="02020603050405020304" pitchFamily="18" charset="0"/>
              </a:rPr>
              <a:t>Machine </a:t>
            </a:r>
            <a:r>
              <a:rPr lang="en-IN" sz="2400" dirty="0" smtClean="0">
                <a:latin typeface="Times New Roman" panose="02020603050405020304" pitchFamily="18" charset="0"/>
                <a:cs typeface="Times New Roman" panose="02020603050405020304" pitchFamily="18" charset="0"/>
              </a:rPr>
              <a:t>learning also </a:t>
            </a:r>
            <a:r>
              <a:rPr lang="en-IN" sz="2400" dirty="0">
                <a:latin typeface="Times New Roman" panose="02020603050405020304" pitchFamily="18" charset="0"/>
                <a:cs typeface="Times New Roman" panose="02020603050405020304" pitchFamily="18" charset="0"/>
              </a:rPr>
              <a:t>helps banks provide a better customer experience by anticipating a customer’s needs. For example, a customer who bought tickets to an overseas destination might receive a push notification on their mobile phone when they arrive at the airport for the best foreign exchange </a:t>
            </a:r>
            <a:r>
              <a:rPr lang="en-IN" sz="2400" dirty="0" smtClean="0">
                <a:latin typeface="Times New Roman" panose="02020603050405020304" pitchFamily="18" charset="0"/>
                <a:cs typeface="Times New Roman" panose="02020603050405020304" pitchFamily="18" charset="0"/>
              </a:rPr>
              <a:t>deals</a:t>
            </a:r>
          </a:p>
          <a:p>
            <a:pPr marL="0" indent="0">
              <a:lnSpc>
                <a:spcPct val="120000"/>
              </a:lnSpc>
              <a:buNone/>
            </a:pPr>
            <a:endParaRPr lang="en-IN" sz="2400" dirty="0" smtClean="0">
              <a:latin typeface="Times New Roman" panose="02020603050405020304" pitchFamily="18" charset="0"/>
              <a:cs typeface="Times New Roman" panose="02020603050405020304" pitchFamily="18" charset="0"/>
            </a:endParaRPr>
          </a:p>
          <a:p>
            <a:pPr marL="0" indent="0" algn="ctr">
              <a:lnSpc>
                <a:spcPct val="120000"/>
              </a:lnSpc>
              <a:buNone/>
            </a:pPr>
            <a:r>
              <a:rPr lang="en-IN" sz="2400" dirty="0" smtClean="0">
                <a:latin typeface="Times New Roman" panose="02020603050405020304" pitchFamily="18" charset="0"/>
                <a:cs typeface="Times New Roman" panose="02020603050405020304" pitchFamily="18" charset="0"/>
              </a:rPr>
              <a:t>Machine </a:t>
            </a:r>
            <a:r>
              <a:rPr lang="en-IN" sz="2400" dirty="0">
                <a:latin typeface="Times New Roman" panose="02020603050405020304" pitchFamily="18" charset="0"/>
                <a:cs typeface="Times New Roman" panose="02020603050405020304" pitchFamily="18" charset="0"/>
              </a:rPr>
              <a:t>learning offers a much better solution for insightfully allocating marketing dollars than running financial marketing campaigns on underdeveloped research and half-baked </a:t>
            </a:r>
            <a:r>
              <a:rPr lang="en-IN" sz="2400" dirty="0" smtClean="0">
                <a:latin typeface="Times New Roman" panose="02020603050405020304" pitchFamily="18" charset="0"/>
                <a:cs typeface="Times New Roman" panose="02020603050405020304" pitchFamily="18" charset="0"/>
              </a:rPr>
              <a:t>ideas!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8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8698"/>
            <a:ext cx="12076772" cy="980200"/>
          </a:xfrm>
        </p:spPr>
        <p:txBody>
          <a:bodyPr>
            <a:normAutofit/>
          </a:bodyPr>
          <a:lstStyle/>
          <a:p>
            <a:pPr algn="ctr"/>
            <a:r>
              <a:rPr lang="en-IN" sz="3600" dirty="0" smtClean="0">
                <a:latin typeface="Times New Roman" panose="02020603050405020304" pitchFamily="18" charset="0"/>
                <a:cs typeface="Times New Roman" panose="02020603050405020304" pitchFamily="18" charset="0"/>
              </a:rPr>
              <a:t>Predictive Analytics in cross selling and up-selling </a:t>
            </a:r>
            <a:r>
              <a:rPr lang="en-IN" sz="3600" dirty="0">
                <a:latin typeface="Times New Roman" panose="02020603050405020304" pitchFamily="18" charset="0"/>
                <a:cs typeface="Times New Roman" panose="02020603050405020304" pitchFamily="18" charset="0"/>
              </a:rPr>
              <a:t>in banking</a:t>
            </a:r>
          </a:p>
        </p:txBody>
      </p:sp>
      <p:sp>
        <p:nvSpPr>
          <p:cNvPr id="3" name="Content Placeholder 2"/>
          <p:cNvSpPr>
            <a:spLocks noGrp="1"/>
          </p:cNvSpPr>
          <p:nvPr>
            <p:ph idx="1"/>
          </p:nvPr>
        </p:nvSpPr>
        <p:spPr>
          <a:xfrm>
            <a:off x="189571" y="1587500"/>
            <a:ext cx="5665129" cy="4801268"/>
          </a:xfrm>
        </p:spPr>
        <p:txBody>
          <a:bodyPr>
            <a:normAutofit lnSpcReduction="10000"/>
          </a:bodyPr>
          <a:lstStyle/>
          <a:p>
            <a:pPr>
              <a:lnSpc>
                <a:spcPct val="120000"/>
              </a:lnSpc>
            </a:pPr>
            <a:r>
              <a:rPr lang="en-IN" dirty="0" smtClean="0">
                <a:latin typeface="Times New Roman" panose="02020603050405020304" pitchFamily="18" charset="0"/>
                <a:cs typeface="Times New Roman" panose="02020603050405020304" pitchFamily="18" charset="0"/>
              </a:rPr>
              <a:t>Push-based </a:t>
            </a:r>
            <a:r>
              <a:rPr lang="en-IN" dirty="0">
                <a:latin typeface="Times New Roman" panose="02020603050405020304" pitchFamily="18" charset="0"/>
                <a:cs typeface="Times New Roman" panose="02020603050405020304" pitchFamily="18" charset="0"/>
              </a:rPr>
              <a:t>selling and “one-size-fits-all” campaigns might not suffice to lure the modern-day </a:t>
            </a:r>
            <a:r>
              <a:rPr lang="en-IN" dirty="0" smtClean="0">
                <a:latin typeface="Times New Roman" panose="02020603050405020304" pitchFamily="18" charset="0"/>
                <a:cs typeface="Times New Roman" panose="02020603050405020304" pitchFamily="18" charset="0"/>
              </a:rPr>
              <a:t>customer</a:t>
            </a:r>
          </a:p>
          <a:p>
            <a:pPr>
              <a:lnSpc>
                <a:spcPct val="120000"/>
              </a:lnSpc>
            </a:pPr>
            <a:r>
              <a:rPr lang="en-IN" dirty="0" smtClean="0">
                <a:latin typeface="Times New Roman" panose="02020603050405020304" pitchFamily="18" charset="0"/>
                <a:cs typeface="Times New Roman" panose="02020603050405020304" pitchFamily="18" charset="0"/>
              </a:rPr>
              <a:t>They </a:t>
            </a:r>
            <a:r>
              <a:rPr lang="en-IN" dirty="0">
                <a:latin typeface="Times New Roman" panose="02020603050405020304" pitchFamily="18" charset="0"/>
                <a:cs typeface="Times New Roman" panose="02020603050405020304" pitchFamily="18" charset="0"/>
              </a:rPr>
              <a:t>need access to valuable products, and they need it </a:t>
            </a:r>
            <a:r>
              <a:rPr lang="en-IN" dirty="0" smtClean="0">
                <a:latin typeface="Times New Roman" panose="02020603050405020304" pitchFamily="18" charset="0"/>
                <a:cs typeface="Times New Roman" panose="02020603050405020304" pitchFamily="18" charset="0"/>
              </a:rPr>
              <a:t>now</a:t>
            </a:r>
          </a:p>
          <a:p>
            <a:pPr>
              <a:lnSpc>
                <a:spcPct val="120000"/>
              </a:lnSpc>
            </a:pPr>
            <a:r>
              <a:rPr lang="en-IN" dirty="0" smtClean="0">
                <a:latin typeface="Times New Roman" panose="02020603050405020304" pitchFamily="18" charset="0"/>
                <a:cs typeface="Times New Roman" panose="02020603050405020304" pitchFamily="18" charset="0"/>
              </a:rPr>
              <a:t>Any </a:t>
            </a:r>
            <a:r>
              <a:rPr lang="en-IN" dirty="0">
                <a:latin typeface="Times New Roman" panose="02020603050405020304" pitchFamily="18" charset="0"/>
                <a:cs typeface="Times New Roman" panose="02020603050405020304" pitchFamily="18" charset="0"/>
              </a:rPr>
              <a:t>product you bundle with the rest of your financial offerings should add the most value to their </a:t>
            </a:r>
            <a:r>
              <a:rPr lang="en-IN" dirty="0" smtClean="0">
                <a:latin typeface="Times New Roman" panose="02020603050405020304" pitchFamily="18" charset="0"/>
                <a:cs typeface="Times New Roman" panose="02020603050405020304" pitchFamily="18" charset="0"/>
              </a:rPr>
              <a:t>lives</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6200078" y="1978025"/>
            <a:ext cx="5848350" cy="3714750"/>
          </a:xfrm>
          <a:prstGeom prst="rect">
            <a:avLst/>
          </a:prstGeom>
        </p:spPr>
      </p:pic>
    </p:spTree>
    <p:extLst>
      <p:ext uri="{BB962C8B-B14F-4D97-AF65-F5344CB8AC3E}">
        <p14:creationId xmlns:p14="http://schemas.microsoft.com/office/powerpoint/2010/main" val="3724786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8698"/>
            <a:ext cx="12076772" cy="980200"/>
          </a:xfrm>
        </p:spPr>
        <p:txBody>
          <a:bodyPr>
            <a:normAutofit/>
          </a:bodyPr>
          <a:lstStyle/>
          <a:p>
            <a:pPr algn="ctr"/>
            <a:r>
              <a:rPr lang="en-IN" sz="3600" dirty="0" smtClean="0">
                <a:latin typeface="Times New Roman" panose="02020603050405020304" pitchFamily="18" charset="0"/>
                <a:cs typeface="Times New Roman" panose="02020603050405020304" pitchFamily="18" charset="0"/>
              </a:rPr>
              <a:t>Predictive Analytics in cross selling and up-selling </a:t>
            </a:r>
            <a:r>
              <a:rPr lang="en-IN" sz="3600" dirty="0">
                <a:latin typeface="Times New Roman" panose="02020603050405020304" pitchFamily="18" charset="0"/>
                <a:cs typeface="Times New Roman" panose="02020603050405020304" pitchFamily="18" charset="0"/>
              </a:rPr>
              <a:t>in banking</a:t>
            </a:r>
          </a:p>
        </p:txBody>
      </p:sp>
      <p:sp>
        <p:nvSpPr>
          <p:cNvPr id="3" name="Content Placeholder 2"/>
          <p:cNvSpPr>
            <a:spLocks noGrp="1"/>
          </p:cNvSpPr>
          <p:nvPr>
            <p:ph idx="1"/>
          </p:nvPr>
        </p:nvSpPr>
        <p:spPr>
          <a:xfrm>
            <a:off x="622300" y="1574800"/>
            <a:ext cx="10947400" cy="4813968"/>
          </a:xfrm>
        </p:spPr>
        <p:txBody>
          <a:bodyPr>
            <a:normAutofit/>
          </a:bodyPr>
          <a:lstStyle/>
          <a:p>
            <a:pPr>
              <a:lnSpc>
                <a:spcPct val="120000"/>
              </a:lnSpc>
            </a:pPr>
            <a:r>
              <a:rPr lang="en-IN" dirty="0" smtClean="0">
                <a:latin typeface="Times New Roman" panose="02020603050405020304" pitchFamily="18" charset="0"/>
                <a:cs typeface="Times New Roman" panose="02020603050405020304" pitchFamily="18" charset="0"/>
              </a:rPr>
              <a:t>Banks use customer data to obtain insights from the following:</a:t>
            </a:r>
          </a:p>
          <a:p>
            <a:pPr lvl="1">
              <a:lnSpc>
                <a:spcPct val="12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What customer to contact first</a:t>
            </a:r>
          </a:p>
          <a:p>
            <a:pPr lvl="1">
              <a:lnSpc>
                <a:spcPct val="12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What to sell them</a:t>
            </a:r>
          </a:p>
          <a:p>
            <a:pPr lvl="1">
              <a:lnSpc>
                <a:spcPct val="12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How to communicate with </a:t>
            </a:r>
            <a:r>
              <a:rPr lang="en-IN" dirty="0" smtClean="0">
                <a:latin typeface="Times New Roman" panose="02020603050405020304" pitchFamily="18" charset="0"/>
                <a:cs typeface="Times New Roman" panose="02020603050405020304" pitchFamily="18" charset="0"/>
              </a:rPr>
              <a:t>them</a:t>
            </a:r>
          </a:p>
          <a:p>
            <a:pPr>
              <a:lnSpc>
                <a:spcPct val="120000"/>
              </a:lnSpc>
            </a:pPr>
            <a:r>
              <a:rPr lang="en-IN" dirty="0">
                <a:latin typeface="Times New Roman" panose="02020603050405020304" pitchFamily="18" charset="0"/>
                <a:cs typeface="Times New Roman" panose="02020603050405020304" pitchFamily="18" charset="0"/>
              </a:rPr>
              <a:t>Predictive </a:t>
            </a:r>
            <a:r>
              <a:rPr lang="en-IN" dirty="0" smtClean="0">
                <a:latin typeface="Times New Roman" panose="02020603050405020304" pitchFamily="18" charset="0"/>
                <a:cs typeface="Times New Roman" panose="02020603050405020304" pitchFamily="18" charset="0"/>
              </a:rPr>
              <a:t>analytics </a:t>
            </a:r>
            <a:r>
              <a:rPr lang="en-IN" dirty="0">
                <a:latin typeface="Times New Roman" panose="02020603050405020304" pitchFamily="18" charset="0"/>
                <a:cs typeface="Times New Roman" panose="02020603050405020304" pitchFamily="18" charset="0"/>
              </a:rPr>
              <a:t>allows banks to evaluate buyer </a:t>
            </a:r>
            <a:r>
              <a:rPr lang="en-IN" dirty="0" err="1">
                <a:latin typeface="Times New Roman" panose="02020603050405020304" pitchFamily="18" charset="0"/>
                <a:cs typeface="Times New Roman" panose="02020603050405020304" pitchFamily="18" charset="0"/>
              </a:rPr>
              <a:t>behavior</a:t>
            </a:r>
            <a:r>
              <a:rPr lang="en-IN" dirty="0">
                <a:latin typeface="Times New Roman" panose="02020603050405020304" pitchFamily="18" charset="0"/>
                <a:cs typeface="Times New Roman" panose="02020603050405020304" pitchFamily="18" charset="0"/>
              </a:rPr>
              <a:t> through recent account activities and sometimes even online activities such as reviews and </a:t>
            </a:r>
            <a:r>
              <a:rPr lang="en-IN" dirty="0" smtClean="0">
                <a:latin typeface="Times New Roman" panose="02020603050405020304" pitchFamily="18" charset="0"/>
                <a:cs typeface="Times New Roman" panose="02020603050405020304" pitchFamily="18" charset="0"/>
              </a:rPr>
              <a:t>complaints in order to provide them with personalized products</a:t>
            </a:r>
          </a:p>
          <a:p>
            <a:pPr marL="457200" lvl="1" indent="0">
              <a:lnSpc>
                <a:spcPct val="12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8110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6218"/>
            <a:ext cx="12076772" cy="661245"/>
          </a:xfrm>
        </p:spPr>
        <p:txBody>
          <a:bodyPr>
            <a:normAutofit/>
          </a:bodyPr>
          <a:lstStyle/>
          <a:p>
            <a:pPr algn="ctr"/>
            <a:r>
              <a:rPr lang="en-IN" sz="3600" dirty="0" smtClean="0">
                <a:latin typeface="Times New Roman" panose="02020603050405020304" pitchFamily="18" charset="0"/>
                <a:cs typeface="Times New Roman" panose="02020603050405020304" pitchFamily="18" charset="0"/>
              </a:rPr>
              <a:t>Product Recommendation Engines in Banking</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5945" y="1249128"/>
            <a:ext cx="5375524" cy="5371591"/>
          </a:xfrm>
        </p:spPr>
        <p:txBody>
          <a:bodyPr>
            <a:normAutofit/>
          </a:bodyPr>
          <a:lstStyle/>
          <a:p>
            <a:pPr>
              <a:lnSpc>
                <a:spcPct val="120000"/>
              </a:lnSpc>
            </a:pPr>
            <a:r>
              <a:rPr lang="en-IN" sz="2400" dirty="0" smtClean="0">
                <a:latin typeface="Times New Roman" panose="02020603050405020304" pitchFamily="18" charset="0"/>
                <a:cs typeface="Times New Roman" panose="02020603050405020304" pitchFamily="18" charset="0"/>
              </a:rPr>
              <a:t>Several non-financial entities are </a:t>
            </a:r>
            <a:r>
              <a:rPr lang="en-IN" sz="2400" dirty="0">
                <a:latin typeface="Times New Roman" panose="02020603050405020304" pitchFamily="18" charset="0"/>
                <a:cs typeface="Times New Roman" panose="02020603050405020304" pitchFamily="18" charset="0"/>
              </a:rPr>
              <a:t>coming up in the payments </a:t>
            </a:r>
            <a:r>
              <a:rPr lang="en-IN" sz="2400" dirty="0" smtClean="0">
                <a:latin typeface="Times New Roman" panose="02020603050405020304" pitchFamily="18" charset="0"/>
                <a:cs typeface="Times New Roman" panose="02020603050405020304" pitchFamily="18" charset="0"/>
              </a:rPr>
              <a:t>domain and each </a:t>
            </a:r>
            <a:r>
              <a:rPr lang="en-IN" sz="2400" dirty="0">
                <a:latin typeface="Times New Roman" panose="02020603050405020304" pitchFamily="18" charset="0"/>
                <a:cs typeface="Times New Roman" panose="02020603050405020304" pitchFamily="18" charset="0"/>
              </a:rPr>
              <a:t>of these non-financial organisations </a:t>
            </a:r>
            <a:r>
              <a:rPr lang="en-IN" sz="2400" dirty="0" smtClean="0">
                <a:latin typeface="Times New Roman" panose="02020603050405020304" pitchFamily="18" charset="0"/>
                <a:cs typeface="Times New Roman" panose="02020603050405020304" pitchFamily="18" charset="0"/>
              </a:rPr>
              <a:t>has </a:t>
            </a:r>
            <a:r>
              <a:rPr lang="en-IN" sz="2400" dirty="0">
                <a:latin typeface="Times New Roman" panose="02020603050405020304" pitchFamily="18" charset="0"/>
                <a:cs typeface="Times New Roman" panose="02020603050405020304" pitchFamily="18" charset="0"/>
              </a:rPr>
              <a:t>built a steady customer base and has powerful product recommendation </a:t>
            </a:r>
            <a:r>
              <a:rPr lang="en-IN" sz="2400" dirty="0" smtClean="0">
                <a:latin typeface="Times New Roman" panose="02020603050405020304" pitchFamily="18" charset="0"/>
                <a:cs typeface="Times New Roman" panose="02020603050405020304" pitchFamily="18" charset="0"/>
              </a:rPr>
              <a:t>engines</a:t>
            </a:r>
          </a:p>
          <a:p>
            <a:pPr>
              <a:lnSpc>
                <a:spcPct val="120000"/>
              </a:lnSpc>
            </a:pPr>
            <a:r>
              <a:rPr lang="en-IN" sz="2400" dirty="0">
                <a:latin typeface="Times New Roman" panose="02020603050405020304" pitchFamily="18" charset="0"/>
                <a:cs typeface="Times New Roman" panose="02020603050405020304" pitchFamily="18" charset="0"/>
              </a:rPr>
              <a:t>I</a:t>
            </a:r>
            <a:r>
              <a:rPr lang="en-IN" sz="2400" dirty="0" smtClean="0">
                <a:latin typeface="Times New Roman" panose="02020603050405020304" pitchFamily="18" charset="0"/>
                <a:cs typeface="Times New Roman" panose="02020603050405020304" pitchFamily="18" charset="0"/>
              </a:rPr>
              <a:t>t </a:t>
            </a:r>
            <a:r>
              <a:rPr lang="en-IN" sz="2400" dirty="0">
                <a:latin typeface="Times New Roman" panose="02020603050405020304" pitchFamily="18" charset="0"/>
                <a:cs typeface="Times New Roman" panose="02020603050405020304" pitchFamily="18" charset="0"/>
              </a:rPr>
              <a:t>is time for banks to get involved in a more personalized relationship with their </a:t>
            </a:r>
            <a:r>
              <a:rPr lang="en-IN" sz="2400" dirty="0" smtClean="0">
                <a:latin typeface="Times New Roman" panose="02020603050405020304" pitchFamily="18" charset="0"/>
                <a:cs typeface="Times New Roman" panose="02020603050405020304" pitchFamily="18" charset="0"/>
              </a:rPr>
              <a:t>customer by investing </a:t>
            </a:r>
            <a:r>
              <a:rPr lang="en-IN" sz="2400" dirty="0">
                <a:latin typeface="Times New Roman" panose="02020603050405020304" pitchFamily="18" charset="0"/>
                <a:cs typeface="Times New Roman" panose="02020603050405020304" pitchFamily="18" charset="0"/>
              </a:rPr>
              <a:t>in powerful recommendation engines</a:t>
            </a:r>
          </a:p>
        </p:txBody>
      </p:sp>
      <p:sp>
        <p:nvSpPr>
          <p:cNvPr id="5" name="TextBox 4"/>
          <p:cNvSpPr txBox="1"/>
          <p:nvPr/>
        </p:nvSpPr>
        <p:spPr>
          <a:xfrm>
            <a:off x="6038386" y="4870042"/>
            <a:ext cx="5623721" cy="1631216"/>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51% of customers want powerful recommendation at traditional banks while 72% of millennials would be willing to look into non-financial entities like Amazon, Facebook, Google or Apple to satisfy their financial needs!</a:t>
            </a:r>
          </a:p>
        </p:txBody>
      </p:sp>
      <p:sp>
        <p:nvSpPr>
          <p:cNvPr id="6" name="Rounded Rectangle 5"/>
          <p:cNvSpPr/>
          <p:nvPr/>
        </p:nvSpPr>
        <p:spPr>
          <a:xfrm>
            <a:off x="5986132" y="4765794"/>
            <a:ext cx="5623721" cy="18397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p:cNvPicPr>
            <a:picLocks noChangeAspect="1"/>
          </p:cNvPicPr>
          <p:nvPr/>
        </p:nvPicPr>
        <p:blipFill>
          <a:blip r:embed="rId3"/>
          <a:stretch>
            <a:fillRect/>
          </a:stretch>
        </p:blipFill>
        <p:spPr>
          <a:xfrm>
            <a:off x="6093983" y="1249128"/>
            <a:ext cx="5408023" cy="3231306"/>
          </a:xfrm>
          <a:prstGeom prst="rect">
            <a:avLst/>
          </a:prstGeom>
        </p:spPr>
      </p:pic>
    </p:spTree>
    <p:extLst>
      <p:ext uri="{BB962C8B-B14F-4D97-AF65-F5344CB8AC3E}">
        <p14:creationId xmlns:p14="http://schemas.microsoft.com/office/powerpoint/2010/main" val="150916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6218"/>
            <a:ext cx="12076772" cy="983849"/>
          </a:xfrm>
        </p:spPr>
        <p:txBody>
          <a:bodyPr>
            <a:normAutofit/>
          </a:bodyPr>
          <a:lstStyle/>
          <a:p>
            <a:pPr algn="ctr"/>
            <a:r>
              <a:rPr lang="en-IN" sz="3600" dirty="0" smtClean="0">
                <a:latin typeface="Times New Roman" panose="02020603050405020304" pitchFamily="18" charset="0"/>
                <a:cs typeface="Times New Roman" panose="02020603050405020304" pitchFamily="18" charset="0"/>
              </a:rPr>
              <a:t>Product Recommendation Engines in Banking</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5130" y="1250067"/>
            <a:ext cx="5551715" cy="5370651"/>
          </a:xfrm>
        </p:spPr>
        <p:txBody>
          <a:bodyPr>
            <a:normAutofit lnSpcReduction="10000"/>
          </a:bodyPr>
          <a:lstStyle/>
          <a:p>
            <a:pPr>
              <a:lnSpc>
                <a:spcPct val="120000"/>
              </a:lnSpc>
            </a:pPr>
            <a:r>
              <a:rPr lang="en-IN" sz="2400" dirty="0" smtClean="0">
                <a:latin typeface="Times New Roman" panose="02020603050405020304" pitchFamily="18" charset="0"/>
                <a:cs typeface="Times New Roman" panose="02020603050405020304" pitchFamily="18" charset="0"/>
              </a:rPr>
              <a:t>For powerful </a:t>
            </a:r>
            <a:r>
              <a:rPr lang="en-IN" sz="2400" dirty="0">
                <a:latin typeface="Times New Roman" panose="02020603050405020304" pitchFamily="18" charset="0"/>
                <a:cs typeface="Times New Roman" panose="02020603050405020304" pitchFamily="18" charset="0"/>
              </a:rPr>
              <a:t>recommendation engines, banks need immense amounts of customer </a:t>
            </a:r>
            <a:r>
              <a:rPr lang="en-IN" sz="2400" dirty="0" smtClean="0">
                <a:latin typeface="Times New Roman" panose="02020603050405020304" pitchFamily="18" charset="0"/>
                <a:cs typeface="Times New Roman" panose="02020603050405020304" pitchFamily="18" charset="0"/>
              </a:rPr>
              <a:t>data</a:t>
            </a:r>
          </a:p>
          <a:p>
            <a:pPr>
              <a:lnSpc>
                <a:spcPct val="120000"/>
              </a:lnSpc>
            </a:pPr>
            <a:r>
              <a:rPr lang="en-IN" sz="2400" dirty="0" smtClean="0">
                <a:latin typeface="Times New Roman" panose="02020603050405020304" pitchFamily="18" charset="0"/>
                <a:cs typeface="Times New Roman" panose="02020603050405020304" pitchFamily="18" charset="0"/>
              </a:rPr>
              <a:t>Banks </a:t>
            </a:r>
            <a:r>
              <a:rPr lang="en-IN" sz="2400" dirty="0">
                <a:latin typeface="Times New Roman" panose="02020603050405020304" pitchFamily="18" charset="0"/>
                <a:cs typeface="Times New Roman" panose="02020603050405020304" pitchFamily="18" charset="0"/>
              </a:rPr>
              <a:t>however, have to abide by a lot of compliance and regulations in the modern age. The financial data, which banks hold, or attempt to hold, </a:t>
            </a:r>
            <a:r>
              <a:rPr lang="en-IN" sz="2400" dirty="0" smtClean="0">
                <a:latin typeface="Times New Roman" panose="02020603050405020304" pitchFamily="18" charset="0"/>
                <a:cs typeface="Times New Roman" panose="02020603050405020304" pitchFamily="18" charset="0"/>
              </a:rPr>
              <a:t>is </a:t>
            </a:r>
            <a:r>
              <a:rPr lang="en-IN" sz="2400" dirty="0">
                <a:latin typeface="Times New Roman" panose="02020603050405020304" pitchFamily="18" charset="0"/>
                <a:cs typeface="Times New Roman" panose="02020603050405020304" pitchFamily="18" charset="0"/>
              </a:rPr>
              <a:t>of immense importance to customers and </a:t>
            </a:r>
            <a:r>
              <a:rPr lang="en-IN" sz="2400" dirty="0" smtClean="0">
                <a:latin typeface="Times New Roman" panose="02020603050405020304" pitchFamily="18" charset="0"/>
                <a:cs typeface="Times New Roman" panose="02020603050405020304" pitchFamily="18" charset="0"/>
              </a:rPr>
              <a:t>hackers</a:t>
            </a:r>
          </a:p>
          <a:p>
            <a:pPr>
              <a:lnSpc>
                <a:spcPct val="120000"/>
              </a:lnSpc>
            </a:pPr>
            <a:r>
              <a:rPr lang="en-IN" sz="2400" dirty="0" smtClean="0">
                <a:latin typeface="Times New Roman" panose="02020603050405020304" pitchFamily="18" charset="0"/>
                <a:cs typeface="Times New Roman" panose="02020603050405020304" pitchFamily="18" charset="0"/>
              </a:rPr>
              <a:t>It is extremely </a:t>
            </a:r>
            <a:r>
              <a:rPr lang="en-IN" sz="2400" dirty="0">
                <a:latin typeface="Times New Roman" panose="02020603050405020304" pitchFamily="18" charset="0"/>
                <a:cs typeface="Times New Roman" panose="02020603050405020304" pitchFamily="18" charset="0"/>
              </a:rPr>
              <a:t>important for </a:t>
            </a:r>
            <a:r>
              <a:rPr lang="en-IN" sz="2400" dirty="0" smtClean="0">
                <a:latin typeface="Times New Roman" panose="02020603050405020304" pitchFamily="18" charset="0"/>
                <a:cs typeface="Times New Roman" panose="02020603050405020304" pitchFamily="18" charset="0"/>
              </a:rPr>
              <a:t>Banks </a:t>
            </a:r>
            <a:r>
              <a:rPr lang="en-IN" sz="2400" dirty="0">
                <a:latin typeface="Times New Roman" panose="02020603050405020304" pitchFamily="18" charset="0"/>
                <a:cs typeface="Times New Roman" panose="02020603050405020304" pitchFamily="18" charset="0"/>
              </a:rPr>
              <a:t>to find the right balance between securing customer data and providing accurate and satisfying </a:t>
            </a:r>
            <a:r>
              <a:rPr lang="en-IN" sz="2400" dirty="0" smtClean="0">
                <a:latin typeface="Times New Roman" panose="02020603050405020304" pitchFamily="18" charset="0"/>
                <a:cs typeface="Times New Roman" panose="02020603050405020304" pitchFamily="18" charset="0"/>
              </a:rPr>
              <a:t>recommendations</a:t>
            </a: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6232535" y="1945141"/>
            <a:ext cx="5700545" cy="3397568"/>
          </a:xfrm>
          <a:prstGeom prst="rect">
            <a:avLst/>
          </a:prstGeom>
        </p:spPr>
      </p:pic>
    </p:spTree>
    <p:extLst>
      <p:ext uri="{BB962C8B-B14F-4D97-AF65-F5344CB8AC3E}">
        <p14:creationId xmlns:p14="http://schemas.microsoft.com/office/powerpoint/2010/main" val="698143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6218"/>
            <a:ext cx="12076772" cy="983849"/>
          </a:xfrm>
        </p:spPr>
        <p:txBody>
          <a:bodyPr>
            <a:normAutofit/>
          </a:bodyPr>
          <a:lstStyle/>
          <a:p>
            <a:pPr algn="ctr"/>
            <a:r>
              <a:rPr lang="en-IN" sz="3600" dirty="0" smtClean="0">
                <a:latin typeface="Times New Roman" panose="02020603050405020304" pitchFamily="18" charset="0"/>
                <a:cs typeface="Times New Roman" panose="02020603050405020304" pitchFamily="18" charset="0"/>
              </a:rPr>
              <a:t>Product Recommendation Engines in Banking</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8194" y="1097280"/>
            <a:ext cx="11828578" cy="5523439"/>
          </a:xfrm>
        </p:spPr>
        <p:txBody>
          <a:bodyPr>
            <a:normAutofit/>
          </a:bodyPr>
          <a:lstStyle/>
          <a:p>
            <a:pPr marL="0" indent="0">
              <a:lnSpc>
                <a:spcPct val="120000"/>
              </a:lnSpc>
              <a:buNone/>
            </a:pPr>
            <a:r>
              <a:rPr lang="en-IN" dirty="0" smtClean="0">
                <a:latin typeface="Times New Roman" panose="02020603050405020304" pitchFamily="18" charset="0"/>
                <a:cs typeface="Times New Roman" panose="02020603050405020304" pitchFamily="18" charset="0"/>
              </a:rPr>
              <a:t>How it works:</a:t>
            </a:r>
          </a:p>
          <a:p>
            <a:pPr>
              <a:lnSpc>
                <a:spcPct val="120000"/>
              </a:lnSpc>
            </a:pPr>
            <a:r>
              <a:rPr lang="en-IN" dirty="0" smtClean="0">
                <a:latin typeface="Times New Roman" panose="02020603050405020304" pitchFamily="18" charset="0"/>
                <a:cs typeface="Times New Roman" panose="02020603050405020304" pitchFamily="18" charset="0"/>
              </a:rPr>
              <a:t>Collect all the necessary data and spend time analysing it </a:t>
            </a:r>
            <a:r>
              <a:rPr lang="en-IN" dirty="0">
                <a:latin typeface="Times New Roman" panose="02020603050405020304" pitchFamily="18" charset="0"/>
                <a:cs typeface="Times New Roman" panose="02020603050405020304" pitchFamily="18" charset="0"/>
              </a:rPr>
              <a:t>–</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there are three major types of customer data, which when referenced, provides for a plethora of insightful </a:t>
            </a:r>
            <a:r>
              <a:rPr lang="en-IN" dirty="0" smtClean="0">
                <a:latin typeface="Times New Roman" panose="02020603050405020304" pitchFamily="18" charset="0"/>
                <a:cs typeface="Times New Roman" panose="02020603050405020304" pitchFamily="18" charset="0"/>
              </a:rPr>
              <a:t>suggestions </a:t>
            </a:r>
            <a:r>
              <a:rPr lang="en-IN" dirty="0">
                <a:latin typeface="Times New Roman" panose="02020603050405020304" pitchFamily="18" charset="0"/>
                <a:cs typeface="Times New Roman" panose="02020603050405020304" pitchFamily="18" charset="0"/>
              </a:rPr>
              <a:t>– Reference Data, Transactional Data and Social </a:t>
            </a:r>
            <a:r>
              <a:rPr lang="en-IN" dirty="0" smtClean="0">
                <a:latin typeface="Times New Roman" panose="02020603050405020304" pitchFamily="18" charset="0"/>
                <a:cs typeface="Times New Roman" panose="02020603050405020304" pitchFamily="18" charset="0"/>
              </a:rPr>
              <a:t>Data</a:t>
            </a:r>
          </a:p>
          <a:p>
            <a:pPr>
              <a:lnSpc>
                <a:spcPct val="120000"/>
              </a:lnSpc>
            </a:pPr>
            <a:r>
              <a:rPr lang="en-IN" dirty="0" smtClean="0">
                <a:latin typeface="Times New Roman" panose="02020603050405020304" pitchFamily="18" charset="0"/>
                <a:cs typeface="Times New Roman" panose="02020603050405020304" pitchFamily="18" charset="0"/>
              </a:rPr>
              <a:t>Check for data integrity and completeness </a:t>
            </a:r>
            <a:r>
              <a:rPr lang="en-IN" dirty="0">
                <a:latin typeface="Times New Roman" panose="02020603050405020304" pitchFamily="18" charset="0"/>
                <a:cs typeface="Times New Roman" panose="02020603050405020304" pitchFamily="18" charset="0"/>
              </a:rPr>
              <a:t>– Corrupted data, when fed into your machine-learning algorithm, affects the recommendation engine and provides a completely different and incorrect view of your </a:t>
            </a:r>
            <a:r>
              <a:rPr lang="en-IN" dirty="0" smtClean="0">
                <a:latin typeface="Times New Roman" panose="02020603050405020304" pitchFamily="18" charset="0"/>
                <a:cs typeface="Times New Roman" panose="02020603050405020304" pitchFamily="18" charset="0"/>
              </a:rPr>
              <a:t>customer</a:t>
            </a:r>
          </a:p>
          <a:p>
            <a:pPr>
              <a:lnSpc>
                <a:spcPct val="120000"/>
              </a:lnSpc>
            </a:pPr>
            <a:r>
              <a:rPr lang="en-IN" dirty="0" smtClean="0">
                <a:latin typeface="Times New Roman" panose="02020603050405020304" pitchFamily="18" charset="0"/>
                <a:cs typeface="Times New Roman" panose="02020603050405020304" pitchFamily="18" charset="0"/>
              </a:rPr>
              <a:t>Obtain </a:t>
            </a:r>
            <a:r>
              <a:rPr lang="en-IN" dirty="0">
                <a:latin typeface="Times New Roman" panose="02020603050405020304" pitchFamily="18" charset="0"/>
                <a:cs typeface="Times New Roman" panose="02020603050405020304" pitchFamily="18" charset="0"/>
              </a:rPr>
              <a:t>meaningful insights – A forecast model of the customer’s </a:t>
            </a:r>
            <a:r>
              <a:rPr lang="en-IN" dirty="0" smtClean="0">
                <a:latin typeface="Times New Roman" panose="02020603050405020304" pitchFamily="18" charset="0"/>
                <a:cs typeface="Times New Roman" panose="02020603050405020304" pitchFamily="18" charset="0"/>
              </a:rPr>
              <a:t>profitability can e drawn, customer segmentation, segregation based on risk score, etc.,</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7636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6218"/>
            <a:ext cx="12076772" cy="983849"/>
          </a:xfrm>
        </p:spPr>
        <p:txBody>
          <a:bodyPr>
            <a:normAutofit/>
          </a:bodyPr>
          <a:lstStyle/>
          <a:p>
            <a:pPr algn="ctr"/>
            <a:r>
              <a:rPr lang="en-IN" sz="3600" dirty="0" smtClean="0">
                <a:latin typeface="Times New Roman" panose="02020603050405020304" pitchFamily="18" charset="0"/>
                <a:cs typeface="Times New Roman" panose="02020603050405020304" pitchFamily="18" charset="0"/>
              </a:rPr>
              <a:t>Affinity Analysis for Banking</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5944" y="1250067"/>
            <a:ext cx="6335486" cy="5370652"/>
          </a:xfrm>
        </p:spPr>
        <p:txBody>
          <a:bodyPr>
            <a:normAutofit/>
          </a:bodyPr>
          <a:lstStyle/>
          <a:p>
            <a:pPr>
              <a:lnSpc>
                <a:spcPct val="120000"/>
              </a:lnSpc>
            </a:pPr>
            <a:r>
              <a:rPr lang="en-IN" dirty="0">
                <a:latin typeface="Times New Roman" panose="02020603050405020304" pitchFamily="18" charset="0"/>
                <a:cs typeface="Times New Roman" panose="02020603050405020304" pitchFamily="18" charset="0"/>
              </a:rPr>
              <a:t>Affinity Analysis identifies your most profitable opportunities with your current customers (upsell and cross sell</a:t>
            </a:r>
            <a:r>
              <a:rPr lang="en-IN" dirty="0" smtClean="0">
                <a:latin typeface="Times New Roman" panose="02020603050405020304" pitchFamily="18" charset="0"/>
                <a:cs typeface="Times New Roman" panose="02020603050405020304" pitchFamily="18" charset="0"/>
              </a:rPr>
              <a:t>)</a:t>
            </a:r>
          </a:p>
          <a:p>
            <a:pPr>
              <a:lnSpc>
                <a:spcPct val="120000"/>
              </a:lnSpc>
            </a:pPr>
            <a:r>
              <a:rPr lang="en-IN" dirty="0">
                <a:latin typeface="Times New Roman" panose="02020603050405020304" pitchFamily="18" charset="0"/>
                <a:cs typeface="Times New Roman" panose="02020603050405020304" pitchFamily="18" charset="0"/>
              </a:rPr>
              <a:t>The data prep is almost non-existent, it will work with very small customer </a:t>
            </a:r>
            <a:r>
              <a:rPr lang="en-IN" dirty="0" smtClean="0">
                <a:latin typeface="Times New Roman" panose="02020603050405020304" pitchFamily="18" charset="0"/>
                <a:cs typeface="Times New Roman" panose="02020603050405020304" pitchFamily="18" charset="0"/>
              </a:rPr>
              <a:t>bases</a:t>
            </a:r>
          </a:p>
          <a:p>
            <a:pPr>
              <a:lnSpc>
                <a:spcPct val="120000"/>
              </a:lnSpc>
            </a:pPr>
            <a:r>
              <a:rPr lang="en-IN" dirty="0">
                <a:latin typeface="Times New Roman" panose="02020603050405020304" pitchFamily="18" charset="0"/>
                <a:cs typeface="Times New Roman" panose="02020603050405020304" pitchFamily="18" charset="0"/>
              </a:rPr>
              <a:t>Affinity Analysis can also be used to determine the value of any promotional offering or discount, or to evaluate product placement on web </a:t>
            </a:r>
            <a:r>
              <a:rPr lang="en-IN" dirty="0" smtClean="0">
                <a:latin typeface="Times New Roman" panose="02020603050405020304" pitchFamily="18" charset="0"/>
                <a:cs typeface="Times New Roman" panose="02020603050405020304" pitchFamily="18" charset="0"/>
              </a:rPr>
              <a:t>pages</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6799639" y="1846900"/>
            <a:ext cx="5277133" cy="4176985"/>
          </a:xfrm>
          <a:prstGeom prst="rect">
            <a:avLst/>
          </a:prstGeom>
        </p:spPr>
      </p:pic>
    </p:spTree>
    <p:extLst>
      <p:ext uri="{BB962C8B-B14F-4D97-AF65-F5344CB8AC3E}">
        <p14:creationId xmlns:p14="http://schemas.microsoft.com/office/powerpoint/2010/main" val="36216733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3027</TotalTime>
  <Words>3479</Words>
  <Application>Microsoft Office PowerPoint</Application>
  <PresentationFormat>Widescreen</PresentationFormat>
  <Paragraphs>169</Paragraphs>
  <Slides>18</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Cross Sell and Up-Sell – Using Recommendation Engines, Affinity Analysis and Market Basket Analytics for Product Recommendation, to be used for existing customers</vt:lpstr>
      <vt:lpstr>How Banks use ML to identify Cross-Selling and Upselling Opportunities</vt:lpstr>
      <vt:lpstr>How Banks use ML to identify Cross-Selling and Upselling Opportunities</vt:lpstr>
      <vt:lpstr>Predictive Analytics in cross selling and up-selling in banking</vt:lpstr>
      <vt:lpstr>Predictive Analytics in cross selling and up-selling in banking</vt:lpstr>
      <vt:lpstr>Product Recommendation Engines in Banking</vt:lpstr>
      <vt:lpstr>Product Recommendation Engines in Banking</vt:lpstr>
      <vt:lpstr>Product Recommendation Engines in Banking</vt:lpstr>
      <vt:lpstr>Affinity Analysis for Banking</vt:lpstr>
      <vt:lpstr>Affinity Analysis for Banking</vt:lpstr>
      <vt:lpstr>Affinity Analysis for Banking</vt:lpstr>
      <vt:lpstr>Market Basket Analysis for Banking</vt:lpstr>
      <vt:lpstr>Market Basket Analysis for Banking</vt:lpstr>
      <vt:lpstr>Market Basket Analysis for Banking</vt:lpstr>
      <vt:lpstr>Python Case Study – </vt:lpstr>
      <vt:lpstr>Python Case Study – </vt:lpstr>
      <vt:lpstr>Python Case Study – </vt:lpstr>
      <vt:lpstr>Python Case Study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IN BANKING</dc:title>
  <dc:creator>Windows User</dc:creator>
  <cp:lastModifiedBy>VK</cp:lastModifiedBy>
  <cp:revision>139</cp:revision>
  <dcterms:created xsi:type="dcterms:W3CDTF">2021-05-17T06:29:12Z</dcterms:created>
  <dcterms:modified xsi:type="dcterms:W3CDTF">2021-06-03T03:00:35Z</dcterms:modified>
</cp:coreProperties>
</file>