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57" r:id="rId3"/>
    <p:sldId id="302" r:id="rId4"/>
    <p:sldId id="303" r:id="rId5"/>
    <p:sldId id="304" r:id="rId6"/>
    <p:sldId id="298" r:id="rId7"/>
    <p:sldId id="299" r:id="rId8"/>
    <p:sldId id="300" r:id="rId9"/>
    <p:sldId id="310" r:id="rId10"/>
    <p:sldId id="311" r:id="rId11"/>
    <p:sldId id="312" r:id="rId12"/>
    <p:sldId id="301" r:id="rId13"/>
    <p:sldId id="307" r:id="rId14"/>
    <p:sldId id="308" r:id="rId15"/>
    <p:sldId id="309" r:id="rId16"/>
    <p:sldId id="314" r:id="rId17"/>
    <p:sldId id="315" r:id="rId18"/>
    <p:sldId id="316" r:id="rId19"/>
    <p:sldId id="317" r:id="rId20"/>
    <p:sldId id="318" r:id="rId21"/>
    <p:sldId id="306" r:id="rId22"/>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09" autoAdjust="0"/>
    <p:restoredTop sz="84124" autoAdjust="0"/>
  </p:normalViewPr>
  <p:slideViewPr>
    <p:cSldViewPr snapToGrid="0">
      <p:cViewPr varScale="1">
        <p:scale>
          <a:sx n="61" d="100"/>
          <a:sy n="61" d="100"/>
        </p:scale>
        <p:origin x="1170"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4" d="100"/>
          <a:sy n="74" d="100"/>
        </p:scale>
        <p:origin x="192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40094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b="1" baseline="0" dirty="0" smtClean="0"/>
              <a:t>Image Link: </a:t>
            </a:r>
            <a:r>
              <a:rPr lang="en-IN" b="0" baseline="0" dirty="0" smtClean="0"/>
              <a:t>https://www.vecteezy.com/vector-art/477470-people-inside-bank-office-design-concept</a:t>
            </a:r>
          </a:p>
          <a:p>
            <a:endParaRPr lang="en-IN" b="0" baseline="0" dirty="0" smtClean="0"/>
          </a:p>
          <a:p>
            <a:r>
              <a:rPr lang="en-IN" b="1" baseline="0" dirty="0" smtClean="0"/>
              <a:t>Notes:</a:t>
            </a:r>
          </a:p>
          <a:p>
            <a:r>
              <a:rPr lang="en-IN" sz="1200" b="0" i="0" kern="1200" dirty="0" smtClean="0">
                <a:solidFill>
                  <a:schemeClr val="tx1"/>
                </a:solidFill>
                <a:effectLst/>
                <a:latin typeface="+mn-lt"/>
                <a:ea typeface="+mn-ea"/>
                <a:cs typeface="+mn-cs"/>
              </a:rPr>
              <a:t>The world of business has completely changed and revolves around its customers more than ever. The customer-centric approach is the new norm in today’s market. The reason for that is the ample choices people have when choosing a product/service.</a:t>
            </a:r>
          </a:p>
          <a:p>
            <a:r>
              <a:rPr lang="en-IN" sz="1200" b="0" i="0" kern="1200" dirty="0" smtClean="0">
                <a:solidFill>
                  <a:schemeClr val="tx1"/>
                </a:solidFill>
                <a:effectLst/>
                <a:latin typeface="+mn-lt"/>
                <a:ea typeface="+mn-ea"/>
                <a:cs typeface="+mn-cs"/>
              </a:rPr>
              <a:t>In this era of businesses fighting against each other to better serve and seize customers from their competitors, the need for them to grow and retain their existing customer base is very important.</a:t>
            </a:r>
          </a:p>
          <a:p>
            <a:r>
              <a:rPr lang="en-IN" sz="1200" b="0" i="0" kern="1200" dirty="0" smtClean="0">
                <a:solidFill>
                  <a:schemeClr val="tx1"/>
                </a:solidFill>
                <a:effectLst/>
                <a:latin typeface="+mn-lt"/>
                <a:ea typeface="+mn-ea"/>
                <a:cs typeface="+mn-cs"/>
              </a:rPr>
              <a:t>But similar to the process of acquiring customers, there is a huge cost associated with the process of retaining existing customers too. (by giving discounts, targeted offers, etc.)</a:t>
            </a:r>
          </a:p>
          <a:p>
            <a:r>
              <a:rPr lang="en-IN" sz="1200" b="0" i="0" kern="1200" dirty="0" smtClean="0">
                <a:solidFill>
                  <a:schemeClr val="tx1"/>
                </a:solidFill>
                <a:effectLst/>
                <a:latin typeface="+mn-lt"/>
                <a:ea typeface="+mn-ea"/>
                <a:cs typeface="+mn-cs"/>
              </a:rPr>
              <a:t>So, you might think, do they need to retain every single customer? Well, not really. In every business, some customers create more value for the business by being a loyal customer and some are just one-time buyers. Identifying such groups of customers and targeting only the high-value customers will help the business to at least sustain in this competitive market.</a:t>
            </a:r>
          </a:p>
          <a:p>
            <a:r>
              <a:rPr lang="en-IN" sz="1200" b="0" i="0" kern="1200" dirty="0" smtClean="0">
                <a:solidFill>
                  <a:schemeClr val="tx1"/>
                </a:solidFill>
                <a:effectLst/>
                <a:latin typeface="+mn-lt"/>
                <a:ea typeface="+mn-ea"/>
                <a:cs typeface="+mn-cs"/>
              </a:rPr>
              <a:t>Now, the real challenge begins — </a:t>
            </a:r>
            <a:r>
              <a:rPr lang="en-IN" sz="1200" b="1" i="0" kern="1200" dirty="0" smtClean="0">
                <a:solidFill>
                  <a:schemeClr val="tx1"/>
                </a:solidFill>
                <a:effectLst/>
                <a:latin typeface="+mn-lt"/>
                <a:ea typeface="+mn-ea"/>
                <a:cs typeface="+mn-cs"/>
              </a:rPr>
              <a:t>How to find the customer value? </a:t>
            </a:r>
            <a:r>
              <a:rPr lang="en-IN" sz="1200" b="0" i="0" kern="1200" dirty="0" smtClean="0">
                <a:solidFill>
                  <a:schemeClr val="tx1"/>
                </a:solidFill>
                <a:effectLst/>
                <a:latin typeface="+mn-lt"/>
                <a:ea typeface="+mn-ea"/>
                <a:cs typeface="+mn-cs"/>
              </a:rPr>
              <a:t>Before answering this question, let’s just define what does “customer value” means.</a:t>
            </a:r>
          </a:p>
          <a:p>
            <a:endParaRPr lang="en-IN" b="0" baseline="0" dirty="0" smtClean="0"/>
          </a:p>
        </p:txBody>
      </p:sp>
      <p:sp>
        <p:nvSpPr>
          <p:cNvPr id="4" name="Slide Number Placeholder 3"/>
          <p:cNvSpPr>
            <a:spLocks noGrp="1"/>
          </p:cNvSpPr>
          <p:nvPr>
            <p:ph type="sldNum" sz="quarter" idx="10"/>
          </p:nvPr>
        </p:nvSpPr>
        <p:spPr>
          <a:xfrm>
            <a:off x="5179484" y="6513910"/>
            <a:ext cx="3962400" cy="344090"/>
          </a:xfrm>
          <a:prstGeom prst="rect">
            <a:avLst/>
          </a:prstGeom>
        </p:spPr>
        <p:txBody>
          <a:bodyPr/>
          <a:lstStyle/>
          <a:p>
            <a:fld id="{32B84097-4640-427D-A3A7-237299D8D0C5}" type="slidenum">
              <a:rPr lang="en-IN" smtClean="0"/>
              <a:t>2</a:t>
            </a:fld>
            <a:endParaRPr lang="en-IN"/>
          </a:p>
        </p:txBody>
      </p:sp>
    </p:spTree>
    <p:extLst>
      <p:ext uri="{BB962C8B-B14F-4D97-AF65-F5344CB8AC3E}">
        <p14:creationId xmlns:p14="http://schemas.microsoft.com/office/powerpoint/2010/main" val="808635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b="1" baseline="0" dirty="0" smtClean="0"/>
              <a:t>Image Link: </a:t>
            </a:r>
            <a:r>
              <a:rPr lang="en-IN" b="0" baseline="0" dirty="0" smtClean="0"/>
              <a:t>https://www.vecteezy.com/vector-art/160573-referral-business-people-vector-flat-illustration</a:t>
            </a:r>
          </a:p>
          <a:p>
            <a:endParaRPr lang="en-IN" b="0" baseline="0" dirty="0" smtClean="0"/>
          </a:p>
          <a:p>
            <a:r>
              <a:rPr lang="en-IN" b="1" baseline="0" dirty="0" smtClean="0"/>
              <a:t>Notes:</a:t>
            </a:r>
          </a:p>
          <a:p>
            <a:r>
              <a:rPr lang="en-IN" sz="1200" b="0" i="0" kern="1200" dirty="0" smtClean="0">
                <a:solidFill>
                  <a:schemeClr val="tx1"/>
                </a:solidFill>
                <a:effectLst/>
                <a:latin typeface="+mn-lt"/>
                <a:ea typeface="+mn-ea"/>
                <a:cs typeface="+mn-cs"/>
              </a:rPr>
              <a:t>Italian economist Vilfredo Pareto states that 80% of the effect comes from 20% of the causes, this is known as 80/20 rule or Pareto principle. Similarly, 80% of companies business comes from 20% customers. Companies need to identify those top customers and maintain the relationship with them to ensure continuous revenue. In order to maintain a long-term relationship with customers, companies need to schedule loyalty schemes such as the discount, offers, coupons, bonus point, and gifts.</a:t>
            </a:r>
          </a:p>
          <a:p>
            <a:r>
              <a:rPr lang="en-IN" sz="1200" b="0" i="0" kern="1200" dirty="0" smtClean="0">
                <a:solidFill>
                  <a:schemeClr val="tx1"/>
                </a:solidFill>
                <a:effectLst/>
                <a:latin typeface="+mn-lt"/>
                <a:ea typeface="+mn-ea"/>
                <a:cs typeface="+mn-cs"/>
              </a:rPr>
              <a:t>Targeting a new customer is more costly than retaining existing customers because you don’t need to spend resources, time, and work hard to acquire new customers. You just have to keep the existing customers happy. Business analyst's accurately calculate customer acquisition cost using CLTV(Customer Lifetime Value).</a:t>
            </a:r>
          </a:p>
          <a:p>
            <a:endParaRPr lang="en-IN" b="0" baseline="0" dirty="0" smtClean="0"/>
          </a:p>
        </p:txBody>
      </p:sp>
      <p:sp>
        <p:nvSpPr>
          <p:cNvPr id="4" name="Slide Number Placeholder 3"/>
          <p:cNvSpPr>
            <a:spLocks noGrp="1"/>
          </p:cNvSpPr>
          <p:nvPr>
            <p:ph type="sldNum" sz="quarter" idx="10"/>
          </p:nvPr>
        </p:nvSpPr>
        <p:spPr>
          <a:xfrm>
            <a:off x="5179484" y="6513910"/>
            <a:ext cx="3962400" cy="344090"/>
          </a:xfrm>
          <a:prstGeom prst="rect">
            <a:avLst/>
          </a:prstGeom>
        </p:spPr>
        <p:txBody>
          <a:bodyPr/>
          <a:lstStyle/>
          <a:p>
            <a:fld id="{32B84097-4640-427D-A3A7-237299D8D0C5}" type="slidenum">
              <a:rPr lang="en-IN" smtClean="0"/>
              <a:t>3</a:t>
            </a:fld>
            <a:endParaRPr lang="en-IN"/>
          </a:p>
        </p:txBody>
      </p:sp>
    </p:spTree>
    <p:extLst>
      <p:ext uri="{BB962C8B-B14F-4D97-AF65-F5344CB8AC3E}">
        <p14:creationId xmlns:p14="http://schemas.microsoft.com/office/powerpoint/2010/main" val="2868607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b="1" baseline="0" dirty="0" smtClean="0"/>
              <a:t>Image Link:</a:t>
            </a:r>
          </a:p>
          <a:p>
            <a:endParaRPr lang="en-IN" b="0" baseline="0" dirty="0" smtClean="0"/>
          </a:p>
          <a:p>
            <a:r>
              <a:rPr lang="en-IN" b="1" baseline="0" dirty="0" smtClean="0"/>
              <a:t>Notes: </a:t>
            </a:r>
          </a:p>
          <a:p>
            <a:r>
              <a:rPr lang="en-IN" sz="1200" b="0" i="0" kern="1200" dirty="0" smtClean="0">
                <a:solidFill>
                  <a:schemeClr val="tx1"/>
                </a:solidFill>
                <a:effectLst/>
                <a:latin typeface="+mn-lt"/>
                <a:ea typeface="+mn-ea"/>
                <a:cs typeface="+mn-cs"/>
              </a:rPr>
              <a:t>Customer Lifetime Value is a monetary value that represents the amount of revenue or profit a customer will give the company over the period of the relationship. CLTV demonstrates the implications of acquiring long-term customers compare to short-term customers. Customer lifetime value (CLV) can help you to answers the most important questions about sales to every company:</a:t>
            </a:r>
          </a:p>
          <a:p>
            <a:r>
              <a:rPr lang="en-IN" sz="1200" b="0" i="0" kern="1200" dirty="0" smtClean="0">
                <a:solidFill>
                  <a:schemeClr val="tx1"/>
                </a:solidFill>
                <a:effectLst/>
                <a:latin typeface="+mn-lt"/>
                <a:ea typeface="+mn-ea"/>
                <a:cs typeface="+mn-cs"/>
              </a:rPr>
              <a:t>How to Identify the most profitable customers?</a:t>
            </a:r>
          </a:p>
          <a:p>
            <a:r>
              <a:rPr lang="en-IN" sz="1200" b="0" i="0" kern="1200" dirty="0" smtClean="0">
                <a:solidFill>
                  <a:schemeClr val="tx1"/>
                </a:solidFill>
                <a:effectLst/>
                <a:latin typeface="+mn-lt"/>
                <a:ea typeface="+mn-ea"/>
                <a:cs typeface="+mn-cs"/>
              </a:rPr>
              <a:t>How can a company offer the best product and make the most money?</a:t>
            </a:r>
          </a:p>
          <a:p>
            <a:r>
              <a:rPr lang="en-IN" sz="1200" b="0" i="0" kern="1200" dirty="0" smtClean="0">
                <a:solidFill>
                  <a:schemeClr val="tx1"/>
                </a:solidFill>
                <a:effectLst/>
                <a:latin typeface="+mn-lt"/>
                <a:ea typeface="+mn-ea"/>
                <a:cs typeface="+mn-cs"/>
              </a:rPr>
              <a:t>How to segment profitable customers?</a:t>
            </a:r>
          </a:p>
          <a:p>
            <a:r>
              <a:rPr lang="en-IN" sz="1200" b="0" i="0" kern="1200" dirty="0" smtClean="0">
                <a:solidFill>
                  <a:schemeClr val="tx1"/>
                </a:solidFill>
                <a:effectLst/>
                <a:latin typeface="+mn-lt"/>
                <a:ea typeface="+mn-ea"/>
                <a:cs typeface="+mn-cs"/>
              </a:rPr>
              <a:t>How much budget need to spend to acquire customers?</a:t>
            </a:r>
          </a:p>
          <a:p>
            <a:endParaRPr lang="en-IN" b="0" baseline="0" dirty="0" smtClean="0"/>
          </a:p>
        </p:txBody>
      </p:sp>
      <p:sp>
        <p:nvSpPr>
          <p:cNvPr id="4" name="Slide Number Placeholder 3"/>
          <p:cNvSpPr>
            <a:spLocks noGrp="1"/>
          </p:cNvSpPr>
          <p:nvPr>
            <p:ph type="sldNum" sz="quarter" idx="10"/>
          </p:nvPr>
        </p:nvSpPr>
        <p:spPr>
          <a:xfrm>
            <a:off x="5179484" y="6513910"/>
            <a:ext cx="3962400" cy="344090"/>
          </a:xfrm>
          <a:prstGeom prst="rect">
            <a:avLst/>
          </a:prstGeom>
        </p:spPr>
        <p:txBody>
          <a:bodyPr/>
          <a:lstStyle/>
          <a:p>
            <a:fld id="{32B84097-4640-427D-A3A7-237299D8D0C5}" type="slidenum">
              <a:rPr lang="en-IN" smtClean="0"/>
              <a:t>4</a:t>
            </a:fld>
            <a:endParaRPr lang="en-IN"/>
          </a:p>
        </p:txBody>
      </p:sp>
    </p:spTree>
    <p:extLst>
      <p:ext uri="{BB962C8B-B14F-4D97-AF65-F5344CB8AC3E}">
        <p14:creationId xmlns:p14="http://schemas.microsoft.com/office/powerpoint/2010/main" val="1319602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b="1" baseline="0" dirty="0" smtClean="0"/>
              <a:t>Image Link: </a:t>
            </a:r>
            <a:r>
              <a:rPr lang="en-IN" b="0" baseline="0" dirty="0" smtClean="0"/>
              <a:t>https://www.vecteezy.com/vector-art/664350-businessman-catching-money-with-fishing-rod</a:t>
            </a:r>
          </a:p>
          <a:p>
            <a:endParaRPr lang="en-IN" b="0" baseline="0" dirty="0" smtClean="0"/>
          </a:p>
          <a:p>
            <a:r>
              <a:rPr lang="en-IN" b="1" baseline="0" dirty="0" smtClean="0"/>
              <a:t>Notes: </a:t>
            </a:r>
          </a:p>
          <a:p>
            <a:r>
              <a:rPr lang="en-IN" sz="1200" b="0" i="0" kern="1200" dirty="0" smtClean="0">
                <a:solidFill>
                  <a:schemeClr val="tx1"/>
                </a:solidFill>
                <a:effectLst/>
                <a:latin typeface="+mn-lt"/>
                <a:ea typeface="+mn-ea"/>
                <a:cs typeface="+mn-cs"/>
              </a:rPr>
              <a:t>Customer lifetime value (or CLV) is the worth of a customer over the length of their entire tenure at your bank and is a much more complex calculation than just net profit or Total</a:t>
            </a:r>
            <a:r>
              <a:rPr lang="en-IN" sz="1200" b="0" i="0" kern="1200" baseline="0" dirty="0" smtClean="0">
                <a:solidFill>
                  <a:schemeClr val="tx1"/>
                </a:solidFill>
                <a:effectLst/>
                <a:latin typeface="+mn-lt"/>
                <a:ea typeface="+mn-ea"/>
                <a:cs typeface="+mn-cs"/>
              </a:rPr>
              <a:t> Sales. </a:t>
            </a:r>
            <a:r>
              <a:rPr lang="en-IN" sz="1200" b="0" i="0" kern="1200" dirty="0" smtClean="0">
                <a:solidFill>
                  <a:schemeClr val="tx1"/>
                </a:solidFill>
                <a:effectLst/>
                <a:latin typeface="+mn-lt"/>
                <a:ea typeface="+mn-ea"/>
                <a:cs typeface="+mn-cs"/>
              </a:rPr>
              <a:t>Using customer lifetime value as a metric requires your entire bank to shift its focus from quarterly profits to the long-term health of customer relationships.</a:t>
            </a:r>
            <a:r>
              <a:rPr lang="en-IN" dirty="0" smtClean="0"/>
              <a:t/>
            </a:r>
            <a:br>
              <a:rPr lang="en-IN" dirty="0" smtClean="0"/>
            </a:br>
            <a:r>
              <a:rPr lang="en-IN" dirty="0" smtClean="0"/>
              <a:t/>
            </a:r>
            <a:br>
              <a:rPr lang="en-IN" dirty="0" smtClean="0"/>
            </a:br>
            <a:r>
              <a:rPr lang="en-IN" sz="1200" b="0" i="0" kern="1200" dirty="0" smtClean="0">
                <a:solidFill>
                  <a:schemeClr val="tx1"/>
                </a:solidFill>
                <a:effectLst/>
                <a:latin typeface="+mn-lt"/>
                <a:ea typeface="+mn-ea"/>
                <a:cs typeface="+mn-cs"/>
              </a:rPr>
              <a:t>Not only does CLV help you track your customer profitability, but it also provides an upper limit on your customer acquisition costs. Thus, a thorough customer lifetime value analysis helps you make better-informed decisions when it comes to marketing, sales and pricing for new customers.</a:t>
            </a:r>
            <a:r>
              <a:rPr lang="en-IN" dirty="0" smtClean="0"/>
              <a:t/>
            </a:r>
            <a:br>
              <a:rPr lang="en-IN" dirty="0" smtClean="0"/>
            </a:br>
            <a:r>
              <a:rPr lang="en-IN" dirty="0" smtClean="0"/>
              <a:t/>
            </a:r>
            <a:br>
              <a:rPr lang="en-IN" dirty="0" smtClean="0"/>
            </a:br>
            <a:r>
              <a:rPr lang="en-IN" sz="1200" b="0" i="0" kern="1200" dirty="0" smtClean="0">
                <a:solidFill>
                  <a:schemeClr val="tx1"/>
                </a:solidFill>
                <a:effectLst/>
                <a:latin typeface="+mn-lt"/>
                <a:ea typeface="+mn-ea"/>
                <a:cs typeface="+mn-cs"/>
              </a:rPr>
              <a:t>While using other metrics (like maximizing product value or curbing transactional costs) might be valuable to your marketing analysis, these metrics are only a distraction for your front-line employees.</a:t>
            </a:r>
            <a:r>
              <a:rPr lang="en-IN" dirty="0" smtClean="0"/>
              <a:t/>
            </a:r>
            <a:br>
              <a:rPr lang="en-IN" dirty="0" smtClean="0"/>
            </a:br>
            <a:r>
              <a:rPr lang="en-IN" dirty="0" smtClean="0"/>
              <a:t/>
            </a:r>
            <a:br>
              <a:rPr lang="en-IN" dirty="0" smtClean="0"/>
            </a:br>
            <a:r>
              <a:rPr lang="en-IN" sz="1200" b="0" i="0" kern="1200" dirty="0" smtClean="0">
                <a:solidFill>
                  <a:schemeClr val="tx1"/>
                </a:solidFill>
                <a:effectLst/>
                <a:latin typeface="+mn-lt"/>
                <a:ea typeface="+mn-ea"/>
                <a:cs typeface="+mn-cs"/>
              </a:rPr>
              <a:t>Instead, your retail banking staff needs to know which types of customers are worth pursuing for long-term value and which ones are likely to switch banks solely for lower prices. Understanding the difference between those two types of customers guides your front-line employees so that they invest their time and resources appropriately – and maximize your customer lifetime value.</a:t>
            </a:r>
            <a:endParaRPr lang="en-IN" b="0" baseline="0" dirty="0" smtClean="0"/>
          </a:p>
        </p:txBody>
      </p:sp>
      <p:sp>
        <p:nvSpPr>
          <p:cNvPr id="4" name="Slide Number Placeholder 3"/>
          <p:cNvSpPr>
            <a:spLocks noGrp="1"/>
          </p:cNvSpPr>
          <p:nvPr>
            <p:ph type="sldNum" sz="quarter" idx="10"/>
          </p:nvPr>
        </p:nvSpPr>
        <p:spPr>
          <a:xfrm>
            <a:off x="5179484" y="6513910"/>
            <a:ext cx="3962400" cy="344090"/>
          </a:xfrm>
          <a:prstGeom prst="rect">
            <a:avLst/>
          </a:prstGeom>
        </p:spPr>
        <p:txBody>
          <a:bodyPr/>
          <a:lstStyle/>
          <a:p>
            <a:fld id="{32B84097-4640-427D-A3A7-237299D8D0C5}" type="slidenum">
              <a:rPr lang="en-IN" smtClean="0"/>
              <a:t>5</a:t>
            </a:fld>
            <a:endParaRPr lang="en-IN"/>
          </a:p>
        </p:txBody>
      </p:sp>
    </p:spTree>
    <p:extLst>
      <p:ext uri="{BB962C8B-B14F-4D97-AF65-F5344CB8AC3E}">
        <p14:creationId xmlns:p14="http://schemas.microsoft.com/office/powerpoint/2010/main" val="4153917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3350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1634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2707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7" name="Google Shape;457;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792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7" name="Google Shape;457;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0763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7EB63D-E0D4-41DA-AB22-388681D5176E}" type="datetimeFigureOut">
              <a:rPr lang="en-IN" smtClean="0"/>
              <a:t>15-06-2021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19600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7EB63D-E0D4-41DA-AB22-388681D5176E}" type="datetimeFigureOut">
              <a:rPr lang="en-IN" smtClean="0"/>
              <a:t>15-06-2021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2758375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7EB63D-E0D4-41DA-AB22-388681D5176E}" type="datetimeFigureOut">
              <a:rPr lang="en-IN" smtClean="0"/>
              <a:t>15-06-2021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78453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7EB63D-E0D4-41DA-AB22-388681D5176E}" type="datetimeFigureOut">
              <a:rPr lang="en-IN" smtClean="0"/>
              <a:t>15-06-2021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2309133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7EB63D-E0D4-41DA-AB22-388681D5176E}" type="datetimeFigureOut">
              <a:rPr lang="en-IN" smtClean="0"/>
              <a:t>15-06-2021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1501397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7EB63D-E0D4-41DA-AB22-388681D5176E}" type="datetimeFigureOut">
              <a:rPr lang="en-IN" smtClean="0"/>
              <a:t>15-06-2021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303929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7EB63D-E0D4-41DA-AB22-388681D5176E}" type="datetimeFigureOut">
              <a:rPr lang="en-IN" smtClean="0"/>
              <a:t>15-06-2021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1532042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7EB63D-E0D4-41DA-AB22-388681D5176E}" type="datetimeFigureOut">
              <a:rPr lang="en-IN" smtClean="0"/>
              <a:t>15-06-2021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380922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EB63D-E0D4-41DA-AB22-388681D5176E}" type="datetimeFigureOut">
              <a:rPr lang="en-IN" smtClean="0"/>
              <a:t>15-06-2021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2164346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7EB63D-E0D4-41DA-AB22-388681D5176E}" type="datetimeFigureOut">
              <a:rPr lang="en-IN" smtClean="0"/>
              <a:t>15-06-2021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509399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7EB63D-E0D4-41DA-AB22-388681D5176E}" type="datetimeFigureOut">
              <a:rPr lang="en-IN" smtClean="0"/>
              <a:t>15-06-2021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155926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EB63D-E0D4-41DA-AB22-388681D5176E}" type="datetimeFigureOut">
              <a:rPr lang="en-IN" smtClean="0"/>
              <a:t>15-06-2021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C7E46-0CE1-446F-8612-4BA0E3E913A7}" type="slidenum">
              <a:rPr lang="en-IN" smtClean="0"/>
              <a:t>‹#›</a:t>
            </a:fld>
            <a:endParaRPr lang="en-IN"/>
          </a:p>
        </p:txBody>
      </p:sp>
    </p:spTree>
    <p:extLst>
      <p:ext uri="{BB962C8B-B14F-4D97-AF65-F5344CB8AC3E}">
        <p14:creationId xmlns:p14="http://schemas.microsoft.com/office/powerpoint/2010/main" val="22395084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saniyajaswani/credit-card-dat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476" y="3902500"/>
            <a:ext cx="11846559" cy="1233477"/>
          </a:xfrm>
        </p:spPr>
        <p:txBody>
          <a:bodyPr>
            <a:noAutofit/>
          </a:bodyPr>
          <a:lstStyle/>
          <a:p>
            <a:r>
              <a:rPr lang="en-IN" sz="3200" dirty="0" smtClean="0">
                <a:latin typeface="Times New Roman" panose="02020603050405020304" pitchFamily="18" charset="0"/>
                <a:cs typeface="Times New Roman" panose="02020603050405020304" pitchFamily="18" charset="0"/>
              </a:rPr>
              <a:t>Customer Analytics – Customer Lifetime Valuation </a:t>
            </a:r>
            <a:r>
              <a:rPr lang="en-IN" sz="3200" dirty="0" err="1" smtClean="0">
                <a:latin typeface="Times New Roman" panose="02020603050405020304" pitchFamily="18" charset="0"/>
                <a:cs typeface="Times New Roman" panose="02020603050405020304" pitchFamily="18" charset="0"/>
              </a:rPr>
              <a:t>Modeling</a:t>
            </a:r>
            <a:endParaRPr lang="en-IN" sz="3200" dirty="0">
              <a:latin typeface="Times New Roman" panose="02020603050405020304" pitchFamily="18" charset="0"/>
              <a:cs typeface="Times New Roman" panose="02020603050405020304" pitchFamily="18" charset="0"/>
            </a:endParaRPr>
          </a:p>
        </p:txBody>
      </p:sp>
      <p:pic>
        <p:nvPicPr>
          <p:cNvPr id="5" name="Content Placeholder 5">
            <a:extLst>
              <a:ext uri="{FF2B5EF4-FFF2-40B4-BE49-F238E27FC236}">
                <a16:creationId xmlns:a16="http://schemas.microsoft.com/office/drawing/2014/main" id="{F99DA5F7-E22D-41FD-BA1F-BEBB2F71C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454" y="1220020"/>
            <a:ext cx="2692605" cy="3080961"/>
          </a:xfrm>
          <a:prstGeom prst="rect">
            <a:avLst/>
          </a:prstGeom>
        </p:spPr>
      </p:pic>
    </p:spTree>
    <p:extLst>
      <p:ext uri="{BB962C8B-B14F-4D97-AF65-F5344CB8AC3E}">
        <p14:creationId xmlns:p14="http://schemas.microsoft.com/office/powerpoint/2010/main" val="4007251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355"/>
          </a:xfrm>
        </p:spPr>
        <p:txBody>
          <a:bodyPr>
            <a:normAutofit/>
          </a:bodyPr>
          <a:lstStyle/>
          <a:p>
            <a:pPr algn="ctr"/>
            <a:r>
              <a:rPr lang="en-IN" sz="3600" dirty="0" err="1" smtClean="0">
                <a:latin typeface="Times New Roman" panose="02020603050405020304" pitchFamily="18" charset="0"/>
                <a:cs typeface="Times New Roman" panose="02020603050405020304" pitchFamily="18" charset="0"/>
              </a:rPr>
              <a:t>AdaBoost</a:t>
            </a:r>
            <a:r>
              <a:rPr lang="en-IN" sz="3600" dirty="0" smtClean="0">
                <a:latin typeface="Times New Roman" panose="02020603050405020304" pitchFamily="18" charset="0"/>
                <a:cs typeface="Times New Roman" panose="02020603050405020304" pitchFamily="18" charset="0"/>
              </a:rPr>
              <a:t> </a:t>
            </a:r>
            <a:r>
              <a:rPr lang="en-IN" sz="3600" dirty="0" err="1" smtClean="0">
                <a:latin typeface="Times New Roman" panose="02020603050405020304" pitchFamily="18" charset="0"/>
                <a:cs typeface="Times New Roman" panose="02020603050405020304" pitchFamily="18" charset="0"/>
              </a:rPr>
              <a:t>Regressor</a:t>
            </a:r>
            <a:endParaRPr lang="en-IN" sz="3600" dirty="0"/>
          </a:p>
        </p:txBody>
      </p:sp>
      <p:sp>
        <p:nvSpPr>
          <p:cNvPr id="3" name="Content Placeholder 2"/>
          <p:cNvSpPr>
            <a:spLocks noGrp="1"/>
          </p:cNvSpPr>
          <p:nvPr>
            <p:ph idx="1"/>
          </p:nvPr>
        </p:nvSpPr>
        <p:spPr>
          <a:xfrm>
            <a:off x="660400" y="1300480"/>
            <a:ext cx="10982960" cy="4968240"/>
          </a:xfrm>
        </p:spPr>
        <p:txBody>
          <a:bodyPr>
            <a:normAutofit fontScale="92500" lnSpcReduction="20000"/>
          </a:bodyPr>
          <a:lstStyle/>
          <a:p>
            <a:pPr>
              <a:lnSpc>
                <a:spcPct val="120000"/>
              </a:lnSpc>
            </a:pPr>
            <a:r>
              <a:rPr lang="en-IN" sz="2400" dirty="0">
                <a:latin typeface="Times New Roman" panose="02020603050405020304" pitchFamily="18" charset="0"/>
                <a:cs typeface="Times New Roman" panose="02020603050405020304" pitchFamily="18" charset="0"/>
              </a:rPr>
              <a:t>Boosting is an ensemble technique that attempts to create a strong classifier from a number of weak </a:t>
            </a:r>
            <a:r>
              <a:rPr lang="en-IN" sz="2400" dirty="0" smtClean="0">
                <a:latin typeface="Times New Roman" panose="02020603050405020304" pitchFamily="18" charset="0"/>
                <a:cs typeface="Times New Roman" panose="02020603050405020304" pitchFamily="18" charset="0"/>
              </a:rPr>
              <a:t>classifiers</a:t>
            </a:r>
          </a:p>
          <a:p>
            <a:pPr>
              <a:lnSpc>
                <a:spcPct val="120000"/>
              </a:lnSpc>
            </a:pPr>
            <a:r>
              <a:rPr lang="en-IN" sz="2400" dirty="0">
                <a:latin typeface="Times New Roman" panose="02020603050405020304" pitchFamily="18" charset="0"/>
                <a:cs typeface="Times New Roman" panose="02020603050405020304" pitchFamily="18" charset="0"/>
              </a:rPr>
              <a:t>This is done by building a model from the training data, then creating a second model that attempts to correct the errors from the first </a:t>
            </a:r>
            <a:r>
              <a:rPr lang="en-IN" sz="2400" dirty="0" smtClean="0">
                <a:latin typeface="Times New Roman" panose="02020603050405020304" pitchFamily="18" charset="0"/>
                <a:cs typeface="Times New Roman" panose="02020603050405020304" pitchFamily="18" charset="0"/>
              </a:rPr>
              <a:t>model. </a:t>
            </a:r>
          </a:p>
          <a:p>
            <a:pPr>
              <a:lnSpc>
                <a:spcPct val="120000"/>
              </a:lnSpc>
            </a:pPr>
            <a:r>
              <a:rPr lang="en-IN" sz="2400" dirty="0" smtClean="0">
                <a:latin typeface="Times New Roman" panose="02020603050405020304" pitchFamily="18" charset="0"/>
                <a:cs typeface="Times New Roman" panose="02020603050405020304" pitchFamily="18" charset="0"/>
              </a:rPr>
              <a:t>Models </a:t>
            </a:r>
            <a:r>
              <a:rPr lang="en-IN" sz="2400" dirty="0">
                <a:latin typeface="Times New Roman" panose="02020603050405020304" pitchFamily="18" charset="0"/>
                <a:cs typeface="Times New Roman" panose="02020603050405020304" pitchFamily="18" charset="0"/>
              </a:rPr>
              <a:t>are added until the training set is predicted perfectly or a maximum number of models are </a:t>
            </a:r>
            <a:r>
              <a:rPr lang="en-IN" sz="2400" dirty="0" smtClean="0">
                <a:latin typeface="Times New Roman" panose="02020603050405020304" pitchFamily="18" charset="0"/>
                <a:cs typeface="Times New Roman" panose="02020603050405020304" pitchFamily="18" charset="0"/>
              </a:rPr>
              <a:t>added</a:t>
            </a:r>
          </a:p>
          <a:p>
            <a:pPr>
              <a:lnSpc>
                <a:spcPct val="120000"/>
              </a:lnSpc>
            </a:pPr>
            <a:r>
              <a:rPr lang="en-IN" sz="2400" dirty="0" err="1">
                <a:latin typeface="Times New Roman" panose="02020603050405020304" pitchFamily="18" charset="0"/>
                <a:cs typeface="Times New Roman" panose="02020603050405020304" pitchFamily="18" charset="0"/>
              </a:rPr>
              <a:t>AdaBoost</a:t>
            </a:r>
            <a:r>
              <a:rPr lang="en-IN" sz="2400" dirty="0">
                <a:latin typeface="Times New Roman" panose="02020603050405020304" pitchFamily="18" charset="0"/>
                <a:cs typeface="Times New Roman" panose="02020603050405020304" pitchFamily="18" charset="0"/>
              </a:rPr>
              <a:t> is best used to boost the performance of decision trees on binary classification </a:t>
            </a:r>
            <a:r>
              <a:rPr lang="en-IN" sz="2400" dirty="0" smtClean="0">
                <a:latin typeface="Times New Roman" panose="02020603050405020304" pitchFamily="18" charset="0"/>
                <a:cs typeface="Times New Roman" panose="02020603050405020304" pitchFamily="18" charset="0"/>
              </a:rPr>
              <a:t>problems</a:t>
            </a:r>
          </a:p>
          <a:p>
            <a:pPr>
              <a:lnSpc>
                <a:spcPct val="120000"/>
              </a:lnSpc>
            </a:pPr>
            <a:r>
              <a:rPr lang="en-IN" sz="2400" dirty="0" err="1" smtClean="0">
                <a:latin typeface="Times New Roman" panose="02020603050405020304" pitchFamily="18" charset="0"/>
                <a:cs typeface="Times New Roman" panose="02020603050405020304" pitchFamily="18" charset="0"/>
              </a:rPr>
              <a:t>AdaBoost</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was designed in such a way that at every step the sample distribution was adapted to put more weight on misclassified samples and less weight on correctly classified samples. The final prediction is a weighted average of all the weak learners, where more weight is placed on stronger learners</a:t>
            </a: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6961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355"/>
          </a:xfrm>
        </p:spPr>
        <p:txBody>
          <a:bodyPr>
            <a:normAutofit/>
          </a:bodyPr>
          <a:lstStyle/>
          <a:p>
            <a:pPr algn="ctr"/>
            <a:r>
              <a:rPr lang="en-IN" sz="3600" dirty="0" err="1" smtClean="0">
                <a:latin typeface="Times New Roman" panose="02020603050405020304" pitchFamily="18" charset="0"/>
                <a:cs typeface="Times New Roman" panose="02020603050405020304" pitchFamily="18" charset="0"/>
              </a:rPr>
              <a:t>GradientBoosting</a:t>
            </a:r>
            <a:r>
              <a:rPr lang="en-IN" sz="3600" dirty="0" smtClean="0">
                <a:latin typeface="Times New Roman" panose="02020603050405020304" pitchFamily="18" charset="0"/>
                <a:cs typeface="Times New Roman" panose="02020603050405020304" pitchFamily="18" charset="0"/>
              </a:rPr>
              <a:t> </a:t>
            </a:r>
            <a:r>
              <a:rPr lang="en-IN" sz="3600" dirty="0" err="1" smtClean="0">
                <a:latin typeface="Times New Roman" panose="02020603050405020304" pitchFamily="18" charset="0"/>
                <a:cs typeface="Times New Roman" panose="02020603050405020304" pitchFamily="18" charset="0"/>
              </a:rPr>
              <a:t>Regressor</a:t>
            </a:r>
            <a:endParaRPr lang="en-IN" sz="3600" dirty="0"/>
          </a:p>
        </p:txBody>
      </p:sp>
      <p:sp>
        <p:nvSpPr>
          <p:cNvPr id="3" name="Content Placeholder 2"/>
          <p:cNvSpPr>
            <a:spLocks noGrp="1"/>
          </p:cNvSpPr>
          <p:nvPr>
            <p:ph idx="1"/>
          </p:nvPr>
        </p:nvSpPr>
        <p:spPr>
          <a:xfrm>
            <a:off x="660400" y="1300480"/>
            <a:ext cx="10982960" cy="4968240"/>
          </a:xfrm>
        </p:spPr>
        <p:txBody>
          <a:bodyPr>
            <a:normAutofit lnSpcReduction="10000"/>
          </a:bodyPr>
          <a:lstStyle/>
          <a:p>
            <a:pPr>
              <a:lnSpc>
                <a:spcPct val="120000"/>
              </a:lnSpc>
            </a:pPr>
            <a:r>
              <a:rPr lang="en-IN" sz="2400" dirty="0">
                <a:latin typeface="Times New Roman" panose="02020603050405020304" pitchFamily="18" charset="0"/>
                <a:cs typeface="Times New Roman" panose="02020603050405020304" pitchFamily="18" charset="0"/>
              </a:rPr>
              <a:t>Gradient boosting algorithm builds first weak learner and calculates the Loss Function. It then builds a second learner to predict the loss after the first step. The step continues for third learner and then for fourth learner and so on until a certain threshold is </a:t>
            </a:r>
            <a:r>
              <a:rPr lang="en-IN" sz="2400" dirty="0" smtClean="0">
                <a:latin typeface="Times New Roman" panose="02020603050405020304" pitchFamily="18" charset="0"/>
                <a:cs typeface="Times New Roman" panose="02020603050405020304" pitchFamily="18" charset="0"/>
              </a:rPr>
              <a:t>reached</a:t>
            </a:r>
          </a:p>
          <a:p>
            <a:pPr>
              <a:lnSpc>
                <a:spcPct val="120000"/>
              </a:lnSpc>
            </a:pPr>
            <a:r>
              <a:rPr lang="en-IN" sz="2400" dirty="0">
                <a:latin typeface="Times New Roman" panose="02020603050405020304" pitchFamily="18" charset="0"/>
                <a:cs typeface="Times New Roman" panose="02020603050405020304" pitchFamily="18" charset="0"/>
              </a:rPr>
              <a:t>Gradient boosting increases the accuracy by minimizing the Loss Function (error which is difference of actual and predicted value) and having this loss as target for the next </a:t>
            </a:r>
            <a:r>
              <a:rPr lang="en-IN" sz="2400" dirty="0" smtClean="0">
                <a:latin typeface="Times New Roman" panose="02020603050405020304" pitchFamily="18" charset="0"/>
                <a:cs typeface="Times New Roman" panose="02020603050405020304" pitchFamily="18" charset="0"/>
              </a:rPr>
              <a:t>iteration</a:t>
            </a:r>
          </a:p>
          <a:p>
            <a:pPr>
              <a:lnSpc>
                <a:spcPct val="120000"/>
              </a:lnSpc>
            </a:pPr>
            <a:r>
              <a:rPr lang="en-IN" sz="2400" dirty="0">
                <a:latin typeface="Times New Roman" panose="02020603050405020304" pitchFamily="18" charset="0"/>
                <a:cs typeface="Times New Roman" panose="02020603050405020304" pitchFamily="18" charset="0"/>
              </a:rPr>
              <a:t>The main difference therefore is that Gradient Boosting is a generic algorithm to find approximate solutions to the additive </a:t>
            </a:r>
            <a:r>
              <a:rPr lang="en-IN" sz="2400" dirty="0" err="1">
                <a:latin typeface="Times New Roman" panose="02020603050405020304" pitchFamily="18" charset="0"/>
                <a:cs typeface="Times New Roman" panose="02020603050405020304" pitchFamily="18" charset="0"/>
              </a:rPr>
              <a:t>modeling</a:t>
            </a:r>
            <a:r>
              <a:rPr lang="en-IN" sz="2400" dirty="0">
                <a:latin typeface="Times New Roman" panose="02020603050405020304" pitchFamily="18" charset="0"/>
                <a:cs typeface="Times New Roman" panose="02020603050405020304" pitchFamily="18" charset="0"/>
              </a:rPr>
              <a:t> problem, while </a:t>
            </a:r>
            <a:r>
              <a:rPr lang="en-IN" sz="2400" dirty="0" err="1">
                <a:latin typeface="Times New Roman" panose="02020603050405020304" pitchFamily="18" charset="0"/>
                <a:cs typeface="Times New Roman" panose="02020603050405020304" pitchFamily="18" charset="0"/>
              </a:rPr>
              <a:t>AdaBoost</a:t>
            </a:r>
            <a:r>
              <a:rPr lang="en-IN" sz="2400" dirty="0">
                <a:latin typeface="Times New Roman" panose="02020603050405020304" pitchFamily="18" charset="0"/>
                <a:cs typeface="Times New Roman" panose="02020603050405020304" pitchFamily="18" charset="0"/>
              </a:rPr>
              <a:t> can be seen as a special case with a particular loss function (Exponential loss function). Hence, gradient boosting is much more flexible</a:t>
            </a: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5898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Python Case Study – Customer Lifetime Valuation </a:t>
            </a:r>
            <a:r>
              <a:rPr lang="en-IN" sz="3200" dirty="0" err="1">
                <a:latin typeface="Times New Roman" panose="02020603050405020304" pitchFamily="18" charset="0"/>
                <a:cs typeface="Times New Roman" panose="02020603050405020304" pitchFamily="18" charset="0"/>
              </a:rPr>
              <a:t>Modeling</a:t>
            </a:r>
            <a:endParaRPr lang="en-IN" sz="3200" dirty="0"/>
          </a:p>
        </p:txBody>
      </p:sp>
      <p:sp>
        <p:nvSpPr>
          <p:cNvPr id="3" name="Content Placeholder 2"/>
          <p:cNvSpPr>
            <a:spLocks noGrp="1"/>
          </p:cNvSpPr>
          <p:nvPr>
            <p:ph idx="1"/>
          </p:nvPr>
        </p:nvSpPr>
        <p:spPr>
          <a:xfrm>
            <a:off x="838200" y="1690688"/>
            <a:ext cx="10515600" cy="4486275"/>
          </a:xfrm>
        </p:spPr>
        <p:txBody>
          <a:bodyPr>
            <a:normAutofit lnSpcReduction="10000"/>
          </a:bodyPr>
          <a:lstStyle/>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Evaluation of models:</a:t>
            </a:r>
          </a:p>
          <a:p>
            <a:pPr>
              <a:lnSpc>
                <a:spcPct val="120000"/>
              </a:lnSpc>
            </a:pPr>
            <a:r>
              <a:rPr lang="en-IN" sz="2400" dirty="0">
                <a:latin typeface="Times New Roman" panose="02020603050405020304" pitchFamily="18" charset="0"/>
                <a:cs typeface="Times New Roman" panose="02020603050405020304" pitchFamily="18" charset="0"/>
              </a:rPr>
              <a:t>Evaluate model performance with the help of </a:t>
            </a:r>
            <a:r>
              <a:rPr lang="en-IN" sz="2400" dirty="0" smtClean="0">
                <a:latin typeface="Times New Roman" panose="02020603050405020304" pitchFamily="18" charset="0"/>
                <a:cs typeface="Times New Roman" panose="02020603050405020304" pitchFamily="18" charset="0"/>
              </a:rPr>
              <a:t>Mean Squared Error, Root Mean Squared Error, Mean Absolute Error, R-squared value and Adjusted R-squared value</a:t>
            </a:r>
          </a:p>
          <a:p>
            <a:pPr>
              <a:lnSpc>
                <a:spcPct val="120000"/>
              </a:lnSpc>
            </a:pPr>
            <a:r>
              <a:rPr lang="en-IN" sz="2400" dirty="0" smtClean="0">
                <a:latin typeface="Times New Roman" panose="02020603050405020304" pitchFamily="18" charset="0"/>
                <a:cs typeface="Times New Roman" panose="02020603050405020304" pitchFamily="18" charset="0"/>
              </a:rPr>
              <a:t>Compare </a:t>
            </a:r>
            <a:r>
              <a:rPr lang="en-IN" sz="2400" dirty="0">
                <a:latin typeface="Times New Roman" panose="02020603050405020304" pitchFamily="18" charset="0"/>
                <a:cs typeface="Times New Roman" panose="02020603050405020304" pitchFamily="18" charset="0"/>
              </a:rPr>
              <a:t>all models and finalize on the model with the best </a:t>
            </a:r>
            <a:r>
              <a:rPr lang="en-IN" sz="2400" dirty="0" smtClean="0">
                <a:latin typeface="Times New Roman" panose="02020603050405020304" pitchFamily="18" charset="0"/>
                <a:cs typeface="Times New Roman" panose="02020603050405020304" pitchFamily="18" charset="0"/>
              </a:rPr>
              <a:t>metrics</a:t>
            </a:r>
          </a:p>
          <a:p>
            <a:pPr>
              <a:lnSpc>
                <a:spcPct val="120000"/>
              </a:lnSpc>
            </a:pPr>
            <a:r>
              <a:rPr lang="en-IN" sz="2400" dirty="0">
                <a:latin typeface="Times New Roman" panose="02020603050405020304" pitchFamily="18" charset="0"/>
                <a:cs typeface="Times New Roman" panose="02020603050405020304" pitchFamily="18" charset="0"/>
              </a:rPr>
              <a:t>The model with least MSE, RMSE &amp; MAE and the highest R-squared </a:t>
            </a:r>
            <a:r>
              <a:rPr lang="en-IN" sz="2400" dirty="0" smtClean="0">
                <a:latin typeface="Times New Roman" panose="02020603050405020304" pitchFamily="18" charset="0"/>
                <a:cs typeface="Times New Roman" panose="02020603050405020304" pitchFamily="18" charset="0"/>
              </a:rPr>
              <a:t>&amp; Adjusted R-squared values </a:t>
            </a:r>
            <a:r>
              <a:rPr lang="en-IN" sz="2400" dirty="0">
                <a:latin typeface="Times New Roman" panose="02020603050405020304" pitchFamily="18" charset="0"/>
                <a:cs typeface="Times New Roman" panose="02020603050405020304" pitchFamily="18" charset="0"/>
              </a:rPr>
              <a:t>is chosen as the best one</a:t>
            </a:r>
          </a:p>
          <a:p>
            <a:pPr>
              <a:lnSpc>
                <a:spcPct val="120000"/>
              </a:lnSpc>
            </a:pPr>
            <a:r>
              <a:rPr lang="en-IN" sz="2400" dirty="0">
                <a:latin typeface="Times New Roman" panose="02020603050405020304" pitchFamily="18" charset="0"/>
                <a:cs typeface="Times New Roman" panose="02020603050405020304" pitchFamily="18" charset="0"/>
              </a:rPr>
              <a:t>Determine feature importance score with the selected best performing model and visualize the same to analyse features pivotal in customer lifetime value prediction</a:t>
            </a:r>
          </a:p>
          <a:p>
            <a:pPr>
              <a:lnSpc>
                <a:spcPct val="120000"/>
              </a:lnSpc>
            </a:pPr>
            <a:endParaRPr lang="en-IN" sz="2400" dirty="0">
              <a:latin typeface="Times New Roman" panose="02020603050405020304" pitchFamily="18" charset="0"/>
              <a:cs typeface="Times New Roman" panose="02020603050405020304" pitchFamily="18" charset="0"/>
            </a:endParaRPr>
          </a:p>
          <a:p>
            <a:pPr marL="0" indent="0">
              <a:lnSpc>
                <a:spcPct val="120000"/>
              </a:lnSpc>
              <a:buNone/>
            </a:pP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790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5203"/>
          </a:xfrm>
        </p:spPr>
        <p:txBody>
          <a:bodyPr>
            <a:normAutofit/>
          </a:bodyPr>
          <a:lstStyle/>
          <a:p>
            <a:pPr algn="ctr"/>
            <a:r>
              <a:rPr lang="en-IN" sz="3200" dirty="0">
                <a:latin typeface="Times New Roman" panose="02020603050405020304" pitchFamily="18" charset="0"/>
                <a:cs typeface="Times New Roman" panose="02020603050405020304" pitchFamily="18" charset="0"/>
              </a:rPr>
              <a:t>Python Case Study – Customer Lifetime Valuation </a:t>
            </a:r>
            <a:r>
              <a:rPr lang="en-IN" sz="3200" dirty="0" err="1">
                <a:latin typeface="Times New Roman" panose="02020603050405020304" pitchFamily="18" charset="0"/>
                <a:cs typeface="Times New Roman" panose="02020603050405020304" pitchFamily="18" charset="0"/>
              </a:rPr>
              <a:t>Modeling</a:t>
            </a:r>
            <a:endParaRPr lang="en-IN" sz="3200" dirty="0"/>
          </a:p>
        </p:txBody>
      </p:sp>
      <p:sp>
        <p:nvSpPr>
          <p:cNvPr id="3" name="Content Placeholder 2"/>
          <p:cNvSpPr>
            <a:spLocks noGrp="1"/>
          </p:cNvSpPr>
          <p:nvPr>
            <p:ph idx="1"/>
          </p:nvPr>
        </p:nvSpPr>
        <p:spPr>
          <a:xfrm>
            <a:off x="605929" y="1520328"/>
            <a:ext cx="10972800" cy="5111826"/>
          </a:xfrm>
        </p:spPr>
        <p:txBody>
          <a:bodyPr>
            <a:normAutofit lnSpcReduction="10000"/>
          </a:bodyPr>
          <a:lstStyle/>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Post-modelling analysis and business takeaways:</a:t>
            </a:r>
          </a:p>
          <a:p>
            <a:pPr>
              <a:lnSpc>
                <a:spcPct val="120000"/>
              </a:lnSpc>
            </a:pP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summation of CLV predictions of all customers results in a valuation of the total customer base, which can be important for firm valuation </a:t>
            </a:r>
            <a:r>
              <a:rPr lang="en-US" sz="2400" dirty="0" smtClean="0">
                <a:latin typeface="Times New Roman" panose="02020603050405020304" pitchFamily="18" charset="0"/>
                <a:cs typeface="Times New Roman" panose="02020603050405020304" pitchFamily="18" charset="0"/>
              </a:rPr>
              <a:t>purposes</a:t>
            </a:r>
          </a:p>
          <a:p>
            <a:pPr>
              <a:lnSpc>
                <a:spcPct val="120000"/>
              </a:lnSpc>
            </a:pPr>
            <a:r>
              <a:rPr lang="en-IN" sz="2400" dirty="0">
                <a:latin typeface="Times New Roman" panose="02020603050405020304" pitchFamily="18" charset="0"/>
                <a:cs typeface="Times New Roman" panose="02020603050405020304" pitchFamily="18" charset="0"/>
              </a:rPr>
              <a:t>Customers who opted for 'Extended' &amp; 'Premium' policy coverage offer more future value since their choice of policy plan imply more profit for the </a:t>
            </a:r>
            <a:r>
              <a:rPr lang="en-IN" sz="2400" dirty="0" smtClean="0">
                <a:latin typeface="Times New Roman" panose="02020603050405020304" pitchFamily="18" charset="0"/>
                <a:cs typeface="Times New Roman" panose="02020603050405020304" pitchFamily="18" charset="0"/>
              </a:rPr>
              <a:t>bank/firm. By </a:t>
            </a:r>
            <a:r>
              <a:rPr lang="en-IN" sz="2400" dirty="0">
                <a:latin typeface="Times New Roman" panose="02020603050405020304" pitchFamily="18" charset="0"/>
                <a:cs typeface="Times New Roman" panose="02020603050405020304" pitchFamily="18" charset="0"/>
              </a:rPr>
              <a:t>understanding </a:t>
            </a:r>
            <a:r>
              <a:rPr lang="en-IN" sz="2400" dirty="0" smtClean="0">
                <a:latin typeface="Times New Roman" panose="02020603050405020304" pitchFamily="18" charset="0"/>
                <a:cs typeface="Times New Roman" panose="02020603050405020304" pitchFamily="18" charset="0"/>
              </a:rPr>
              <a:t>these </a:t>
            </a:r>
            <a:r>
              <a:rPr lang="en-IN" sz="2400" dirty="0">
                <a:latin typeface="Times New Roman" panose="02020603050405020304" pitchFamily="18" charset="0"/>
                <a:cs typeface="Times New Roman" panose="02020603050405020304" pitchFamily="18" charset="0"/>
              </a:rPr>
              <a:t>customers’ </a:t>
            </a:r>
            <a:r>
              <a:rPr lang="en-IN" sz="2400" dirty="0" smtClean="0">
                <a:latin typeface="Times New Roman" panose="02020603050405020304" pitchFamily="18" charset="0"/>
                <a:cs typeface="Times New Roman" panose="02020603050405020304" pitchFamily="18" charset="0"/>
              </a:rPr>
              <a:t>behavioural </a:t>
            </a:r>
            <a:r>
              <a:rPr lang="en-IN" sz="2400" dirty="0">
                <a:latin typeface="Times New Roman" panose="02020603050405020304" pitchFamily="18" charset="0"/>
                <a:cs typeface="Times New Roman" panose="02020603050405020304" pitchFamily="18" charset="0"/>
              </a:rPr>
              <a:t>patterns and their preferences, </a:t>
            </a:r>
            <a:r>
              <a:rPr lang="en-IN" sz="2400" dirty="0" smtClean="0">
                <a:latin typeface="Times New Roman" panose="02020603050405020304" pitchFamily="18" charset="0"/>
                <a:cs typeface="Times New Roman" panose="02020603050405020304" pitchFamily="18" charset="0"/>
              </a:rPr>
              <a:t>the bank will </a:t>
            </a:r>
            <a:r>
              <a:rPr lang="en-IN" sz="2400" dirty="0">
                <a:latin typeface="Times New Roman" panose="02020603050405020304" pitchFamily="18" charset="0"/>
                <a:cs typeface="Times New Roman" panose="02020603050405020304" pitchFamily="18" charset="0"/>
              </a:rPr>
              <a:t>be able to align </a:t>
            </a:r>
            <a:r>
              <a:rPr lang="en-IN" sz="2400" dirty="0" smtClean="0">
                <a:latin typeface="Times New Roman" panose="02020603050405020304" pitchFamily="18" charset="0"/>
                <a:cs typeface="Times New Roman" panose="02020603050405020304" pitchFamily="18" charset="0"/>
              </a:rPr>
              <a:t>their </a:t>
            </a:r>
            <a:r>
              <a:rPr lang="en-IN" sz="2400" dirty="0">
                <a:latin typeface="Times New Roman" panose="02020603050405020304" pitchFamily="18" charset="0"/>
                <a:cs typeface="Times New Roman" panose="02020603050405020304" pitchFamily="18" charset="0"/>
              </a:rPr>
              <a:t>strategy to match </a:t>
            </a:r>
            <a:r>
              <a:rPr lang="en-IN" sz="2400" dirty="0" smtClean="0">
                <a:latin typeface="Times New Roman" panose="02020603050405020304" pitchFamily="18" charset="0"/>
                <a:cs typeface="Times New Roman" panose="02020603050405020304" pitchFamily="18" charset="0"/>
              </a:rPr>
              <a:t>the customers</a:t>
            </a:r>
            <a:r>
              <a:rPr lang="en-IN" sz="2400" dirty="0">
                <a:latin typeface="Times New Roman" panose="02020603050405020304" pitchFamily="18" charset="0"/>
                <a:cs typeface="Times New Roman" panose="02020603050405020304" pitchFamily="18" charset="0"/>
              </a:rPr>
              <a:t>’ needs and focus insurance cost and staff resources </a:t>
            </a:r>
            <a:r>
              <a:rPr lang="en-IN" sz="2400" dirty="0" smtClean="0">
                <a:latin typeface="Times New Roman" panose="02020603050405020304" pitchFamily="18" charset="0"/>
                <a:cs typeface="Times New Roman" panose="02020603050405020304" pitchFamily="18" charset="0"/>
              </a:rPr>
              <a:t>accordingly. This </a:t>
            </a:r>
            <a:r>
              <a:rPr lang="en-IN" sz="2400" dirty="0">
                <a:latin typeface="Times New Roman" panose="02020603050405020304" pitchFamily="18" charset="0"/>
                <a:cs typeface="Times New Roman" panose="02020603050405020304" pitchFamily="18" charset="0"/>
              </a:rPr>
              <a:t>information will also help to anticipate and address customers’ desires and in turn display </a:t>
            </a:r>
            <a:r>
              <a:rPr lang="en-IN" sz="2400" dirty="0" smtClean="0">
                <a:latin typeface="Times New Roman" panose="02020603050405020304" pitchFamily="18" charset="0"/>
                <a:cs typeface="Times New Roman" panose="02020603050405020304" pitchFamily="18" charset="0"/>
              </a:rPr>
              <a:t>the bank’s </a:t>
            </a:r>
            <a:r>
              <a:rPr lang="en-IN" sz="2400" dirty="0">
                <a:latin typeface="Times New Roman" panose="02020603050405020304" pitchFamily="18" charset="0"/>
                <a:cs typeface="Times New Roman" panose="02020603050405020304" pitchFamily="18" charset="0"/>
              </a:rPr>
              <a:t>commitment to placing </a:t>
            </a:r>
            <a:r>
              <a:rPr lang="en-IN" sz="2400" dirty="0" smtClean="0">
                <a:latin typeface="Times New Roman" panose="02020603050405020304" pitchFamily="18" charset="0"/>
                <a:cs typeface="Times New Roman" panose="02020603050405020304" pitchFamily="18" charset="0"/>
              </a:rPr>
              <a:t>customers</a:t>
            </a:r>
            <a:r>
              <a:rPr lang="en-IN" sz="2400" dirty="0">
                <a:latin typeface="Times New Roman" panose="02020603050405020304" pitchFamily="18" charset="0"/>
                <a:cs typeface="Times New Roman" panose="02020603050405020304" pitchFamily="18" charset="0"/>
              </a:rPr>
              <a:t>’ needs as a priority. It’ll also assist in minimizing the risk of losing them to </a:t>
            </a:r>
            <a:r>
              <a:rPr lang="en-IN" sz="2400" dirty="0" smtClean="0">
                <a:latin typeface="Times New Roman" panose="02020603050405020304" pitchFamily="18" charset="0"/>
                <a:cs typeface="Times New Roman" panose="02020603050405020304" pitchFamily="18" charset="0"/>
              </a:rPr>
              <a:t>competitors </a:t>
            </a:r>
            <a:r>
              <a:rPr lang="en-IN" sz="2400" dirty="0">
                <a:latin typeface="Times New Roman" panose="02020603050405020304" pitchFamily="18" charset="0"/>
                <a:cs typeface="Times New Roman" panose="02020603050405020304" pitchFamily="18" charset="0"/>
              </a:rPr>
              <a:t>who may be ready to offer them competitive and customized offers</a:t>
            </a:r>
            <a:r>
              <a:rPr lang="en-I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9404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8085"/>
          </a:xfrm>
        </p:spPr>
        <p:txBody>
          <a:bodyPr>
            <a:normAutofit/>
          </a:bodyPr>
          <a:lstStyle/>
          <a:p>
            <a:pPr algn="ctr"/>
            <a:r>
              <a:rPr lang="en-IN" sz="3200" dirty="0">
                <a:latin typeface="Times New Roman" panose="02020603050405020304" pitchFamily="18" charset="0"/>
                <a:cs typeface="Times New Roman" panose="02020603050405020304" pitchFamily="18" charset="0"/>
              </a:rPr>
              <a:t>Python Case Study – Customer Lifetime Valuation </a:t>
            </a:r>
            <a:r>
              <a:rPr lang="en-IN" sz="3200" dirty="0" err="1">
                <a:latin typeface="Times New Roman" panose="02020603050405020304" pitchFamily="18" charset="0"/>
                <a:cs typeface="Times New Roman" panose="02020603050405020304" pitchFamily="18" charset="0"/>
              </a:rPr>
              <a:t>Modeling</a:t>
            </a:r>
            <a:endParaRPr lang="en-IN" sz="3200" dirty="0"/>
          </a:p>
        </p:txBody>
      </p:sp>
      <p:sp>
        <p:nvSpPr>
          <p:cNvPr id="3" name="Content Placeholder 2"/>
          <p:cNvSpPr>
            <a:spLocks noGrp="1"/>
          </p:cNvSpPr>
          <p:nvPr>
            <p:ph idx="1"/>
          </p:nvPr>
        </p:nvSpPr>
        <p:spPr>
          <a:xfrm>
            <a:off x="661011" y="1443210"/>
            <a:ext cx="10983817" cy="5111826"/>
          </a:xfrm>
        </p:spPr>
        <p:txBody>
          <a:bodyPr>
            <a:normAutofit lnSpcReduction="10000"/>
          </a:bodyPr>
          <a:lstStyle/>
          <a:p>
            <a:pPr>
              <a:lnSpc>
                <a:spcPct val="120000"/>
              </a:lnSpc>
            </a:pPr>
            <a:r>
              <a:rPr lang="en-US" sz="2400" dirty="0" smtClean="0">
                <a:latin typeface="Times New Roman" panose="02020603050405020304" pitchFamily="18" charset="0"/>
                <a:cs typeface="Times New Roman" panose="02020603050405020304" pitchFamily="18" charset="0"/>
              </a:rPr>
              <a:t>‘Number </a:t>
            </a:r>
            <a:r>
              <a:rPr lang="en-US" sz="2400" dirty="0">
                <a:latin typeface="Times New Roman" panose="02020603050405020304" pitchFamily="18" charset="0"/>
                <a:cs typeface="Times New Roman" panose="02020603050405020304" pitchFamily="18" charset="0"/>
              </a:rPr>
              <a:t>of Policies’ and ‘Monthly Premium Auto’ are the top significant features that are vital in CLV prediction which is also intuitive in a way - since customers with more insurance policies who pay their monthly premium for all those policies/plans are more likely to generate value for the firm rather than those with less number of </a:t>
            </a:r>
            <a:r>
              <a:rPr lang="en-US" sz="2400" dirty="0" smtClean="0">
                <a:latin typeface="Times New Roman" panose="02020603050405020304" pitchFamily="18" charset="0"/>
                <a:cs typeface="Times New Roman" panose="02020603050405020304" pitchFamily="18" charset="0"/>
              </a:rPr>
              <a:t>policies</a:t>
            </a:r>
            <a:endParaRPr lang="en-IN" sz="2400" dirty="0" smtClean="0">
              <a:latin typeface="Times New Roman" panose="02020603050405020304" pitchFamily="18" charset="0"/>
              <a:cs typeface="Times New Roman" panose="02020603050405020304" pitchFamily="18" charset="0"/>
            </a:endParaRPr>
          </a:p>
          <a:p>
            <a:pPr>
              <a:lnSpc>
                <a:spcPct val="120000"/>
              </a:lnSpc>
            </a:pPr>
            <a:r>
              <a:rPr lang="en-IN" sz="2400" dirty="0">
                <a:latin typeface="Times New Roman" panose="02020603050405020304" pitchFamily="18" charset="0"/>
                <a:cs typeface="Times New Roman" panose="02020603050405020304" pitchFamily="18" charset="0"/>
              </a:rPr>
              <a:t>Employed customers generate more revenue and business for banks than any other for such people are more likely to pay off their credit card bills or loans on </a:t>
            </a:r>
            <a:r>
              <a:rPr lang="en-IN" sz="2400" dirty="0" smtClean="0">
                <a:latin typeface="Times New Roman" panose="02020603050405020304" pitchFamily="18" charset="0"/>
                <a:cs typeface="Times New Roman" panose="02020603050405020304" pitchFamily="18" charset="0"/>
              </a:rPr>
              <a:t>time. A good strategy to strengthen the relationship with these customers can go a long way in terms of generating revenue</a:t>
            </a:r>
          </a:p>
          <a:p>
            <a:pPr>
              <a:lnSpc>
                <a:spcPct val="120000"/>
              </a:lnSpc>
            </a:pPr>
            <a:r>
              <a:rPr lang="en-US" sz="2400" dirty="0">
                <a:latin typeface="Times New Roman" panose="02020603050405020304" pitchFamily="18" charset="0"/>
                <a:cs typeface="Times New Roman" panose="02020603050405020304" pitchFamily="18" charset="0"/>
              </a:rPr>
              <a:t>Income is always a great indicator with regards to CLV as higher the income, higher the value </a:t>
            </a:r>
            <a:r>
              <a:rPr lang="en-US" sz="2400" dirty="0" smtClean="0">
                <a:latin typeface="Times New Roman" panose="02020603050405020304" pitchFamily="18" charset="0"/>
                <a:cs typeface="Times New Roman" panose="02020603050405020304" pitchFamily="18" charset="0"/>
              </a:rPr>
              <a:t>generation</a:t>
            </a:r>
            <a:endParaRPr lang="en-IN" sz="2400" dirty="0" smtClean="0">
              <a:latin typeface="Times New Roman" panose="02020603050405020304" pitchFamily="18" charset="0"/>
              <a:cs typeface="Times New Roman" panose="02020603050405020304" pitchFamily="18" charset="0"/>
            </a:endParaRPr>
          </a:p>
          <a:p>
            <a:pPr>
              <a:lnSpc>
                <a:spcPct val="120000"/>
              </a:lnSpc>
            </a:pPr>
            <a:endParaRPr lang="en-IN" sz="2400" dirty="0" smtClean="0">
              <a:latin typeface="Times New Roman" panose="02020603050405020304" pitchFamily="18" charset="0"/>
              <a:cs typeface="Times New Roman" panose="02020603050405020304" pitchFamily="18" charset="0"/>
            </a:endParaRPr>
          </a:p>
          <a:p>
            <a:pPr>
              <a:lnSpc>
                <a:spcPct val="120000"/>
              </a:lnSpc>
            </a:pP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6370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Python Case Study – Customer Lifetime Valuation </a:t>
            </a:r>
            <a:r>
              <a:rPr lang="en-IN" sz="3200" dirty="0" err="1">
                <a:latin typeface="Times New Roman" panose="02020603050405020304" pitchFamily="18" charset="0"/>
                <a:cs typeface="Times New Roman" panose="02020603050405020304" pitchFamily="18" charset="0"/>
              </a:rPr>
              <a:t>Modeling</a:t>
            </a:r>
            <a:endParaRPr lang="en-IN" sz="3200" dirty="0"/>
          </a:p>
        </p:txBody>
      </p:sp>
      <p:sp>
        <p:nvSpPr>
          <p:cNvPr id="3" name="Content Placeholder 2"/>
          <p:cNvSpPr>
            <a:spLocks noGrp="1"/>
          </p:cNvSpPr>
          <p:nvPr>
            <p:ph idx="1"/>
          </p:nvPr>
        </p:nvSpPr>
        <p:spPr>
          <a:xfrm>
            <a:off x="838200" y="1690688"/>
            <a:ext cx="10515600" cy="4486275"/>
          </a:xfrm>
        </p:spPr>
        <p:txBody>
          <a:bodyPr>
            <a:normAutofit/>
          </a:bodyPr>
          <a:lstStyle/>
          <a:p>
            <a:pPr>
              <a:lnSpc>
                <a:spcPct val="120000"/>
              </a:lnSpc>
            </a:pPr>
            <a:r>
              <a:rPr lang="en-US" sz="2400" dirty="0" smtClean="0">
                <a:latin typeface="Times New Roman" panose="02020603050405020304" pitchFamily="18" charset="0"/>
                <a:cs typeface="Times New Roman" panose="02020603050405020304" pitchFamily="18" charset="0"/>
              </a:rPr>
              <a:t>Understanding factors that help develop a strong CLV model can help </a:t>
            </a:r>
            <a:r>
              <a:rPr lang="en-IN" sz="2400" dirty="0">
                <a:latin typeface="Times New Roman" panose="02020603050405020304" pitchFamily="18" charset="0"/>
                <a:cs typeface="Times New Roman" panose="02020603050405020304" pitchFamily="18" charset="0"/>
              </a:rPr>
              <a:t>guide </a:t>
            </a:r>
            <a:r>
              <a:rPr lang="en-IN" sz="2400" dirty="0" smtClean="0">
                <a:latin typeface="Times New Roman" panose="02020603050405020304" pitchFamily="18" charset="0"/>
                <a:cs typeface="Times New Roman" panose="02020603050405020304" pitchFamily="18" charset="0"/>
              </a:rPr>
              <a:t>the bank </a:t>
            </a:r>
            <a:r>
              <a:rPr lang="en-IN" sz="2400" dirty="0">
                <a:latin typeface="Times New Roman" panose="02020603050405020304" pitchFamily="18" charset="0"/>
                <a:cs typeface="Times New Roman" panose="02020603050405020304" pitchFamily="18" charset="0"/>
              </a:rPr>
              <a:t>to invest in specific customer segments </a:t>
            </a:r>
            <a:r>
              <a:rPr lang="en-IN" sz="2400" dirty="0" smtClean="0">
                <a:latin typeface="Times New Roman" panose="02020603050405020304" pitchFamily="18" charset="0"/>
                <a:cs typeface="Times New Roman" panose="02020603050405020304" pitchFamily="18" charset="0"/>
              </a:rPr>
              <a:t>and to </a:t>
            </a:r>
            <a:r>
              <a:rPr lang="en-IN" sz="2400" dirty="0">
                <a:latin typeface="Times New Roman" panose="02020603050405020304" pitchFamily="18" charset="0"/>
                <a:cs typeface="Times New Roman" panose="02020603050405020304" pitchFamily="18" charset="0"/>
              </a:rPr>
              <a:t>shift </a:t>
            </a:r>
            <a:r>
              <a:rPr lang="en-IN" sz="2400" dirty="0" smtClean="0">
                <a:latin typeface="Times New Roman" panose="02020603050405020304" pitchFamily="18" charset="0"/>
                <a:cs typeface="Times New Roman" panose="02020603050405020304" pitchFamily="18" charset="0"/>
              </a:rPr>
              <a:t>money to </a:t>
            </a:r>
            <a:r>
              <a:rPr lang="en-IN" sz="2400" dirty="0">
                <a:latin typeface="Times New Roman" panose="02020603050405020304" pitchFamily="18" charset="0"/>
                <a:cs typeface="Times New Roman" panose="02020603050405020304" pitchFamily="18" charset="0"/>
              </a:rPr>
              <a:t>target the segments with the highest potential value -- all </a:t>
            </a:r>
            <a:r>
              <a:rPr lang="en-IN" sz="2400" dirty="0" smtClean="0">
                <a:latin typeface="Times New Roman" panose="02020603050405020304" pitchFamily="18" charset="0"/>
                <a:cs typeface="Times New Roman" panose="02020603050405020304" pitchFamily="18" charset="0"/>
              </a:rPr>
              <a:t>while keeping the current </a:t>
            </a:r>
            <a:r>
              <a:rPr lang="en-IN" sz="2400" dirty="0">
                <a:latin typeface="Times New Roman" panose="02020603050405020304" pitchFamily="18" charset="0"/>
                <a:cs typeface="Times New Roman" panose="02020603050405020304" pitchFamily="18" charset="0"/>
              </a:rPr>
              <a:t>customers loyal to </a:t>
            </a:r>
            <a:r>
              <a:rPr lang="en-IN" sz="2400" dirty="0" smtClean="0">
                <a:latin typeface="Times New Roman" panose="02020603050405020304" pitchFamily="18" charset="0"/>
                <a:cs typeface="Times New Roman" panose="02020603050405020304" pitchFamily="18" charset="0"/>
              </a:rPr>
              <a:t>the bank</a:t>
            </a:r>
          </a:p>
          <a:p>
            <a:pPr>
              <a:lnSpc>
                <a:spcPct val="120000"/>
              </a:lnSpc>
            </a:pPr>
            <a:r>
              <a:rPr lang="en-IN" sz="2400" dirty="0" smtClean="0">
                <a:latin typeface="Times New Roman" panose="02020603050405020304" pitchFamily="18" charset="0"/>
                <a:cs typeface="Times New Roman" panose="02020603050405020304" pitchFamily="18" charset="0"/>
              </a:rPr>
              <a:t>It’s hard to target each customer</a:t>
            </a:r>
            <a:r>
              <a:rPr lang="en-IN" sz="2400" dirty="0">
                <a:latin typeface="Times New Roman" panose="02020603050405020304" pitchFamily="18" charset="0"/>
                <a:cs typeface="Times New Roman" panose="02020603050405020304" pitchFamily="18" charset="0"/>
              </a:rPr>
              <a:t>. If we have access to customer demographics data, we can first create customer segmentation and then predict the CLV value for each segment. This segment level information can then be used for personalized </a:t>
            </a:r>
            <a:r>
              <a:rPr lang="en-IN" sz="2400" dirty="0" smtClean="0">
                <a:latin typeface="Times New Roman" panose="02020603050405020304" pitchFamily="18" charset="0"/>
                <a:cs typeface="Times New Roman" panose="02020603050405020304" pitchFamily="18" charset="0"/>
              </a:rPr>
              <a:t>targeting, while also maintaining customer retention</a:t>
            </a:r>
          </a:p>
          <a:p>
            <a:pPr>
              <a:lnSpc>
                <a:spcPct val="120000"/>
              </a:lnSpc>
            </a:pPr>
            <a:endParaRPr lang="en-IN" sz="2400" dirty="0" smtClean="0">
              <a:latin typeface="Times New Roman" panose="02020603050405020304" pitchFamily="18" charset="0"/>
              <a:cs typeface="Times New Roman" panose="02020603050405020304" pitchFamily="18" charset="0"/>
            </a:endParaRPr>
          </a:p>
          <a:p>
            <a:pPr>
              <a:lnSpc>
                <a:spcPct val="120000"/>
              </a:lnSpc>
            </a:pPr>
            <a:endParaRPr lang="en-IN" sz="2400" dirty="0" smtClean="0">
              <a:latin typeface="Times New Roman" panose="02020603050405020304" pitchFamily="18" charset="0"/>
              <a:cs typeface="Times New Roman" panose="02020603050405020304" pitchFamily="18" charset="0"/>
            </a:endParaRPr>
          </a:p>
          <a:p>
            <a:pPr>
              <a:lnSpc>
                <a:spcPct val="120000"/>
              </a:lnSpc>
            </a:pPr>
            <a:endParaRPr lang="en-IN" sz="2400" dirty="0" smtClean="0">
              <a:latin typeface="Times New Roman" panose="02020603050405020304" pitchFamily="18" charset="0"/>
              <a:cs typeface="Times New Roman" panose="02020603050405020304" pitchFamily="18" charset="0"/>
            </a:endParaRPr>
          </a:p>
          <a:p>
            <a:pPr>
              <a:lnSpc>
                <a:spcPct val="120000"/>
              </a:lnSpc>
            </a:pP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5405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48"/>
          <p:cNvSpPr txBox="1">
            <a:spLocks noGrp="1"/>
          </p:cNvSpPr>
          <p:nvPr>
            <p:ph type="title"/>
          </p:nvPr>
        </p:nvSpPr>
        <p:spPr>
          <a:xfrm>
            <a:off x="1385456" y="683492"/>
            <a:ext cx="9968345" cy="1007197"/>
          </a:xfrm>
          <a:prstGeom prst="rect">
            <a:avLst/>
          </a:prstGeom>
          <a:noFill/>
          <a:ln>
            <a:noFill/>
          </a:ln>
        </p:spPr>
        <p:txBody>
          <a:bodyPr spcFirstLastPara="1" vert="horz" wrap="square" lIns="121900" tIns="60933" rIns="121900" bIns="60933" rtlCol="0" anchor="t" anchorCtr="0">
            <a:noAutofit/>
          </a:bodyPr>
          <a:lstStyle/>
          <a:p>
            <a:pPr algn="ctr">
              <a:spcBef>
                <a:spcPts val="0"/>
              </a:spcBef>
              <a:buClr>
                <a:schemeClr val="dk1"/>
              </a:buClr>
              <a:buSzPts val="2400"/>
            </a:pPr>
            <a:r>
              <a:rPr lang="en-IN" sz="3200" dirty="0">
                <a:latin typeface="Times New Roman"/>
                <a:ea typeface="Times New Roman"/>
                <a:cs typeface="Times New Roman"/>
                <a:sym typeface="Times New Roman"/>
              </a:rPr>
              <a:t>SHAP – creating the SHAP explainer</a:t>
            </a:r>
            <a:endParaRPr sz="3200" dirty="0"/>
          </a:p>
        </p:txBody>
      </p:sp>
      <p:sp>
        <p:nvSpPr>
          <p:cNvPr id="414" name="Google Shape;414;p48"/>
          <p:cNvSpPr txBox="1">
            <a:spLocks noGrp="1"/>
          </p:cNvSpPr>
          <p:nvPr>
            <p:ph type="body" idx="1"/>
          </p:nvPr>
        </p:nvSpPr>
        <p:spPr>
          <a:xfrm>
            <a:off x="838201" y="1825716"/>
            <a:ext cx="10515600" cy="4351339"/>
          </a:xfrm>
          <a:prstGeom prst="rect">
            <a:avLst/>
          </a:prstGeom>
          <a:noFill/>
          <a:ln>
            <a:noFill/>
          </a:ln>
        </p:spPr>
        <p:txBody>
          <a:bodyPr spcFirstLastPara="1" vert="horz" wrap="square" lIns="121900" tIns="60933" rIns="121900" bIns="60933" rtlCol="0" anchor="t" anchorCtr="0">
            <a:noAutofit/>
          </a:bodyPr>
          <a:lstStyle/>
          <a:p>
            <a:pPr marL="228594" indent="-228594">
              <a:lnSpc>
                <a:spcPct val="120000"/>
              </a:lnSpc>
              <a:spcBef>
                <a:spcPts val="0"/>
              </a:spcBef>
              <a:buClr>
                <a:schemeClr val="dk1"/>
              </a:buClr>
              <a:buSzPts val="1800"/>
            </a:pPr>
            <a:r>
              <a:rPr lang="en-IN" sz="2400" dirty="0">
                <a:latin typeface="Times New Roman"/>
                <a:ea typeface="Times New Roman"/>
                <a:cs typeface="Times New Roman"/>
                <a:sym typeface="Times New Roman"/>
              </a:rPr>
              <a:t>Install SHAP in ANACONDA – </a:t>
            </a:r>
            <a:r>
              <a:rPr lang="en-IN" sz="2400" i="1" dirty="0">
                <a:latin typeface="Times New Roman"/>
                <a:ea typeface="Times New Roman"/>
                <a:cs typeface="Times New Roman"/>
                <a:sym typeface="Times New Roman"/>
              </a:rPr>
              <a:t>pip install </a:t>
            </a:r>
            <a:r>
              <a:rPr lang="en-IN" sz="2400" i="1" dirty="0" err="1">
                <a:latin typeface="Times New Roman"/>
                <a:ea typeface="Times New Roman"/>
                <a:cs typeface="Times New Roman"/>
                <a:sym typeface="Times New Roman"/>
              </a:rPr>
              <a:t>shap</a:t>
            </a:r>
            <a:endParaRPr sz="2400" i="1" dirty="0">
              <a:latin typeface="Times New Roman"/>
              <a:ea typeface="Times New Roman"/>
              <a:cs typeface="Times New Roman"/>
              <a:sym typeface="Times New Roman"/>
            </a:endParaRPr>
          </a:p>
          <a:p>
            <a:pPr marL="228594" indent="-228594">
              <a:lnSpc>
                <a:spcPct val="120000"/>
              </a:lnSpc>
              <a:buClr>
                <a:schemeClr val="dk1"/>
              </a:buClr>
              <a:buSzPts val="1800"/>
            </a:pPr>
            <a:r>
              <a:rPr lang="en-IN" sz="2400" dirty="0">
                <a:latin typeface="Times New Roman"/>
                <a:ea typeface="Times New Roman"/>
                <a:cs typeface="Times New Roman"/>
                <a:sym typeface="Times New Roman"/>
              </a:rPr>
              <a:t>Import the following package:</a:t>
            </a:r>
            <a:endParaRPr dirty="0"/>
          </a:p>
          <a:p>
            <a:pPr marL="228594" indent="-76198">
              <a:lnSpc>
                <a:spcPct val="120000"/>
              </a:lnSpc>
              <a:buClr>
                <a:schemeClr val="dk1"/>
              </a:buClr>
              <a:buSzPts val="1800"/>
              <a:buNone/>
            </a:pPr>
            <a:endParaRPr sz="2400" dirty="0">
              <a:latin typeface="Times New Roman"/>
              <a:ea typeface="Times New Roman"/>
              <a:cs typeface="Times New Roman"/>
              <a:sym typeface="Times New Roman"/>
            </a:endParaRPr>
          </a:p>
          <a:p>
            <a:pPr marL="228594" indent="-228594">
              <a:lnSpc>
                <a:spcPct val="120000"/>
              </a:lnSpc>
              <a:buClr>
                <a:schemeClr val="dk1"/>
              </a:buClr>
              <a:buSzPts val="1800"/>
            </a:pPr>
            <a:r>
              <a:rPr lang="en-IN" sz="2400" dirty="0" smtClean="0">
                <a:latin typeface="Times New Roman"/>
                <a:ea typeface="Times New Roman"/>
                <a:cs typeface="Times New Roman"/>
                <a:sym typeface="Times New Roman"/>
              </a:rPr>
              <a:t>Load </a:t>
            </a:r>
            <a:r>
              <a:rPr lang="en-IN" sz="2400" dirty="0">
                <a:latin typeface="Times New Roman"/>
                <a:ea typeface="Times New Roman"/>
                <a:cs typeface="Times New Roman"/>
                <a:sym typeface="Times New Roman"/>
              </a:rPr>
              <a:t>JS visualization in order to visualize the SHAP plots:</a:t>
            </a:r>
            <a:endParaRPr dirty="0"/>
          </a:p>
          <a:p>
            <a:pPr marL="0" indent="0">
              <a:buClr>
                <a:schemeClr val="dk1"/>
              </a:buClr>
              <a:buSzPts val="1800"/>
              <a:buNone/>
            </a:pPr>
            <a:endParaRPr sz="2400" dirty="0"/>
          </a:p>
        </p:txBody>
      </p:sp>
      <p:pic>
        <p:nvPicPr>
          <p:cNvPr id="415" name="Google Shape;415;p48"/>
          <p:cNvPicPr preferRelativeResize="0"/>
          <p:nvPr/>
        </p:nvPicPr>
        <p:blipFill rotWithShape="1">
          <a:blip r:embed="rId3">
            <a:alphaModFix/>
          </a:blip>
          <a:srcRect/>
          <a:stretch/>
        </p:blipFill>
        <p:spPr>
          <a:xfrm>
            <a:off x="4383578" y="3027826"/>
            <a:ext cx="1539715" cy="325292"/>
          </a:xfrm>
          <a:prstGeom prst="rect">
            <a:avLst/>
          </a:prstGeom>
          <a:noFill/>
          <a:ln>
            <a:noFill/>
          </a:ln>
        </p:spPr>
      </p:pic>
      <p:pic>
        <p:nvPicPr>
          <p:cNvPr id="416" name="Google Shape;416;p48"/>
          <p:cNvPicPr preferRelativeResize="0"/>
          <p:nvPr/>
        </p:nvPicPr>
        <p:blipFill rotWithShape="1">
          <a:blip r:embed="rId4">
            <a:alphaModFix/>
          </a:blip>
          <a:srcRect/>
          <a:stretch/>
        </p:blipFill>
        <p:spPr>
          <a:xfrm>
            <a:off x="4383577" y="4536406"/>
            <a:ext cx="1539715" cy="352952"/>
          </a:xfrm>
          <a:prstGeom prst="rect">
            <a:avLst/>
          </a:prstGeom>
          <a:noFill/>
          <a:ln>
            <a:noFill/>
          </a:ln>
        </p:spPr>
      </p:pic>
    </p:spTree>
    <p:extLst>
      <p:ext uri="{BB962C8B-B14F-4D97-AF65-F5344CB8AC3E}">
        <p14:creationId xmlns:p14="http://schemas.microsoft.com/office/powerpoint/2010/main" val="259495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9"/>
          <p:cNvSpPr txBox="1">
            <a:spLocks noGrp="1"/>
          </p:cNvSpPr>
          <p:nvPr>
            <p:ph type="title"/>
          </p:nvPr>
        </p:nvSpPr>
        <p:spPr>
          <a:xfrm>
            <a:off x="1366981" y="692729"/>
            <a:ext cx="9986819" cy="674255"/>
          </a:xfrm>
          <a:prstGeom prst="rect">
            <a:avLst/>
          </a:prstGeom>
          <a:noFill/>
          <a:ln>
            <a:noFill/>
          </a:ln>
        </p:spPr>
        <p:txBody>
          <a:bodyPr spcFirstLastPara="1" vert="horz" wrap="square" lIns="121900" tIns="60933" rIns="121900" bIns="60933" rtlCol="0" anchor="t" anchorCtr="0">
            <a:noAutofit/>
          </a:bodyPr>
          <a:lstStyle/>
          <a:p>
            <a:pPr algn="ctr">
              <a:spcBef>
                <a:spcPts val="0"/>
              </a:spcBef>
              <a:buClr>
                <a:schemeClr val="dk1"/>
              </a:buClr>
              <a:buSzPts val="2400"/>
            </a:pPr>
            <a:r>
              <a:rPr lang="en-IN" sz="3200" dirty="0">
                <a:latin typeface="Times New Roman"/>
                <a:ea typeface="Times New Roman"/>
                <a:cs typeface="Times New Roman"/>
                <a:sym typeface="Times New Roman"/>
              </a:rPr>
              <a:t>SHAP – creating the SHAP explainer</a:t>
            </a:r>
            <a:endParaRPr sz="3200" dirty="0"/>
          </a:p>
        </p:txBody>
      </p:sp>
      <p:sp>
        <p:nvSpPr>
          <p:cNvPr id="422" name="Google Shape;422;p49"/>
          <p:cNvSpPr txBox="1">
            <a:spLocks noGrp="1"/>
          </p:cNvSpPr>
          <p:nvPr>
            <p:ph type="body" idx="1"/>
          </p:nvPr>
        </p:nvSpPr>
        <p:spPr>
          <a:xfrm>
            <a:off x="838200" y="1366983"/>
            <a:ext cx="10515600" cy="4351339"/>
          </a:xfrm>
          <a:prstGeom prst="rect">
            <a:avLst/>
          </a:prstGeom>
          <a:noFill/>
          <a:ln>
            <a:noFill/>
          </a:ln>
        </p:spPr>
        <p:txBody>
          <a:bodyPr spcFirstLastPara="1" vert="horz" wrap="square" lIns="121900" tIns="60933" rIns="121900" bIns="60933" rtlCol="0" anchor="t" anchorCtr="0">
            <a:noAutofit/>
          </a:bodyPr>
          <a:lstStyle/>
          <a:p>
            <a:pPr marL="228594" indent="-228594">
              <a:lnSpc>
                <a:spcPct val="120000"/>
              </a:lnSpc>
              <a:spcBef>
                <a:spcPts val="0"/>
              </a:spcBef>
              <a:buClr>
                <a:schemeClr val="dk1"/>
              </a:buClr>
              <a:buSzPts val="1800"/>
            </a:pPr>
            <a:r>
              <a:rPr lang="en-IN" sz="2400" dirty="0">
                <a:latin typeface="Times New Roman"/>
                <a:ea typeface="Times New Roman"/>
                <a:cs typeface="Times New Roman"/>
                <a:sym typeface="Times New Roman"/>
              </a:rPr>
              <a:t>Create the SHAP explainer using the </a:t>
            </a:r>
            <a:r>
              <a:rPr lang="en-IN" sz="2400" dirty="0" smtClean="0">
                <a:latin typeface="Times New Roman"/>
                <a:ea typeface="Times New Roman"/>
                <a:cs typeface="Times New Roman"/>
                <a:sym typeface="Times New Roman"/>
              </a:rPr>
              <a:t>Random Forest </a:t>
            </a:r>
            <a:r>
              <a:rPr lang="en-IN" sz="2400" dirty="0">
                <a:latin typeface="Times New Roman"/>
                <a:ea typeface="Times New Roman"/>
                <a:cs typeface="Times New Roman"/>
                <a:sym typeface="Times New Roman"/>
              </a:rPr>
              <a:t>model:</a:t>
            </a:r>
            <a:endParaRPr dirty="0"/>
          </a:p>
          <a:p>
            <a:pPr marL="228594" indent="-76198">
              <a:lnSpc>
                <a:spcPct val="120000"/>
              </a:lnSpc>
              <a:buClr>
                <a:schemeClr val="dk1"/>
              </a:buClr>
              <a:buSzPts val="1800"/>
              <a:buNone/>
            </a:pPr>
            <a:endParaRPr sz="2400" dirty="0">
              <a:latin typeface="Times New Roman"/>
              <a:ea typeface="Times New Roman"/>
              <a:cs typeface="Times New Roman"/>
              <a:sym typeface="Times New Roman"/>
            </a:endParaRPr>
          </a:p>
          <a:p>
            <a:pPr marL="228594" indent="-76198">
              <a:lnSpc>
                <a:spcPct val="120000"/>
              </a:lnSpc>
              <a:buClr>
                <a:schemeClr val="dk1"/>
              </a:buClr>
              <a:buSzPts val="1800"/>
              <a:buNone/>
            </a:pPr>
            <a:endParaRPr sz="2400" dirty="0">
              <a:latin typeface="Times New Roman"/>
              <a:ea typeface="Times New Roman"/>
              <a:cs typeface="Times New Roman"/>
              <a:sym typeface="Times New Roman"/>
            </a:endParaRPr>
          </a:p>
          <a:p>
            <a:pPr marL="228594" indent="-228594">
              <a:lnSpc>
                <a:spcPct val="120000"/>
              </a:lnSpc>
              <a:buClr>
                <a:schemeClr val="dk1"/>
              </a:buClr>
              <a:buSzPts val="1800"/>
            </a:pPr>
            <a:r>
              <a:rPr lang="en-IN" sz="2400" dirty="0">
                <a:latin typeface="Times New Roman"/>
                <a:ea typeface="Times New Roman"/>
                <a:cs typeface="Times New Roman"/>
                <a:sym typeface="Times New Roman"/>
              </a:rPr>
              <a:t>The </a:t>
            </a:r>
            <a:r>
              <a:rPr lang="en-IN" sz="2400" dirty="0" err="1">
                <a:latin typeface="Times New Roman"/>
                <a:ea typeface="Times New Roman"/>
                <a:cs typeface="Times New Roman"/>
                <a:sym typeface="Times New Roman"/>
              </a:rPr>
              <a:t>TreeExplainer</a:t>
            </a:r>
            <a:r>
              <a:rPr lang="en-IN" sz="2400" dirty="0">
                <a:latin typeface="Times New Roman"/>
                <a:ea typeface="Times New Roman"/>
                <a:cs typeface="Times New Roman"/>
                <a:sym typeface="Times New Roman"/>
              </a:rPr>
              <a:t> from the SHAP library is optimized to trace through the </a:t>
            </a:r>
            <a:r>
              <a:rPr lang="en-IN" sz="2400" dirty="0" smtClean="0">
                <a:latin typeface="Times New Roman"/>
                <a:ea typeface="Times New Roman"/>
                <a:cs typeface="Times New Roman"/>
                <a:sym typeface="Times New Roman"/>
              </a:rPr>
              <a:t>Random Forest </a:t>
            </a:r>
            <a:r>
              <a:rPr lang="en-IN" sz="2400" dirty="0">
                <a:latin typeface="Times New Roman"/>
                <a:ea typeface="Times New Roman"/>
                <a:cs typeface="Times New Roman"/>
                <a:sym typeface="Times New Roman"/>
              </a:rPr>
              <a:t>to find the Shapley value estimates of the features</a:t>
            </a:r>
            <a:endParaRPr dirty="0"/>
          </a:p>
          <a:p>
            <a:pPr marL="228594" indent="-228594">
              <a:lnSpc>
                <a:spcPct val="120000"/>
              </a:lnSpc>
              <a:buClr>
                <a:schemeClr val="dk1"/>
              </a:buClr>
              <a:buSzPts val="1800"/>
            </a:pPr>
            <a:r>
              <a:rPr lang="en-IN" sz="2400" dirty="0">
                <a:latin typeface="Times New Roman"/>
                <a:ea typeface="Times New Roman"/>
                <a:cs typeface="Times New Roman"/>
                <a:sym typeface="Times New Roman"/>
              </a:rPr>
              <a:t>Extract the Shapley value estimates from test data:</a:t>
            </a:r>
            <a:endParaRPr dirty="0"/>
          </a:p>
          <a:p>
            <a:pPr marL="228594" indent="-76198">
              <a:lnSpc>
                <a:spcPct val="120000"/>
              </a:lnSpc>
              <a:buClr>
                <a:schemeClr val="dk1"/>
              </a:buClr>
              <a:buSzPts val="1800"/>
              <a:buNone/>
            </a:pPr>
            <a:endParaRPr sz="2400" dirty="0">
              <a:latin typeface="Times New Roman"/>
              <a:ea typeface="Times New Roman"/>
              <a:cs typeface="Times New Roman"/>
              <a:sym typeface="Times New Roman"/>
            </a:endParaRPr>
          </a:p>
          <a:p>
            <a:pPr marL="228594" indent="-76198">
              <a:lnSpc>
                <a:spcPct val="120000"/>
              </a:lnSpc>
              <a:buClr>
                <a:schemeClr val="dk1"/>
              </a:buClr>
              <a:buSzPts val="1800"/>
              <a:buNone/>
            </a:pPr>
            <a:endParaRPr sz="2400" dirty="0">
              <a:latin typeface="Times New Roman"/>
              <a:ea typeface="Times New Roman"/>
              <a:cs typeface="Times New Roman"/>
              <a:sym typeface="Times New Roman"/>
            </a:endParaRPr>
          </a:p>
          <a:p>
            <a:pPr marL="0" indent="0">
              <a:lnSpc>
                <a:spcPct val="120000"/>
              </a:lnSpc>
              <a:buClr>
                <a:schemeClr val="dk1"/>
              </a:buClr>
              <a:buSzPts val="1800"/>
              <a:buNone/>
            </a:pPr>
            <a:endParaRPr sz="2400" dirty="0">
              <a:latin typeface="Times New Roman"/>
              <a:ea typeface="Times New Roman"/>
              <a:cs typeface="Times New Roman"/>
              <a:sym typeface="Times New Rom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1931" y="2338505"/>
            <a:ext cx="4761186" cy="46903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5217" y="4717144"/>
            <a:ext cx="6475168" cy="643131"/>
          </a:xfrm>
          <a:prstGeom prst="rect">
            <a:avLst/>
          </a:prstGeom>
        </p:spPr>
      </p:pic>
    </p:spTree>
    <p:extLst>
      <p:ext uri="{BB962C8B-B14F-4D97-AF65-F5344CB8AC3E}">
        <p14:creationId xmlns:p14="http://schemas.microsoft.com/office/powerpoint/2010/main" val="2600515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0"/>
          <p:cNvSpPr txBox="1">
            <a:spLocks noGrp="1"/>
          </p:cNvSpPr>
          <p:nvPr>
            <p:ph type="title"/>
          </p:nvPr>
        </p:nvSpPr>
        <p:spPr>
          <a:xfrm>
            <a:off x="1339274" y="711200"/>
            <a:ext cx="10014527" cy="979488"/>
          </a:xfrm>
          <a:prstGeom prst="rect">
            <a:avLst/>
          </a:prstGeom>
          <a:noFill/>
          <a:ln>
            <a:noFill/>
          </a:ln>
        </p:spPr>
        <p:txBody>
          <a:bodyPr spcFirstLastPara="1" vert="horz" wrap="square" lIns="121900" tIns="60933" rIns="121900" bIns="60933" rtlCol="0" anchor="t" anchorCtr="0">
            <a:noAutofit/>
          </a:bodyPr>
          <a:lstStyle/>
          <a:p>
            <a:pPr algn="ctr">
              <a:spcBef>
                <a:spcPts val="0"/>
              </a:spcBef>
              <a:buClr>
                <a:schemeClr val="dk1"/>
              </a:buClr>
              <a:buSzPts val="2400"/>
            </a:pPr>
            <a:r>
              <a:rPr lang="en-IN" sz="3200" dirty="0">
                <a:latin typeface="Times New Roman"/>
                <a:ea typeface="Times New Roman"/>
                <a:cs typeface="Times New Roman"/>
                <a:sym typeface="Times New Roman"/>
              </a:rPr>
              <a:t>SHAP – creating the SHAP explainer</a:t>
            </a:r>
            <a:endParaRPr sz="3200" dirty="0"/>
          </a:p>
        </p:txBody>
      </p:sp>
      <p:sp>
        <p:nvSpPr>
          <p:cNvPr id="430" name="Google Shape;430;p50"/>
          <p:cNvSpPr txBox="1">
            <a:spLocks noGrp="1"/>
          </p:cNvSpPr>
          <p:nvPr>
            <p:ph type="body" idx="1"/>
          </p:nvPr>
        </p:nvSpPr>
        <p:spPr>
          <a:xfrm>
            <a:off x="726966" y="1653236"/>
            <a:ext cx="10852727" cy="5098471"/>
          </a:xfrm>
          <a:prstGeom prst="rect">
            <a:avLst/>
          </a:prstGeom>
          <a:noFill/>
          <a:ln>
            <a:noFill/>
          </a:ln>
        </p:spPr>
        <p:txBody>
          <a:bodyPr spcFirstLastPara="1" vert="horz" wrap="square" lIns="121900" tIns="60933" rIns="121900" bIns="60933" rtlCol="0" anchor="t" anchorCtr="0">
            <a:noAutofit/>
          </a:bodyPr>
          <a:lstStyle/>
          <a:p>
            <a:pPr marL="228594" indent="-101597">
              <a:lnSpc>
                <a:spcPct val="120000"/>
              </a:lnSpc>
              <a:buClr>
                <a:schemeClr val="dk1"/>
              </a:buClr>
              <a:buSzPts val="1500"/>
              <a:buNone/>
            </a:pPr>
            <a:endParaRPr sz="2000" dirty="0">
              <a:latin typeface="Times New Roman"/>
              <a:ea typeface="Times New Roman"/>
              <a:cs typeface="Times New Roman"/>
              <a:sym typeface="Times New Roman"/>
            </a:endParaRPr>
          </a:p>
          <a:p>
            <a:pPr marL="228594" indent="-101597">
              <a:lnSpc>
                <a:spcPct val="120000"/>
              </a:lnSpc>
              <a:buClr>
                <a:schemeClr val="dk1"/>
              </a:buClr>
              <a:buSzPts val="1500"/>
              <a:buNone/>
            </a:pPr>
            <a:endParaRPr sz="2000" dirty="0">
              <a:latin typeface="Times New Roman"/>
              <a:ea typeface="Times New Roman"/>
              <a:cs typeface="Times New Roman"/>
              <a:sym typeface="Times New Roman"/>
            </a:endParaRPr>
          </a:p>
          <a:p>
            <a:pPr marL="228594" indent="-228594">
              <a:lnSpc>
                <a:spcPct val="120000"/>
              </a:lnSpc>
              <a:buClr>
                <a:schemeClr val="dk1"/>
              </a:buClr>
              <a:buSzPts val="1500"/>
            </a:pPr>
            <a:endParaRPr lang="en-IN" sz="2000" dirty="0" smtClean="0">
              <a:latin typeface="Times New Roman"/>
              <a:ea typeface="Times New Roman"/>
              <a:cs typeface="Times New Roman"/>
              <a:sym typeface="Times New Roman"/>
            </a:endParaRPr>
          </a:p>
          <a:p>
            <a:pPr marL="228594" indent="-228594">
              <a:lnSpc>
                <a:spcPct val="120000"/>
              </a:lnSpc>
              <a:buClr>
                <a:schemeClr val="dk1"/>
              </a:buClr>
              <a:buSzPts val="1500"/>
            </a:pPr>
            <a:endParaRPr lang="en-IN" sz="2000" dirty="0" smtClean="0">
              <a:latin typeface="Times New Roman"/>
              <a:ea typeface="Times New Roman"/>
              <a:cs typeface="Times New Roman"/>
              <a:sym typeface="Times New Roman"/>
            </a:endParaRPr>
          </a:p>
          <a:p>
            <a:pPr marL="228594" indent="-228594">
              <a:lnSpc>
                <a:spcPct val="120000"/>
              </a:lnSpc>
              <a:buClr>
                <a:schemeClr val="dk1"/>
              </a:buClr>
              <a:buSzPts val="1500"/>
            </a:pPr>
            <a:r>
              <a:rPr lang="en-IN" sz="2000" dirty="0" smtClean="0">
                <a:latin typeface="Times New Roman"/>
                <a:ea typeface="Times New Roman"/>
                <a:cs typeface="Times New Roman"/>
                <a:sym typeface="Times New Roman"/>
              </a:rPr>
              <a:t>SHAP </a:t>
            </a:r>
            <a:r>
              <a:rPr lang="en-IN" sz="2000" dirty="0">
                <a:latin typeface="Times New Roman"/>
                <a:ea typeface="Times New Roman"/>
                <a:cs typeface="Times New Roman"/>
                <a:sym typeface="Times New Roman"/>
              </a:rPr>
              <a:t>plots take </a:t>
            </a:r>
            <a:r>
              <a:rPr lang="en-IN" sz="2000" dirty="0" smtClean="0">
                <a:latin typeface="Times New Roman"/>
                <a:ea typeface="Times New Roman"/>
                <a:cs typeface="Times New Roman"/>
                <a:sym typeface="Times New Roman"/>
              </a:rPr>
              <a:t>in </a:t>
            </a:r>
            <a:r>
              <a:rPr lang="en-IN" sz="2000" dirty="0">
                <a:latin typeface="Times New Roman"/>
                <a:ea typeface="Times New Roman"/>
                <a:cs typeface="Times New Roman"/>
                <a:sym typeface="Times New Roman"/>
              </a:rPr>
              <a:t>the Shapley value, the test data, test feature names for a specific observation</a:t>
            </a:r>
            <a:endParaRPr dirty="0"/>
          </a:p>
          <a:p>
            <a:pPr marL="228594" indent="-228594">
              <a:lnSpc>
                <a:spcPct val="120000"/>
              </a:lnSpc>
              <a:buClr>
                <a:schemeClr val="dk1"/>
              </a:buClr>
              <a:buSzPts val="1500"/>
            </a:pPr>
            <a:endParaRPr lang="en-IN" sz="2000" dirty="0" smtClean="0">
              <a:latin typeface="Times New Roman"/>
              <a:ea typeface="Times New Roman"/>
              <a:cs typeface="Times New Roman"/>
              <a:sym typeface="Times New Roman"/>
            </a:endParaRPr>
          </a:p>
          <a:p>
            <a:pPr marL="228594" indent="-228594">
              <a:lnSpc>
                <a:spcPct val="120000"/>
              </a:lnSpc>
              <a:buClr>
                <a:schemeClr val="dk1"/>
              </a:buClr>
              <a:buSzPts val="1500"/>
            </a:pPr>
            <a:r>
              <a:rPr lang="en-IN" sz="2000" dirty="0" smtClean="0">
                <a:latin typeface="Times New Roman"/>
                <a:ea typeface="Times New Roman"/>
                <a:cs typeface="Times New Roman"/>
                <a:sym typeface="Times New Roman"/>
              </a:rPr>
              <a:t>Plot </a:t>
            </a:r>
            <a:r>
              <a:rPr lang="en-IN" sz="2000" dirty="0">
                <a:latin typeface="Times New Roman"/>
                <a:ea typeface="Times New Roman"/>
                <a:cs typeface="Times New Roman"/>
                <a:sym typeface="Times New Roman"/>
              </a:rPr>
              <a:t>out the summary plot of all the Shapley values of all the observations for all the features of the test data:</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0659" y="1628199"/>
            <a:ext cx="5597392" cy="160100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0238" y="5654485"/>
            <a:ext cx="8412598" cy="604424"/>
          </a:xfrm>
          <a:prstGeom prst="rect">
            <a:avLst/>
          </a:prstGeom>
        </p:spPr>
      </p:pic>
    </p:spTree>
    <p:extLst>
      <p:ext uri="{BB962C8B-B14F-4D97-AF65-F5344CB8AC3E}">
        <p14:creationId xmlns:p14="http://schemas.microsoft.com/office/powerpoint/2010/main" val="1053427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53"/>
          <p:cNvSpPr txBox="1">
            <a:spLocks noGrp="1"/>
          </p:cNvSpPr>
          <p:nvPr>
            <p:ph type="title"/>
          </p:nvPr>
        </p:nvSpPr>
        <p:spPr>
          <a:xfrm>
            <a:off x="1385456" y="683492"/>
            <a:ext cx="9968345" cy="1007197"/>
          </a:xfrm>
          <a:prstGeom prst="rect">
            <a:avLst/>
          </a:prstGeom>
          <a:noFill/>
          <a:ln>
            <a:noFill/>
          </a:ln>
        </p:spPr>
        <p:txBody>
          <a:bodyPr spcFirstLastPara="1" vert="horz" wrap="square" lIns="121900" tIns="60933" rIns="121900" bIns="60933" rtlCol="0" anchor="t" anchorCtr="0">
            <a:noAutofit/>
          </a:bodyPr>
          <a:lstStyle/>
          <a:p>
            <a:pPr algn="ctr">
              <a:spcBef>
                <a:spcPts val="0"/>
              </a:spcBef>
              <a:buClr>
                <a:schemeClr val="dk1"/>
              </a:buClr>
              <a:buSzPts val="2700"/>
            </a:pPr>
            <a:r>
              <a:rPr lang="en-IN" sz="3600" dirty="0">
                <a:latin typeface="Times New Roman"/>
                <a:ea typeface="Times New Roman"/>
                <a:cs typeface="Times New Roman"/>
                <a:sym typeface="Times New Roman"/>
              </a:rPr>
              <a:t>SHAP values – summary plot</a:t>
            </a:r>
            <a:endParaRPr sz="3600" dirty="0"/>
          </a:p>
        </p:txBody>
      </p:sp>
      <p:sp>
        <p:nvSpPr>
          <p:cNvPr id="460" name="Google Shape;460;p53"/>
          <p:cNvSpPr txBox="1">
            <a:spLocks noGrp="1"/>
          </p:cNvSpPr>
          <p:nvPr>
            <p:ph type="body" idx="1"/>
          </p:nvPr>
        </p:nvSpPr>
        <p:spPr>
          <a:xfrm>
            <a:off x="729100" y="1690690"/>
            <a:ext cx="4000441" cy="4615517"/>
          </a:xfrm>
          <a:prstGeom prst="rect">
            <a:avLst/>
          </a:prstGeom>
          <a:noFill/>
          <a:ln>
            <a:noFill/>
          </a:ln>
        </p:spPr>
        <p:txBody>
          <a:bodyPr spcFirstLastPara="1" vert="horz" wrap="square" lIns="121900" tIns="60933" rIns="121900" bIns="60933" rtlCol="0" anchor="t" anchorCtr="0">
            <a:noAutofit/>
          </a:bodyPr>
          <a:lstStyle/>
          <a:p>
            <a:pPr marL="228594" indent="-228594">
              <a:lnSpc>
                <a:spcPct val="120000"/>
              </a:lnSpc>
              <a:spcBef>
                <a:spcPts val="0"/>
              </a:spcBef>
              <a:buClr>
                <a:schemeClr val="dk1"/>
              </a:buClr>
              <a:buSzPts val="1500"/>
            </a:pPr>
            <a:r>
              <a:rPr lang="en-IN" sz="2000">
                <a:latin typeface="Times New Roman"/>
                <a:ea typeface="Times New Roman"/>
                <a:cs typeface="Times New Roman"/>
                <a:sym typeface="Times New Roman"/>
              </a:rPr>
              <a:t>SHAP summary plot combines feature importance with its effects on the predictions</a:t>
            </a:r>
            <a:endParaRPr dirty="0"/>
          </a:p>
          <a:p>
            <a:pPr marL="228594" indent="-228594">
              <a:lnSpc>
                <a:spcPct val="120000"/>
              </a:lnSpc>
              <a:buClr>
                <a:schemeClr val="dk1"/>
              </a:buClr>
              <a:buSzPts val="1500"/>
            </a:pPr>
            <a:r>
              <a:rPr lang="en-IN" sz="2000" dirty="0">
                <a:latin typeface="Times New Roman"/>
                <a:ea typeface="Times New Roman"/>
                <a:cs typeface="Times New Roman"/>
                <a:sym typeface="Times New Roman"/>
              </a:rPr>
              <a:t>Each point is a Shapley value for that instance </a:t>
            </a:r>
            <a:endParaRPr dirty="0"/>
          </a:p>
          <a:p>
            <a:pPr marL="228594" indent="-228594">
              <a:lnSpc>
                <a:spcPct val="120000"/>
              </a:lnSpc>
              <a:buClr>
                <a:schemeClr val="dk1"/>
              </a:buClr>
              <a:buSzPts val="1500"/>
            </a:pPr>
            <a:r>
              <a:rPr lang="en-IN" sz="2000" dirty="0">
                <a:latin typeface="Times New Roman"/>
                <a:ea typeface="Times New Roman"/>
                <a:cs typeface="Times New Roman"/>
                <a:sym typeface="Times New Roman"/>
              </a:rPr>
              <a:t>Colour represents value of that feature</a:t>
            </a:r>
            <a:endParaRPr dirty="0"/>
          </a:p>
          <a:p>
            <a:pPr marL="228594" indent="-228594">
              <a:lnSpc>
                <a:spcPct val="120000"/>
              </a:lnSpc>
              <a:buClr>
                <a:schemeClr val="dk1"/>
              </a:buClr>
              <a:buSzPts val="1500"/>
            </a:pPr>
            <a:r>
              <a:rPr lang="en-IN" sz="2000" dirty="0">
                <a:latin typeface="Times New Roman"/>
                <a:ea typeface="Times New Roman"/>
                <a:cs typeface="Times New Roman"/>
                <a:sym typeface="Times New Roman"/>
              </a:rPr>
              <a:t>Features are ordered according to their importance </a:t>
            </a:r>
            <a:endParaRPr dirty="0"/>
          </a:p>
          <a:p>
            <a:pPr marL="228594" indent="-228594">
              <a:lnSpc>
                <a:spcPct val="120000"/>
              </a:lnSpc>
              <a:buClr>
                <a:schemeClr val="dk1"/>
              </a:buClr>
              <a:buSzPts val="1500"/>
            </a:pPr>
            <a:r>
              <a:rPr lang="en-IN" sz="2000" dirty="0">
                <a:latin typeface="Times New Roman"/>
                <a:ea typeface="Times New Roman"/>
                <a:cs typeface="Times New Roman"/>
                <a:sym typeface="Times New Roman"/>
              </a:rPr>
              <a:t>X-axis = Shapley values</a:t>
            </a:r>
            <a:endParaRPr dirty="0"/>
          </a:p>
          <a:p>
            <a:pPr marL="228594" indent="-228594">
              <a:lnSpc>
                <a:spcPct val="120000"/>
              </a:lnSpc>
              <a:buClr>
                <a:schemeClr val="dk1"/>
              </a:buClr>
              <a:buSzPts val="1500"/>
            </a:pPr>
            <a:r>
              <a:rPr lang="en-IN" sz="2000" dirty="0">
                <a:latin typeface="Times New Roman"/>
                <a:ea typeface="Times New Roman"/>
                <a:cs typeface="Times New Roman"/>
                <a:sym typeface="Times New Roman"/>
              </a:rPr>
              <a:t>Y-axis = features</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4037" y="1690689"/>
            <a:ext cx="6624260" cy="4178775"/>
          </a:xfrm>
          <a:prstGeom prst="rect">
            <a:avLst/>
          </a:prstGeom>
        </p:spPr>
      </p:pic>
    </p:spTree>
    <p:extLst>
      <p:ext uri="{BB962C8B-B14F-4D97-AF65-F5344CB8AC3E}">
        <p14:creationId xmlns:p14="http://schemas.microsoft.com/office/powerpoint/2010/main" val="3545540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183" y="271884"/>
            <a:ext cx="10515600" cy="939972"/>
          </a:xfrm>
        </p:spPr>
        <p:txBody>
          <a:bodyPr>
            <a:normAutofit/>
          </a:bodyPr>
          <a:lstStyle/>
          <a:p>
            <a:pPr algn="ctr"/>
            <a:r>
              <a:rPr lang="en-IN" sz="3200" dirty="0" smtClean="0">
                <a:latin typeface="Times New Roman" panose="02020603050405020304" pitchFamily="18" charset="0"/>
                <a:cs typeface="Times New Roman" panose="02020603050405020304" pitchFamily="18" charset="0"/>
              </a:rPr>
              <a:t>What is “Customer Value”?</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4503" y="1211856"/>
            <a:ext cx="6021977" cy="5233011"/>
          </a:xfrm>
        </p:spPr>
        <p:txBody>
          <a:bodyPr>
            <a:normAutofit/>
          </a:bodyPr>
          <a:lstStyle/>
          <a:p>
            <a:pPr>
              <a:lnSpc>
                <a:spcPct val="120000"/>
              </a:lnSpc>
            </a:pPr>
            <a:r>
              <a:rPr lang="en-IN" sz="2400" dirty="0" smtClean="0">
                <a:latin typeface="Times New Roman" panose="02020603050405020304" pitchFamily="18" charset="0"/>
                <a:cs typeface="Times New Roman" panose="02020603050405020304" pitchFamily="18" charset="0"/>
              </a:rPr>
              <a:t>Customer-centric </a:t>
            </a:r>
            <a:r>
              <a:rPr lang="en-IN" sz="2400" dirty="0">
                <a:latin typeface="Times New Roman" panose="02020603050405020304" pitchFamily="18" charset="0"/>
                <a:cs typeface="Times New Roman" panose="02020603050405020304" pitchFamily="18" charset="0"/>
              </a:rPr>
              <a:t>approach is the new norm in today’s </a:t>
            </a:r>
            <a:r>
              <a:rPr lang="en-IN" sz="2400" dirty="0" smtClean="0">
                <a:latin typeface="Times New Roman" panose="02020603050405020304" pitchFamily="18" charset="0"/>
                <a:cs typeface="Times New Roman" panose="02020603050405020304" pitchFamily="18" charset="0"/>
              </a:rPr>
              <a:t>market – reason being the </a:t>
            </a:r>
            <a:r>
              <a:rPr lang="en-IN" sz="2400" dirty="0">
                <a:latin typeface="Times New Roman" panose="02020603050405020304" pitchFamily="18" charset="0"/>
                <a:cs typeface="Times New Roman" panose="02020603050405020304" pitchFamily="18" charset="0"/>
              </a:rPr>
              <a:t>ample choices people have when choosing a </a:t>
            </a:r>
            <a:r>
              <a:rPr lang="en-IN" sz="2400" dirty="0" smtClean="0">
                <a:latin typeface="Times New Roman" panose="02020603050405020304" pitchFamily="18" charset="0"/>
                <a:cs typeface="Times New Roman" panose="02020603050405020304" pitchFamily="18" charset="0"/>
              </a:rPr>
              <a:t>product/service</a:t>
            </a:r>
          </a:p>
          <a:p>
            <a:pPr>
              <a:lnSpc>
                <a:spcPct val="120000"/>
              </a:lnSpc>
            </a:pPr>
            <a:r>
              <a:rPr lang="en-IN" sz="2400" dirty="0" smtClean="0">
                <a:latin typeface="Times New Roman" panose="02020603050405020304" pitchFamily="18" charset="0"/>
                <a:cs typeface="Times New Roman" panose="02020603050405020304" pitchFamily="18" charset="0"/>
              </a:rPr>
              <a:t>Some </a:t>
            </a:r>
            <a:r>
              <a:rPr lang="en-IN" sz="2400" dirty="0">
                <a:latin typeface="Times New Roman" panose="02020603050405020304" pitchFamily="18" charset="0"/>
                <a:cs typeface="Times New Roman" panose="02020603050405020304" pitchFamily="18" charset="0"/>
              </a:rPr>
              <a:t>customers create more value for the business by being a loyal customer and some are just one-time </a:t>
            </a:r>
            <a:r>
              <a:rPr lang="en-IN" sz="2400" dirty="0" smtClean="0">
                <a:latin typeface="Times New Roman" panose="02020603050405020304" pitchFamily="18" charset="0"/>
                <a:cs typeface="Times New Roman" panose="02020603050405020304" pitchFamily="18" charset="0"/>
              </a:rPr>
              <a:t>buyers</a:t>
            </a:r>
          </a:p>
          <a:p>
            <a:pPr>
              <a:lnSpc>
                <a:spcPct val="120000"/>
              </a:lnSpc>
            </a:pPr>
            <a:r>
              <a:rPr lang="en-IN" sz="2400" dirty="0" smtClean="0">
                <a:latin typeface="Times New Roman" panose="02020603050405020304" pitchFamily="18" charset="0"/>
                <a:cs typeface="Times New Roman" panose="02020603050405020304" pitchFamily="18" charset="0"/>
              </a:rPr>
              <a:t>Identifying </a:t>
            </a:r>
            <a:r>
              <a:rPr lang="en-IN" sz="2400" dirty="0">
                <a:latin typeface="Times New Roman" panose="02020603050405020304" pitchFamily="18" charset="0"/>
                <a:cs typeface="Times New Roman" panose="02020603050405020304" pitchFamily="18" charset="0"/>
              </a:rPr>
              <a:t>such groups of customers and targeting only the high-value customers will help the business to at least sustain in this competitive </a:t>
            </a:r>
            <a:r>
              <a:rPr lang="en-IN" sz="2400" dirty="0" smtClean="0">
                <a:latin typeface="Times New Roman" panose="02020603050405020304" pitchFamily="18" charset="0"/>
                <a:cs typeface="Times New Roman" panose="02020603050405020304" pitchFamily="18" charset="0"/>
              </a:rPr>
              <a:t>market </a:t>
            </a:r>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6335487" y="1793896"/>
            <a:ext cx="5698265" cy="4068931"/>
          </a:xfrm>
          <a:prstGeom prst="rect">
            <a:avLst/>
          </a:prstGeom>
        </p:spPr>
      </p:pic>
    </p:spTree>
    <p:extLst>
      <p:ext uri="{BB962C8B-B14F-4D97-AF65-F5344CB8AC3E}">
        <p14:creationId xmlns:p14="http://schemas.microsoft.com/office/powerpoint/2010/main" val="2338794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53"/>
          <p:cNvSpPr txBox="1">
            <a:spLocks noGrp="1"/>
          </p:cNvSpPr>
          <p:nvPr>
            <p:ph type="title" idx="4294967295"/>
          </p:nvPr>
        </p:nvSpPr>
        <p:spPr>
          <a:xfrm>
            <a:off x="2224088" y="684213"/>
            <a:ext cx="9967912" cy="1006475"/>
          </a:xfrm>
          <a:prstGeom prst="rect">
            <a:avLst/>
          </a:prstGeom>
          <a:noFill/>
          <a:ln>
            <a:noFill/>
          </a:ln>
        </p:spPr>
        <p:txBody>
          <a:bodyPr spcFirstLastPara="1" vert="horz" wrap="square" lIns="121900" tIns="60933" rIns="121900" bIns="60933" rtlCol="0" anchor="t" anchorCtr="0">
            <a:noAutofit/>
          </a:bodyPr>
          <a:lstStyle/>
          <a:p>
            <a:pPr algn="ctr">
              <a:spcBef>
                <a:spcPts val="0"/>
              </a:spcBef>
              <a:buClr>
                <a:schemeClr val="dk1"/>
              </a:buClr>
              <a:buSzPts val="2700"/>
            </a:pPr>
            <a:r>
              <a:rPr lang="en-IN" sz="3600" dirty="0">
                <a:latin typeface="Times New Roman"/>
                <a:ea typeface="Times New Roman"/>
                <a:cs typeface="Times New Roman"/>
                <a:sym typeface="Times New Roman"/>
              </a:rPr>
              <a:t>SHAP values – summary plot</a:t>
            </a:r>
            <a:endParaRPr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7740" y="1690689"/>
            <a:ext cx="6624260" cy="4178775"/>
          </a:xfrm>
          <a:prstGeom prst="rect">
            <a:avLst/>
          </a:prstGeom>
        </p:spPr>
      </p:pic>
      <p:sp>
        <p:nvSpPr>
          <p:cNvPr id="6" name="Google Shape;467;p54"/>
          <p:cNvSpPr/>
          <p:nvPr/>
        </p:nvSpPr>
        <p:spPr>
          <a:xfrm>
            <a:off x="977462" y="2317531"/>
            <a:ext cx="3631017" cy="1863894"/>
          </a:xfrm>
          <a:prstGeom prst="roundRect">
            <a:avLst>
              <a:gd name="adj" fmla="val 16667"/>
            </a:avLst>
          </a:prstGeom>
          <a:solidFill>
            <a:srgbClr val="FFF2CC"/>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1350" dirty="0">
                <a:solidFill>
                  <a:schemeClr val="dk1"/>
                </a:solidFill>
                <a:latin typeface="Times New Roman"/>
                <a:ea typeface="Times New Roman"/>
                <a:cs typeface="Times New Roman"/>
                <a:sym typeface="Times New Roman"/>
              </a:rPr>
              <a:t> High values of 'Monthly Premium Auto' &amp; 'Number of Policies' have high and positive impact on the customer lifetime value. The “high” value is indicated by the red color, and the “positive” impact is shown on the X-axis. Similarly, we can infer that high value of '</a:t>
            </a:r>
            <a:r>
              <a:rPr lang="en-US" sz="1350" dirty="0" err="1">
                <a:solidFill>
                  <a:schemeClr val="dk1"/>
                </a:solidFill>
                <a:latin typeface="Times New Roman"/>
                <a:ea typeface="Times New Roman"/>
                <a:cs typeface="Times New Roman"/>
                <a:sym typeface="Times New Roman"/>
              </a:rPr>
              <a:t>Coverage_Extended</a:t>
            </a:r>
            <a:r>
              <a:rPr lang="en-US" sz="1350" dirty="0">
                <a:solidFill>
                  <a:schemeClr val="dk1"/>
                </a:solidFill>
                <a:latin typeface="Times New Roman"/>
                <a:ea typeface="Times New Roman"/>
                <a:cs typeface="Times New Roman"/>
                <a:sym typeface="Times New Roman"/>
              </a:rPr>
              <a:t>' is negatively correlated with the target variable.</a:t>
            </a:r>
            <a:endParaRPr dirty="0"/>
          </a:p>
        </p:txBody>
      </p:sp>
    </p:spTree>
    <p:extLst>
      <p:ext uri="{BB962C8B-B14F-4D97-AF65-F5344CB8AC3E}">
        <p14:creationId xmlns:p14="http://schemas.microsoft.com/office/powerpoint/2010/main" val="951059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7315" y="2716439"/>
            <a:ext cx="10515600" cy="1325563"/>
          </a:xfrm>
        </p:spPr>
        <p:txBody>
          <a:bodyPr>
            <a:normAutofit/>
          </a:bodyPr>
          <a:lstStyle/>
          <a:p>
            <a:pPr algn="ctr"/>
            <a:r>
              <a:rPr lang="en-IN" sz="5400" dirty="0" smtClean="0">
                <a:latin typeface="Times New Roman" panose="02020603050405020304" pitchFamily="18" charset="0"/>
                <a:cs typeface="Times New Roman" panose="02020603050405020304" pitchFamily="18" charset="0"/>
              </a:rPr>
              <a:t>Thank You!</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5131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183" y="271884"/>
            <a:ext cx="10515600" cy="939972"/>
          </a:xfrm>
        </p:spPr>
        <p:txBody>
          <a:bodyPr>
            <a:normAutofit/>
          </a:bodyPr>
          <a:lstStyle/>
          <a:p>
            <a:pPr algn="ctr"/>
            <a:r>
              <a:rPr lang="en-IN" sz="3200" dirty="0" smtClean="0">
                <a:latin typeface="Times New Roman" panose="02020603050405020304" pitchFamily="18" charset="0"/>
                <a:cs typeface="Times New Roman" panose="02020603050405020304" pitchFamily="18" charset="0"/>
              </a:rPr>
              <a:t>Customer Lifetime Value</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4503" y="1097280"/>
            <a:ext cx="5770653" cy="5347587"/>
          </a:xfrm>
        </p:spPr>
        <p:txBody>
          <a:bodyPr>
            <a:normAutofit/>
          </a:bodyPr>
          <a:lstStyle/>
          <a:p>
            <a:pPr>
              <a:lnSpc>
                <a:spcPct val="120000"/>
              </a:lnSpc>
            </a:pPr>
            <a:r>
              <a:rPr lang="en-IN" sz="2400" dirty="0" smtClean="0">
                <a:latin typeface="Times New Roman" panose="02020603050405020304" pitchFamily="18" charset="0"/>
                <a:cs typeface="Times New Roman" panose="02020603050405020304" pitchFamily="18" charset="0"/>
              </a:rPr>
              <a:t>To </a:t>
            </a:r>
            <a:r>
              <a:rPr lang="en-IN" sz="2400" dirty="0">
                <a:latin typeface="Times New Roman" panose="02020603050405020304" pitchFamily="18" charset="0"/>
                <a:cs typeface="Times New Roman" panose="02020603050405020304" pitchFamily="18" charset="0"/>
              </a:rPr>
              <a:t>ensure continuous </a:t>
            </a:r>
            <a:r>
              <a:rPr lang="en-IN" sz="2400" dirty="0" smtClean="0">
                <a:latin typeface="Times New Roman" panose="02020603050405020304" pitchFamily="18" charset="0"/>
                <a:cs typeface="Times New Roman" panose="02020603050405020304" pitchFamily="18" charset="0"/>
              </a:rPr>
              <a:t>revenue, organizations </a:t>
            </a:r>
            <a:r>
              <a:rPr lang="en-IN" sz="2400" dirty="0">
                <a:latin typeface="Times New Roman" panose="02020603050405020304" pitchFamily="18" charset="0"/>
                <a:cs typeface="Times New Roman" panose="02020603050405020304" pitchFamily="18" charset="0"/>
              </a:rPr>
              <a:t>need to identify those </a:t>
            </a:r>
            <a:r>
              <a:rPr lang="en-IN" sz="2400" dirty="0" smtClean="0">
                <a:latin typeface="Times New Roman" panose="02020603050405020304" pitchFamily="18" charset="0"/>
                <a:cs typeface="Times New Roman" panose="02020603050405020304" pitchFamily="18" charset="0"/>
              </a:rPr>
              <a:t>top or high-value </a:t>
            </a:r>
            <a:r>
              <a:rPr lang="en-IN" sz="2400" dirty="0">
                <a:latin typeface="Times New Roman" panose="02020603050405020304" pitchFamily="18" charset="0"/>
                <a:cs typeface="Times New Roman" panose="02020603050405020304" pitchFamily="18" charset="0"/>
              </a:rPr>
              <a:t>customers and maintain </a:t>
            </a:r>
            <a:r>
              <a:rPr lang="en-IN" sz="2400" dirty="0" smtClean="0">
                <a:latin typeface="Times New Roman" panose="02020603050405020304" pitchFamily="18" charset="0"/>
                <a:cs typeface="Times New Roman" panose="02020603050405020304" pitchFamily="18" charset="0"/>
              </a:rPr>
              <a:t>effective relationships </a:t>
            </a:r>
            <a:r>
              <a:rPr lang="en-IN" sz="2400" dirty="0">
                <a:latin typeface="Times New Roman" panose="02020603050405020304" pitchFamily="18" charset="0"/>
                <a:cs typeface="Times New Roman" panose="02020603050405020304" pitchFamily="18" charset="0"/>
              </a:rPr>
              <a:t>with </a:t>
            </a:r>
            <a:r>
              <a:rPr lang="en-IN" sz="2400" dirty="0" smtClean="0">
                <a:latin typeface="Times New Roman" panose="02020603050405020304" pitchFamily="18" charset="0"/>
                <a:cs typeface="Times New Roman" panose="02020603050405020304" pitchFamily="18" charset="0"/>
              </a:rPr>
              <a:t>them</a:t>
            </a:r>
          </a:p>
          <a:p>
            <a:pPr>
              <a:lnSpc>
                <a:spcPct val="120000"/>
              </a:lnSpc>
            </a:pPr>
            <a:r>
              <a:rPr lang="en-IN" sz="2400" dirty="0">
                <a:latin typeface="Times New Roman" panose="02020603050405020304" pitchFamily="18" charset="0"/>
                <a:cs typeface="Times New Roman" panose="02020603050405020304" pitchFamily="18" charset="0"/>
              </a:rPr>
              <a:t>Targeting a new customer is more costly than retaining existing customers because you don’t need to spend resources, time, and work hard to acquire new </a:t>
            </a:r>
            <a:r>
              <a:rPr lang="en-IN" sz="2400" dirty="0" smtClean="0">
                <a:latin typeface="Times New Roman" panose="02020603050405020304" pitchFamily="18" charset="0"/>
                <a:cs typeface="Times New Roman" panose="02020603050405020304" pitchFamily="18" charset="0"/>
              </a:rPr>
              <a:t>customers</a:t>
            </a:r>
          </a:p>
          <a:p>
            <a:pPr>
              <a:lnSpc>
                <a:spcPct val="120000"/>
              </a:lnSpc>
            </a:pPr>
            <a:r>
              <a:rPr lang="en-IN" sz="2400" dirty="0">
                <a:latin typeface="Times New Roman" panose="02020603050405020304" pitchFamily="18" charset="0"/>
                <a:cs typeface="Times New Roman" panose="02020603050405020304" pitchFamily="18" charset="0"/>
              </a:rPr>
              <a:t>Business </a:t>
            </a:r>
            <a:r>
              <a:rPr lang="en-IN" sz="2400" dirty="0" smtClean="0">
                <a:latin typeface="Times New Roman" panose="02020603050405020304" pitchFamily="18" charset="0"/>
                <a:cs typeface="Times New Roman" panose="02020603050405020304" pitchFamily="18" charset="0"/>
              </a:rPr>
              <a:t>analysts </a:t>
            </a:r>
            <a:r>
              <a:rPr lang="en-IN" sz="2400" dirty="0">
                <a:latin typeface="Times New Roman" panose="02020603050405020304" pitchFamily="18" charset="0"/>
                <a:cs typeface="Times New Roman" panose="02020603050405020304" pitchFamily="18" charset="0"/>
              </a:rPr>
              <a:t>accurately calculate customer acquisition cost </a:t>
            </a:r>
            <a:r>
              <a:rPr lang="en-IN" sz="2400" dirty="0" smtClean="0">
                <a:latin typeface="Times New Roman" panose="02020603050405020304" pitchFamily="18" charset="0"/>
                <a:cs typeface="Times New Roman" panose="02020603050405020304" pitchFamily="18" charset="0"/>
              </a:rPr>
              <a:t>using        C</a:t>
            </a:r>
            <a:r>
              <a:rPr lang="en-IN" sz="2400" i="1" dirty="0" smtClean="0">
                <a:latin typeface="Times New Roman" panose="02020603050405020304" pitchFamily="18" charset="0"/>
                <a:cs typeface="Times New Roman" panose="02020603050405020304" pitchFamily="18" charset="0"/>
              </a:rPr>
              <a:t>ustomer </a:t>
            </a:r>
            <a:r>
              <a:rPr lang="en-IN" sz="2400" i="1" dirty="0">
                <a:latin typeface="Times New Roman" panose="02020603050405020304" pitchFamily="18" charset="0"/>
                <a:cs typeface="Times New Roman" panose="02020603050405020304" pitchFamily="18" charset="0"/>
              </a:rPr>
              <a:t>Lifetime </a:t>
            </a:r>
            <a:r>
              <a:rPr lang="en-IN" sz="2400" i="1" dirty="0" smtClean="0">
                <a:latin typeface="Times New Roman" panose="02020603050405020304" pitchFamily="18" charset="0"/>
                <a:cs typeface="Times New Roman" panose="02020603050405020304" pitchFamily="18" charset="0"/>
              </a:rPr>
              <a:t>Value</a:t>
            </a:r>
            <a:endParaRPr lang="en-IN" sz="2400" i="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6048102" y="1602186"/>
            <a:ext cx="6039395" cy="4539845"/>
          </a:xfrm>
          <a:prstGeom prst="rect">
            <a:avLst/>
          </a:prstGeom>
        </p:spPr>
      </p:pic>
    </p:spTree>
    <p:extLst>
      <p:ext uri="{BB962C8B-B14F-4D97-AF65-F5344CB8AC3E}">
        <p14:creationId xmlns:p14="http://schemas.microsoft.com/office/powerpoint/2010/main" val="1795670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183" y="271884"/>
            <a:ext cx="10515600" cy="939972"/>
          </a:xfrm>
        </p:spPr>
        <p:txBody>
          <a:bodyPr>
            <a:normAutofit/>
          </a:bodyPr>
          <a:lstStyle/>
          <a:p>
            <a:pPr algn="ctr"/>
            <a:r>
              <a:rPr lang="en-IN" sz="3200" dirty="0" smtClean="0">
                <a:latin typeface="Times New Roman" panose="02020603050405020304" pitchFamily="18" charset="0"/>
                <a:cs typeface="Times New Roman" panose="02020603050405020304" pitchFamily="18" charset="0"/>
              </a:rPr>
              <a:t>Customer Lifetime Value</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1446" y="1211856"/>
            <a:ext cx="11054686" cy="5233011"/>
          </a:xfrm>
        </p:spPr>
        <p:txBody>
          <a:bodyPr>
            <a:normAutofit/>
          </a:bodyPr>
          <a:lstStyle/>
          <a:p>
            <a:pPr>
              <a:lnSpc>
                <a:spcPct val="120000"/>
              </a:lnSpc>
            </a:pPr>
            <a:r>
              <a:rPr lang="en-IN" sz="2400" dirty="0">
                <a:latin typeface="Times New Roman" panose="02020603050405020304" pitchFamily="18" charset="0"/>
                <a:cs typeface="Times New Roman" panose="02020603050405020304" pitchFamily="18" charset="0"/>
              </a:rPr>
              <a:t>Customer value or Customer Lifetime Value (CLV) </a:t>
            </a:r>
            <a:r>
              <a:rPr lang="en-IN" sz="2400" dirty="0" smtClean="0">
                <a:latin typeface="Times New Roman" panose="02020603050405020304" pitchFamily="18" charset="0"/>
                <a:cs typeface="Times New Roman" panose="02020603050405020304" pitchFamily="18" charset="0"/>
              </a:rPr>
              <a:t>– is the </a:t>
            </a:r>
            <a:r>
              <a:rPr lang="en-IN" sz="2400" dirty="0">
                <a:latin typeface="Times New Roman" panose="02020603050405020304" pitchFamily="18" charset="0"/>
                <a:cs typeface="Times New Roman" panose="02020603050405020304" pitchFamily="18" charset="0"/>
              </a:rPr>
              <a:t>total monetary value that represents the amount of revenue or profit a customer will give the </a:t>
            </a:r>
            <a:r>
              <a:rPr lang="en-IN" sz="2400" dirty="0" smtClean="0">
                <a:latin typeface="Times New Roman" panose="02020603050405020304" pitchFamily="18" charset="0"/>
                <a:cs typeface="Times New Roman" panose="02020603050405020304" pitchFamily="18" charset="0"/>
              </a:rPr>
              <a:t>bank </a:t>
            </a:r>
            <a:r>
              <a:rPr lang="en-IN" sz="2400" dirty="0">
                <a:latin typeface="Times New Roman" panose="02020603050405020304" pitchFamily="18" charset="0"/>
                <a:cs typeface="Times New Roman" panose="02020603050405020304" pitchFamily="18" charset="0"/>
              </a:rPr>
              <a:t>over the period of the </a:t>
            </a:r>
            <a:r>
              <a:rPr lang="en-IN" sz="2400" dirty="0" smtClean="0">
                <a:latin typeface="Times New Roman" panose="02020603050405020304" pitchFamily="18" charset="0"/>
                <a:cs typeface="Times New Roman" panose="02020603050405020304" pitchFamily="18" charset="0"/>
              </a:rPr>
              <a:t>relationship</a:t>
            </a:r>
          </a:p>
          <a:p>
            <a:pPr>
              <a:lnSpc>
                <a:spcPct val="120000"/>
              </a:lnSpc>
            </a:pPr>
            <a:r>
              <a:rPr lang="en-IN" sz="2400" dirty="0" smtClean="0">
                <a:latin typeface="Times New Roman" panose="02020603050405020304" pitchFamily="18" charset="0"/>
                <a:cs typeface="Times New Roman" panose="02020603050405020304" pitchFamily="18" charset="0"/>
              </a:rPr>
              <a:t>CLV helps answer the following questions:</a:t>
            </a:r>
          </a:p>
          <a:p>
            <a:pPr lvl="1">
              <a:lnSpc>
                <a:spcPct val="12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How to Identify the most profitable customers?</a:t>
            </a:r>
          </a:p>
          <a:p>
            <a:pPr lvl="1">
              <a:lnSpc>
                <a:spcPct val="12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How can a company offer the best product and make the most money?</a:t>
            </a:r>
          </a:p>
          <a:p>
            <a:pPr lvl="1">
              <a:lnSpc>
                <a:spcPct val="12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How to segment profitable customers?</a:t>
            </a:r>
          </a:p>
          <a:p>
            <a:pPr lvl="1">
              <a:lnSpc>
                <a:spcPct val="12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How much budget need to spend to acquire customers?</a:t>
            </a:r>
          </a:p>
        </p:txBody>
      </p:sp>
    </p:spTree>
    <p:extLst>
      <p:ext uri="{BB962C8B-B14F-4D97-AF65-F5344CB8AC3E}">
        <p14:creationId xmlns:p14="http://schemas.microsoft.com/office/powerpoint/2010/main" val="4188815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183" y="271884"/>
            <a:ext cx="10515600" cy="939972"/>
          </a:xfrm>
        </p:spPr>
        <p:txBody>
          <a:bodyPr>
            <a:normAutofit/>
          </a:bodyPr>
          <a:lstStyle/>
          <a:p>
            <a:pPr algn="ctr"/>
            <a:r>
              <a:rPr lang="en-IN" sz="3200" dirty="0" smtClean="0">
                <a:latin typeface="Times New Roman" panose="02020603050405020304" pitchFamily="18" charset="0"/>
                <a:cs typeface="Times New Roman" panose="02020603050405020304" pitchFamily="18" charset="0"/>
              </a:rPr>
              <a:t>Customer Lifetime Value</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14981"/>
            <a:ext cx="5475514" cy="5029886"/>
          </a:xfrm>
        </p:spPr>
        <p:txBody>
          <a:bodyPr>
            <a:normAutofit/>
          </a:bodyPr>
          <a:lstStyle/>
          <a:p>
            <a:pPr>
              <a:lnSpc>
                <a:spcPct val="120000"/>
              </a:lnSpc>
            </a:pPr>
            <a:r>
              <a:rPr lang="en-IN" sz="2000" dirty="0" smtClean="0">
                <a:latin typeface="Times New Roman" panose="02020603050405020304" pitchFamily="18" charset="0"/>
                <a:cs typeface="Times New Roman" panose="02020603050405020304" pitchFamily="18" charset="0"/>
              </a:rPr>
              <a:t>Using CLV as a metric can help provide an upper limit to customer acquisition costs while </a:t>
            </a:r>
            <a:r>
              <a:rPr lang="en-IN" sz="2000" dirty="0">
                <a:latin typeface="Times New Roman" panose="02020603050405020304" pitchFamily="18" charset="0"/>
                <a:cs typeface="Times New Roman" panose="02020603050405020304" pitchFamily="18" charset="0"/>
              </a:rPr>
              <a:t>also helping to know which types of customers are worth pursuing for long-term value and which ones are likely to switch banks solely for lower </a:t>
            </a:r>
            <a:r>
              <a:rPr lang="en-IN" sz="2000" dirty="0" smtClean="0">
                <a:latin typeface="Times New Roman" panose="02020603050405020304" pitchFamily="18" charset="0"/>
                <a:cs typeface="Times New Roman" panose="02020603050405020304" pitchFamily="18" charset="0"/>
              </a:rPr>
              <a:t>prices</a:t>
            </a:r>
          </a:p>
          <a:p>
            <a:pPr>
              <a:lnSpc>
                <a:spcPct val="120000"/>
              </a:lnSpc>
            </a:pPr>
            <a:r>
              <a:rPr lang="en-IN" sz="2000" dirty="0" smtClean="0">
                <a:latin typeface="Times New Roman" panose="02020603050405020304" pitchFamily="18" charset="0"/>
                <a:cs typeface="Times New Roman" panose="02020603050405020304" pitchFamily="18" charset="0"/>
              </a:rPr>
              <a:t>This in </a:t>
            </a:r>
            <a:r>
              <a:rPr lang="en-IN" sz="2000" dirty="0">
                <a:latin typeface="Times New Roman" panose="02020603050405020304" pitchFamily="18" charset="0"/>
                <a:cs typeface="Times New Roman" panose="02020603050405020304" pitchFamily="18" charset="0"/>
              </a:rPr>
              <a:t>turn, </a:t>
            </a:r>
            <a:r>
              <a:rPr lang="en-IN" sz="2000" dirty="0" smtClean="0">
                <a:latin typeface="Times New Roman" panose="02020603050405020304" pitchFamily="18" charset="0"/>
                <a:cs typeface="Times New Roman" panose="02020603050405020304" pitchFamily="18" charset="0"/>
              </a:rPr>
              <a:t>helps you </a:t>
            </a:r>
            <a:r>
              <a:rPr lang="en-IN" sz="2000" dirty="0">
                <a:latin typeface="Times New Roman" panose="02020603050405020304" pitchFamily="18" charset="0"/>
                <a:cs typeface="Times New Roman" panose="02020603050405020304" pitchFamily="18" charset="0"/>
              </a:rPr>
              <a:t>make better-informed decisions when it comes to marketing, sales and pricing for new customers and </a:t>
            </a:r>
            <a:r>
              <a:rPr lang="en-IN" sz="2000" dirty="0" smtClean="0">
                <a:latin typeface="Times New Roman" panose="02020603050405020304" pitchFamily="18" charset="0"/>
                <a:cs typeface="Times New Roman" panose="02020603050405020304" pitchFamily="18" charset="0"/>
              </a:rPr>
              <a:t>guide your </a:t>
            </a:r>
            <a:r>
              <a:rPr lang="en-IN" sz="2000" dirty="0">
                <a:latin typeface="Times New Roman" panose="02020603050405020304" pitchFamily="18" charset="0"/>
                <a:cs typeface="Times New Roman" panose="02020603050405020304" pitchFamily="18" charset="0"/>
              </a:rPr>
              <a:t>front-line employees so that they invest their time and resources appropriately – and maximize your customer lifetime value</a:t>
            </a:r>
            <a:endParaRPr lang="en-IN" sz="2000" dirty="0" smtClean="0">
              <a:latin typeface="Times New Roman" panose="02020603050405020304" pitchFamily="18" charset="0"/>
              <a:cs typeface="Times New Roman" panose="02020603050405020304" pitchFamily="18" charset="0"/>
            </a:endParaRPr>
          </a:p>
          <a:p>
            <a:pPr>
              <a:lnSpc>
                <a:spcPct val="120000"/>
              </a:lnSpc>
            </a:pPr>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6651172" y="1414981"/>
            <a:ext cx="5183510" cy="4515488"/>
          </a:xfrm>
          <a:prstGeom prst="rect">
            <a:avLst/>
          </a:prstGeom>
        </p:spPr>
      </p:pic>
    </p:spTree>
    <p:extLst>
      <p:ext uri="{BB962C8B-B14F-4D97-AF65-F5344CB8AC3E}">
        <p14:creationId xmlns:p14="http://schemas.microsoft.com/office/powerpoint/2010/main" val="1745756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smtClean="0">
                <a:latin typeface="Times New Roman" panose="02020603050405020304" pitchFamily="18" charset="0"/>
                <a:cs typeface="Times New Roman" panose="02020603050405020304" pitchFamily="18" charset="0"/>
              </a:rPr>
              <a:t>Python Case Study – Customer </a:t>
            </a:r>
            <a:r>
              <a:rPr lang="en-IN" sz="3200" dirty="0">
                <a:latin typeface="Times New Roman" panose="02020603050405020304" pitchFamily="18" charset="0"/>
                <a:cs typeface="Times New Roman" panose="02020603050405020304" pitchFamily="18" charset="0"/>
              </a:rPr>
              <a:t>Lifetime Valuation </a:t>
            </a:r>
            <a:r>
              <a:rPr lang="en-IN" sz="3200" dirty="0" err="1">
                <a:latin typeface="Times New Roman" panose="02020603050405020304" pitchFamily="18" charset="0"/>
                <a:cs typeface="Times New Roman" panose="02020603050405020304" pitchFamily="18" charset="0"/>
              </a:rPr>
              <a:t>Modeling</a:t>
            </a:r>
            <a:endParaRPr lang="en-IN" sz="3200" dirty="0"/>
          </a:p>
        </p:txBody>
      </p:sp>
      <p:sp>
        <p:nvSpPr>
          <p:cNvPr id="3" name="Content Placeholder 2"/>
          <p:cNvSpPr>
            <a:spLocks noGrp="1"/>
          </p:cNvSpPr>
          <p:nvPr>
            <p:ph idx="1"/>
          </p:nvPr>
        </p:nvSpPr>
        <p:spPr>
          <a:xfrm>
            <a:off x="934720" y="1690688"/>
            <a:ext cx="10419080" cy="4486275"/>
          </a:xfrm>
        </p:spPr>
        <p:txBody>
          <a:bodyPr>
            <a:normAutofit/>
          </a:bodyPr>
          <a:lstStyle/>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Objective:</a:t>
            </a:r>
          </a:p>
          <a:p>
            <a:pPr marL="0" indent="0">
              <a:lnSpc>
                <a:spcPct val="120000"/>
              </a:lnSpc>
              <a:buNone/>
            </a:pPr>
            <a:r>
              <a:rPr lang="en-IN" sz="2400" dirty="0" smtClean="0">
                <a:latin typeface="Times New Roman" panose="02020603050405020304" pitchFamily="18" charset="0"/>
                <a:cs typeface="Times New Roman" panose="02020603050405020304" pitchFamily="18" charset="0"/>
              </a:rPr>
              <a:t>Predict the lifetime valuation of a customer to facilitate target marketing. </a:t>
            </a:r>
            <a:r>
              <a:rPr lang="en-IN" sz="2400" u="sng" dirty="0" smtClean="0">
                <a:latin typeface="Times New Roman" panose="02020603050405020304" pitchFamily="18" charset="0"/>
                <a:cs typeface="Times New Roman" panose="02020603050405020304" pitchFamily="18" charset="0"/>
              </a:rPr>
              <a:t> </a:t>
            </a:r>
          </a:p>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Dataset:</a:t>
            </a:r>
          </a:p>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 </a:t>
            </a:r>
            <a:r>
              <a:rPr lang="en-IN" sz="2400" u="sng" dirty="0" smtClean="0">
                <a:latin typeface="Times New Roman" panose="02020603050405020304" pitchFamily="18" charset="0"/>
                <a:cs typeface="Times New Roman" panose="02020603050405020304" pitchFamily="18" charset="0"/>
                <a:hlinkClick r:id="rId2"/>
              </a:rPr>
              <a:t>https://www.kaggle.com/saniyajaswani/credit-card-data</a:t>
            </a:r>
            <a:endParaRPr lang="en-IN" sz="2400" u="sng" dirty="0" smtClean="0">
              <a:latin typeface="Times New Roman" panose="02020603050405020304" pitchFamily="18" charset="0"/>
              <a:cs typeface="Times New Roman" panose="02020603050405020304" pitchFamily="18" charset="0"/>
            </a:endParaRPr>
          </a:p>
          <a:p>
            <a:pPr marL="0" indent="0">
              <a:lnSpc>
                <a:spcPct val="120000"/>
              </a:lnSpc>
              <a:buNone/>
            </a:pPr>
            <a:r>
              <a:rPr lang="en-IN" sz="2400" dirty="0" smtClean="0">
                <a:latin typeface="Times New Roman" panose="02020603050405020304" pitchFamily="18" charset="0"/>
                <a:cs typeface="Times New Roman" panose="02020603050405020304" pitchFamily="18" charset="0"/>
              </a:rPr>
              <a:t>The dataset delineates the demographics and policy specifics purchased by the customers from a bank/firm. Customer Lifetime Valuation is the target variable that is predicted</a:t>
            </a:r>
          </a:p>
        </p:txBody>
      </p:sp>
    </p:spTree>
    <p:extLst>
      <p:ext uri="{BB962C8B-B14F-4D97-AF65-F5344CB8AC3E}">
        <p14:creationId xmlns:p14="http://schemas.microsoft.com/office/powerpoint/2010/main" val="3279461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Python Case Study – Customer Lifetime Valuation </a:t>
            </a:r>
            <a:r>
              <a:rPr lang="en-IN" sz="3200" dirty="0" err="1">
                <a:latin typeface="Times New Roman" panose="02020603050405020304" pitchFamily="18" charset="0"/>
                <a:cs typeface="Times New Roman" panose="02020603050405020304" pitchFamily="18" charset="0"/>
              </a:rPr>
              <a:t>Modeling</a:t>
            </a:r>
            <a:endParaRPr lang="en-IN" sz="3200" dirty="0"/>
          </a:p>
        </p:txBody>
      </p:sp>
      <p:sp>
        <p:nvSpPr>
          <p:cNvPr id="3" name="Content Placeholder 2"/>
          <p:cNvSpPr>
            <a:spLocks noGrp="1"/>
          </p:cNvSpPr>
          <p:nvPr>
            <p:ph idx="1"/>
          </p:nvPr>
        </p:nvSpPr>
        <p:spPr>
          <a:xfrm>
            <a:off x="838200" y="1690688"/>
            <a:ext cx="10515600" cy="4486275"/>
          </a:xfrm>
        </p:spPr>
        <p:txBody>
          <a:bodyPr>
            <a:normAutofit fontScale="92500" lnSpcReduction="10000"/>
          </a:bodyPr>
          <a:lstStyle/>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Data </a:t>
            </a:r>
            <a:r>
              <a:rPr lang="en-IN" sz="2400" u="sng" dirty="0" err="1" smtClean="0">
                <a:latin typeface="Times New Roman" panose="02020603050405020304" pitchFamily="18" charset="0"/>
                <a:cs typeface="Times New Roman" panose="02020603050405020304" pitchFamily="18" charset="0"/>
              </a:rPr>
              <a:t>Preprocessing</a:t>
            </a:r>
            <a:r>
              <a:rPr lang="en-IN" sz="2400" u="sng" dirty="0" smtClean="0">
                <a:latin typeface="Times New Roman" panose="02020603050405020304" pitchFamily="18" charset="0"/>
                <a:cs typeface="Times New Roman" panose="02020603050405020304" pitchFamily="18" charset="0"/>
              </a:rPr>
              <a:t>:</a:t>
            </a:r>
          </a:p>
          <a:p>
            <a:pPr>
              <a:lnSpc>
                <a:spcPct val="120000"/>
              </a:lnSpc>
            </a:pPr>
            <a:r>
              <a:rPr lang="en-IN" sz="2400" dirty="0">
                <a:latin typeface="Times New Roman" panose="02020603050405020304" pitchFamily="18" charset="0"/>
                <a:cs typeface="Times New Roman" panose="02020603050405020304" pitchFamily="18" charset="0"/>
              </a:rPr>
              <a:t>Feature standardization – wherein different levels of similar nature in a categorical feature are grouped into one </a:t>
            </a:r>
            <a:r>
              <a:rPr lang="en-IN" sz="2400" dirty="0" smtClean="0">
                <a:latin typeface="Times New Roman" panose="02020603050405020304" pitchFamily="18" charset="0"/>
                <a:cs typeface="Times New Roman" panose="02020603050405020304" pitchFamily="18" charset="0"/>
              </a:rPr>
              <a:t>level</a:t>
            </a:r>
            <a:endParaRPr lang="en-IN" sz="2400" dirty="0">
              <a:latin typeface="Times New Roman" panose="02020603050405020304" pitchFamily="18" charset="0"/>
              <a:cs typeface="Times New Roman" panose="02020603050405020304" pitchFamily="18" charset="0"/>
            </a:endParaRPr>
          </a:p>
          <a:p>
            <a:pPr>
              <a:lnSpc>
                <a:spcPct val="120000"/>
              </a:lnSpc>
            </a:pPr>
            <a:r>
              <a:rPr lang="en-IN" sz="2400" dirty="0">
                <a:latin typeface="Times New Roman" panose="02020603050405020304" pitchFamily="18" charset="0"/>
                <a:cs typeface="Times New Roman" panose="02020603050405020304" pitchFamily="18" charset="0"/>
              </a:rPr>
              <a:t>Feature Scaling – scaling numerical features to reduce </a:t>
            </a:r>
            <a:r>
              <a:rPr lang="en-IN" sz="2400" dirty="0" smtClean="0">
                <a:latin typeface="Times New Roman" panose="02020603050405020304" pitchFamily="18" charset="0"/>
                <a:cs typeface="Times New Roman" panose="02020603050405020304" pitchFamily="18" charset="0"/>
              </a:rPr>
              <a:t>variance</a:t>
            </a:r>
          </a:p>
          <a:p>
            <a:pPr>
              <a:lnSpc>
                <a:spcPct val="120000"/>
              </a:lnSpc>
            </a:pPr>
            <a:r>
              <a:rPr lang="en-US" sz="2400" dirty="0">
                <a:latin typeface="Times New Roman" panose="02020603050405020304" pitchFamily="18" charset="0"/>
                <a:cs typeface="Times New Roman" panose="02020603050405020304" pitchFamily="18" charset="0"/>
              </a:rPr>
              <a:t>EDA – exploratory analysis of features and target variable </a:t>
            </a:r>
            <a:r>
              <a:rPr lang="en-US" sz="2400" dirty="0" smtClean="0">
                <a:latin typeface="Times New Roman" panose="02020603050405020304" pitchFamily="18" charset="0"/>
                <a:cs typeface="Times New Roman" panose="02020603050405020304" pitchFamily="18" charset="0"/>
              </a:rPr>
              <a:t>using boxplots, </a:t>
            </a:r>
            <a:r>
              <a:rPr lang="en-US" sz="2400" dirty="0" err="1" smtClean="0">
                <a:latin typeface="Times New Roman" panose="02020603050405020304" pitchFamily="18" charset="0"/>
                <a:cs typeface="Times New Roman" panose="02020603050405020304" pitchFamily="18" charset="0"/>
              </a:rPr>
              <a:t>distplot</a:t>
            </a:r>
            <a:r>
              <a:rPr lang="en-US" sz="2400" dirty="0" smtClean="0">
                <a:latin typeface="Times New Roman" panose="02020603050405020304" pitchFamily="18" charset="0"/>
                <a:cs typeface="Times New Roman" panose="02020603050405020304" pitchFamily="18" charset="0"/>
              </a:rPr>
              <a:t> and </a:t>
            </a:r>
            <a:r>
              <a:rPr lang="en-US" sz="2400" dirty="0" err="1" smtClean="0">
                <a:latin typeface="Times New Roman" panose="02020603050405020304" pitchFamily="18" charset="0"/>
                <a:cs typeface="Times New Roman" panose="02020603050405020304" pitchFamily="18" charset="0"/>
              </a:rPr>
              <a:t>heatmap</a:t>
            </a:r>
            <a:r>
              <a:rPr lang="en-US"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lnSpc>
                <a:spcPct val="120000"/>
              </a:lnSpc>
            </a:pPr>
            <a:r>
              <a:rPr lang="en-IN" sz="2400" dirty="0" smtClean="0">
                <a:latin typeface="Times New Roman" panose="02020603050405020304" pitchFamily="18" charset="0"/>
                <a:cs typeface="Times New Roman" panose="02020603050405020304" pitchFamily="18" charset="0"/>
              </a:rPr>
              <a:t>Outlier detection and treatment – the extreme values present throughout the data called outliers are identified and removed </a:t>
            </a:r>
            <a:endParaRPr lang="en-IN" sz="2400" dirty="0">
              <a:latin typeface="Times New Roman" panose="02020603050405020304" pitchFamily="18" charset="0"/>
              <a:cs typeface="Times New Roman" panose="02020603050405020304" pitchFamily="18" charset="0"/>
            </a:endParaRPr>
          </a:p>
          <a:p>
            <a:pPr>
              <a:lnSpc>
                <a:spcPct val="120000"/>
              </a:lnSpc>
            </a:pPr>
            <a:r>
              <a:rPr lang="en-IN" sz="2400" dirty="0">
                <a:latin typeface="Times New Roman" panose="02020603050405020304" pitchFamily="18" charset="0"/>
                <a:cs typeface="Times New Roman" panose="02020603050405020304" pitchFamily="18" charset="0"/>
              </a:rPr>
              <a:t>Create dummies – binary columns to indicate the presence and absence of a specific information, encoded as ‘1’ and ‘0’ respectively</a:t>
            </a:r>
          </a:p>
          <a:p>
            <a:pPr marL="0" indent="0">
              <a:lnSpc>
                <a:spcPct val="120000"/>
              </a:lnSpc>
              <a:buNone/>
            </a:pPr>
            <a:endParaRPr lang="en-IN" sz="2400" dirty="0" smtClean="0">
              <a:latin typeface="Times New Roman" panose="02020603050405020304" pitchFamily="18" charset="0"/>
              <a:cs typeface="Times New Roman" panose="02020603050405020304" pitchFamily="18" charset="0"/>
            </a:endParaRPr>
          </a:p>
          <a:p>
            <a:pPr>
              <a:lnSpc>
                <a:spcPct val="120000"/>
              </a:lnSpc>
            </a:pPr>
            <a:endParaRPr lang="en-IN" sz="2400" dirty="0" smtClean="0">
              <a:latin typeface="Times New Roman" panose="02020603050405020304" pitchFamily="18" charset="0"/>
              <a:cs typeface="Times New Roman" panose="02020603050405020304" pitchFamily="18" charset="0"/>
            </a:endParaRPr>
          </a:p>
          <a:p>
            <a:pPr marL="0" indent="0">
              <a:lnSpc>
                <a:spcPct val="12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446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Python Case Study – Customer Lifetime Valuation </a:t>
            </a:r>
            <a:r>
              <a:rPr lang="en-IN" sz="3200" dirty="0" err="1">
                <a:latin typeface="Times New Roman" panose="02020603050405020304" pitchFamily="18" charset="0"/>
                <a:cs typeface="Times New Roman" panose="02020603050405020304" pitchFamily="18" charset="0"/>
              </a:rPr>
              <a:t>Modeling</a:t>
            </a:r>
            <a:endParaRPr lang="en-IN" sz="3200" dirty="0"/>
          </a:p>
        </p:txBody>
      </p:sp>
      <p:sp>
        <p:nvSpPr>
          <p:cNvPr id="3" name="Content Placeholder 2"/>
          <p:cNvSpPr>
            <a:spLocks noGrp="1"/>
          </p:cNvSpPr>
          <p:nvPr>
            <p:ph idx="1"/>
          </p:nvPr>
        </p:nvSpPr>
        <p:spPr>
          <a:xfrm>
            <a:off x="838200" y="1690688"/>
            <a:ext cx="10515600" cy="4486275"/>
          </a:xfrm>
        </p:spPr>
        <p:txBody>
          <a:bodyPr>
            <a:normAutofit/>
          </a:bodyPr>
          <a:lstStyle/>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Machine Learning algorithms:</a:t>
            </a:r>
          </a:p>
          <a:p>
            <a:pPr>
              <a:lnSpc>
                <a:spcPct val="120000"/>
              </a:lnSpc>
            </a:pPr>
            <a:r>
              <a:rPr lang="en-IN" sz="2400" dirty="0">
                <a:latin typeface="Times New Roman" panose="02020603050405020304" pitchFamily="18" charset="0"/>
                <a:cs typeface="Times New Roman" panose="02020603050405020304" pitchFamily="18" charset="0"/>
              </a:rPr>
              <a:t>Split the data into training data (to fit the model) and test data (to validate the model)</a:t>
            </a:r>
          </a:p>
          <a:p>
            <a:pPr>
              <a:lnSpc>
                <a:spcPct val="120000"/>
              </a:lnSpc>
            </a:pPr>
            <a:r>
              <a:rPr lang="en-IN" sz="2400" dirty="0">
                <a:latin typeface="Times New Roman" panose="02020603050405020304" pitchFamily="18" charset="0"/>
                <a:cs typeface="Times New Roman" panose="02020603050405020304" pitchFamily="18" charset="0"/>
              </a:rPr>
              <a:t>Since we are predicting the </a:t>
            </a:r>
            <a:r>
              <a:rPr lang="en-IN" sz="2400" dirty="0" smtClean="0">
                <a:latin typeface="Times New Roman" panose="02020603050405020304" pitchFamily="18" charset="0"/>
                <a:cs typeface="Times New Roman" panose="02020603050405020304" pitchFamily="18" charset="0"/>
              </a:rPr>
              <a:t>lifetime value of customers, this </a:t>
            </a:r>
            <a:r>
              <a:rPr lang="en-IN" sz="2400" dirty="0">
                <a:latin typeface="Times New Roman" panose="02020603050405020304" pitchFamily="18" charset="0"/>
                <a:cs typeface="Times New Roman" panose="02020603050405020304" pitchFamily="18" charset="0"/>
              </a:rPr>
              <a:t>is a </a:t>
            </a:r>
            <a:r>
              <a:rPr lang="en-IN" sz="2400" i="1" dirty="0" smtClean="0">
                <a:latin typeface="Times New Roman" panose="02020603050405020304" pitchFamily="18" charset="0"/>
                <a:cs typeface="Times New Roman" panose="02020603050405020304" pitchFamily="18" charset="0"/>
              </a:rPr>
              <a:t>Regression</a:t>
            </a:r>
            <a:r>
              <a:rPr lang="en-IN" sz="2400" dirty="0" smtClean="0">
                <a:latin typeface="Times New Roman" panose="02020603050405020304" pitchFamily="18" charset="0"/>
                <a:cs typeface="Times New Roman" panose="02020603050405020304" pitchFamily="18" charset="0"/>
              </a:rPr>
              <a:t> problem</a:t>
            </a:r>
          </a:p>
          <a:p>
            <a:pPr>
              <a:lnSpc>
                <a:spcPct val="120000"/>
              </a:lnSpc>
            </a:pPr>
            <a:r>
              <a:rPr lang="en-IN" sz="2400" dirty="0" smtClean="0">
                <a:latin typeface="Times New Roman" panose="02020603050405020304" pitchFamily="18" charset="0"/>
                <a:cs typeface="Times New Roman" panose="02020603050405020304" pitchFamily="18" charset="0"/>
              </a:rPr>
              <a:t>We </a:t>
            </a:r>
            <a:r>
              <a:rPr lang="en-IN" sz="2400" dirty="0">
                <a:latin typeface="Times New Roman" panose="02020603050405020304" pitchFamily="18" charset="0"/>
                <a:cs typeface="Times New Roman" panose="02020603050405020304" pitchFamily="18" charset="0"/>
              </a:rPr>
              <a:t>fit the following models with the training data – </a:t>
            </a:r>
            <a:r>
              <a:rPr lang="en-IN" sz="2400" dirty="0" smtClean="0">
                <a:latin typeface="Times New Roman" panose="02020603050405020304" pitchFamily="18" charset="0"/>
                <a:cs typeface="Times New Roman" panose="02020603050405020304" pitchFamily="18" charset="0"/>
              </a:rPr>
              <a:t>Linear </a:t>
            </a:r>
            <a:r>
              <a:rPr lang="en-IN" sz="2400" dirty="0">
                <a:latin typeface="Times New Roman" panose="02020603050405020304" pitchFamily="18" charset="0"/>
                <a:cs typeface="Times New Roman" panose="02020603050405020304" pitchFamily="18" charset="0"/>
              </a:rPr>
              <a:t>Regression, Decision Tree </a:t>
            </a:r>
            <a:r>
              <a:rPr lang="en-IN" sz="2400" dirty="0" err="1" smtClean="0">
                <a:latin typeface="Times New Roman" panose="02020603050405020304" pitchFamily="18" charset="0"/>
                <a:cs typeface="Times New Roman" panose="02020603050405020304" pitchFamily="18" charset="0"/>
              </a:rPr>
              <a:t>Regressor</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Random Forest </a:t>
            </a:r>
            <a:r>
              <a:rPr lang="en-IN" sz="2400" dirty="0" err="1" smtClean="0">
                <a:latin typeface="Times New Roman" panose="02020603050405020304" pitchFamily="18" charset="0"/>
                <a:cs typeface="Times New Roman" panose="02020603050405020304" pitchFamily="18" charset="0"/>
              </a:rPr>
              <a:t>Regressor</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Gradient Boost and Adaptive Boost</a:t>
            </a:r>
          </a:p>
          <a:p>
            <a:pPr marL="0" indent="0">
              <a:lnSpc>
                <a:spcPct val="120000"/>
              </a:lnSpc>
              <a:buNone/>
            </a:pPr>
            <a:endParaRPr lang="en-IN" sz="2400" dirty="0" smtClean="0">
              <a:latin typeface="Times New Roman" panose="02020603050405020304" pitchFamily="18" charset="0"/>
              <a:cs typeface="Times New Roman" panose="02020603050405020304" pitchFamily="18" charset="0"/>
            </a:endParaRPr>
          </a:p>
          <a:p>
            <a:pPr marL="0" indent="0">
              <a:lnSpc>
                <a:spcPct val="120000"/>
              </a:lnSpc>
              <a:buNone/>
            </a:pP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9708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355"/>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Random Forest </a:t>
            </a:r>
            <a:r>
              <a:rPr lang="en-IN" sz="3600" dirty="0" err="1" smtClean="0">
                <a:latin typeface="Times New Roman" panose="02020603050405020304" pitchFamily="18" charset="0"/>
                <a:cs typeface="Times New Roman" panose="02020603050405020304" pitchFamily="18" charset="0"/>
              </a:rPr>
              <a:t>Regressor</a:t>
            </a:r>
            <a:endParaRPr lang="en-IN" sz="3600" dirty="0"/>
          </a:p>
        </p:txBody>
      </p:sp>
      <p:sp>
        <p:nvSpPr>
          <p:cNvPr id="3" name="Content Placeholder 2"/>
          <p:cNvSpPr>
            <a:spLocks noGrp="1"/>
          </p:cNvSpPr>
          <p:nvPr>
            <p:ph idx="1"/>
          </p:nvPr>
        </p:nvSpPr>
        <p:spPr>
          <a:xfrm>
            <a:off x="660400" y="1300480"/>
            <a:ext cx="10982960" cy="4968240"/>
          </a:xfrm>
        </p:spPr>
        <p:txBody>
          <a:bodyPr>
            <a:normAutofit lnSpcReduction="10000"/>
          </a:bodyPr>
          <a:lstStyle/>
          <a:p>
            <a:pPr>
              <a:lnSpc>
                <a:spcPct val="120000"/>
              </a:lnSpc>
            </a:pPr>
            <a:r>
              <a:rPr lang="en-IN" sz="2400" dirty="0">
                <a:latin typeface="Times New Roman" panose="02020603050405020304" pitchFamily="18" charset="0"/>
                <a:cs typeface="Times New Roman" panose="02020603050405020304" pitchFamily="18" charset="0"/>
              </a:rPr>
              <a:t>Random forest is a supervised learning </a:t>
            </a:r>
            <a:r>
              <a:rPr lang="en-IN" sz="2400" dirty="0" smtClean="0">
                <a:latin typeface="Times New Roman" panose="02020603050405020304" pitchFamily="18" charset="0"/>
                <a:cs typeface="Times New Roman" panose="02020603050405020304" pitchFamily="18" charset="0"/>
              </a:rPr>
              <a:t>algorithm</a:t>
            </a:r>
          </a:p>
          <a:p>
            <a:pPr>
              <a:lnSpc>
                <a:spcPct val="120000"/>
              </a:lnSpc>
            </a:pP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"forest" it builds, is an ensemble of decision trees, usually trained with the “bagging” method. The general idea of the bagging method is that a combination of learning models increases the overall </a:t>
            </a:r>
            <a:r>
              <a:rPr lang="en-IN" sz="2400" dirty="0" smtClean="0">
                <a:latin typeface="Times New Roman" panose="02020603050405020304" pitchFamily="18" charset="0"/>
                <a:cs typeface="Times New Roman" panose="02020603050405020304" pitchFamily="18" charset="0"/>
              </a:rPr>
              <a:t>result</a:t>
            </a:r>
          </a:p>
          <a:p>
            <a:pPr>
              <a:lnSpc>
                <a:spcPct val="120000"/>
              </a:lnSpc>
            </a:pPr>
            <a:r>
              <a:rPr lang="en-IN" sz="2400" dirty="0">
                <a:latin typeface="Times New Roman" panose="02020603050405020304" pitchFamily="18" charset="0"/>
                <a:cs typeface="Times New Roman" panose="02020603050405020304" pitchFamily="18" charset="0"/>
              </a:rPr>
              <a:t>Random forest adds additional randomness to the model, while growing the trees. Instead of searching for the most important feature while splitting a node, it searches for the best feature among a random subset of </a:t>
            </a:r>
            <a:r>
              <a:rPr lang="en-IN" sz="2400" dirty="0" smtClean="0">
                <a:latin typeface="Times New Roman" panose="02020603050405020304" pitchFamily="18" charset="0"/>
                <a:cs typeface="Times New Roman" panose="02020603050405020304" pitchFamily="18" charset="0"/>
              </a:rPr>
              <a:t>features</a:t>
            </a:r>
          </a:p>
          <a:p>
            <a:pPr>
              <a:lnSpc>
                <a:spcPct val="120000"/>
              </a:lnSpc>
            </a:pPr>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results in a wide diversity that generally results in a better </a:t>
            </a:r>
            <a:r>
              <a:rPr lang="en-IN" sz="2400" dirty="0" smtClean="0">
                <a:latin typeface="Times New Roman" panose="02020603050405020304" pitchFamily="18" charset="0"/>
                <a:cs typeface="Times New Roman" panose="02020603050405020304" pitchFamily="18" charset="0"/>
              </a:rPr>
              <a:t>model</a:t>
            </a:r>
          </a:p>
          <a:p>
            <a:pPr>
              <a:lnSpc>
                <a:spcPct val="120000"/>
              </a:lnSpc>
            </a:pPr>
            <a:r>
              <a:rPr lang="en-IN" sz="2400" dirty="0" smtClean="0">
                <a:latin typeface="Times New Roman" panose="02020603050405020304" pitchFamily="18" charset="0"/>
                <a:cs typeface="Times New Roman" panose="02020603050405020304" pitchFamily="18" charset="0"/>
              </a:rPr>
              <a:t>Random </a:t>
            </a:r>
            <a:r>
              <a:rPr lang="en-IN" sz="2400" dirty="0">
                <a:latin typeface="Times New Roman" panose="02020603050405020304" pitchFamily="18" charset="0"/>
                <a:cs typeface="Times New Roman" panose="02020603050405020304" pitchFamily="18" charset="0"/>
              </a:rPr>
              <a:t>forest prevents </a:t>
            </a:r>
            <a:r>
              <a:rPr lang="en-IN" sz="2400" dirty="0" smtClean="0">
                <a:latin typeface="Times New Roman" panose="02020603050405020304" pitchFamily="18" charset="0"/>
                <a:cs typeface="Times New Roman" panose="02020603050405020304" pitchFamily="18" charset="0"/>
              </a:rPr>
              <a:t>Overfitting </a:t>
            </a:r>
            <a:r>
              <a:rPr lang="en-IN" sz="2400" dirty="0">
                <a:latin typeface="Times New Roman" panose="02020603050405020304" pitchFamily="18" charset="0"/>
                <a:cs typeface="Times New Roman" panose="02020603050405020304" pitchFamily="18" charset="0"/>
              </a:rPr>
              <a:t>by creating random subsets of the features and building smaller trees using those subsets</a:t>
            </a: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29443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3146</TotalTime>
  <Words>2359</Words>
  <Application>Microsoft Office PowerPoint</Application>
  <PresentationFormat>Widescreen</PresentationFormat>
  <Paragraphs>132</Paragraphs>
  <Slides>21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Customer Analytics – Customer Lifetime Valuation Modeling</vt:lpstr>
      <vt:lpstr>What is “Customer Value”?</vt:lpstr>
      <vt:lpstr>Customer Lifetime Value</vt:lpstr>
      <vt:lpstr>Customer Lifetime Value</vt:lpstr>
      <vt:lpstr>Customer Lifetime Value</vt:lpstr>
      <vt:lpstr>Python Case Study – Customer Lifetime Valuation Modeling</vt:lpstr>
      <vt:lpstr>Python Case Study – Customer Lifetime Valuation Modeling</vt:lpstr>
      <vt:lpstr>Python Case Study – Customer Lifetime Valuation Modeling</vt:lpstr>
      <vt:lpstr>Random Forest Regressor</vt:lpstr>
      <vt:lpstr>AdaBoost Regressor</vt:lpstr>
      <vt:lpstr>GradientBoosting Regressor</vt:lpstr>
      <vt:lpstr>Python Case Study – Customer Lifetime Valuation Modeling</vt:lpstr>
      <vt:lpstr>Python Case Study – Customer Lifetime Valuation Modeling</vt:lpstr>
      <vt:lpstr>Python Case Study – Customer Lifetime Valuation Modeling</vt:lpstr>
      <vt:lpstr>Python Case Study – Customer Lifetime Valuation Modeling</vt:lpstr>
      <vt:lpstr>SHAP – creating the SHAP explainer</vt:lpstr>
      <vt:lpstr>SHAP – creating the SHAP explainer</vt:lpstr>
      <vt:lpstr>SHAP – creating the SHAP explainer</vt:lpstr>
      <vt:lpstr>SHAP values – summary plot</vt:lpstr>
      <vt:lpstr>SHAP values – summary plot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IN BANKING</dc:title>
  <dc:creator>Windows User</dc:creator>
  <cp:lastModifiedBy>Windows User</cp:lastModifiedBy>
  <cp:revision>193</cp:revision>
  <dcterms:created xsi:type="dcterms:W3CDTF">2021-05-17T06:29:12Z</dcterms:created>
  <dcterms:modified xsi:type="dcterms:W3CDTF">2021-06-15T05:03:17Z</dcterms:modified>
</cp:coreProperties>
</file>