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62FA9E-B2DF-4400-8810-AB8BEC142F7C}" type="datetimeFigureOut">
              <a:rPr lang="en-IN" smtClean="0"/>
              <a:t>03-06-2021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34D4B1-1D16-4621-AB5A-9B4087486FB3}" type="slidenum">
              <a:rPr lang="en-IN" smtClean="0"/>
              <a:t>‹#›</a:t>
            </a:fld>
            <a:endParaRPr lang="en-IN"/>
          </a:p>
        </p:txBody>
      </p:sp>
    </p:spTree>
    <p:extLst>
      <p:ext uri="{BB962C8B-B14F-4D97-AF65-F5344CB8AC3E}">
        <p14:creationId xmlns:p14="http://schemas.microsoft.com/office/powerpoint/2010/main" val="3738465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b="1" dirty="0" smtClean="0"/>
              <a:t>Text With</a:t>
            </a:r>
            <a:r>
              <a:rPr lang="en-IN" b="1" baseline="0" dirty="0" smtClean="0"/>
              <a:t> </a:t>
            </a:r>
            <a:r>
              <a:rPr lang="en-IN" b="1" dirty="0" smtClean="0"/>
              <a:t>Image</a:t>
            </a:r>
            <a:r>
              <a:rPr lang="en-IN" b="1" baseline="0" dirty="0" smtClean="0"/>
              <a:t> </a:t>
            </a:r>
          </a:p>
          <a:p>
            <a:r>
              <a:rPr lang="en-IN" b="1" baseline="0" dirty="0" smtClean="0"/>
              <a:t>Image Link: </a:t>
            </a:r>
            <a:r>
              <a:rPr lang="en-IN" b="0" dirty="0" smtClean="0"/>
              <a:t>https://www.vecteezy.com/vector-art/162684-linear-finance-and-banking-vector-elements</a:t>
            </a:r>
          </a:p>
          <a:p>
            <a:endParaRPr lang="en-IN" b="0" dirty="0" smtClean="0"/>
          </a:p>
          <a:p>
            <a:endParaRPr lang="en-IN" b="0" dirty="0"/>
          </a:p>
        </p:txBody>
      </p:sp>
      <p:sp>
        <p:nvSpPr>
          <p:cNvPr id="4" name="Slide Number Placeholder 3"/>
          <p:cNvSpPr>
            <a:spLocks noGrp="1"/>
          </p:cNvSpPr>
          <p:nvPr>
            <p:ph type="sldNum" sz="quarter" idx="10"/>
          </p:nvPr>
        </p:nvSpPr>
        <p:spPr>
          <a:xfrm>
            <a:off x="5179484" y="6513910"/>
            <a:ext cx="3962400" cy="344090"/>
          </a:xfrm>
          <a:prstGeom prst="rect">
            <a:avLst/>
          </a:prstGeom>
        </p:spPr>
        <p:txBody>
          <a:bodyPr/>
          <a:lstStyle/>
          <a:p>
            <a:fld id="{32B84097-4640-427D-A3A7-237299D8D0C5}" type="slidenum">
              <a:rPr lang="en-IN" smtClean="0"/>
              <a:t>2</a:t>
            </a:fld>
            <a:endParaRPr lang="en-IN"/>
          </a:p>
        </p:txBody>
      </p:sp>
    </p:spTree>
    <p:extLst>
      <p:ext uri="{BB962C8B-B14F-4D97-AF65-F5344CB8AC3E}">
        <p14:creationId xmlns:p14="http://schemas.microsoft.com/office/powerpoint/2010/main" val="118838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2400" b="1" dirty="0" smtClean="0">
                <a:latin typeface="Aktiv Grotesk"/>
              </a:rPr>
              <a:t>Images With Text</a:t>
            </a:r>
          </a:p>
          <a:p>
            <a:r>
              <a:rPr lang="en-IN" sz="2400" b="1" dirty="0" smtClean="0">
                <a:latin typeface="Aktiv Grotesk"/>
              </a:rPr>
              <a:t>Image – 1</a:t>
            </a:r>
            <a:r>
              <a:rPr lang="en-IN" sz="2400" b="1" baseline="0" dirty="0" smtClean="0">
                <a:latin typeface="Aktiv Grotesk"/>
              </a:rPr>
              <a:t> </a:t>
            </a:r>
            <a:r>
              <a:rPr lang="en-IN" sz="2400" b="1" dirty="0" smtClean="0">
                <a:latin typeface="Aktiv Grotesk"/>
              </a:rPr>
              <a:t>Link: </a:t>
            </a:r>
            <a:r>
              <a:rPr lang="en-IN" sz="2400" b="0" dirty="0" smtClean="0">
                <a:latin typeface="Aktiv Grotesk"/>
              </a:rPr>
              <a:t>https://www.vecteezy.com/vector-art/217025-house-shaped-piggy-bank</a:t>
            </a:r>
          </a:p>
          <a:p>
            <a:r>
              <a:rPr lang="en-IN" sz="2400" b="1" dirty="0" smtClean="0">
                <a:latin typeface="Aktiv Grotesk"/>
              </a:rPr>
              <a:t>Image – 2 Link: </a:t>
            </a:r>
            <a:r>
              <a:rPr lang="en-IN" sz="2400" b="0" dirty="0" smtClean="0">
                <a:latin typeface="Aktiv Grotesk"/>
              </a:rPr>
              <a:t>https://www.vecteezy.com/vector-art/173769-phising-vector</a:t>
            </a:r>
          </a:p>
          <a:p>
            <a:r>
              <a:rPr lang="en-IN" sz="2400" b="1" dirty="0" smtClean="0">
                <a:latin typeface="Aktiv Grotesk"/>
              </a:rPr>
              <a:t>Image – 3 Link: </a:t>
            </a:r>
            <a:r>
              <a:rPr lang="en-IN" sz="2400" b="0" dirty="0" smtClean="0">
                <a:latin typeface="Aktiv Grotesk"/>
              </a:rPr>
              <a:t>https://nichetc.com.au/what-is-credit-risk-exposure/</a:t>
            </a:r>
          </a:p>
          <a:p>
            <a:endParaRPr lang="en-IN" sz="2400" b="1" dirty="0" smtClean="0">
              <a:latin typeface="Aktiv Grotesk"/>
            </a:endParaRPr>
          </a:p>
          <a:p>
            <a:r>
              <a:rPr lang="en-IN" sz="2400" b="1" dirty="0" smtClean="0">
                <a:latin typeface="Aktiv Grotesk"/>
              </a:rPr>
              <a:t>Instructor</a:t>
            </a:r>
            <a:r>
              <a:rPr lang="en-IN" sz="2400" b="1" baseline="0" dirty="0" smtClean="0">
                <a:latin typeface="Aktiv Grotesk"/>
              </a:rPr>
              <a:t> Notes:</a:t>
            </a:r>
          </a:p>
          <a:p>
            <a:r>
              <a:rPr lang="en-IN" sz="2400" b="1" baseline="0" dirty="0" smtClean="0">
                <a:latin typeface="Aktiv Grotesk"/>
              </a:rPr>
              <a:t>Marketing/Campaign Analytics</a:t>
            </a:r>
          </a:p>
          <a:p>
            <a:r>
              <a:rPr lang="en-US" sz="2400" b="0" dirty="0" smtClean="0">
                <a:latin typeface="Aktiv Grotesk"/>
              </a:rPr>
              <a:t>The key to success in marketing is to make a customized offer that suits the particular client’s needs and preferences. Data analytics enables us to create personalized marketing that offers the right product to the right person at the right time on the right device. Data mining is widely used for target selection to identify the potential customers for a new product. Data scientists utilize the behavioral, demographic, and historical purchase data to build a model that predicts the probability of a customer’s response to a promotion or an offer. Therefore, banks can make an efficient, personalized outreach and improve their relationships with customers.</a:t>
            </a:r>
          </a:p>
          <a:p>
            <a:endParaRPr lang="en-US" sz="2400" b="0" dirty="0" smtClean="0">
              <a:latin typeface="Aktiv Grotesk"/>
            </a:endParaRPr>
          </a:p>
          <a:p>
            <a:r>
              <a:rPr lang="en-US" sz="2400" b="1" dirty="0" smtClean="0">
                <a:latin typeface="Aktiv Grotesk"/>
              </a:rPr>
              <a:t>Fraud</a:t>
            </a:r>
            <a:r>
              <a:rPr lang="en-US" sz="2400" b="1" baseline="0" dirty="0" smtClean="0">
                <a:latin typeface="Aktiv Grotesk"/>
              </a:rPr>
              <a:t> Detection</a:t>
            </a:r>
          </a:p>
          <a:p>
            <a:r>
              <a:rPr lang="en-US" sz="2400" b="0" dirty="0" smtClean="0">
                <a:latin typeface="Aktiv Grotesk"/>
              </a:rPr>
              <a:t>Proactive fraud detection in banking is essential for providing security to customers and employees. The sooner a bank detects fraud, the faster it can restrict account activity to minimize loses. By implementing a series of fraud detection schemes banks can achieve necessary protection and avoid significant loses.</a:t>
            </a:r>
          </a:p>
          <a:p>
            <a:r>
              <a:rPr lang="en-US" sz="2400" b="0" dirty="0" smtClean="0">
                <a:latin typeface="Aktiv Grotesk"/>
              </a:rPr>
              <a:t>The key steps to fraud detection include:</a:t>
            </a:r>
          </a:p>
          <a:p>
            <a:pPr marL="342900" indent="-342900">
              <a:buFont typeface="Wingdings" panose="05000000000000000000" pitchFamily="2" charset="2"/>
              <a:buChar char="§"/>
            </a:pPr>
            <a:r>
              <a:rPr lang="en-US" sz="2400" b="0" dirty="0" smtClean="0">
                <a:latin typeface="Aktiv Grotesk"/>
              </a:rPr>
              <a:t>Obtaining data samplings for model estimation and preliminary testing</a:t>
            </a:r>
          </a:p>
          <a:p>
            <a:pPr marL="342900" indent="-342900">
              <a:buFont typeface="Wingdings" panose="05000000000000000000" pitchFamily="2" charset="2"/>
              <a:buChar char="§"/>
            </a:pPr>
            <a:r>
              <a:rPr lang="en-US" sz="2400" b="0" dirty="0" smtClean="0">
                <a:latin typeface="Aktiv Grotesk"/>
              </a:rPr>
              <a:t>Model estimation</a:t>
            </a:r>
          </a:p>
          <a:p>
            <a:pPr marL="342900" indent="-342900">
              <a:buFont typeface="Wingdings" panose="05000000000000000000" pitchFamily="2" charset="2"/>
              <a:buChar char="§"/>
            </a:pPr>
            <a:r>
              <a:rPr lang="en-US" sz="2400" b="0" dirty="0" smtClean="0">
                <a:latin typeface="Aktiv Grotesk"/>
              </a:rPr>
              <a:t>Testing stage and deployment.</a:t>
            </a:r>
          </a:p>
          <a:p>
            <a:endParaRPr lang="en-US" sz="2400" b="0" dirty="0" smtClean="0">
              <a:latin typeface="Aktiv Grotesk"/>
            </a:endParaRPr>
          </a:p>
          <a:p>
            <a:r>
              <a:rPr lang="en-US" sz="2400" b="0" dirty="0" smtClean="0">
                <a:latin typeface="Aktiv Grotesk"/>
              </a:rPr>
              <a:t>An example of efficient fraud detection is when some unusually high transactions occur and the bank's fraud prevention system is set up to put them on hold until the account holder confirms the deal. For new accounts, fraud detection algorithms can investigate unusually high purchases of popular items, or multiple accounts opened in a short period with similar data.</a:t>
            </a:r>
          </a:p>
          <a:p>
            <a:r>
              <a:rPr lang="en-US" sz="2400" b="0" dirty="0" smtClean="0">
                <a:latin typeface="Aktiv Grotesk"/>
              </a:rPr>
              <a:t>Rules are great for detecting some type of frauds but they can fire a lot of false positives or false negatives in some cases because they have predefined threshold values. ML comes for help and reduce the risk of frauds and the risk of business to lose money. With the combination of rules and machine learning, detection of the fraud would be more precise and confident.</a:t>
            </a:r>
          </a:p>
          <a:p>
            <a:endParaRPr lang="en-IN" sz="2400" b="0" dirty="0" smtClean="0">
              <a:latin typeface="Aktiv Grotesk"/>
            </a:endParaRPr>
          </a:p>
          <a:p>
            <a:r>
              <a:rPr lang="en-IN" sz="2400" b="1" dirty="0" smtClean="0">
                <a:latin typeface="Aktiv Grotesk"/>
              </a:rPr>
              <a:t>Risk </a:t>
            </a:r>
            <a:r>
              <a:rPr lang="en-IN" sz="2400" b="1" dirty="0" err="1" smtClean="0">
                <a:latin typeface="Aktiv Grotesk"/>
              </a:rPr>
              <a:t>Modeling</a:t>
            </a:r>
            <a:endParaRPr lang="en-IN" sz="2400" b="1" dirty="0" smtClean="0">
              <a:latin typeface="Aktiv Grotesk"/>
            </a:endParaRPr>
          </a:p>
          <a:p>
            <a:r>
              <a:rPr lang="en-US" sz="2400" b="0" dirty="0" smtClean="0">
                <a:latin typeface="Aktiv Grotesk"/>
              </a:rPr>
              <a:t>When a customer applies for a loan, banks and other credit providers use statistical models to determine whether to grant the loan based on the likelihood of the loan being repaid. The factors involved in determining this likelihood are complex, and extensive statistical analysis and modeling are required to predict the outcome for each individual case. When the company receives a loan application, the company has to decide for loan approval based on the applicant’s profile. </a:t>
            </a:r>
          </a:p>
          <a:p>
            <a:r>
              <a:rPr lang="en-US" sz="2400" b="0" dirty="0" smtClean="0">
                <a:latin typeface="Aktiv Grotesk"/>
              </a:rPr>
              <a:t>Two types of risks are associated with the bank’s decision: If the applicant is likely to repay the loan, then not approving the loan results in a loss of business to the company (and) If the applicant is not likely to repay the loan, i.e. he/she is likely to default, then approving the loan may lead to a financial loss for the company.</a:t>
            </a:r>
          </a:p>
          <a:p>
            <a:endParaRPr lang="en-US" sz="2400" b="0" dirty="0" smtClean="0">
              <a:latin typeface="Aktiv Grotesk"/>
            </a:endParaRPr>
          </a:p>
          <a:p>
            <a:r>
              <a:rPr lang="en-US" sz="2400" b="0" dirty="0" smtClean="0">
                <a:latin typeface="Aktiv Grotesk"/>
              </a:rPr>
              <a:t>Risk Modeling helps them to formulate new strategies for assessing their performance. Credit Risk Modeling is one of its most important aspects. Credit Risk Modeling allows banks to analyze how their loan will be repaid.</a:t>
            </a:r>
          </a:p>
          <a:p>
            <a:r>
              <a:rPr lang="en-US" sz="2400" b="0" dirty="0" smtClean="0">
                <a:latin typeface="Aktiv Grotesk"/>
              </a:rPr>
              <a:t>In credit risks, there is a chance of the borrower not being able to repay the loan. There are many factors in credit risk that makes it a complex task for the banks.</a:t>
            </a:r>
          </a:p>
          <a:p>
            <a:endParaRPr lang="en-US" sz="2400" b="0" dirty="0" smtClean="0">
              <a:latin typeface="Aktiv Grotesk"/>
            </a:endParaRPr>
          </a:p>
          <a:p>
            <a:r>
              <a:rPr lang="en-US" sz="2400" b="0" dirty="0" smtClean="0">
                <a:latin typeface="Aktiv Grotesk"/>
              </a:rPr>
              <a:t>With Risk Modeling, banks are able to analyze the default rate and develop strategies to reinforce their lending schemes. With the help of Big Data and Data Science, banking industries are able to analyze and classify defaulters before sanctioning loan in a high-risk scenario.</a:t>
            </a:r>
          </a:p>
          <a:p>
            <a:r>
              <a:rPr lang="en-US" sz="2400" b="0" dirty="0" smtClean="0">
                <a:latin typeface="Aktiv Grotesk"/>
              </a:rPr>
              <a:t>Risk Modeling also applies to the overall functioning of the bank where analytical tools used to quantify the performance of the banks and also keep a track of their performance.</a:t>
            </a:r>
            <a:endParaRPr lang="en-IN" sz="2400" b="0" dirty="0">
              <a:latin typeface="Aktiv Grotesk"/>
            </a:endParaRPr>
          </a:p>
        </p:txBody>
      </p:sp>
    </p:spTree>
    <p:extLst>
      <p:ext uri="{BB962C8B-B14F-4D97-AF65-F5344CB8AC3E}">
        <p14:creationId xmlns:p14="http://schemas.microsoft.com/office/powerpoint/2010/main" val="2814928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2400" b="1" dirty="0" smtClean="0">
                <a:latin typeface="Aktiv Grotesk"/>
              </a:rPr>
              <a:t>Images With Text</a:t>
            </a:r>
          </a:p>
          <a:p>
            <a:r>
              <a:rPr lang="en-IN" sz="2400" b="1" dirty="0" smtClean="0">
                <a:latin typeface="Aktiv Grotesk"/>
              </a:rPr>
              <a:t>Image – 1</a:t>
            </a:r>
            <a:r>
              <a:rPr lang="en-IN" sz="2400" b="1" baseline="0" dirty="0" smtClean="0">
                <a:latin typeface="Aktiv Grotesk"/>
              </a:rPr>
              <a:t> </a:t>
            </a:r>
            <a:r>
              <a:rPr lang="en-IN" sz="2400" b="1" dirty="0" smtClean="0">
                <a:latin typeface="Aktiv Grotesk"/>
              </a:rPr>
              <a:t>Link</a:t>
            </a:r>
            <a:r>
              <a:rPr lang="en-IN" sz="2400" b="0" dirty="0" smtClean="0">
                <a:latin typeface="Aktiv Grotesk"/>
              </a:rPr>
              <a:t>:  https://www.vecteezy.com/vector-art/160573-referral-business-people-vector-flat-illustration</a:t>
            </a:r>
          </a:p>
          <a:p>
            <a:r>
              <a:rPr lang="en-IN" sz="2400" b="1" dirty="0" smtClean="0">
                <a:latin typeface="Aktiv Grotesk"/>
              </a:rPr>
              <a:t>Image – 2</a:t>
            </a:r>
            <a:r>
              <a:rPr lang="en-IN" sz="2400" b="1" baseline="0" dirty="0" smtClean="0">
                <a:latin typeface="Aktiv Grotesk"/>
              </a:rPr>
              <a:t> </a:t>
            </a:r>
            <a:r>
              <a:rPr lang="en-IN" sz="2400" b="1" dirty="0" smtClean="0">
                <a:latin typeface="Aktiv Grotesk"/>
              </a:rPr>
              <a:t>Link</a:t>
            </a:r>
            <a:r>
              <a:rPr lang="en-IN" sz="2400" b="0" dirty="0" smtClean="0">
                <a:latin typeface="Aktiv Grotesk"/>
              </a:rPr>
              <a:t>:  https://www.vecteezy.com/vector-art/147450-free-outstanding-testimonial-vectors</a:t>
            </a:r>
          </a:p>
          <a:p>
            <a:endParaRPr lang="en-IN" sz="2400" b="1" dirty="0" smtClean="0">
              <a:latin typeface="Aktiv Grotesk"/>
            </a:endParaRPr>
          </a:p>
          <a:p>
            <a:r>
              <a:rPr lang="en-IN" sz="2400" b="1" dirty="0" smtClean="0">
                <a:latin typeface="Aktiv Grotesk"/>
              </a:rPr>
              <a:t>Instructor</a:t>
            </a:r>
            <a:r>
              <a:rPr lang="en-IN" sz="2400" b="1" baseline="0" dirty="0" smtClean="0">
                <a:latin typeface="Aktiv Grotesk"/>
              </a:rPr>
              <a:t> Notes:</a:t>
            </a:r>
          </a:p>
          <a:p>
            <a:r>
              <a:rPr lang="en-IN" sz="2400" b="1" baseline="0" dirty="0" smtClean="0">
                <a:latin typeface="Aktiv Grotesk"/>
              </a:rPr>
              <a:t>Lifetime Value Prediction</a:t>
            </a:r>
          </a:p>
          <a:p>
            <a:r>
              <a:rPr lang="en-US" sz="2400" b="0" dirty="0" smtClean="0">
                <a:latin typeface="Aktiv Grotesk"/>
              </a:rPr>
              <a:t>Customer lifetime value (CLV) is a prediction of all the value a business will derive from their entire relationship with a customer. The importance of this measure is growing fast, as it helps to create and sustain beneficial relationships with selected customers, therefore generating higher profitability and business growth.</a:t>
            </a:r>
          </a:p>
          <a:p>
            <a:r>
              <a:rPr lang="en-US" sz="2400" b="0" dirty="0" smtClean="0">
                <a:latin typeface="Aktiv Grotesk"/>
              </a:rPr>
              <a:t>We invest in customers (acquisition costs, offline ads, promotions, discounts &amp; etc.) to generate revenue and be profitable. Naturally, these actions make some customers super valuable in terms of lifetime value but there are always some customers who pull down the profitability. We need to identify these behavior patterns, segment customers and act accordingly.</a:t>
            </a:r>
          </a:p>
          <a:p>
            <a:r>
              <a:rPr lang="en-US" sz="2400" b="0" dirty="0" smtClean="0">
                <a:latin typeface="Aktiv Grotesk"/>
              </a:rPr>
              <a:t> Lifetime Value</a:t>
            </a:r>
            <a:r>
              <a:rPr lang="en-US" sz="2400" b="0" baseline="0" dirty="0" smtClean="0">
                <a:latin typeface="Aktiv Grotesk"/>
              </a:rPr>
              <a:t> =</a:t>
            </a:r>
            <a:r>
              <a:rPr lang="en-US" sz="2400" b="0" dirty="0" smtClean="0">
                <a:latin typeface="Aktiv Grotesk"/>
              </a:rPr>
              <a:t> Total Gross Revenue - Total Cost; this equation now gives us the historical lifetime value. If we see some customers having very high negative lifetime value historically, it could be too late to take an action.</a:t>
            </a:r>
          </a:p>
          <a:p>
            <a:r>
              <a:rPr lang="en-US" sz="2400" b="0" dirty="0" smtClean="0">
                <a:latin typeface="Aktiv Grotesk"/>
              </a:rPr>
              <a:t>There are many tools and approaches in the data scientists’ arsenal to develop a CLV model such as Generalized linear models (GLM), Stepwise regression, Classification, and regression trees (CART). Building a predictive model to determine the future marketing strategies based on CLV is an invaluable process for maintaining good customer relations during each customer’s lifetime with the company that results in higher proﬁtability and growth.</a:t>
            </a:r>
          </a:p>
          <a:p>
            <a:endParaRPr lang="en-US" sz="2400" b="1" dirty="0" smtClean="0">
              <a:latin typeface="Aktiv Grotesk"/>
            </a:endParaRPr>
          </a:p>
          <a:p>
            <a:r>
              <a:rPr lang="en-US" sz="2400" b="1" baseline="0" dirty="0" smtClean="0">
                <a:latin typeface="Aktiv Grotesk"/>
              </a:rPr>
              <a:t>Recommendation Engines</a:t>
            </a:r>
          </a:p>
          <a:p>
            <a:r>
              <a:rPr lang="en-US" sz="2400" b="0" dirty="0" smtClean="0">
                <a:latin typeface="Aktiv Grotesk"/>
              </a:rPr>
              <a:t>To build a recommendation engine, data specialists analyze and process a lot of information, identify customer profiles, and capture data showing their interactions to avoid repeating offers.</a:t>
            </a:r>
            <a:r>
              <a:rPr lang="en-US" sz="2400" b="0" baseline="0" dirty="0" smtClean="0">
                <a:latin typeface="Aktiv Grotesk"/>
              </a:rPr>
              <a:t> </a:t>
            </a:r>
            <a:r>
              <a:rPr lang="en-US" sz="2400" b="0" dirty="0" smtClean="0">
                <a:latin typeface="Aktiv Grotesk"/>
              </a:rPr>
              <a:t>The type of recommendation engines depends on the filtering method of the algorithm. </a:t>
            </a:r>
          </a:p>
          <a:p>
            <a:r>
              <a:rPr lang="en-US" sz="2400" b="0" dirty="0" smtClean="0">
                <a:latin typeface="Aktiv Grotesk"/>
              </a:rPr>
              <a:t>Collaborative filtering methods can be either user-based, or item-based, and work with user behavior to analyze other users’ preferences, then make recommendations to the new user.</a:t>
            </a:r>
            <a:r>
              <a:rPr lang="en-US" sz="2400" b="0" baseline="0" dirty="0" smtClean="0">
                <a:latin typeface="Aktiv Grotesk"/>
              </a:rPr>
              <a:t> </a:t>
            </a:r>
            <a:r>
              <a:rPr lang="en-US" sz="2400" b="0" dirty="0" smtClean="0">
                <a:latin typeface="Aktiv Grotesk"/>
              </a:rPr>
              <a:t>The main challenge in collaborative filtering approach is using a huge amount of data that causes computation problems and increased price.</a:t>
            </a:r>
          </a:p>
          <a:p>
            <a:r>
              <a:rPr lang="en-US" sz="2400" b="0" dirty="0" smtClean="0">
                <a:latin typeface="Aktiv Grotesk"/>
              </a:rPr>
              <a:t>Content-based filtering works with more simple algorithms, which recommend similar items to the ones the user engages with referring to a previous activity. These methods can fail in case of complex behaviors or unclear connections. There is also a hybrid type of engines, combining collaborative and content-based filtering.</a:t>
            </a:r>
            <a:endParaRPr lang="en-IN" sz="2400" b="0" dirty="0" smtClean="0">
              <a:latin typeface="Aktiv Grotesk"/>
            </a:endParaRPr>
          </a:p>
          <a:p>
            <a:endParaRPr lang="en-IN" sz="2400" b="1" dirty="0" smtClean="0">
              <a:latin typeface="Aktiv Grotesk"/>
            </a:endParaRPr>
          </a:p>
          <a:p>
            <a:r>
              <a:rPr lang="en-IN" sz="2400" b="1" dirty="0" smtClean="0">
                <a:latin typeface="Aktiv Grotesk"/>
              </a:rPr>
              <a:t>Risk </a:t>
            </a:r>
            <a:r>
              <a:rPr lang="en-IN" sz="2400" b="1" dirty="0" err="1" smtClean="0">
                <a:latin typeface="Aktiv Grotesk"/>
              </a:rPr>
              <a:t>Modeling</a:t>
            </a:r>
            <a:endParaRPr lang="en-IN" sz="2400" b="1" dirty="0" smtClean="0">
              <a:latin typeface="Aktiv Grotesk"/>
            </a:endParaRPr>
          </a:p>
          <a:p>
            <a:r>
              <a:rPr lang="en-US" sz="2400" b="0" dirty="0" smtClean="0">
                <a:latin typeface="Aktiv Grotesk"/>
              </a:rPr>
              <a:t>When a customer applies for a loan, banks and other credit providers use statistical models to determine whether to grant the loan based on the likelihood of the loan being repaid. The factors involved in determining this likelihood are complex, and extensive statistical analysis and modeling are required to predict the outcome for each individual case. When the company receives a loan application, the company has to decide for loan approval based on the applicant’s profile. </a:t>
            </a:r>
          </a:p>
          <a:p>
            <a:r>
              <a:rPr lang="en-US" sz="2400" b="0" dirty="0" smtClean="0">
                <a:latin typeface="Aktiv Grotesk"/>
              </a:rPr>
              <a:t>Two types of risks are associated with the bank’s decision: If the applicant is likely to repay the loan, then not approving the loan results in a loss of business to the company (and) If the applicant is not likely to repay the loan, i.e. he/she is likely to default, then approving the loan may lead to a financial loss for the company.</a:t>
            </a:r>
          </a:p>
          <a:p>
            <a:endParaRPr lang="en-US" sz="2400" b="0" dirty="0" smtClean="0">
              <a:latin typeface="Aktiv Grotesk"/>
            </a:endParaRPr>
          </a:p>
          <a:p>
            <a:r>
              <a:rPr lang="en-US" sz="2400" b="0" dirty="0" smtClean="0">
                <a:latin typeface="Aktiv Grotesk"/>
              </a:rPr>
              <a:t>Risk Modeling helps them to formulate new strategies for assessing their performance. Credit Risk Modeling is one of its most important aspects. Credit Risk Modeling allows banks to analyze how their loan will be repaid.</a:t>
            </a:r>
          </a:p>
          <a:p>
            <a:r>
              <a:rPr lang="en-US" sz="2400" b="0" dirty="0" smtClean="0">
                <a:latin typeface="Aktiv Grotesk"/>
              </a:rPr>
              <a:t>In credit risks, there is a chance of the borrower not being able to repay the loan. There are many factors in credit risk that makes it a complex task for the banks.</a:t>
            </a:r>
          </a:p>
          <a:p>
            <a:endParaRPr lang="en-US" sz="2400" b="0" dirty="0" smtClean="0">
              <a:latin typeface="Aktiv Grotesk"/>
            </a:endParaRPr>
          </a:p>
          <a:p>
            <a:r>
              <a:rPr lang="en-US" sz="2400" b="0" dirty="0" smtClean="0">
                <a:latin typeface="Aktiv Grotesk"/>
              </a:rPr>
              <a:t>With Risk Modeling, banks are able to analyze the default rate and develop strategies to reinforce their lending schemes. With the help of Big Data and Data Science, banking industries are able to analyze and classify defaulters before sanctioning loan in a high-risk scenario.</a:t>
            </a:r>
          </a:p>
          <a:p>
            <a:r>
              <a:rPr lang="en-US" sz="2400" b="0" dirty="0" smtClean="0">
                <a:latin typeface="Aktiv Grotesk"/>
              </a:rPr>
              <a:t>Risk Modeling also applies to the overall functioning of the bank where analytical tools used to quantify the performance of the banks and also keep a track of their performance.</a:t>
            </a:r>
            <a:endParaRPr lang="en-IN" sz="2400" b="0" dirty="0">
              <a:latin typeface="Aktiv Grotesk"/>
            </a:endParaRPr>
          </a:p>
        </p:txBody>
      </p:sp>
    </p:spTree>
    <p:extLst>
      <p:ext uri="{BB962C8B-B14F-4D97-AF65-F5344CB8AC3E}">
        <p14:creationId xmlns:p14="http://schemas.microsoft.com/office/powerpoint/2010/main" val="3632903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D8C3320-F4B7-4935-919E-E4BED6F1F7D9}"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4D1D6-825D-427A-B6AB-A7E2F17DC36D}" type="slidenum">
              <a:rPr lang="en-IN" smtClean="0"/>
              <a:t>‹#›</a:t>
            </a:fld>
            <a:endParaRPr lang="en-IN"/>
          </a:p>
        </p:txBody>
      </p:sp>
    </p:spTree>
    <p:extLst>
      <p:ext uri="{BB962C8B-B14F-4D97-AF65-F5344CB8AC3E}">
        <p14:creationId xmlns:p14="http://schemas.microsoft.com/office/powerpoint/2010/main" val="287636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D8C3320-F4B7-4935-919E-E4BED6F1F7D9}"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4D1D6-825D-427A-B6AB-A7E2F17DC36D}" type="slidenum">
              <a:rPr lang="en-IN" smtClean="0"/>
              <a:t>‹#›</a:t>
            </a:fld>
            <a:endParaRPr lang="en-IN"/>
          </a:p>
        </p:txBody>
      </p:sp>
    </p:spTree>
    <p:extLst>
      <p:ext uri="{BB962C8B-B14F-4D97-AF65-F5344CB8AC3E}">
        <p14:creationId xmlns:p14="http://schemas.microsoft.com/office/powerpoint/2010/main" val="91618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D8C3320-F4B7-4935-919E-E4BED6F1F7D9}"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4D1D6-825D-427A-B6AB-A7E2F17DC36D}" type="slidenum">
              <a:rPr lang="en-IN" smtClean="0"/>
              <a:t>‹#›</a:t>
            </a:fld>
            <a:endParaRPr lang="en-IN"/>
          </a:p>
        </p:txBody>
      </p:sp>
    </p:spTree>
    <p:extLst>
      <p:ext uri="{BB962C8B-B14F-4D97-AF65-F5344CB8AC3E}">
        <p14:creationId xmlns:p14="http://schemas.microsoft.com/office/powerpoint/2010/main" val="1124252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D8C3320-F4B7-4935-919E-E4BED6F1F7D9}"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4D1D6-825D-427A-B6AB-A7E2F17DC36D}" type="slidenum">
              <a:rPr lang="en-IN" smtClean="0"/>
              <a:t>‹#›</a:t>
            </a:fld>
            <a:endParaRPr lang="en-IN"/>
          </a:p>
        </p:txBody>
      </p:sp>
    </p:spTree>
    <p:extLst>
      <p:ext uri="{BB962C8B-B14F-4D97-AF65-F5344CB8AC3E}">
        <p14:creationId xmlns:p14="http://schemas.microsoft.com/office/powerpoint/2010/main" val="3781077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8C3320-F4B7-4935-919E-E4BED6F1F7D9}"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4D1D6-825D-427A-B6AB-A7E2F17DC36D}" type="slidenum">
              <a:rPr lang="en-IN" smtClean="0"/>
              <a:t>‹#›</a:t>
            </a:fld>
            <a:endParaRPr lang="en-IN"/>
          </a:p>
        </p:txBody>
      </p:sp>
    </p:spTree>
    <p:extLst>
      <p:ext uri="{BB962C8B-B14F-4D97-AF65-F5344CB8AC3E}">
        <p14:creationId xmlns:p14="http://schemas.microsoft.com/office/powerpoint/2010/main" val="423334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D8C3320-F4B7-4935-919E-E4BED6F1F7D9}" type="datetimeFigureOut">
              <a:rPr lang="en-IN" smtClean="0"/>
              <a:t>03-06-2021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64D1D6-825D-427A-B6AB-A7E2F17DC36D}" type="slidenum">
              <a:rPr lang="en-IN" smtClean="0"/>
              <a:t>‹#›</a:t>
            </a:fld>
            <a:endParaRPr lang="en-IN"/>
          </a:p>
        </p:txBody>
      </p:sp>
    </p:spTree>
    <p:extLst>
      <p:ext uri="{BB962C8B-B14F-4D97-AF65-F5344CB8AC3E}">
        <p14:creationId xmlns:p14="http://schemas.microsoft.com/office/powerpoint/2010/main" val="4011416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D8C3320-F4B7-4935-919E-E4BED6F1F7D9}" type="datetimeFigureOut">
              <a:rPr lang="en-IN" smtClean="0"/>
              <a:t>03-06-2021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64D1D6-825D-427A-B6AB-A7E2F17DC36D}" type="slidenum">
              <a:rPr lang="en-IN" smtClean="0"/>
              <a:t>‹#›</a:t>
            </a:fld>
            <a:endParaRPr lang="en-IN"/>
          </a:p>
        </p:txBody>
      </p:sp>
    </p:spTree>
    <p:extLst>
      <p:ext uri="{BB962C8B-B14F-4D97-AF65-F5344CB8AC3E}">
        <p14:creationId xmlns:p14="http://schemas.microsoft.com/office/powerpoint/2010/main" val="618415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D8C3320-F4B7-4935-919E-E4BED6F1F7D9}" type="datetimeFigureOut">
              <a:rPr lang="en-IN" smtClean="0"/>
              <a:t>03-06-2021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64D1D6-825D-427A-B6AB-A7E2F17DC36D}" type="slidenum">
              <a:rPr lang="en-IN" smtClean="0"/>
              <a:t>‹#›</a:t>
            </a:fld>
            <a:endParaRPr lang="en-IN"/>
          </a:p>
        </p:txBody>
      </p:sp>
    </p:spTree>
    <p:extLst>
      <p:ext uri="{BB962C8B-B14F-4D97-AF65-F5344CB8AC3E}">
        <p14:creationId xmlns:p14="http://schemas.microsoft.com/office/powerpoint/2010/main" val="92108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8C3320-F4B7-4935-919E-E4BED6F1F7D9}" type="datetimeFigureOut">
              <a:rPr lang="en-IN" smtClean="0"/>
              <a:t>03-06-2021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64D1D6-825D-427A-B6AB-A7E2F17DC36D}" type="slidenum">
              <a:rPr lang="en-IN" smtClean="0"/>
              <a:t>‹#›</a:t>
            </a:fld>
            <a:endParaRPr lang="en-IN"/>
          </a:p>
        </p:txBody>
      </p:sp>
    </p:spTree>
    <p:extLst>
      <p:ext uri="{BB962C8B-B14F-4D97-AF65-F5344CB8AC3E}">
        <p14:creationId xmlns:p14="http://schemas.microsoft.com/office/powerpoint/2010/main" val="2102484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D8C3320-F4B7-4935-919E-E4BED6F1F7D9}" type="datetimeFigureOut">
              <a:rPr lang="en-IN" smtClean="0"/>
              <a:t>03-06-2021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64D1D6-825D-427A-B6AB-A7E2F17DC36D}" type="slidenum">
              <a:rPr lang="en-IN" smtClean="0"/>
              <a:t>‹#›</a:t>
            </a:fld>
            <a:endParaRPr lang="en-IN"/>
          </a:p>
        </p:txBody>
      </p:sp>
    </p:spTree>
    <p:extLst>
      <p:ext uri="{BB962C8B-B14F-4D97-AF65-F5344CB8AC3E}">
        <p14:creationId xmlns:p14="http://schemas.microsoft.com/office/powerpoint/2010/main" val="1720152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D8C3320-F4B7-4935-919E-E4BED6F1F7D9}" type="datetimeFigureOut">
              <a:rPr lang="en-IN" smtClean="0"/>
              <a:t>03-06-2021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64D1D6-825D-427A-B6AB-A7E2F17DC36D}" type="slidenum">
              <a:rPr lang="en-IN" smtClean="0"/>
              <a:t>‹#›</a:t>
            </a:fld>
            <a:endParaRPr lang="en-IN"/>
          </a:p>
        </p:txBody>
      </p:sp>
    </p:spTree>
    <p:extLst>
      <p:ext uri="{BB962C8B-B14F-4D97-AF65-F5344CB8AC3E}">
        <p14:creationId xmlns:p14="http://schemas.microsoft.com/office/powerpoint/2010/main" val="1177512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8C3320-F4B7-4935-919E-E4BED6F1F7D9}" type="datetimeFigureOut">
              <a:rPr lang="en-IN" smtClean="0"/>
              <a:t>03-06-2021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4D1D6-825D-427A-B6AB-A7E2F17DC36D}" type="slidenum">
              <a:rPr lang="en-IN" smtClean="0"/>
              <a:t>‹#›</a:t>
            </a:fld>
            <a:endParaRPr lang="en-IN"/>
          </a:p>
        </p:txBody>
      </p:sp>
    </p:spTree>
    <p:extLst>
      <p:ext uri="{BB962C8B-B14F-4D97-AF65-F5344CB8AC3E}">
        <p14:creationId xmlns:p14="http://schemas.microsoft.com/office/powerpoint/2010/main" val="4262773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2778153"/>
            <a:ext cx="9144000" cy="2387600"/>
          </a:xfrm>
        </p:spPr>
        <p:txBody>
          <a:bodyPr>
            <a:normAutofit/>
          </a:bodyPr>
          <a:lstStyle/>
          <a:p>
            <a:r>
              <a:rPr lang="en-IN" sz="4800" dirty="0" smtClean="0">
                <a:latin typeface="Times New Roman" panose="02020603050405020304" pitchFamily="18" charset="0"/>
                <a:cs typeface="Times New Roman" panose="02020603050405020304" pitchFamily="18" charset="0"/>
              </a:rPr>
              <a:t>Data Science in Banking</a:t>
            </a:r>
            <a:endParaRPr lang="en-IN" sz="4800" dirty="0">
              <a:latin typeface="Times New Roman" panose="02020603050405020304" pitchFamily="18" charset="0"/>
              <a:cs typeface="Times New Roman" panose="02020603050405020304" pitchFamily="18" charset="0"/>
            </a:endParaRPr>
          </a:p>
        </p:txBody>
      </p:sp>
      <p:pic>
        <p:nvPicPr>
          <p:cNvPr id="4" name="Content Placeholder 5">
            <a:extLst>
              <a:ext uri="{FF2B5EF4-FFF2-40B4-BE49-F238E27FC236}">
                <a16:creationId xmlns:a16="http://schemas.microsoft.com/office/drawing/2014/main" id="{F99DA5F7-E22D-41FD-BA1F-BEBB2F71C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9697" y="890992"/>
            <a:ext cx="2692605" cy="3080961"/>
          </a:xfrm>
          <a:prstGeom prst="rect">
            <a:avLst/>
          </a:prstGeom>
        </p:spPr>
      </p:pic>
    </p:spTree>
    <p:extLst>
      <p:ext uri="{BB962C8B-B14F-4D97-AF65-F5344CB8AC3E}">
        <p14:creationId xmlns:p14="http://schemas.microsoft.com/office/powerpoint/2010/main" val="2282653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38802"/>
          </a:xfrm>
        </p:spPr>
        <p:txBody>
          <a:bodyPr>
            <a:normAutofit/>
          </a:bodyPr>
          <a:lstStyle/>
          <a:p>
            <a:pPr algn="ctr"/>
            <a:r>
              <a:rPr lang="en-IN" sz="3200" dirty="0">
                <a:latin typeface="Times New Roman" panose="02020603050405020304" pitchFamily="18" charset="0"/>
                <a:cs typeface="Times New Roman" panose="02020603050405020304" pitchFamily="18" charset="0"/>
              </a:rPr>
              <a:t>Identifying Trade Settlement failures using AI (BNP Paribas)</a:t>
            </a:r>
            <a:endParaRPr lang="en-IN" sz="3200" dirty="0">
              <a:solidFill>
                <a:schemeClr val="accent2">
                  <a:lumMod val="50000"/>
                </a:schemeClr>
              </a:solidFill>
            </a:endParaRPr>
          </a:p>
        </p:txBody>
      </p:sp>
      <p:sp>
        <p:nvSpPr>
          <p:cNvPr id="3" name="Content Placeholder 2"/>
          <p:cNvSpPr>
            <a:spLocks noGrp="1"/>
          </p:cNvSpPr>
          <p:nvPr>
            <p:ph idx="1"/>
          </p:nvPr>
        </p:nvSpPr>
        <p:spPr>
          <a:xfrm>
            <a:off x="618835" y="1403928"/>
            <a:ext cx="10926619" cy="4904508"/>
          </a:xfrm>
        </p:spPr>
        <p:txBody>
          <a:bodyPr>
            <a:normAutofit fontScale="92500" lnSpcReduction="10000"/>
          </a:bodyPr>
          <a:lstStyle/>
          <a:p>
            <a:pPr marL="0" indent="0" algn="ctr">
              <a:lnSpc>
                <a:spcPct val="120000"/>
              </a:lnSpc>
              <a:buNone/>
            </a:pPr>
            <a:r>
              <a:rPr lang="en-IN" b="1" i="1" dirty="0">
                <a:solidFill>
                  <a:schemeClr val="accent2">
                    <a:lumMod val="50000"/>
                  </a:schemeClr>
                </a:solidFill>
                <a:latin typeface="Times New Roman" panose="02020603050405020304" pitchFamily="18" charset="0"/>
                <a:cs typeface="Times New Roman" panose="02020603050405020304" pitchFamily="18" charset="0"/>
              </a:rPr>
              <a:t>Smart Chaser </a:t>
            </a:r>
            <a:r>
              <a:rPr lang="en-IN" dirty="0">
                <a:solidFill>
                  <a:schemeClr val="accent2">
                    <a:lumMod val="50000"/>
                  </a:schemeClr>
                </a:solidFill>
                <a:latin typeface="Times New Roman" panose="02020603050405020304" pitchFamily="18" charset="0"/>
                <a:cs typeface="Times New Roman" panose="02020603050405020304" pitchFamily="18" charset="0"/>
              </a:rPr>
              <a:t>- Better identification of risk probability</a:t>
            </a:r>
          </a:p>
          <a:p>
            <a:pPr marL="0" indent="0" algn="ctr">
              <a:lnSpc>
                <a:spcPct val="120000"/>
              </a:lnSpc>
              <a:buNone/>
            </a:pPr>
            <a:endParaRPr lang="en-IN" sz="2400" dirty="0">
              <a:latin typeface="Times New Roman" panose="02020603050405020304" pitchFamily="18" charset="0"/>
              <a:cs typeface="Times New Roman" panose="02020603050405020304" pitchFamily="18" charset="0"/>
            </a:endParaRPr>
          </a:p>
          <a:p>
            <a:pPr marL="0" indent="0">
              <a:lnSpc>
                <a:spcPct val="120000"/>
              </a:lnSpc>
              <a:buNone/>
            </a:pPr>
            <a:r>
              <a:rPr lang="en-IN" sz="2400" dirty="0">
                <a:latin typeface="Times New Roman" panose="02020603050405020304" pitchFamily="18" charset="0"/>
                <a:cs typeface="Times New Roman" panose="02020603050405020304" pitchFamily="18" charset="0"/>
              </a:rPr>
              <a:t>Clients are likely to see three-fold benefits:</a:t>
            </a:r>
          </a:p>
          <a:p>
            <a:pPr marL="457200" indent="-457200">
              <a:lnSpc>
                <a:spcPct val="120000"/>
              </a:lnSpc>
              <a:buAutoNum type="arabicParenR"/>
            </a:pPr>
            <a:r>
              <a:rPr lang="en-IN" sz="2400" dirty="0">
                <a:solidFill>
                  <a:schemeClr val="accent2">
                    <a:lumMod val="50000"/>
                  </a:schemeClr>
                </a:solidFill>
                <a:latin typeface="Times New Roman" panose="02020603050405020304" pitchFamily="18" charset="0"/>
                <a:cs typeface="Times New Roman" panose="02020603050405020304" pitchFamily="18" charset="0"/>
              </a:rPr>
              <a:t>Speed</a:t>
            </a:r>
            <a:r>
              <a:rPr lang="en-IN"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sym typeface="Wingdings" panose="05000000000000000000" pitchFamily="2" charset="2"/>
              </a:rPr>
              <a:t></a:t>
            </a:r>
            <a:r>
              <a:rPr lang="en-IN" sz="2400" dirty="0">
                <a:latin typeface="Times New Roman" panose="02020603050405020304" pitchFamily="18" charset="0"/>
                <a:cs typeface="Times New Roman" panose="02020603050405020304" pitchFamily="18" charset="0"/>
              </a:rPr>
              <a:t> it should accelerate the average matching time and reduce the overall number of failed trades</a:t>
            </a:r>
          </a:p>
          <a:p>
            <a:pPr marL="457200" indent="-457200">
              <a:lnSpc>
                <a:spcPct val="120000"/>
              </a:lnSpc>
              <a:buAutoNum type="arabicParenR"/>
            </a:pPr>
            <a:r>
              <a:rPr lang="en-IN" sz="2400" dirty="0">
                <a:solidFill>
                  <a:schemeClr val="accent2">
                    <a:lumMod val="50000"/>
                  </a:schemeClr>
                </a:solidFill>
                <a:latin typeface="Times New Roman" panose="02020603050405020304" pitchFamily="18" charset="0"/>
                <a:cs typeface="Times New Roman" panose="02020603050405020304" pitchFamily="18" charset="0"/>
              </a:rPr>
              <a:t>Efficiency</a:t>
            </a:r>
            <a:r>
              <a:rPr lang="en-IN"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sym typeface="Wingdings" panose="05000000000000000000" pitchFamily="2" charset="2"/>
              </a:rPr>
              <a:t> </a:t>
            </a:r>
            <a:r>
              <a:rPr lang="en-IN" sz="2400" dirty="0">
                <a:latin typeface="Times New Roman" panose="02020603050405020304" pitchFamily="18" charset="0"/>
                <a:cs typeface="Times New Roman" panose="02020603050405020304" pitchFamily="18" charset="0"/>
              </a:rPr>
              <a:t>with the middle office team spending less time on trades that are unlikely to be problematic, and the system automatically generating appropriate responses to chase those that are</a:t>
            </a:r>
          </a:p>
          <a:p>
            <a:pPr marL="457200" indent="-457200">
              <a:lnSpc>
                <a:spcPct val="120000"/>
              </a:lnSpc>
              <a:buAutoNum type="arabicParenR"/>
            </a:pPr>
            <a:r>
              <a:rPr lang="en-IN" sz="2400" dirty="0">
                <a:solidFill>
                  <a:schemeClr val="accent2">
                    <a:lumMod val="50000"/>
                  </a:schemeClr>
                </a:solidFill>
                <a:latin typeface="Times New Roman" panose="02020603050405020304" pitchFamily="18" charset="0"/>
                <a:cs typeface="Times New Roman" panose="02020603050405020304" pitchFamily="18" charset="0"/>
              </a:rPr>
              <a:t>Transparency </a:t>
            </a:r>
            <a:r>
              <a:rPr lang="en-IN" sz="2400" dirty="0">
                <a:latin typeface="Times New Roman" panose="02020603050405020304" pitchFamily="18" charset="0"/>
                <a:cs typeface="Times New Roman" panose="02020603050405020304" pitchFamily="18" charset="0"/>
                <a:sym typeface="Wingdings" panose="05000000000000000000" pitchFamily="2" charset="2"/>
              </a:rPr>
              <a:t> on trades, ultimately allowing clients to determine key risk identifiers based on the probability of trades failing and to monitor those that are most likely to be at risk</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3768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a:latin typeface="Times New Roman" panose="02020603050405020304" pitchFamily="18" charset="0"/>
                <a:cs typeface="Times New Roman" panose="02020603050405020304" pitchFamily="18" charset="0"/>
              </a:rPr>
              <a:t>Identifying Trade Settlement failures using AI (BNP Paribas)</a:t>
            </a:r>
            <a:endParaRPr lang="en-IN" sz="3200" dirty="0">
              <a:solidFill>
                <a:schemeClr val="accent2">
                  <a:lumMod val="50000"/>
                </a:schemeClr>
              </a:solidFill>
            </a:endParaRPr>
          </a:p>
        </p:txBody>
      </p:sp>
      <p:sp>
        <p:nvSpPr>
          <p:cNvPr id="3" name="Content Placeholder 2"/>
          <p:cNvSpPr>
            <a:spLocks noGrp="1"/>
          </p:cNvSpPr>
          <p:nvPr>
            <p:ph idx="1"/>
          </p:nvPr>
        </p:nvSpPr>
        <p:spPr>
          <a:xfrm>
            <a:off x="397163" y="1597890"/>
            <a:ext cx="11425381" cy="4895273"/>
          </a:xfrm>
        </p:spPr>
        <p:txBody>
          <a:bodyPr>
            <a:normAutofit/>
          </a:bodyPr>
          <a:lstStyle/>
          <a:p>
            <a:pPr marL="0" indent="0" algn="ctr">
              <a:buNone/>
            </a:pPr>
            <a:r>
              <a:rPr lang="en-IN" dirty="0">
                <a:solidFill>
                  <a:schemeClr val="accent2">
                    <a:lumMod val="50000"/>
                  </a:schemeClr>
                </a:solidFill>
                <a:latin typeface="Times New Roman" panose="02020603050405020304" pitchFamily="18" charset="0"/>
                <a:cs typeface="Times New Roman" panose="02020603050405020304" pitchFamily="18" charset="0"/>
              </a:rPr>
              <a:t>What’s next for </a:t>
            </a:r>
            <a:r>
              <a:rPr lang="en-IN" b="1" i="1" dirty="0">
                <a:solidFill>
                  <a:schemeClr val="accent2">
                    <a:lumMod val="50000"/>
                  </a:schemeClr>
                </a:solidFill>
                <a:latin typeface="Times New Roman" panose="02020603050405020304" pitchFamily="18" charset="0"/>
                <a:cs typeface="Times New Roman" panose="02020603050405020304" pitchFamily="18" charset="0"/>
              </a:rPr>
              <a:t>Smart Chaser </a:t>
            </a:r>
            <a:r>
              <a:rPr lang="en-IN" dirty="0">
                <a:solidFill>
                  <a:schemeClr val="accent2">
                    <a:lumMod val="50000"/>
                  </a:schemeClr>
                </a:solidFill>
                <a:latin typeface="Times New Roman" panose="02020603050405020304" pitchFamily="18" charset="0"/>
                <a:cs typeface="Times New Roman" panose="02020603050405020304" pitchFamily="18" charset="0"/>
              </a:rPr>
              <a:t>?</a:t>
            </a:r>
          </a:p>
        </p:txBody>
      </p:sp>
      <p:sp>
        <p:nvSpPr>
          <p:cNvPr id="4" name="TextBox 3"/>
          <p:cNvSpPr txBox="1"/>
          <p:nvPr/>
        </p:nvSpPr>
        <p:spPr>
          <a:xfrm>
            <a:off x="1647691" y="2392341"/>
            <a:ext cx="934871"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Phase 1</a:t>
            </a:r>
          </a:p>
        </p:txBody>
      </p:sp>
      <p:sp>
        <p:nvSpPr>
          <p:cNvPr id="5" name="TextBox 4"/>
          <p:cNvSpPr txBox="1"/>
          <p:nvPr/>
        </p:nvSpPr>
        <p:spPr>
          <a:xfrm>
            <a:off x="5518225" y="2392341"/>
            <a:ext cx="934871"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Phase 2</a:t>
            </a:r>
          </a:p>
        </p:txBody>
      </p:sp>
      <p:sp>
        <p:nvSpPr>
          <p:cNvPr id="6" name="TextBox 5"/>
          <p:cNvSpPr txBox="1"/>
          <p:nvPr/>
        </p:nvSpPr>
        <p:spPr>
          <a:xfrm>
            <a:off x="9288472" y="2392341"/>
            <a:ext cx="934871"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Phase 3</a:t>
            </a:r>
          </a:p>
        </p:txBody>
      </p:sp>
      <p:sp>
        <p:nvSpPr>
          <p:cNvPr id="9" name="TextBox 8"/>
          <p:cNvSpPr txBox="1"/>
          <p:nvPr/>
        </p:nvSpPr>
        <p:spPr>
          <a:xfrm>
            <a:off x="397162" y="3297381"/>
            <a:ext cx="3724565" cy="2585323"/>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predict the likelihood of trade breaks and the time to match, and providing smart email templates for streamlined communication with counterparties. The system will be accessible through an intuitive trade-blotter-style dashboard that displays all trades to be processes and visualizes those at risk and in need of attention</a:t>
            </a:r>
          </a:p>
        </p:txBody>
      </p:sp>
      <p:sp>
        <p:nvSpPr>
          <p:cNvPr id="10" name="TextBox 9"/>
          <p:cNvSpPr txBox="1"/>
          <p:nvPr/>
        </p:nvSpPr>
        <p:spPr>
          <a:xfrm>
            <a:off x="4590472" y="3324827"/>
            <a:ext cx="3315855" cy="1754326"/>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use the same methodology to scan emails received from counterparties notifying of problems in trades to identify the type of issue raised and generate an automated response</a:t>
            </a:r>
          </a:p>
        </p:txBody>
      </p:sp>
      <p:sp>
        <p:nvSpPr>
          <p:cNvPr id="11" name="TextBox 10"/>
          <p:cNvSpPr txBox="1"/>
          <p:nvPr/>
        </p:nvSpPr>
        <p:spPr>
          <a:xfrm>
            <a:off x="8730673" y="3297381"/>
            <a:ext cx="2623127" cy="2031325"/>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to combine the two, creating a complete trade-processing AI that will be able to predict and handle a wide array of problems with ever greater speed and accuracy</a:t>
            </a:r>
          </a:p>
        </p:txBody>
      </p:sp>
      <p:sp>
        <p:nvSpPr>
          <p:cNvPr id="12" name="Down Arrow 11"/>
          <p:cNvSpPr/>
          <p:nvPr/>
        </p:nvSpPr>
        <p:spPr>
          <a:xfrm>
            <a:off x="2004291" y="2863273"/>
            <a:ext cx="249382" cy="341745"/>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Down Arrow 12"/>
          <p:cNvSpPr/>
          <p:nvPr/>
        </p:nvSpPr>
        <p:spPr>
          <a:xfrm>
            <a:off x="5817754" y="2863272"/>
            <a:ext cx="249382" cy="341745"/>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Down Arrow 13"/>
          <p:cNvSpPr/>
          <p:nvPr/>
        </p:nvSpPr>
        <p:spPr>
          <a:xfrm>
            <a:off x="9631217" y="2854036"/>
            <a:ext cx="249382" cy="341745"/>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904114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5602"/>
          </a:xfrm>
        </p:spPr>
        <p:txBody>
          <a:bodyPr>
            <a:normAutofit/>
          </a:bodyPr>
          <a:lstStyle/>
          <a:p>
            <a:pPr algn="ctr"/>
            <a:r>
              <a:rPr lang="en-IN" sz="2800" dirty="0">
                <a:latin typeface="Times New Roman" panose="02020603050405020304" pitchFamily="18" charset="0"/>
                <a:cs typeface="Times New Roman" panose="02020603050405020304" pitchFamily="18" charset="0"/>
              </a:rPr>
              <a:t>Use of NLP by banks for legal document classification (JP </a:t>
            </a:r>
            <a:r>
              <a:rPr lang="en-IN" sz="2800" dirty="0" smtClean="0">
                <a:latin typeface="Times New Roman" panose="02020603050405020304" pitchFamily="18" charset="0"/>
                <a:cs typeface="Times New Roman" panose="02020603050405020304" pitchFamily="18" charset="0"/>
              </a:rPr>
              <a:t>Morgan)</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9383" y="1874982"/>
            <a:ext cx="5680362" cy="4605708"/>
          </a:xfrm>
        </p:spPr>
        <p:txBody>
          <a:bodyPr>
            <a:normAutofit fontScale="92500" lnSpcReduction="10000"/>
          </a:bodyPr>
          <a:lstStyle/>
          <a:p>
            <a:pPr marL="0" indent="0" algn="ctr">
              <a:lnSpc>
                <a:spcPct val="130000"/>
              </a:lnSpc>
              <a:buNone/>
            </a:pPr>
            <a:endParaRPr lang="en-IN" sz="2000" dirty="0" smtClean="0">
              <a:latin typeface="Times New Roman" panose="02020603050405020304" pitchFamily="18" charset="0"/>
              <a:cs typeface="Times New Roman" panose="02020603050405020304" pitchFamily="18" charset="0"/>
            </a:endParaRPr>
          </a:p>
          <a:p>
            <a:pPr>
              <a:lnSpc>
                <a:spcPct val="130000"/>
              </a:lnSpc>
            </a:pPr>
            <a:r>
              <a:rPr lang="en-IN" sz="2000" dirty="0" smtClean="0">
                <a:latin typeface="Times New Roman" panose="02020603050405020304" pitchFamily="18" charset="0"/>
                <a:cs typeface="Times New Roman" panose="02020603050405020304" pitchFamily="18" charset="0"/>
              </a:rPr>
              <a:t>JPMorgan announced it had developed and deployed new software called COIN—shorthand for Contract Intelligence—that automates document review for a certain class of contracts</a:t>
            </a:r>
          </a:p>
          <a:p>
            <a:pPr>
              <a:lnSpc>
                <a:spcPct val="130000"/>
              </a:lnSpc>
            </a:pPr>
            <a:r>
              <a:rPr lang="en-IN" sz="2000" dirty="0" smtClean="0">
                <a:latin typeface="Times New Roman" panose="02020603050405020304" pitchFamily="18" charset="0"/>
                <a:cs typeface="Times New Roman" panose="02020603050405020304" pitchFamily="18" charset="0"/>
              </a:rPr>
              <a:t>COIN does the mind-numbing job of interpreting commercial loan agreements that consumed 360,000 hours of work each year by lawyers and loan officers within seconds</a:t>
            </a:r>
          </a:p>
          <a:p>
            <a:pPr>
              <a:lnSpc>
                <a:spcPct val="130000"/>
              </a:lnSpc>
            </a:pPr>
            <a:r>
              <a:rPr lang="en-IN" sz="2000" dirty="0" smtClean="0">
                <a:latin typeface="Times New Roman" panose="02020603050405020304" pitchFamily="18" charset="0"/>
                <a:cs typeface="Times New Roman" panose="02020603050405020304" pitchFamily="18" charset="0"/>
              </a:rPr>
              <a:t>The company first dispatched the program to review thousands of its own credit contracts</a:t>
            </a:r>
            <a:endParaRPr lang="en-IN" sz="2000" dirty="0">
              <a:latin typeface="Times New Roman" panose="02020603050405020304" pitchFamily="18" charset="0"/>
              <a:cs typeface="Times New Roman" panose="02020603050405020304" pitchFamily="18" charset="0"/>
            </a:endParaRPr>
          </a:p>
        </p:txBody>
      </p:sp>
      <p:pic>
        <p:nvPicPr>
          <p:cNvPr id="2050" name="Picture 2" descr="Image result for jp morgan contract intelligence (coin) platform statist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542310"/>
            <a:ext cx="5315986" cy="29533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890786" y="1302327"/>
            <a:ext cx="7708466" cy="954107"/>
          </a:xfrm>
          <a:prstGeom prst="rect">
            <a:avLst/>
          </a:prstGeom>
          <a:noFill/>
        </p:spPr>
        <p:txBody>
          <a:bodyPr wrap="square" rtlCol="0">
            <a:spAutoFit/>
          </a:bodyPr>
          <a:lstStyle/>
          <a:p>
            <a:pPr algn="ctr"/>
            <a:r>
              <a:rPr lang="en-IN" sz="2800" b="1" i="1" dirty="0" smtClean="0">
                <a:solidFill>
                  <a:schemeClr val="accent2">
                    <a:lumMod val="50000"/>
                  </a:schemeClr>
                </a:solidFill>
                <a:latin typeface="Times New Roman" panose="02020603050405020304" pitchFamily="18" charset="0"/>
                <a:cs typeface="Times New Roman" panose="02020603050405020304" pitchFamily="18" charset="0"/>
              </a:rPr>
              <a:t>COIN</a:t>
            </a:r>
            <a:r>
              <a:rPr lang="en-IN" sz="2800" dirty="0" smtClean="0">
                <a:solidFill>
                  <a:schemeClr val="accent2">
                    <a:lumMod val="50000"/>
                  </a:schemeClr>
                </a:solidFill>
                <a:latin typeface="Times New Roman" panose="02020603050405020304" pitchFamily="18" charset="0"/>
                <a:cs typeface="Times New Roman" panose="02020603050405020304" pitchFamily="18" charset="0"/>
              </a:rPr>
              <a:t> – Contract Intelligence, by JP Morgan</a:t>
            </a:r>
          </a:p>
          <a:p>
            <a:pPr algn="ctr"/>
            <a:endParaRPr lang="en-IN" sz="2800" dirty="0"/>
          </a:p>
        </p:txBody>
      </p:sp>
    </p:spTree>
    <p:extLst>
      <p:ext uri="{BB962C8B-B14F-4D97-AF65-F5344CB8AC3E}">
        <p14:creationId xmlns:p14="http://schemas.microsoft.com/office/powerpoint/2010/main" val="3341422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6439"/>
          </a:xfrm>
        </p:spPr>
        <p:txBody>
          <a:bodyPr>
            <a:normAutofit/>
          </a:bodyPr>
          <a:lstStyle/>
          <a:p>
            <a:pPr algn="ctr"/>
            <a:r>
              <a:rPr lang="en-IN" sz="2800" dirty="0">
                <a:latin typeface="Times New Roman" panose="02020603050405020304" pitchFamily="18" charset="0"/>
                <a:cs typeface="Times New Roman" panose="02020603050405020304" pitchFamily="18" charset="0"/>
              </a:rPr>
              <a:t>Use of NLP by banks for legal document classification (JP Morgan)</a:t>
            </a:r>
            <a:endParaRPr lang="en-IN" sz="2800" dirty="0">
              <a:solidFill>
                <a:schemeClr val="accent2">
                  <a:lumMod val="50000"/>
                </a:schemeClr>
              </a:solidFill>
            </a:endParaRPr>
          </a:p>
        </p:txBody>
      </p:sp>
      <p:sp>
        <p:nvSpPr>
          <p:cNvPr id="3" name="Content Placeholder 2"/>
          <p:cNvSpPr>
            <a:spLocks noGrp="1"/>
          </p:cNvSpPr>
          <p:nvPr>
            <p:ph idx="1"/>
          </p:nvPr>
        </p:nvSpPr>
        <p:spPr>
          <a:xfrm>
            <a:off x="378691" y="1311564"/>
            <a:ext cx="11406909" cy="5292436"/>
          </a:xfrm>
        </p:spPr>
        <p:txBody>
          <a:bodyPr/>
          <a:lstStyle/>
          <a:p>
            <a:pPr marL="0" indent="0" algn="ctr">
              <a:buNone/>
            </a:pPr>
            <a:r>
              <a:rPr lang="en-IN" b="1" i="1" dirty="0" smtClean="0">
                <a:solidFill>
                  <a:schemeClr val="accent2">
                    <a:lumMod val="50000"/>
                  </a:schemeClr>
                </a:solidFill>
                <a:latin typeface="Times New Roman" panose="02020603050405020304" pitchFamily="18" charset="0"/>
                <a:cs typeface="Times New Roman" panose="02020603050405020304" pitchFamily="18" charset="0"/>
              </a:rPr>
              <a:t>COIN</a:t>
            </a:r>
            <a:r>
              <a:rPr lang="en-IN" dirty="0" smtClean="0">
                <a:solidFill>
                  <a:schemeClr val="accent2">
                    <a:lumMod val="50000"/>
                  </a:schemeClr>
                </a:solidFill>
                <a:latin typeface="Times New Roman" panose="02020603050405020304" pitchFamily="18" charset="0"/>
                <a:cs typeface="Times New Roman" panose="02020603050405020304" pitchFamily="18" charset="0"/>
              </a:rPr>
              <a:t> – The software</a:t>
            </a:r>
          </a:p>
          <a:p>
            <a:pPr marL="0" indent="0" algn="ctr">
              <a:buNone/>
            </a:pPr>
            <a:endParaRPr lang="en-IN" dirty="0" smtClean="0">
              <a:solidFill>
                <a:schemeClr val="accent2">
                  <a:lumMod val="50000"/>
                </a:schemeClr>
              </a:solidFill>
              <a:latin typeface="Times New Roman" panose="02020603050405020304" pitchFamily="18" charset="0"/>
              <a:cs typeface="Times New Roman" panose="02020603050405020304" pitchFamily="18" charset="0"/>
            </a:endParaRPr>
          </a:p>
          <a:p>
            <a:pPr>
              <a:lnSpc>
                <a:spcPct val="120000"/>
              </a:lnSpc>
            </a:pPr>
            <a:r>
              <a:rPr lang="en-IN" sz="2400" dirty="0" smtClean="0">
                <a:latin typeface="Times New Roman" panose="02020603050405020304" pitchFamily="18" charset="0"/>
                <a:cs typeface="Times New Roman" panose="02020603050405020304" pitchFamily="18" charset="0"/>
              </a:rPr>
              <a:t>The software employs image recognition to identify patterns in these agreements</a:t>
            </a:r>
          </a:p>
          <a:p>
            <a:pPr>
              <a:lnSpc>
                <a:spcPct val="120000"/>
              </a:lnSpc>
            </a:pPr>
            <a:r>
              <a:rPr lang="en-IN" sz="2400" dirty="0" smtClean="0">
                <a:latin typeface="Times New Roman" panose="02020603050405020304" pitchFamily="18" charset="0"/>
                <a:cs typeface="Times New Roman" panose="02020603050405020304" pitchFamily="18" charset="0"/>
              </a:rPr>
              <a:t>While JPMorgan has been tight-lipped about the details of the proprietary technology, the bank has stated that the algorithm uses unsupervised learning: by digesting data on the bank’s numerous contracts, it can identify and categorize repeated clauses</a:t>
            </a:r>
          </a:p>
          <a:p>
            <a:pPr>
              <a:lnSpc>
                <a:spcPct val="120000"/>
              </a:lnSpc>
            </a:pPr>
            <a:r>
              <a:rPr lang="en-IN" sz="2400" dirty="0" smtClean="0">
                <a:latin typeface="Times New Roman" panose="02020603050405020304" pitchFamily="18" charset="0"/>
                <a:cs typeface="Times New Roman" panose="02020603050405020304" pitchFamily="18" charset="0"/>
              </a:rPr>
              <a:t>The bank reports that the algorithm classifies clauses into one of about one hundred and fifty different “attributes” of credit contracts. </a:t>
            </a:r>
            <a:r>
              <a:rPr lang="en-IN" sz="2400" dirty="0">
                <a:latin typeface="Times New Roman" panose="02020603050405020304" pitchFamily="18" charset="0"/>
                <a:cs typeface="Times New Roman" panose="02020603050405020304" pitchFamily="18" charset="0"/>
              </a:rPr>
              <a:t>For example, it may note certain patterns based on clause wording or location in the agreement</a:t>
            </a:r>
          </a:p>
        </p:txBody>
      </p:sp>
    </p:spTree>
    <p:extLst>
      <p:ext uri="{BB962C8B-B14F-4D97-AF65-F5344CB8AC3E}">
        <p14:creationId xmlns:p14="http://schemas.microsoft.com/office/powerpoint/2010/main" val="3911290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1784"/>
          </a:xfrm>
        </p:spPr>
        <p:txBody>
          <a:bodyPr>
            <a:normAutofit/>
          </a:bodyPr>
          <a:lstStyle/>
          <a:p>
            <a:pPr algn="ctr"/>
            <a:r>
              <a:rPr lang="en-IN" sz="2800" dirty="0">
                <a:latin typeface="Times New Roman" panose="02020603050405020304" pitchFamily="18" charset="0"/>
                <a:cs typeface="Times New Roman" panose="02020603050405020304" pitchFamily="18" charset="0"/>
              </a:rPr>
              <a:t>Use of NLP by banks for legal document classification (JP Morgan)</a:t>
            </a:r>
            <a:endParaRPr lang="en-IN" sz="2800" dirty="0">
              <a:solidFill>
                <a:schemeClr val="accent2">
                  <a:lumMod val="50000"/>
                </a:schemeClr>
              </a:solidFill>
            </a:endParaRPr>
          </a:p>
        </p:txBody>
      </p:sp>
      <p:sp>
        <p:nvSpPr>
          <p:cNvPr id="3" name="Content Placeholder 2"/>
          <p:cNvSpPr>
            <a:spLocks noGrp="1"/>
          </p:cNvSpPr>
          <p:nvPr>
            <p:ph idx="1"/>
          </p:nvPr>
        </p:nvSpPr>
        <p:spPr>
          <a:xfrm>
            <a:off x="424873" y="1431636"/>
            <a:ext cx="11342254" cy="4996873"/>
          </a:xfrm>
        </p:spPr>
        <p:txBody>
          <a:bodyPr>
            <a:normAutofit/>
          </a:bodyPr>
          <a:lstStyle/>
          <a:p>
            <a:pPr marL="0" indent="0" algn="ctr">
              <a:lnSpc>
                <a:spcPct val="120000"/>
              </a:lnSpc>
              <a:buNone/>
            </a:pPr>
            <a:r>
              <a:rPr lang="en-IN" sz="2400" dirty="0">
                <a:solidFill>
                  <a:schemeClr val="accent2">
                    <a:lumMod val="50000"/>
                  </a:schemeClr>
                </a:solidFill>
                <a:latin typeface="Times New Roman" panose="02020603050405020304" pitchFamily="18" charset="0"/>
                <a:cs typeface="Times New Roman" panose="02020603050405020304" pitchFamily="18" charset="0"/>
              </a:rPr>
              <a:t>The software reviews in seconds the number of contracts that previously took lawyers over 360,000 </a:t>
            </a:r>
            <a:r>
              <a:rPr lang="en-IN" sz="2400" dirty="0" smtClean="0">
                <a:solidFill>
                  <a:schemeClr val="accent2">
                    <a:lumMod val="50000"/>
                  </a:schemeClr>
                </a:solidFill>
                <a:latin typeface="Times New Roman" panose="02020603050405020304" pitchFamily="18" charset="0"/>
                <a:cs typeface="Times New Roman" panose="02020603050405020304" pitchFamily="18" charset="0"/>
              </a:rPr>
              <a:t>man-hours!</a:t>
            </a:r>
          </a:p>
          <a:p>
            <a:pPr marL="0" indent="0" algn="ctr">
              <a:lnSpc>
                <a:spcPct val="120000"/>
              </a:lnSpc>
              <a:buNone/>
            </a:pPr>
            <a:endParaRPr lang="en-IN" sz="2400" dirty="0" smtClean="0">
              <a:solidFill>
                <a:schemeClr val="accent2">
                  <a:lumMod val="50000"/>
                </a:schemeClr>
              </a:solidFill>
              <a:latin typeface="Times New Roman" panose="02020603050405020304" pitchFamily="18" charset="0"/>
              <a:cs typeface="Times New Roman" panose="02020603050405020304" pitchFamily="18" charset="0"/>
            </a:endParaRPr>
          </a:p>
          <a:p>
            <a:pPr>
              <a:lnSpc>
                <a:spcPct val="120000"/>
              </a:lnSpc>
            </a:pPr>
            <a:r>
              <a:rPr lang="en-IN" sz="2400" dirty="0">
                <a:latin typeface="Times New Roman" panose="02020603050405020304" pitchFamily="18" charset="0"/>
                <a:cs typeface="Times New Roman" panose="02020603050405020304" pitchFamily="18" charset="0"/>
              </a:rPr>
              <a:t>T</a:t>
            </a:r>
            <a:r>
              <a:rPr lang="en-IN" sz="2400" dirty="0" smtClean="0">
                <a:latin typeface="Times New Roman" panose="02020603050405020304" pitchFamily="18" charset="0"/>
                <a:cs typeface="Times New Roman" panose="02020603050405020304" pitchFamily="18" charset="0"/>
              </a:rPr>
              <a:t>he algorithm is more accurate than human lawyers. So the bank’s investment in the technology is not just about costs, but also about quality since COIN improves the accuracy of the contract review process</a:t>
            </a:r>
          </a:p>
          <a:p>
            <a:pPr>
              <a:lnSpc>
                <a:spcPct val="120000"/>
              </a:lnSpc>
            </a:pPr>
            <a:r>
              <a:rPr lang="en-IN" sz="2400" dirty="0" smtClean="0">
                <a:latin typeface="Times New Roman" panose="02020603050405020304" pitchFamily="18" charset="0"/>
                <a:cs typeface="Times New Roman" panose="02020603050405020304" pitchFamily="18" charset="0"/>
              </a:rPr>
              <a:t>Apart from shortening the time it takes to review documents, COIN has also managed to help JP Morgan decrease its number of loan-servicing mistakes</a:t>
            </a:r>
          </a:p>
          <a:p>
            <a:pPr>
              <a:lnSpc>
                <a:spcPct val="120000"/>
              </a:lnSpc>
            </a:pPr>
            <a:r>
              <a:rPr lang="en-IN" sz="2400" dirty="0" smtClean="0">
                <a:latin typeface="Times New Roman" panose="02020603050405020304" pitchFamily="18" charset="0"/>
                <a:cs typeface="Times New Roman" panose="02020603050405020304" pitchFamily="18" charset="0"/>
              </a:rPr>
              <a:t>According to the program’s designers, these mistakes stemmed from human error in interpreting 12,000 new wholesale contracts every year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7910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dirty="0">
                <a:latin typeface="Times New Roman" panose="02020603050405020304" pitchFamily="18" charset="0"/>
                <a:cs typeface="Times New Roman" panose="02020603050405020304" pitchFamily="18" charset="0"/>
              </a:rPr>
              <a:t>Use of NLP by banks for legal document classification (JP Morgan)</a:t>
            </a:r>
            <a:endParaRPr lang="en-IN" sz="2800" dirty="0">
              <a:solidFill>
                <a:schemeClr val="accent2">
                  <a:lumMod val="50000"/>
                </a:schemeClr>
              </a:solidFill>
            </a:endParaRPr>
          </a:p>
        </p:txBody>
      </p:sp>
      <p:sp>
        <p:nvSpPr>
          <p:cNvPr id="3" name="Content Placeholder 2"/>
          <p:cNvSpPr>
            <a:spLocks noGrp="1"/>
          </p:cNvSpPr>
          <p:nvPr>
            <p:ph idx="1"/>
          </p:nvPr>
        </p:nvSpPr>
        <p:spPr>
          <a:xfrm>
            <a:off x="526472" y="1524000"/>
            <a:ext cx="11369963" cy="4941455"/>
          </a:xfrm>
        </p:spPr>
        <p:txBody>
          <a:bodyPr>
            <a:normAutofit fontScale="92500" lnSpcReduction="20000"/>
          </a:bodyPr>
          <a:lstStyle/>
          <a:p>
            <a:pPr marL="0" indent="0" algn="ctr">
              <a:lnSpc>
                <a:spcPct val="120000"/>
              </a:lnSpc>
              <a:buNone/>
            </a:pPr>
            <a:r>
              <a:rPr lang="en-IN" b="1" i="1" dirty="0" smtClean="0">
                <a:solidFill>
                  <a:schemeClr val="accent2">
                    <a:lumMod val="50000"/>
                  </a:schemeClr>
                </a:solidFill>
                <a:latin typeface="Times New Roman" panose="02020603050405020304" pitchFamily="18" charset="0"/>
                <a:cs typeface="Times New Roman" panose="02020603050405020304" pitchFamily="18" charset="0"/>
              </a:rPr>
              <a:t>COIN</a:t>
            </a:r>
            <a:r>
              <a:rPr lang="en-IN" dirty="0" smtClean="0">
                <a:solidFill>
                  <a:schemeClr val="accent2">
                    <a:lumMod val="50000"/>
                  </a:schemeClr>
                </a:solidFill>
                <a:latin typeface="Times New Roman" panose="02020603050405020304" pitchFamily="18" charset="0"/>
                <a:cs typeface="Times New Roman" panose="02020603050405020304" pitchFamily="18" charset="0"/>
              </a:rPr>
              <a:t> – What’s next?</a:t>
            </a:r>
          </a:p>
          <a:p>
            <a:pPr marL="0" indent="0" algn="ctr">
              <a:lnSpc>
                <a:spcPct val="120000"/>
              </a:lnSpc>
              <a:buNone/>
            </a:pPr>
            <a:endParaRPr lang="en-IN" dirty="0" smtClean="0">
              <a:solidFill>
                <a:schemeClr val="accent2">
                  <a:lumMod val="50000"/>
                </a:schemeClr>
              </a:solidFill>
              <a:latin typeface="Times New Roman" panose="02020603050405020304" pitchFamily="18" charset="0"/>
              <a:cs typeface="Times New Roman" panose="02020603050405020304" pitchFamily="18" charset="0"/>
            </a:endParaRPr>
          </a:p>
          <a:p>
            <a:pPr>
              <a:lnSpc>
                <a:spcPct val="120000"/>
              </a:lnSpc>
            </a:pPr>
            <a:r>
              <a:rPr lang="en-IN" sz="2400" dirty="0" smtClean="0">
                <a:latin typeface="Times New Roman" panose="02020603050405020304" pitchFamily="18" charset="0"/>
                <a:cs typeface="Times New Roman" panose="02020603050405020304" pitchFamily="18" charset="0"/>
              </a:rPr>
              <a:t>J P Morgan intends to deploy COIN for more complex filings, such as credit-default swaps and custody agreements</a:t>
            </a:r>
          </a:p>
          <a:p>
            <a:pPr>
              <a:lnSpc>
                <a:spcPct val="120000"/>
              </a:lnSpc>
            </a:pPr>
            <a:r>
              <a:rPr lang="en-IN" sz="2400" dirty="0" smtClean="0">
                <a:latin typeface="Times New Roman" panose="02020603050405020304" pitchFamily="18" charset="0"/>
                <a:cs typeface="Times New Roman" panose="02020603050405020304" pitchFamily="18" charset="0"/>
              </a:rPr>
              <a:t>In the medium and long term, the bank also hopes to use machine learning to interpret altogether new regulations (questions of “first impression,” as lawyers often call them)</a:t>
            </a:r>
          </a:p>
          <a:p>
            <a:pPr>
              <a:lnSpc>
                <a:spcPct val="120000"/>
              </a:lnSpc>
            </a:pPr>
            <a:r>
              <a:rPr lang="en-IN" sz="2400" dirty="0" smtClean="0">
                <a:latin typeface="Times New Roman" panose="02020603050405020304" pitchFamily="18" charset="0"/>
                <a:cs typeface="Times New Roman" panose="02020603050405020304" pitchFamily="18" charset="0"/>
              </a:rPr>
              <a:t>The idea is to move beyond data classification to data interpretation</a:t>
            </a:r>
          </a:p>
          <a:p>
            <a:pPr marL="0" indent="0" algn="ctr">
              <a:lnSpc>
                <a:spcPct val="120000"/>
              </a:lnSpc>
              <a:buNone/>
            </a:pPr>
            <a:endParaRPr lang="en-IN" sz="2400" dirty="0" smtClean="0">
              <a:latin typeface="Times New Roman" panose="02020603050405020304" pitchFamily="18" charset="0"/>
              <a:cs typeface="Times New Roman" panose="02020603050405020304" pitchFamily="18" charset="0"/>
            </a:endParaRPr>
          </a:p>
          <a:p>
            <a:pPr marL="0" indent="0" algn="ctr">
              <a:lnSpc>
                <a:spcPct val="120000"/>
              </a:lnSpc>
              <a:buNone/>
            </a:pPr>
            <a:r>
              <a:rPr lang="en-IN" sz="2400" dirty="0" smtClean="0">
                <a:solidFill>
                  <a:schemeClr val="accent2">
                    <a:lumMod val="50000"/>
                  </a:schemeClr>
                </a:solidFill>
                <a:latin typeface="Times New Roman" panose="02020603050405020304" pitchFamily="18" charset="0"/>
                <a:cs typeface="Times New Roman" panose="02020603050405020304" pitchFamily="18" charset="0"/>
              </a:rPr>
              <a:t>Keeping in mind the type of legal work a machine can and cannot automate, the ever changing judicial and regulatory decisions and the dynamic nature of law itself, JPMorgan is solving an important problem for its own business while encouraging a more efficient legal industry </a:t>
            </a:r>
          </a:p>
          <a:p>
            <a:pPr marL="0" indent="0">
              <a:lnSpc>
                <a:spcPct val="120000"/>
              </a:lnSpc>
              <a:buNone/>
            </a:pPr>
            <a:endParaRPr lang="en-IN" sz="2400" dirty="0">
              <a:latin typeface="Times New Roman" panose="02020603050405020304" pitchFamily="18" charset="0"/>
              <a:cs typeface="Times New Roman" panose="02020603050405020304" pitchFamily="18" charset="0"/>
            </a:endParaRPr>
          </a:p>
          <a:p>
            <a:pPr marL="0" indent="0" algn="ctr">
              <a:lnSpc>
                <a:spcPct val="120000"/>
              </a:lnSpc>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7361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673" y="-25387"/>
            <a:ext cx="10515600" cy="1325563"/>
          </a:xfrm>
        </p:spPr>
        <p:txBody>
          <a:bodyPr>
            <a:normAutofit/>
          </a:bodyPr>
          <a:lstStyle/>
          <a:p>
            <a:pPr algn="ctr"/>
            <a:r>
              <a:rPr lang="en-IN" sz="2800" dirty="0">
                <a:latin typeface="Times New Roman" panose="02020603050405020304" pitchFamily="18" charset="0"/>
                <a:cs typeface="Times New Roman" panose="02020603050405020304" pitchFamily="18" charset="0"/>
              </a:rPr>
              <a:t>Data lakes as a game changer for banks and financial market participants (TD Bank)</a:t>
            </a:r>
          </a:p>
        </p:txBody>
      </p:sp>
      <p:sp>
        <p:nvSpPr>
          <p:cNvPr id="3" name="Content Placeholder 2"/>
          <p:cNvSpPr>
            <a:spLocks noGrp="1"/>
          </p:cNvSpPr>
          <p:nvPr>
            <p:ph idx="1"/>
          </p:nvPr>
        </p:nvSpPr>
        <p:spPr>
          <a:xfrm>
            <a:off x="120072" y="1505527"/>
            <a:ext cx="6299201" cy="5061528"/>
          </a:xfrm>
        </p:spPr>
        <p:txBody>
          <a:bodyPr>
            <a:noAutofit/>
          </a:bodyPr>
          <a:lstStyle/>
          <a:p>
            <a:pPr marL="0" indent="0" algn="ctr">
              <a:lnSpc>
                <a:spcPct val="130000"/>
              </a:lnSpc>
              <a:buNone/>
            </a:pPr>
            <a:endParaRPr lang="en-IN" sz="1800" dirty="0" smtClean="0">
              <a:latin typeface="Times New Roman" panose="02020603050405020304" pitchFamily="18" charset="0"/>
              <a:cs typeface="Times New Roman" panose="02020603050405020304" pitchFamily="18" charset="0"/>
            </a:endParaRPr>
          </a:p>
          <a:p>
            <a:pPr>
              <a:lnSpc>
                <a:spcPct val="130000"/>
              </a:lnSpc>
            </a:pPr>
            <a:r>
              <a:rPr lang="en-IN" sz="1800" dirty="0">
                <a:latin typeface="Times New Roman" panose="02020603050405020304" pitchFamily="18" charset="0"/>
                <a:cs typeface="Times New Roman" panose="02020603050405020304" pitchFamily="18" charset="0"/>
              </a:rPr>
              <a:t>Over the last five years, TD’s Innovation, Technology and Shared Services </a:t>
            </a:r>
            <a:r>
              <a:rPr lang="en-IN" sz="1800" dirty="0" smtClean="0">
                <a:latin typeface="Times New Roman" panose="02020603050405020304" pitchFamily="18" charset="0"/>
                <a:cs typeface="Times New Roman" panose="02020603050405020304" pitchFamily="18" charset="0"/>
              </a:rPr>
              <a:t>team has focused on transforming </a:t>
            </a:r>
            <a:r>
              <a:rPr lang="en-IN" sz="1800" dirty="0">
                <a:latin typeface="Times New Roman" panose="02020603050405020304" pitchFamily="18" charset="0"/>
                <a:cs typeface="Times New Roman" panose="02020603050405020304" pitchFamily="18" charset="0"/>
              </a:rPr>
              <a:t>it from a finance company into a tech </a:t>
            </a:r>
            <a:r>
              <a:rPr lang="en-IN" sz="1800" dirty="0" smtClean="0">
                <a:latin typeface="Times New Roman" panose="02020603050405020304" pitchFamily="18" charset="0"/>
                <a:cs typeface="Times New Roman" panose="02020603050405020304" pitchFamily="18" charset="0"/>
              </a:rPr>
              <a:t>company</a:t>
            </a:r>
          </a:p>
          <a:p>
            <a:pPr>
              <a:lnSpc>
                <a:spcPct val="130000"/>
              </a:lnSpc>
            </a:pPr>
            <a:r>
              <a:rPr lang="en-IN" sz="1800" dirty="0">
                <a:latin typeface="Times New Roman" panose="02020603050405020304" pitchFamily="18" charset="0"/>
                <a:cs typeface="Times New Roman" panose="02020603050405020304" pitchFamily="18" charset="0"/>
              </a:rPr>
              <a:t>It started with an idea that moving to a Big Data environment over the relational database infrastructure that had previously been in </a:t>
            </a:r>
            <a:r>
              <a:rPr lang="en-IN" sz="1800" dirty="0" smtClean="0">
                <a:latin typeface="Times New Roman" panose="02020603050405020304" pitchFamily="18" charset="0"/>
                <a:cs typeface="Times New Roman" panose="02020603050405020304" pitchFamily="18" charset="0"/>
              </a:rPr>
              <a:t>place</a:t>
            </a:r>
          </a:p>
          <a:p>
            <a:pPr>
              <a:lnSpc>
                <a:spcPct val="130000"/>
              </a:lnSpc>
            </a:pPr>
            <a:r>
              <a:rPr lang="en-IN" sz="1800" dirty="0" smtClean="0">
                <a:latin typeface="Times New Roman" panose="02020603050405020304" pitchFamily="18" charset="0"/>
                <a:cs typeface="Times New Roman" panose="02020603050405020304" pitchFamily="18" charset="0"/>
              </a:rPr>
              <a:t>By moving to a data-lake infrastructure, and switching to providing data-as-a-service functions, TD Bank effectively democratized access to the information it gathers and stores as part of its business. These include transactional records and customer service interactions – enabling it to act far more quickly on data-driven insights</a:t>
            </a:r>
            <a:endParaRPr lang="en-IN" sz="1800" dirty="0">
              <a:latin typeface="Times New Roman" panose="02020603050405020304" pitchFamily="18" charset="0"/>
              <a:cs typeface="Times New Roman" panose="02020603050405020304" pitchFamily="18" charset="0"/>
            </a:endParaRPr>
          </a:p>
          <a:p>
            <a:pPr marL="0" indent="0">
              <a:lnSpc>
                <a:spcPct val="130000"/>
              </a:lnSpc>
              <a:buNone/>
            </a:pPr>
            <a:endParaRPr lang="en-IN" sz="1800" dirty="0" smtClean="0">
              <a:latin typeface="Times New Roman" panose="02020603050405020304" pitchFamily="18" charset="0"/>
              <a:cs typeface="Times New Roman" panose="02020603050405020304" pitchFamily="18" charset="0"/>
            </a:endParaRPr>
          </a:p>
          <a:p>
            <a:pPr marL="0" indent="0">
              <a:lnSpc>
                <a:spcPct val="130000"/>
              </a:lnSpc>
              <a:buNone/>
            </a:pPr>
            <a:endParaRPr lang="en-IN" sz="1800" dirty="0">
              <a:latin typeface="Times New Roman" panose="02020603050405020304" pitchFamily="18" charset="0"/>
              <a:cs typeface="Times New Roman" panose="02020603050405020304" pitchFamily="18" charset="0"/>
            </a:endParaRPr>
          </a:p>
        </p:txBody>
      </p:sp>
      <p:pic>
        <p:nvPicPr>
          <p:cNvPr id="4098" name="Picture 2" descr="Image result for TD bank data lak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7818" y="2787217"/>
            <a:ext cx="5110532" cy="28746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965378" y="1227498"/>
            <a:ext cx="6298190" cy="830997"/>
          </a:xfrm>
          <a:prstGeom prst="rect">
            <a:avLst/>
          </a:prstGeom>
          <a:noFill/>
        </p:spPr>
        <p:txBody>
          <a:bodyPr wrap="square" rtlCol="0">
            <a:spAutoFit/>
          </a:bodyPr>
          <a:lstStyle/>
          <a:p>
            <a:pPr algn="ctr"/>
            <a:r>
              <a:rPr lang="en-IN" sz="2400" dirty="0" smtClean="0">
                <a:solidFill>
                  <a:schemeClr val="accent2">
                    <a:lumMod val="50000"/>
                  </a:schemeClr>
                </a:solidFill>
                <a:latin typeface="Times New Roman" panose="02020603050405020304" pitchFamily="18" charset="0"/>
                <a:cs typeface="Times New Roman" panose="02020603050405020304" pitchFamily="18" charset="0"/>
              </a:rPr>
              <a:t>Democratization of data and data-as-a-service</a:t>
            </a:r>
          </a:p>
          <a:p>
            <a:pPr algn="ctr"/>
            <a:endParaRPr lang="en-IN" sz="2400" dirty="0"/>
          </a:p>
        </p:txBody>
      </p:sp>
    </p:spTree>
    <p:extLst>
      <p:ext uri="{BB962C8B-B14F-4D97-AF65-F5344CB8AC3E}">
        <p14:creationId xmlns:p14="http://schemas.microsoft.com/office/powerpoint/2010/main" val="1895980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a:latin typeface="Times New Roman" panose="02020603050405020304" pitchFamily="18" charset="0"/>
                <a:cs typeface="Times New Roman" panose="02020603050405020304" pitchFamily="18" charset="0"/>
              </a:rPr>
              <a:t>Data lakes as a game changer for banks and financial market participants (TD Bank)</a:t>
            </a:r>
            <a:endParaRPr lang="en-IN" sz="3200" dirty="0">
              <a:solidFill>
                <a:schemeClr val="accent2">
                  <a:lumMod val="50000"/>
                </a:schemeClr>
              </a:solidFill>
            </a:endParaRPr>
          </a:p>
        </p:txBody>
      </p:sp>
      <p:sp>
        <p:nvSpPr>
          <p:cNvPr id="3" name="Content Placeholder 2"/>
          <p:cNvSpPr>
            <a:spLocks noGrp="1"/>
          </p:cNvSpPr>
          <p:nvPr>
            <p:ph idx="1"/>
          </p:nvPr>
        </p:nvSpPr>
        <p:spPr/>
        <p:txBody>
          <a:bodyPr>
            <a:normAutofit fontScale="92500"/>
          </a:bodyPr>
          <a:lstStyle/>
          <a:p>
            <a:pPr marL="0" indent="0" algn="ctr">
              <a:lnSpc>
                <a:spcPct val="120000"/>
              </a:lnSpc>
              <a:buNone/>
            </a:pPr>
            <a:r>
              <a:rPr lang="en-IN" dirty="0" smtClean="0">
                <a:solidFill>
                  <a:schemeClr val="accent2">
                    <a:lumMod val="50000"/>
                  </a:schemeClr>
                </a:solidFill>
                <a:latin typeface="Times New Roman" panose="02020603050405020304" pitchFamily="18" charset="0"/>
                <a:cs typeface="Times New Roman" panose="02020603050405020304" pitchFamily="18" charset="0"/>
              </a:rPr>
              <a:t>Data swamp to a Data Lake!</a:t>
            </a:r>
          </a:p>
          <a:p>
            <a:pPr marL="0" indent="0">
              <a:lnSpc>
                <a:spcPct val="120000"/>
              </a:lnSpc>
              <a:buNone/>
            </a:pPr>
            <a:endParaRPr lang="en-IN" dirty="0" smtClean="0">
              <a:latin typeface="Times New Roman" panose="02020603050405020304" pitchFamily="18" charset="0"/>
              <a:cs typeface="Times New Roman" panose="02020603050405020304" pitchFamily="18" charset="0"/>
            </a:endParaRPr>
          </a:p>
          <a:p>
            <a:pPr>
              <a:lnSpc>
                <a:spcPct val="120000"/>
              </a:lnSpc>
            </a:pPr>
            <a:r>
              <a:rPr lang="en-IN" sz="2400" dirty="0" smtClean="0">
                <a:latin typeface="Times New Roman" panose="02020603050405020304" pitchFamily="18" charset="0"/>
                <a:cs typeface="Times New Roman" panose="02020603050405020304" pitchFamily="18" charset="0"/>
              </a:rPr>
              <a:t>The first part of this was getting all of the data into one place where it could be used together – the data lake</a:t>
            </a:r>
          </a:p>
          <a:p>
            <a:pPr>
              <a:lnSpc>
                <a:spcPct val="120000"/>
              </a:lnSpc>
            </a:pPr>
            <a:r>
              <a:rPr lang="en-IN" sz="2400" dirty="0" smtClean="0">
                <a:latin typeface="Times New Roman" panose="02020603050405020304" pitchFamily="18" charset="0"/>
                <a:cs typeface="Times New Roman" panose="02020603050405020304" pitchFamily="18" charset="0"/>
              </a:rPr>
              <a:t> the information management team by breaking down the essential information about information – the metadata – that needed to be recorded to make the data useful</a:t>
            </a:r>
          </a:p>
          <a:p>
            <a:pPr>
              <a:lnSpc>
                <a:spcPct val="120000"/>
              </a:lnSpc>
            </a:pPr>
            <a:r>
              <a:rPr lang="en-IN" sz="2400" dirty="0">
                <a:latin typeface="Times New Roman" panose="02020603050405020304" pitchFamily="18" charset="0"/>
                <a:cs typeface="Times New Roman" panose="02020603050405020304" pitchFamily="18" charset="0"/>
              </a:rPr>
              <a:t>Data gathered by TD into its lake included data on customer </a:t>
            </a:r>
            <a:r>
              <a:rPr lang="en-IN" sz="2400" dirty="0" err="1">
                <a:latin typeface="Times New Roman" panose="02020603050405020304" pitchFamily="18" charset="0"/>
                <a:cs typeface="Times New Roman" panose="02020603050405020304" pitchFamily="18" charset="0"/>
              </a:rPr>
              <a:t>behavior</a:t>
            </a:r>
            <a:r>
              <a:rPr lang="en-IN" sz="2400" dirty="0">
                <a:latin typeface="Times New Roman" panose="02020603050405020304" pitchFamily="18" charset="0"/>
                <a:cs typeface="Times New Roman" panose="02020603050405020304" pitchFamily="18" charset="0"/>
              </a:rPr>
              <a:t>, personal data such as their interests, and internal and external data, in both structured and unstructured </a:t>
            </a:r>
            <a:r>
              <a:rPr lang="en-IN" sz="2400" dirty="0" smtClean="0">
                <a:latin typeface="Times New Roman" panose="02020603050405020304" pitchFamily="18" charset="0"/>
                <a:cs typeface="Times New Roman" panose="02020603050405020304" pitchFamily="18" charset="0"/>
              </a:rPr>
              <a:t>forms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923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a:latin typeface="Times New Roman" panose="02020603050405020304" pitchFamily="18" charset="0"/>
                <a:cs typeface="Times New Roman" panose="02020603050405020304" pitchFamily="18" charset="0"/>
              </a:rPr>
              <a:t>Data lakes as a game changer for banks and financial market participants (TD Bank)</a:t>
            </a:r>
            <a:endParaRPr lang="en-IN" sz="3200" dirty="0">
              <a:solidFill>
                <a:schemeClr val="accent2">
                  <a:lumMod val="50000"/>
                </a:schemeClr>
              </a:solidFill>
            </a:endParaRPr>
          </a:p>
        </p:txBody>
      </p:sp>
      <p:sp>
        <p:nvSpPr>
          <p:cNvPr id="3" name="Content Placeholder 2"/>
          <p:cNvSpPr>
            <a:spLocks noGrp="1"/>
          </p:cNvSpPr>
          <p:nvPr>
            <p:ph idx="1"/>
          </p:nvPr>
        </p:nvSpPr>
        <p:spPr>
          <a:xfrm>
            <a:off x="665018" y="1819564"/>
            <a:ext cx="11028218" cy="4645891"/>
          </a:xfrm>
        </p:spPr>
        <p:txBody>
          <a:bodyPr>
            <a:normAutofit/>
          </a:bodyPr>
          <a:lstStyle/>
          <a:p>
            <a:pPr>
              <a:lnSpc>
                <a:spcPct val="120000"/>
              </a:lnSpc>
            </a:pPr>
            <a:r>
              <a:rPr lang="en-IN" sz="2400" dirty="0">
                <a:latin typeface="Times New Roman" panose="02020603050405020304" pitchFamily="18" charset="0"/>
                <a:cs typeface="Times New Roman" panose="02020603050405020304" pitchFamily="18" charset="0"/>
              </a:rPr>
              <a:t>The data infrastructure brings together open source tools such as Hive, Impala, Spark and Tableau that enable querying of data and output of reports and </a:t>
            </a:r>
            <a:r>
              <a:rPr lang="en-IN" sz="2400" dirty="0" smtClean="0">
                <a:latin typeface="Times New Roman" panose="02020603050405020304" pitchFamily="18" charset="0"/>
                <a:cs typeface="Times New Roman" panose="02020603050405020304" pitchFamily="18" charset="0"/>
              </a:rPr>
              <a:t>visualizations</a:t>
            </a:r>
          </a:p>
          <a:p>
            <a:pPr>
              <a:lnSpc>
                <a:spcPct val="120000"/>
              </a:lnSpc>
            </a:pPr>
            <a:r>
              <a:rPr lang="en-IN" sz="2400" dirty="0">
                <a:latin typeface="Times New Roman" panose="02020603050405020304" pitchFamily="18" charset="0"/>
                <a:cs typeface="Times New Roman" panose="02020603050405020304" pitchFamily="18" charset="0"/>
              </a:rPr>
              <a:t>TD Bank’s Hadoop private cloud was built around Cloudera’s </a:t>
            </a:r>
            <a:r>
              <a:rPr lang="en-IN" sz="2400" dirty="0" smtClean="0">
                <a:latin typeface="Times New Roman" panose="02020603050405020304" pitchFamily="18" charset="0"/>
                <a:cs typeface="Times New Roman" panose="02020603050405020304" pitchFamily="18" charset="0"/>
              </a:rPr>
              <a:t>solution</a:t>
            </a:r>
          </a:p>
          <a:p>
            <a:pPr>
              <a:lnSpc>
                <a:spcPct val="120000"/>
              </a:lnSpc>
            </a:pPr>
            <a:r>
              <a:rPr lang="en-IN" sz="2400" dirty="0" err="1">
                <a:latin typeface="Times New Roman" panose="02020603050405020304" pitchFamily="18" charset="0"/>
                <a:cs typeface="Times New Roman" panose="02020603050405020304" pitchFamily="18" charset="0"/>
              </a:rPr>
              <a:t>Talend</a:t>
            </a:r>
            <a:r>
              <a:rPr lang="en-IN" sz="2400" dirty="0">
                <a:latin typeface="Times New Roman" panose="02020603050405020304" pitchFamily="18" charset="0"/>
                <a:cs typeface="Times New Roman" panose="02020603050405020304" pitchFamily="18" charset="0"/>
              </a:rPr>
              <a:t> helps tie the pieces together and drive data transformations that deliver data in a format that can be easily consumed by a broad range of business teams</a:t>
            </a:r>
          </a:p>
        </p:txBody>
      </p:sp>
    </p:spTree>
    <p:extLst>
      <p:ext uri="{BB962C8B-B14F-4D97-AF65-F5344CB8AC3E}">
        <p14:creationId xmlns:p14="http://schemas.microsoft.com/office/powerpoint/2010/main" val="3573220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a:latin typeface="Times New Roman" panose="02020603050405020304" pitchFamily="18" charset="0"/>
                <a:cs typeface="Times New Roman" panose="02020603050405020304" pitchFamily="18" charset="0"/>
              </a:rPr>
              <a:t>Data lakes as a game changer for banks and financial market participants (TD Bank)</a:t>
            </a:r>
            <a:endParaRPr lang="en-IN" sz="3200" dirty="0">
              <a:solidFill>
                <a:schemeClr val="accent2">
                  <a:lumMod val="50000"/>
                </a:schemeClr>
              </a:solidFill>
            </a:endParaRPr>
          </a:p>
        </p:txBody>
      </p:sp>
      <p:sp>
        <p:nvSpPr>
          <p:cNvPr id="3" name="Content Placeholder 2"/>
          <p:cNvSpPr>
            <a:spLocks noGrp="1"/>
          </p:cNvSpPr>
          <p:nvPr>
            <p:ph idx="1"/>
          </p:nvPr>
        </p:nvSpPr>
        <p:spPr>
          <a:xfrm>
            <a:off x="544945" y="1856509"/>
            <a:ext cx="10808855" cy="4320454"/>
          </a:xfrm>
        </p:spPr>
        <p:txBody>
          <a:bodyPr>
            <a:normAutofit lnSpcReduction="10000"/>
          </a:bodyPr>
          <a:lstStyle/>
          <a:p>
            <a:pPr marL="0" indent="0" algn="ctr">
              <a:lnSpc>
                <a:spcPct val="120000"/>
              </a:lnSpc>
              <a:buNone/>
            </a:pPr>
            <a:r>
              <a:rPr lang="en-IN" dirty="0" smtClean="0">
                <a:solidFill>
                  <a:schemeClr val="accent2">
                    <a:lumMod val="50000"/>
                  </a:schemeClr>
                </a:solidFill>
                <a:latin typeface="Times New Roman" panose="02020603050405020304" pitchFamily="18" charset="0"/>
                <a:cs typeface="Times New Roman" panose="02020603050405020304" pitchFamily="18" charset="0"/>
              </a:rPr>
              <a:t>Configuration not Coding</a:t>
            </a:r>
          </a:p>
          <a:p>
            <a:pPr>
              <a:lnSpc>
                <a:spcPct val="120000"/>
              </a:lnSpc>
            </a:pPr>
            <a:r>
              <a:rPr lang="en-IN" sz="2400" dirty="0" smtClean="0">
                <a:latin typeface="Times New Roman" panose="02020603050405020304" pitchFamily="18" charset="0"/>
                <a:cs typeface="Times New Roman" panose="02020603050405020304" pitchFamily="18" charset="0"/>
              </a:rPr>
              <a:t>To get at the insights, the bank’s employees should simply have to set up the software using the parameters relevant to their particular task – rather than code solutions from scratch</a:t>
            </a:r>
          </a:p>
          <a:p>
            <a:pPr>
              <a:lnSpc>
                <a:spcPct val="120000"/>
              </a:lnSpc>
            </a:pPr>
            <a:r>
              <a:rPr lang="en-IN" sz="2400" dirty="0">
                <a:latin typeface="Times New Roman" panose="02020603050405020304" pitchFamily="18" charset="0"/>
                <a:cs typeface="Times New Roman" panose="02020603050405020304" pitchFamily="18" charset="0"/>
              </a:rPr>
              <a:t>This enabled the development of tools that enabled the bank to act on the wealth of data it holds on its customers in order to offer them tailor-made services. </a:t>
            </a:r>
            <a:endParaRPr lang="en-IN" sz="2400" dirty="0" smtClean="0">
              <a:latin typeface="Times New Roman" panose="02020603050405020304" pitchFamily="18" charset="0"/>
              <a:cs typeface="Times New Roman" panose="02020603050405020304" pitchFamily="18" charset="0"/>
            </a:endParaRPr>
          </a:p>
          <a:p>
            <a:pPr>
              <a:lnSpc>
                <a:spcPct val="120000"/>
              </a:lnSpc>
            </a:pPr>
            <a:r>
              <a:rPr lang="en-IN" sz="2400" dirty="0" smtClean="0">
                <a:latin typeface="Times New Roman" panose="02020603050405020304" pitchFamily="18" charset="0"/>
                <a:cs typeface="Times New Roman" panose="02020603050405020304" pitchFamily="18" charset="0"/>
              </a:rPr>
              <a:t>For </a:t>
            </a:r>
            <a:r>
              <a:rPr lang="en-IN" sz="2400" dirty="0">
                <a:latin typeface="Times New Roman" panose="02020603050405020304" pitchFamily="18" charset="0"/>
                <a:cs typeface="Times New Roman" panose="02020603050405020304" pitchFamily="18" charset="0"/>
              </a:rPr>
              <a:t>example, if the bank knows that a customer is in the process of a major life event such as buying a house, marrying, or having a child, this data informs the products and services they might be offered</a:t>
            </a:r>
          </a:p>
        </p:txBody>
      </p:sp>
    </p:spTree>
    <p:extLst>
      <p:ext uri="{BB962C8B-B14F-4D97-AF65-F5344CB8AC3E}">
        <p14:creationId xmlns:p14="http://schemas.microsoft.com/office/powerpoint/2010/main" val="3562407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183" y="271883"/>
            <a:ext cx="10515600" cy="1325563"/>
          </a:xfrm>
        </p:spPr>
        <p:txBody>
          <a:bodyPr>
            <a:normAutofit/>
          </a:bodyPr>
          <a:lstStyle/>
          <a:p>
            <a:pPr algn="ctr"/>
            <a:r>
              <a:rPr lang="en-IN" sz="3200" dirty="0">
                <a:latin typeface="Times New Roman" panose="02020603050405020304" pitchFamily="18" charset="0"/>
                <a:cs typeface="Times New Roman" panose="02020603050405020304" pitchFamily="18" charset="0"/>
              </a:rPr>
              <a:t>Data Science In Banking </a:t>
            </a:r>
          </a:p>
        </p:txBody>
      </p:sp>
      <p:sp>
        <p:nvSpPr>
          <p:cNvPr id="3" name="Content Placeholder 2"/>
          <p:cNvSpPr>
            <a:spLocks noGrp="1"/>
          </p:cNvSpPr>
          <p:nvPr>
            <p:ph idx="1"/>
          </p:nvPr>
        </p:nvSpPr>
        <p:spPr>
          <a:xfrm>
            <a:off x="517793" y="1597446"/>
            <a:ext cx="6284789" cy="4429281"/>
          </a:xfrm>
        </p:spPr>
        <p:txBody>
          <a:bodyPr>
            <a:normAutofit fontScale="92500" lnSpcReduction="20000"/>
          </a:bodyPr>
          <a:lstStyle/>
          <a:p>
            <a:pPr>
              <a:lnSpc>
                <a:spcPct val="120000"/>
              </a:lnSpc>
            </a:pPr>
            <a:r>
              <a:rPr lang="en-US" dirty="0" smtClean="0">
                <a:latin typeface="Times New Roman" panose="02020603050405020304" pitchFamily="18" charset="0"/>
                <a:cs typeface="Times New Roman" panose="02020603050405020304" pitchFamily="18" charset="0"/>
              </a:rPr>
              <a:t>The face of the banking industry has been evolving rapidly, particularly post the financial crisis of 2008  </a:t>
            </a:r>
          </a:p>
          <a:p>
            <a:pPr>
              <a:lnSpc>
                <a:spcPct val="120000"/>
              </a:lnSpc>
            </a:pPr>
            <a:r>
              <a:rPr lang="en-US" dirty="0" smtClean="0">
                <a:latin typeface="Times New Roman" panose="02020603050405020304" pitchFamily="18" charset="0"/>
                <a:cs typeface="Times New Roman" panose="02020603050405020304" pitchFamily="18" charset="0"/>
              </a:rPr>
              <a:t>Banks were some of the earliest adopters of information technology for processes and security</a:t>
            </a:r>
          </a:p>
          <a:p>
            <a:pPr>
              <a:lnSpc>
                <a:spcPct val="120000"/>
              </a:lnSpc>
            </a:pP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hey need data to develop insights and to make data-driven decisions, subsequently helping in growing their business and drawing more customers</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9741" y="1451508"/>
            <a:ext cx="4915586" cy="3381847"/>
          </a:xfrm>
          <a:prstGeom prst="rect">
            <a:avLst/>
          </a:prstGeom>
        </p:spPr>
      </p:pic>
    </p:spTree>
    <p:extLst>
      <p:ext uri="{BB962C8B-B14F-4D97-AF65-F5344CB8AC3E}">
        <p14:creationId xmlns:p14="http://schemas.microsoft.com/office/powerpoint/2010/main" val="2294981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a:latin typeface="Times New Roman" panose="02020603050405020304" pitchFamily="18" charset="0"/>
                <a:cs typeface="Times New Roman" panose="02020603050405020304" pitchFamily="18" charset="0"/>
              </a:rPr>
              <a:t>Data lakes as a game changer for banks and financial market participants (TD Bank)</a:t>
            </a:r>
            <a:endParaRPr lang="en-IN" sz="3200" dirty="0">
              <a:solidFill>
                <a:schemeClr val="accent2">
                  <a:lumMod val="50000"/>
                </a:schemeClr>
              </a:solidFill>
            </a:endParaRPr>
          </a:p>
        </p:txBody>
      </p:sp>
      <p:sp>
        <p:nvSpPr>
          <p:cNvPr id="3" name="Content Placeholder 2"/>
          <p:cNvSpPr>
            <a:spLocks noGrp="1"/>
          </p:cNvSpPr>
          <p:nvPr>
            <p:ph idx="1"/>
          </p:nvPr>
        </p:nvSpPr>
        <p:spPr>
          <a:xfrm>
            <a:off x="838200" y="1825625"/>
            <a:ext cx="10836564" cy="4759902"/>
          </a:xfrm>
        </p:spPr>
        <p:txBody>
          <a:bodyPr>
            <a:normAutofit fontScale="92500"/>
          </a:bodyPr>
          <a:lstStyle/>
          <a:p>
            <a:pPr>
              <a:lnSpc>
                <a:spcPct val="120000"/>
              </a:lnSpc>
            </a:pPr>
            <a:r>
              <a:rPr lang="en-IN" sz="2400" dirty="0">
                <a:latin typeface="Times New Roman" panose="02020603050405020304" pitchFamily="18" charset="0"/>
                <a:cs typeface="Times New Roman" panose="02020603050405020304" pitchFamily="18" charset="0"/>
              </a:rPr>
              <a:t>The infrastructure has also made it possible to create customer-centric digital services such as its </a:t>
            </a:r>
            <a:r>
              <a:rPr lang="en-IN" sz="2400" dirty="0" err="1">
                <a:latin typeface="Times New Roman" panose="02020603050405020304" pitchFamily="18" charset="0"/>
                <a:cs typeface="Times New Roman" panose="02020603050405020304" pitchFamily="18" charset="0"/>
              </a:rPr>
              <a:t>MySpend</a:t>
            </a:r>
            <a:r>
              <a:rPr lang="en-IN" sz="2400" dirty="0">
                <a:latin typeface="Times New Roman" panose="02020603050405020304" pitchFamily="18" charset="0"/>
                <a:cs typeface="Times New Roman" panose="02020603050405020304" pitchFamily="18" charset="0"/>
              </a:rPr>
              <a:t> app, which allows customers to track their monthly </a:t>
            </a:r>
            <a:r>
              <a:rPr lang="en-IN" sz="2400" dirty="0" smtClean="0">
                <a:latin typeface="Times New Roman" panose="02020603050405020304" pitchFamily="18" charset="0"/>
                <a:cs typeface="Times New Roman" panose="02020603050405020304" pitchFamily="18" charset="0"/>
              </a:rPr>
              <a:t>spending</a:t>
            </a:r>
          </a:p>
          <a:p>
            <a:pPr>
              <a:lnSpc>
                <a:spcPct val="120000"/>
              </a:lnSpc>
            </a:pPr>
            <a:r>
              <a:rPr lang="en-IN" sz="2400" dirty="0" smtClean="0">
                <a:latin typeface="Times New Roman" panose="02020603050405020304" pitchFamily="18" charset="0"/>
                <a:cs typeface="Times New Roman" panose="02020603050405020304" pitchFamily="18" charset="0"/>
              </a:rPr>
              <a:t>Insights </a:t>
            </a:r>
            <a:r>
              <a:rPr lang="en-IN" sz="2400" dirty="0">
                <a:latin typeface="Times New Roman" panose="02020603050405020304" pitchFamily="18" charset="0"/>
                <a:cs typeface="Times New Roman" panose="02020603050405020304" pitchFamily="18" charset="0"/>
              </a:rPr>
              <a:t>derived from the aggregated data created by millions of customers are used to offer suggestions that can help improve individual spending </a:t>
            </a:r>
            <a:r>
              <a:rPr lang="en-IN" sz="2400" dirty="0" smtClean="0">
                <a:latin typeface="Times New Roman" panose="02020603050405020304" pitchFamily="18" charset="0"/>
                <a:cs typeface="Times New Roman" panose="02020603050405020304" pitchFamily="18" charset="0"/>
              </a:rPr>
              <a:t>habits</a:t>
            </a:r>
          </a:p>
          <a:p>
            <a:pPr>
              <a:lnSpc>
                <a:spcPct val="120000"/>
              </a:lnSpc>
            </a:pPr>
            <a:r>
              <a:rPr lang="en-IN" sz="2400" dirty="0" smtClean="0">
                <a:latin typeface="Times New Roman" panose="02020603050405020304" pitchFamily="18" charset="0"/>
                <a:cs typeface="Times New Roman" panose="02020603050405020304" pitchFamily="18" charset="0"/>
              </a:rPr>
              <a:t>This capability to act on data-driven insights received a boost with the acquisition this year of Toronto machine learning experts Layer 6</a:t>
            </a:r>
          </a:p>
          <a:p>
            <a:pPr marL="0" indent="0" algn="ctr">
              <a:lnSpc>
                <a:spcPct val="120000"/>
              </a:lnSpc>
              <a:buNone/>
            </a:pPr>
            <a:endParaRPr lang="en-IN" sz="2400" dirty="0" smtClean="0">
              <a:latin typeface="Times New Roman" panose="02020603050405020304" pitchFamily="18" charset="0"/>
              <a:cs typeface="Times New Roman" panose="02020603050405020304" pitchFamily="18" charset="0"/>
            </a:endParaRPr>
          </a:p>
          <a:p>
            <a:pPr marL="0" indent="0" algn="ctr">
              <a:lnSpc>
                <a:spcPct val="120000"/>
              </a:lnSpc>
              <a:buNone/>
            </a:pPr>
            <a:r>
              <a:rPr lang="en-IN" sz="2400" dirty="0" smtClean="0">
                <a:solidFill>
                  <a:schemeClr val="accent2">
                    <a:lumMod val="50000"/>
                  </a:schemeClr>
                </a:solidFill>
                <a:latin typeface="Times New Roman" panose="02020603050405020304" pitchFamily="18" charset="0"/>
                <a:cs typeface="Times New Roman" panose="02020603050405020304" pitchFamily="18" charset="0"/>
              </a:rPr>
              <a:t>TD Bank had already shown its commitment to using automation to improve customer experience through its Twitter </a:t>
            </a:r>
            <a:r>
              <a:rPr lang="en-IN" sz="2400" dirty="0" err="1" smtClean="0">
                <a:solidFill>
                  <a:schemeClr val="accent2">
                    <a:lumMod val="50000"/>
                  </a:schemeClr>
                </a:solidFill>
                <a:latin typeface="Times New Roman" panose="02020603050405020304" pitchFamily="18" charset="0"/>
                <a:cs typeface="Times New Roman" panose="02020603050405020304" pitchFamily="18" charset="0"/>
              </a:rPr>
              <a:t>chatbot</a:t>
            </a:r>
            <a:r>
              <a:rPr lang="en-IN" sz="2400" dirty="0" smtClean="0">
                <a:solidFill>
                  <a:schemeClr val="accent2">
                    <a:lumMod val="50000"/>
                  </a:schemeClr>
                </a:solidFill>
                <a:latin typeface="Times New Roman" panose="02020603050405020304" pitchFamily="18" charset="0"/>
                <a:cs typeface="Times New Roman" panose="02020603050405020304" pitchFamily="18" charset="0"/>
              </a:rPr>
              <a:t> and its adoption of Amazon’s Alexa devices to offer voice banking to customers</a:t>
            </a:r>
            <a:endParaRPr lang="en-IN" sz="2400"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7435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a:latin typeface="Times New Roman" panose="02020603050405020304" pitchFamily="18" charset="0"/>
                <a:cs typeface="Times New Roman" panose="02020603050405020304" pitchFamily="18" charset="0"/>
              </a:rPr>
              <a:t>Data lakes as a game changer for banks and financial market participants (TD Bank)</a:t>
            </a:r>
            <a:endParaRPr lang="en-IN" sz="3200" dirty="0">
              <a:solidFill>
                <a:schemeClr val="accent2">
                  <a:lumMod val="50000"/>
                </a:schemeClr>
              </a:solidFill>
            </a:endParaRPr>
          </a:p>
        </p:txBody>
      </p:sp>
      <p:sp>
        <p:nvSpPr>
          <p:cNvPr id="3" name="Content Placeholder 2"/>
          <p:cNvSpPr>
            <a:spLocks noGrp="1"/>
          </p:cNvSpPr>
          <p:nvPr>
            <p:ph idx="1"/>
          </p:nvPr>
        </p:nvSpPr>
        <p:spPr>
          <a:xfrm>
            <a:off x="1102590" y="4753633"/>
            <a:ext cx="9870209" cy="1573276"/>
          </a:xfrm>
        </p:spPr>
        <p:txBody>
          <a:bodyPr>
            <a:normAutofit fontScale="92500" lnSpcReduction="20000"/>
          </a:bodyPr>
          <a:lstStyle/>
          <a:p>
            <a:pPr marL="0" indent="0" algn="ctr">
              <a:lnSpc>
                <a:spcPct val="120000"/>
              </a:lnSpc>
              <a:buNone/>
            </a:pPr>
            <a:endParaRPr lang="en-IN" sz="2400" dirty="0" smtClean="0">
              <a:solidFill>
                <a:schemeClr val="accent2">
                  <a:lumMod val="50000"/>
                </a:schemeClr>
              </a:solidFill>
              <a:latin typeface="Times New Roman" panose="02020603050405020304" pitchFamily="18" charset="0"/>
              <a:cs typeface="Times New Roman" panose="02020603050405020304" pitchFamily="18" charset="0"/>
            </a:endParaRPr>
          </a:p>
          <a:p>
            <a:pPr marL="0" indent="0" algn="ctr">
              <a:lnSpc>
                <a:spcPct val="120000"/>
              </a:lnSpc>
              <a:buNone/>
            </a:pPr>
            <a:r>
              <a:rPr lang="en-IN" sz="2400" dirty="0" smtClean="0">
                <a:solidFill>
                  <a:schemeClr val="accent2">
                    <a:lumMod val="50000"/>
                  </a:schemeClr>
                </a:solidFill>
                <a:latin typeface="Times New Roman" panose="02020603050405020304" pitchFamily="18" charset="0"/>
                <a:cs typeface="Times New Roman" panose="02020603050405020304" pitchFamily="18" charset="0"/>
              </a:rPr>
              <a:t>Smarter </a:t>
            </a:r>
            <a:r>
              <a:rPr lang="en-IN" sz="2400" dirty="0">
                <a:solidFill>
                  <a:schemeClr val="accent2">
                    <a:lumMod val="50000"/>
                  </a:schemeClr>
                </a:solidFill>
                <a:latin typeface="Times New Roman" panose="02020603050405020304" pitchFamily="18" charset="0"/>
                <a:cs typeface="Times New Roman" panose="02020603050405020304" pitchFamily="18" charset="0"/>
              </a:rPr>
              <a:t>machines that can “know” customers better will make customers feel as if they have returned to an earlier age when they would expect personal service from a bank manager who would know their name and understand what is important to them</a:t>
            </a:r>
          </a:p>
        </p:txBody>
      </p:sp>
      <p:pic>
        <p:nvPicPr>
          <p:cNvPr id="4" name="Picture 3"/>
          <p:cNvPicPr>
            <a:picLocks noChangeAspect="1"/>
          </p:cNvPicPr>
          <p:nvPr/>
        </p:nvPicPr>
        <p:blipFill>
          <a:blip r:embed="rId2"/>
          <a:stretch>
            <a:fillRect/>
          </a:stretch>
        </p:blipFill>
        <p:spPr>
          <a:xfrm>
            <a:off x="3110609" y="1800741"/>
            <a:ext cx="5970781" cy="3036802"/>
          </a:xfrm>
          <a:prstGeom prst="rect">
            <a:avLst/>
          </a:prstGeom>
        </p:spPr>
      </p:pic>
    </p:spTree>
    <p:extLst>
      <p:ext uri="{BB962C8B-B14F-4D97-AF65-F5344CB8AC3E}">
        <p14:creationId xmlns:p14="http://schemas.microsoft.com/office/powerpoint/2010/main" val="1206612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8039"/>
          </a:xfrm>
        </p:spPr>
        <p:txBody>
          <a:bodyPr>
            <a:normAutofit/>
          </a:bodyPr>
          <a:lstStyle/>
          <a:p>
            <a:pPr algn="ctr"/>
            <a:r>
              <a:rPr lang="en-IN" sz="3200" dirty="0" smtClean="0">
                <a:latin typeface="Times New Roman" panose="02020603050405020304" pitchFamily="18" charset="0"/>
                <a:cs typeface="Times New Roman" panose="02020603050405020304" pitchFamily="18" charset="0"/>
              </a:rPr>
              <a:t>Advanced AI/ML solution to detect check frauds for a global bank (Cognizant)</a:t>
            </a:r>
            <a:endParaRPr lang="en-IN" sz="3200" dirty="0"/>
          </a:p>
        </p:txBody>
      </p:sp>
      <p:sp>
        <p:nvSpPr>
          <p:cNvPr id="6" name="Content Placeholder 5"/>
          <p:cNvSpPr>
            <a:spLocks noGrp="1"/>
          </p:cNvSpPr>
          <p:nvPr>
            <p:ph sz="half" idx="1"/>
          </p:nvPr>
        </p:nvSpPr>
        <p:spPr>
          <a:xfrm>
            <a:off x="498763" y="2586182"/>
            <a:ext cx="5523346" cy="3703781"/>
          </a:xfrm>
        </p:spPr>
        <p:txBody>
          <a:bodyPr>
            <a:normAutofit lnSpcReduction="10000"/>
          </a:bodyPr>
          <a:lstStyle/>
          <a:p>
            <a:pPr>
              <a:lnSpc>
                <a:spcPct val="120000"/>
              </a:lnSpc>
            </a:pPr>
            <a:r>
              <a:rPr lang="en-IN" sz="2400" dirty="0">
                <a:latin typeface="Times New Roman" panose="02020603050405020304" pitchFamily="18" charset="0"/>
                <a:cs typeface="Times New Roman" panose="02020603050405020304" pitchFamily="18" charset="0"/>
              </a:rPr>
              <a:t>millions of checks are still handwritten each </a:t>
            </a:r>
            <a:r>
              <a:rPr lang="en-IN" sz="2400" dirty="0" smtClean="0">
                <a:latin typeface="Times New Roman" panose="02020603050405020304" pitchFamily="18" charset="0"/>
                <a:cs typeface="Times New Roman" panose="02020603050405020304" pitchFamily="18" charset="0"/>
              </a:rPr>
              <a:t>month</a:t>
            </a:r>
          </a:p>
          <a:p>
            <a:pPr>
              <a:lnSpc>
                <a:spcPct val="120000"/>
              </a:lnSpc>
            </a:pPr>
            <a:r>
              <a:rPr lang="en-IN" sz="2400" dirty="0" smtClean="0">
                <a:latin typeface="Times New Roman" panose="02020603050405020304" pitchFamily="18" charset="0"/>
                <a:cs typeface="Times New Roman" panose="02020603050405020304" pitchFamily="18" charset="0"/>
              </a:rPr>
              <a:t>Unlike </a:t>
            </a:r>
            <a:r>
              <a:rPr lang="en-IN" sz="2400" dirty="0">
                <a:latin typeface="Times New Roman" panose="02020603050405020304" pitchFamily="18" charset="0"/>
                <a:cs typeface="Times New Roman" panose="02020603050405020304" pitchFamily="18" charset="0"/>
              </a:rPr>
              <a:t>electronic payments or automated clearinghouse (ACH) transactions, handwritten checks must be verified by people one by </a:t>
            </a:r>
            <a:r>
              <a:rPr lang="en-IN" sz="2400" dirty="0" smtClean="0">
                <a:latin typeface="Times New Roman" panose="02020603050405020304" pitchFamily="18" charset="0"/>
                <a:cs typeface="Times New Roman" panose="02020603050405020304" pitchFamily="18" charset="0"/>
              </a:rPr>
              <a:t>one</a:t>
            </a:r>
          </a:p>
          <a:p>
            <a:pPr>
              <a:lnSpc>
                <a:spcPct val="120000"/>
              </a:lnSpc>
            </a:pPr>
            <a:r>
              <a:rPr lang="en-IN" sz="2400" dirty="0" smtClean="0">
                <a:latin typeface="Times New Roman" panose="02020603050405020304" pitchFamily="18" charset="0"/>
                <a:cs typeface="Times New Roman" panose="02020603050405020304" pitchFamily="18" charset="0"/>
              </a:rPr>
              <a:t>Banks </a:t>
            </a:r>
            <a:r>
              <a:rPr lang="en-IN" sz="2400" dirty="0">
                <a:latin typeface="Times New Roman" panose="02020603050405020304" pitchFamily="18" charset="0"/>
                <a:cs typeface="Times New Roman" panose="02020603050405020304" pitchFamily="18" charset="0"/>
              </a:rPr>
              <a:t>lose millions annually to </a:t>
            </a:r>
            <a:r>
              <a:rPr lang="en-IN" sz="2400" dirty="0" smtClean="0">
                <a:latin typeface="Times New Roman" panose="02020603050405020304" pitchFamily="18" charset="0"/>
                <a:cs typeface="Times New Roman" panose="02020603050405020304" pitchFamily="18" charset="0"/>
              </a:rPr>
              <a:t>counterfeiters</a:t>
            </a:r>
            <a:endParaRPr lang="en-IN" sz="24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2272145" y="1487488"/>
            <a:ext cx="7638474" cy="830997"/>
          </a:xfrm>
          <a:prstGeom prst="rect">
            <a:avLst/>
          </a:prstGeom>
          <a:noFill/>
        </p:spPr>
        <p:txBody>
          <a:bodyPr wrap="square" rtlCol="0">
            <a:spAutoFit/>
          </a:bodyPr>
          <a:lstStyle/>
          <a:p>
            <a:pPr algn="ctr"/>
            <a:r>
              <a:rPr lang="en-IN" sz="2400" dirty="0">
                <a:solidFill>
                  <a:schemeClr val="accent2">
                    <a:lumMod val="50000"/>
                  </a:schemeClr>
                </a:solidFill>
                <a:latin typeface="Times New Roman" panose="02020603050405020304" pitchFamily="18" charset="0"/>
                <a:cs typeface="Times New Roman" panose="02020603050405020304" pitchFamily="18" charset="0"/>
              </a:rPr>
              <a:t>An AI-driven verification </a:t>
            </a:r>
            <a:r>
              <a:rPr lang="en-IN" sz="2400" dirty="0" smtClean="0">
                <a:solidFill>
                  <a:schemeClr val="accent2">
                    <a:lumMod val="50000"/>
                  </a:schemeClr>
                </a:solidFill>
                <a:latin typeface="Times New Roman" panose="02020603050405020304" pitchFamily="18" charset="0"/>
                <a:cs typeface="Times New Roman" panose="02020603050405020304" pitchFamily="18" charset="0"/>
              </a:rPr>
              <a:t>model to flag </a:t>
            </a:r>
            <a:r>
              <a:rPr lang="en-IN" sz="2400" dirty="0">
                <a:solidFill>
                  <a:schemeClr val="accent2">
                    <a:lumMod val="50000"/>
                  </a:schemeClr>
                </a:solidFill>
                <a:latin typeface="Times New Roman" panose="02020603050405020304" pitchFamily="18" charset="0"/>
                <a:cs typeface="Times New Roman" panose="02020603050405020304" pitchFamily="18" charset="0"/>
              </a:rPr>
              <a:t>and </a:t>
            </a:r>
            <a:r>
              <a:rPr lang="en-IN" sz="2400" dirty="0" smtClean="0">
                <a:solidFill>
                  <a:schemeClr val="accent2">
                    <a:lumMod val="50000"/>
                  </a:schemeClr>
                </a:solidFill>
                <a:latin typeface="Times New Roman" panose="02020603050405020304" pitchFamily="18" charset="0"/>
                <a:cs typeface="Times New Roman" panose="02020603050405020304" pitchFamily="18" charset="0"/>
              </a:rPr>
              <a:t>address potential check fraud</a:t>
            </a:r>
            <a:endParaRPr lang="en-IN" sz="2400"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6254461" y="2586182"/>
            <a:ext cx="5430781" cy="3168795"/>
          </a:xfrm>
          <a:prstGeom prst="rect">
            <a:avLst/>
          </a:prstGeom>
        </p:spPr>
      </p:pic>
    </p:spTree>
    <p:extLst>
      <p:ext uri="{BB962C8B-B14F-4D97-AF65-F5344CB8AC3E}">
        <p14:creationId xmlns:p14="http://schemas.microsoft.com/office/powerpoint/2010/main" val="1072499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IN" sz="3200" dirty="0">
                <a:latin typeface="Times New Roman" panose="02020603050405020304" pitchFamily="18" charset="0"/>
                <a:cs typeface="Times New Roman" panose="02020603050405020304" pitchFamily="18" charset="0"/>
              </a:rPr>
              <a:t>Advanced AI/ML solution to detect check frauds for a global bank (Cognizant)</a:t>
            </a:r>
            <a:endParaRPr lang="en-IN" sz="3200" dirty="0"/>
          </a:p>
        </p:txBody>
      </p:sp>
      <p:sp>
        <p:nvSpPr>
          <p:cNvPr id="6" name="Content Placeholder 5"/>
          <p:cNvSpPr>
            <a:spLocks noGrp="1"/>
          </p:cNvSpPr>
          <p:nvPr>
            <p:ph idx="1"/>
          </p:nvPr>
        </p:nvSpPr>
        <p:spPr>
          <a:xfrm>
            <a:off x="438728" y="2678544"/>
            <a:ext cx="11314544" cy="3306619"/>
          </a:xfrm>
        </p:spPr>
        <p:txBody>
          <a:bodyPr>
            <a:normAutofit lnSpcReduction="10000"/>
          </a:bodyPr>
          <a:lstStyle/>
          <a:p>
            <a:pPr>
              <a:lnSpc>
                <a:spcPct val="120000"/>
              </a:lnSpc>
            </a:pPr>
            <a:r>
              <a:rPr lang="en-IN" sz="2400" dirty="0">
                <a:latin typeface="Times New Roman" panose="02020603050405020304" pitchFamily="18" charset="0"/>
                <a:cs typeface="Times New Roman" panose="02020603050405020304" pitchFamily="18" charset="0"/>
              </a:rPr>
              <a:t>Cognizant Digital Business is using artificial intelligence to help a large global bank build a machine learning solution to reduce the incidence of check </a:t>
            </a:r>
            <a:r>
              <a:rPr lang="en-IN" sz="2400" dirty="0" smtClean="0">
                <a:latin typeface="Times New Roman" panose="02020603050405020304" pitchFamily="18" charset="0"/>
                <a:cs typeface="Times New Roman" panose="02020603050405020304" pitchFamily="18" charset="0"/>
              </a:rPr>
              <a:t>fraud</a:t>
            </a:r>
          </a:p>
          <a:p>
            <a:pPr>
              <a:lnSpc>
                <a:spcPct val="120000"/>
              </a:lnSpc>
            </a:pPr>
            <a:r>
              <a:rPr lang="en-IN" sz="2400" dirty="0">
                <a:latin typeface="Times New Roman" panose="02020603050405020304" pitchFamily="18" charset="0"/>
                <a:cs typeface="Times New Roman" panose="02020603050405020304" pitchFamily="18" charset="0"/>
              </a:rPr>
              <a:t>machine learning technology is designed to automatically compare various factors on scans of deposited checks to a growing database of checks previously identified as fraudulent, to flag potential counterfeits in near real </a:t>
            </a:r>
            <a:r>
              <a:rPr lang="en-IN" sz="2400" dirty="0" smtClean="0">
                <a:latin typeface="Times New Roman" panose="02020603050405020304" pitchFamily="18" charset="0"/>
                <a:cs typeface="Times New Roman" panose="02020603050405020304" pitchFamily="18" charset="0"/>
              </a:rPr>
              <a:t>time</a:t>
            </a:r>
          </a:p>
          <a:p>
            <a:pPr>
              <a:lnSpc>
                <a:spcPct val="120000"/>
              </a:lnSpc>
            </a:pPr>
            <a:r>
              <a:rPr lang="en-IN" sz="2400" dirty="0">
                <a:latin typeface="Times New Roman" panose="02020603050405020304" pitchFamily="18" charset="0"/>
                <a:cs typeface="Times New Roman" panose="02020603050405020304" pitchFamily="18" charset="0"/>
              </a:rPr>
              <a:t>model, derived from Google </a:t>
            </a:r>
            <a:r>
              <a:rPr lang="en-IN" sz="2400" dirty="0" err="1">
                <a:latin typeface="Times New Roman" panose="02020603050405020304" pitchFamily="18" charset="0"/>
                <a:cs typeface="Times New Roman" panose="02020603050405020304" pitchFamily="18" charset="0"/>
              </a:rPr>
              <a:t>TensorFlow</a:t>
            </a:r>
            <a:r>
              <a:rPr lang="en-IN" sz="2400" dirty="0">
                <a:latin typeface="Times New Roman" panose="02020603050405020304" pitchFamily="18" charset="0"/>
                <a:cs typeface="Times New Roman" panose="02020603050405020304" pitchFamily="18" charset="0"/>
              </a:rPr>
              <a:t>, adopts a neural network to parse a historical database of previously scanned checks, including ones known as fraudulent</a:t>
            </a:r>
          </a:p>
        </p:txBody>
      </p:sp>
      <p:sp>
        <p:nvSpPr>
          <p:cNvPr id="7" name="TextBox 6"/>
          <p:cNvSpPr txBox="1"/>
          <p:nvPr/>
        </p:nvSpPr>
        <p:spPr>
          <a:xfrm>
            <a:off x="4531232" y="1912296"/>
            <a:ext cx="3249608" cy="461665"/>
          </a:xfrm>
          <a:prstGeom prst="rect">
            <a:avLst/>
          </a:prstGeom>
          <a:noFill/>
        </p:spPr>
        <p:txBody>
          <a:bodyPr wrap="none" rtlCol="0">
            <a:spAutoFit/>
          </a:bodyPr>
          <a:lstStyle/>
          <a:p>
            <a:r>
              <a:rPr lang="en-IN" sz="2400" dirty="0" smtClean="0">
                <a:solidFill>
                  <a:schemeClr val="accent2">
                    <a:lumMod val="50000"/>
                  </a:schemeClr>
                </a:solidFill>
                <a:latin typeface="Times New Roman" panose="02020603050405020304" pitchFamily="18" charset="0"/>
                <a:cs typeface="Times New Roman" panose="02020603050405020304" pitchFamily="18" charset="0"/>
              </a:rPr>
              <a:t>Digital “eye” spots fraud</a:t>
            </a:r>
          </a:p>
        </p:txBody>
      </p:sp>
    </p:spTree>
    <p:extLst>
      <p:ext uri="{BB962C8B-B14F-4D97-AF65-F5344CB8AC3E}">
        <p14:creationId xmlns:p14="http://schemas.microsoft.com/office/powerpoint/2010/main" val="807398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a:latin typeface="Times New Roman" panose="02020603050405020304" pitchFamily="18" charset="0"/>
                <a:cs typeface="Times New Roman" panose="02020603050405020304" pitchFamily="18" charset="0"/>
              </a:rPr>
              <a:t>Advanced AI/ML solution to detect check frauds for a global bank (Cognizant)</a:t>
            </a:r>
            <a:endParaRPr lang="en-IN" sz="3200" dirty="0"/>
          </a:p>
        </p:txBody>
      </p:sp>
      <p:sp>
        <p:nvSpPr>
          <p:cNvPr id="3" name="Content Placeholder 2"/>
          <p:cNvSpPr>
            <a:spLocks noGrp="1"/>
          </p:cNvSpPr>
          <p:nvPr>
            <p:ph idx="1"/>
          </p:nvPr>
        </p:nvSpPr>
        <p:spPr>
          <a:xfrm>
            <a:off x="258618" y="1616364"/>
            <a:ext cx="11711709" cy="5052291"/>
          </a:xfrm>
        </p:spPr>
        <p:txBody>
          <a:bodyPr>
            <a:normAutofit fontScale="92500" lnSpcReduction="10000"/>
          </a:bodyPr>
          <a:lstStyle/>
          <a:p>
            <a:pPr>
              <a:lnSpc>
                <a:spcPct val="120000"/>
              </a:lnSpc>
            </a:pPr>
            <a:r>
              <a:rPr lang="en-IN" sz="2400" dirty="0" smtClean="0">
                <a:latin typeface="Times New Roman" panose="02020603050405020304" pitchFamily="18" charset="0"/>
                <a:cs typeface="Times New Roman" panose="02020603050405020304" pitchFamily="18" charset="0"/>
              </a:rPr>
              <a:t>The client uses </a:t>
            </a:r>
            <a:r>
              <a:rPr lang="en-IN" sz="2400" dirty="0">
                <a:latin typeface="Times New Roman" panose="02020603050405020304" pitchFamily="18" charset="0"/>
                <a:cs typeface="Times New Roman" panose="02020603050405020304" pitchFamily="18" charset="0"/>
              </a:rPr>
              <a:t>optical character recognition (OCR) and deep learning technology to scan checks, process data and verify signatures. While many checks, such as for payroll, are easy to parse, handwritten checks remain frustratingly difficult to </a:t>
            </a:r>
            <a:r>
              <a:rPr lang="en-IN" sz="2400" dirty="0" smtClean="0">
                <a:latin typeface="Times New Roman" panose="02020603050405020304" pitchFamily="18" charset="0"/>
                <a:cs typeface="Times New Roman" panose="02020603050405020304" pitchFamily="18" charset="0"/>
              </a:rPr>
              <a:t>process</a:t>
            </a:r>
            <a:endParaRPr lang="en-IN" sz="2400" dirty="0">
              <a:latin typeface="Times New Roman" panose="02020603050405020304" pitchFamily="18" charset="0"/>
              <a:cs typeface="Times New Roman" panose="02020603050405020304" pitchFamily="18" charset="0"/>
            </a:endParaRPr>
          </a:p>
          <a:p>
            <a:pPr>
              <a:lnSpc>
                <a:spcPct val="120000"/>
              </a:lnSpc>
            </a:pPr>
            <a:r>
              <a:rPr lang="en-IN" sz="2400" dirty="0">
                <a:latin typeface="Times New Roman" panose="02020603050405020304" pitchFamily="18" charset="0"/>
                <a:cs typeface="Times New Roman" panose="02020603050405020304" pitchFamily="18" charset="0"/>
              </a:rPr>
              <a:t>a set of comparative algorithms </a:t>
            </a:r>
            <a:r>
              <a:rPr lang="en-IN" sz="2400" dirty="0" smtClean="0">
                <a:latin typeface="Times New Roman" panose="02020603050405020304" pitchFamily="18" charset="0"/>
                <a:cs typeface="Times New Roman" panose="02020603050405020304" pitchFamily="18" charset="0"/>
              </a:rPr>
              <a:t>were developed to </a:t>
            </a:r>
            <a:r>
              <a:rPr lang="en-IN" sz="2400" dirty="0">
                <a:latin typeface="Times New Roman" panose="02020603050405020304" pitchFamily="18" charset="0"/>
                <a:cs typeface="Times New Roman" panose="02020603050405020304" pitchFamily="18" charset="0"/>
              </a:rPr>
              <a:t>establish what is normative for good checks and what factors fall outside those </a:t>
            </a:r>
            <a:r>
              <a:rPr lang="en-IN" sz="2400" dirty="0" smtClean="0">
                <a:latin typeface="Times New Roman" panose="02020603050405020304" pitchFamily="18" charset="0"/>
                <a:cs typeface="Times New Roman" panose="02020603050405020304" pitchFamily="18" charset="0"/>
              </a:rPr>
              <a:t>norms</a:t>
            </a:r>
          </a:p>
          <a:p>
            <a:pPr>
              <a:lnSpc>
                <a:spcPct val="120000"/>
              </a:lnSpc>
            </a:pPr>
            <a:r>
              <a:rPr lang="en-IN" sz="2400" dirty="0">
                <a:latin typeface="Times New Roman" panose="02020603050405020304" pitchFamily="18" charset="0"/>
                <a:cs typeface="Times New Roman" panose="02020603050405020304" pitchFamily="18" charset="0"/>
              </a:rPr>
              <a:t>the neural network </a:t>
            </a:r>
            <a:r>
              <a:rPr lang="en-IN" sz="2400" dirty="0" smtClean="0">
                <a:latin typeface="Times New Roman" panose="02020603050405020304" pitchFamily="18" charset="0"/>
                <a:cs typeface="Times New Roman" panose="02020603050405020304" pitchFamily="18" charset="0"/>
              </a:rPr>
              <a:t>were taught these </a:t>
            </a:r>
            <a:r>
              <a:rPr lang="en-IN" sz="2400" dirty="0">
                <a:latin typeface="Times New Roman" panose="02020603050405020304" pitchFamily="18" charset="0"/>
                <a:cs typeface="Times New Roman" panose="02020603050405020304" pitchFamily="18" charset="0"/>
              </a:rPr>
              <a:t>rules; now it teaches </a:t>
            </a:r>
            <a:r>
              <a:rPr lang="en-IN" sz="2400" dirty="0" smtClean="0">
                <a:latin typeface="Times New Roman" panose="02020603050405020304" pitchFamily="18" charset="0"/>
                <a:cs typeface="Times New Roman" panose="02020603050405020304" pitchFamily="18" charset="0"/>
              </a:rPr>
              <a:t>itself</a:t>
            </a:r>
          </a:p>
          <a:p>
            <a:pPr>
              <a:lnSpc>
                <a:spcPct val="120000"/>
              </a:lnSpc>
            </a:pPr>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solution performs signature and image analysis automatically, without the need for secondary reference </a:t>
            </a:r>
            <a:r>
              <a:rPr lang="en-IN" sz="2400" dirty="0" smtClean="0">
                <a:latin typeface="Times New Roman" panose="02020603050405020304" pitchFamily="18" charset="0"/>
                <a:cs typeface="Times New Roman" panose="02020603050405020304" pitchFamily="18" charset="0"/>
              </a:rPr>
              <a:t>images</a:t>
            </a:r>
          </a:p>
          <a:p>
            <a:pPr>
              <a:lnSpc>
                <a:spcPct val="120000"/>
              </a:lnSpc>
            </a:pPr>
            <a:r>
              <a:rPr lang="en-IN" sz="2400" dirty="0">
                <a:latin typeface="Times New Roman" panose="02020603050405020304" pitchFamily="18" charset="0"/>
                <a:cs typeface="Times New Roman" panose="02020603050405020304" pitchFamily="18" charset="0"/>
              </a:rPr>
              <a:t> It </a:t>
            </a:r>
            <a:r>
              <a:rPr lang="en-IN" sz="2400" dirty="0" err="1">
                <a:latin typeface="Times New Roman" panose="02020603050405020304" pitchFamily="18" charset="0"/>
                <a:cs typeface="Times New Roman" panose="02020603050405020304" pitchFamily="18" charset="0"/>
              </a:rPr>
              <a:t>analyzes</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images to </a:t>
            </a:r>
            <a:r>
              <a:rPr lang="en-IN" sz="2400" dirty="0">
                <a:latin typeface="Times New Roman" panose="02020603050405020304" pitchFamily="18" charset="0"/>
                <a:cs typeface="Times New Roman" panose="02020603050405020304" pitchFamily="18" charset="0"/>
              </a:rPr>
              <a:t>confirm all necessary information is </a:t>
            </a:r>
            <a:r>
              <a:rPr lang="en-IN" sz="2400" dirty="0" smtClean="0">
                <a:latin typeface="Times New Roman" panose="02020603050405020304" pitchFamily="18" charset="0"/>
                <a:cs typeface="Times New Roman" panose="02020603050405020304" pitchFamily="18" charset="0"/>
              </a:rPr>
              <a:t>present</a:t>
            </a:r>
          </a:p>
          <a:p>
            <a:pPr>
              <a:lnSpc>
                <a:spcPct val="120000"/>
              </a:lnSpc>
            </a:pPr>
            <a:r>
              <a:rPr lang="en-IN" sz="2400" dirty="0" smtClean="0">
                <a:latin typeface="Times New Roman" panose="02020603050405020304" pitchFamily="18" charset="0"/>
                <a:cs typeface="Times New Roman" panose="02020603050405020304" pitchFamily="18" charset="0"/>
              </a:rPr>
              <a:t>It identifies </a:t>
            </a:r>
            <a:r>
              <a:rPr lang="en-IN" sz="2400" dirty="0">
                <a:latin typeface="Times New Roman" panose="02020603050405020304" pitchFamily="18" charset="0"/>
                <a:cs typeface="Times New Roman" panose="02020603050405020304" pitchFamily="18" charset="0"/>
              </a:rPr>
              <a:t>anomalies and delivers a confidence </a:t>
            </a:r>
            <a:r>
              <a:rPr lang="en-IN" sz="2400" dirty="0" smtClean="0">
                <a:latin typeface="Times New Roman" panose="02020603050405020304" pitchFamily="18" charset="0"/>
                <a:cs typeface="Times New Roman" panose="02020603050405020304" pitchFamily="18" charset="0"/>
              </a:rPr>
              <a:t>score almost </a:t>
            </a:r>
            <a:r>
              <a:rPr lang="en-IN" sz="2400" dirty="0">
                <a:latin typeface="Times New Roman" panose="02020603050405020304" pitchFamily="18" charset="0"/>
                <a:cs typeface="Times New Roman" panose="02020603050405020304" pitchFamily="18" charset="0"/>
              </a:rPr>
              <a:t>instantaneously regarding whether a check </a:t>
            </a:r>
            <a:r>
              <a:rPr lang="en-IN" sz="2400" dirty="0" smtClean="0">
                <a:latin typeface="Times New Roman" panose="02020603050405020304" pitchFamily="18" charset="0"/>
                <a:cs typeface="Times New Roman" panose="02020603050405020304" pitchFamily="18" charset="0"/>
              </a:rPr>
              <a:t>is good</a:t>
            </a:r>
            <a:r>
              <a:rPr lang="en-IN" sz="2400" dirty="0">
                <a:latin typeface="Times New Roman" panose="02020603050405020304" pitchFamily="18" charset="0"/>
                <a:cs typeface="Times New Roman" panose="02020603050405020304" pitchFamily="18" charset="0"/>
              </a:rPr>
              <a:t>, is manifestly fraudulent, or needs further review</a:t>
            </a:r>
          </a:p>
        </p:txBody>
      </p:sp>
    </p:spTree>
    <p:extLst>
      <p:ext uri="{BB962C8B-B14F-4D97-AF65-F5344CB8AC3E}">
        <p14:creationId xmlns:p14="http://schemas.microsoft.com/office/powerpoint/2010/main" val="39175085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a:latin typeface="Times New Roman" panose="02020603050405020304" pitchFamily="18" charset="0"/>
                <a:cs typeface="Times New Roman" panose="02020603050405020304" pitchFamily="18" charset="0"/>
              </a:rPr>
              <a:t>Advanced AI/ML solution to detect check frauds for a global bank (Cognizant)</a:t>
            </a:r>
            <a:endParaRPr lang="en-IN" sz="3200" dirty="0"/>
          </a:p>
        </p:txBody>
      </p:sp>
      <p:sp>
        <p:nvSpPr>
          <p:cNvPr id="3" name="Content Placeholder 2"/>
          <p:cNvSpPr>
            <a:spLocks noGrp="1"/>
          </p:cNvSpPr>
          <p:nvPr>
            <p:ph idx="1"/>
          </p:nvPr>
        </p:nvSpPr>
        <p:spPr>
          <a:xfrm>
            <a:off x="658091" y="1902690"/>
            <a:ext cx="10695709" cy="4064000"/>
          </a:xfrm>
        </p:spPr>
        <p:txBody>
          <a:bodyPr>
            <a:normAutofit fontScale="85000" lnSpcReduction="10000"/>
          </a:bodyPr>
          <a:lstStyle/>
          <a:p>
            <a:pPr>
              <a:lnSpc>
                <a:spcPct val="130000"/>
              </a:lnSpc>
            </a:pPr>
            <a:r>
              <a:rPr lang="en-IN" dirty="0" smtClean="0">
                <a:latin typeface="Times New Roman" panose="02020603050405020304" pitchFamily="18" charset="0"/>
                <a:cs typeface="Times New Roman" panose="02020603050405020304" pitchFamily="18" charset="0"/>
              </a:rPr>
              <a:t>Model was tested </a:t>
            </a:r>
            <a:r>
              <a:rPr lang="en-IN" dirty="0">
                <a:latin typeface="Times New Roman" panose="02020603050405020304" pitchFamily="18" charset="0"/>
                <a:cs typeface="Times New Roman" panose="02020603050405020304" pitchFamily="18" charset="0"/>
              </a:rPr>
              <a:t>on a historical portfolio of past transactions; it demonstrated a 50% reduction in fraudulent </a:t>
            </a:r>
            <a:r>
              <a:rPr lang="en-IN" dirty="0" smtClean="0">
                <a:latin typeface="Times New Roman" panose="02020603050405020304" pitchFamily="18" charset="0"/>
                <a:cs typeface="Times New Roman" panose="02020603050405020304" pitchFamily="18" charset="0"/>
              </a:rPr>
              <a:t>transactions</a:t>
            </a:r>
          </a:p>
          <a:p>
            <a:pPr>
              <a:lnSpc>
                <a:spcPct val="130000"/>
              </a:lnSpc>
            </a:pPr>
            <a:r>
              <a:rPr lang="en-IN" dirty="0" smtClean="0">
                <a:latin typeface="Times New Roman" panose="02020603050405020304" pitchFamily="18" charset="0"/>
                <a:cs typeface="Times New Roman" panose="02020603050405020304" pitchFamily="18" charset="0"/>
              </a:rPr>
              <a:t>Processing </a:t>
            </a:r>
            <a:r>
              <a:rPr lang="en-IN" dirty="0">
                <a:latin typeface="Times New Roman" panose="02020603050405020304" pitchFamily="18" charset="0"/>
                <a:cs typeface="Times New Roman" panose="02020603050405020304" pitchFamily="18" charset="0"/>
              </a:rPr>
              <a:t>as many as 20 million checks a day, with end-to-end response times of less than 70 milliseconds and processing up to 1,200 checks per </a:t>
            </a:r>
            <a:r>
              <a:rPr lang="en-IN" dirty="0" smtClean="0">
                <a:latin typeface="Times New Roman" panose="02020603050405020304" pitchFamily="18" charset="0"/>
                <a:cs typeface="Times New Roman" panose="02020603050405020304" pitchFamily="18" charset="0"/>
              </a:rPr>
              <a:t>second</a:t>
            </a:r>
          </a:p>
          <a:p>
            <a:pPr>
              <a:lnSpc>
                <a:spcPct val="130000"/>
              </a:lnSpc>
            </a:pPr>
            <a:r>
              <a:rPr lang="en-IN" dirty="0">
                <a:latin typeface="Times New Roman" panose="02020603050405020304" pitchFamily="18" charset="0"/>
                <a:cs typeface="Times New Roman" panose="02020603050405020304" pitchFamily="18" charset="0"/>
              </a:rPr>
              <a:t>model forecasts up to $20 million in annual savings on fraud losses, while significantly reduces the operational cost of manual check </a:t>
            </a:r>
            <a:r>
              <a:rPr lang="en-IN" dirty="0" smtClean="0">
                <a:latin typeface="Times New Roman" panose="02020603050405020304" pitchFamily="18" charset="0"/>
                <a:cs typeface="Times New Roman" panose="02020603050405020304" pitchFamily="18" charset="0"/>
              </a:rPr>
              <a:t>validation</a:t>
            </a:r>
          </a:p>
          <a:p>
            <a:pPr marL="0" indent="0">
              <a:buNone/>
            </a:pPr>
            <a:endParaRPr lang="en-IN" dirty="0" smtClean="0">
              <a:latin typeface="Times New Roman" panose="02020603050405020304" pitchFamily="18" charset="0"/>
              <a:cs typeface="Times New Roman" panose="02020603050405020304" pitchFamily="18" charset="0"/>
            </a:endParaRPr>
          </a:p>
          <a:p>
            <a:pPr marL="0" indent="0" algn="ctr">
              <a:buNone/>
            </a:pPr>
            <a:r>
              <a:rPr lang="en-IN" dirty="0">
                <a:solidFill>
                  <a:schemeClr val="accent2">
                    <a:lumMod val="50000"/>
                  </a:schemeClr>
                </a:solidFill>
                <a:latin typeface="Times New Roman" panose="02020603050405020304" pitchFamily="18" charset="0"/>
                <a:cs typeface="Times New Roman" panose="02020603050405020304" pitchFamily="18" charset="0"/>
              </a:rPr>
              <a:t> </a:t>
            </a:r>
            <a:r>
              <a:rPr lang="en-IN" dirty="0" smtClean="0">
                <a:solidFill>
                  <a:schemeClr val="accent2">
                    <a:lumMod val="50000"/>
                  </a:schemeClr>
                </a:solidFill>
                <a:latin typeface="Times New Roman" panose="02020603050405020304" pitchFamily="18" charset="0"/>
                <a:cs typeface="Times New Roman" panose="02020603050405020304" pitchFamily="18" charset="0"/>
              </a:rPr>
              <a:t>         The </a:t>
            </a:r>
            <a:r>
              <a:rPr lang="en-IN" dirty="0">
                <a:solidFill>
                  <a:schemeClr val="accent2">
                    <a:lumMod val="50000"/>
                  </a:schemeClr>
                </a:solidFill>
                <a:latin typeface="Times New Roman" panose="02020603050405020304" pitchFamily="18" charset="0"/>
                <a:cs typeface="Times New Roman" panose="02020603050405020304" pitchFamily="18" charset="0"/>
              </a:rPr>
              <a:t>more checks the system processes, the more accurate it </a:t>
            </a:r>
            <a:r>
              <a:rPr lang="en-IN" dirty="0" smtClean="0">
                <a:solidFill>
                  <a:schemeClr val="accent2">
                    <a:lumMod val="50000"/>
                  </a:schemeClr>
                </a:solidFill>
                <a:latin typeface="Times New Roman" panose="02020603050405020304" pitchFamily="18" charset="0"/>
                <a:cs typeface="Times New Roman" panose="02020603050405020304" pitchFamily="18" charset="0"/>
              </a:rPr>
              <a:t>becomes!</a:t>
            </a:r>
            <a:endParaRPr lang="en-IN"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2567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61265" y="343025"/>
            <a:ext cx="10986232" cy="87283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200" dirty="0" smtClean="0">
                <a:latin typeface="Times New Roman" panose="02020603050405020304" pitchFamily="18" charset="0"/>
                <a:cs typeface="Times New Roman" panose="02020603050405020304" pitchFamily="18" charset="0"/>
              </a:rPr>
              <a:t>Applications of Analytics in Banking</a:t>
            </a:r>
            <a:endParaRPr lang="en-IN" sz="3200" dirty="0">
              <a:latin typeface="Times New Roman" panose="02020603050405020304" pitchFamily="18" charset="0"/>
              <a:cs typeface="Times New Roman" panose="02020603050405020304" pitchFamily="18" charset="0"/>
            </a:endParaRPr>
          </a:p>
        </p:txBody>
      </p:sp>
      <p:sp>
        <p:nvSpPr>
          <p:cNvPr id="6" name="Rectangle 5"/>
          <p:cNvSpPr/>
          <p:nvPr/>
        </p:nvSpPr>
        <p:spPr>
          <a:xfrm>
            <a:off x="482598" y="3630272"/>
            <a:ext cx="3847031" cy="2308324"/>
          </a:xfrm>
          <a:prstGeom prst="rect">
            <a:avLst/>
          </a:prstGeom>
        </p:spPr>
        <p:txBody>
          <a:bodyPr wrap="square">
            <a:spAutoFit/>
          </a:bodyPr>
          <a:lstStyle/>
          <a:p>
            <a:pPr algn="ctr"/>
            <a:r>
              <a:rPr lang="en-IN" dirty="0">
                <a:latin typeface="Times New Roman" panose="02020603050405020304" pitchFamily="18" charset="0"/>
                <a:cs typeface="Times New Roman" panose="02020603050405020304" pitchFamily="18" charset="0"/>
              </a:rPr>
              <a:t>Marketing/Campaign </a:t>
            </a:r>
            <a:r>
              <a:rPr lang="en-IN" dirty="0" smtClean="0">
                <a:latin typeface="Times New Roman" panose="02020603050405020304" pitchFamily="18" charset="0"/>
                <a:cs typeface="Times New Roman" panose="02020603050405020304" pitchFamily="18" charset="0"/>
              </a:rPr>
              <a:t>Analytics:</a:t>
            </a:r>
          </a:p>
          <a:p>
            <a:pPr algn="ctr"/>
            <a:r>
              <a:rPr lang="en-IN" dirty="0" smtClean="0">
                <a:latin typeface="Times New Roman" panose="02020603050405020304" pitchFamily="18" charset="0"/>
                <a:cs typeface="Times New Roman" panose="02020603050405020304" pitchFamily="18" charset="0"/>
              </a:rPr>
              <a:t>Data science is used for intelligent targeting of customers, that is to know </a:t>
            </a:r>
            <a:r>
              <a:rPr lang="en-US" dirty="0" smtClean="0">
                <a:latin typeface="Times New Roman" panose="02020603050405020304" pitchFamily="18" charset="0"/>
                <a:cs typeface="Times New Roman" panose="02020603050405020304" pitchFamily="18" charset="0"/>
              </a:rPr>
              <a:t>which </a:t>
            </a:r>
            <a:r>
              <a:rPr lang="en-US" dirty="0">
                <a:latin typeface="Times New Roman" panose="02020603050405020304" pitchFamily="18" charset="0"/>
                <a:cs typeface="Times New Roman" panose="02020603050405020304" pitchFamily="18" charset="0"/>
              </a:rPr>
              <a:t>segment of the population can be targeted in order to implement the most effective strategy and note potential clients and polish promotional strategies to target said </a:t>
            </a:r>
            <a:r>
              <a:rPr lang="en-US" dirty="0" smtClean="0">
                <a:latin typeface="Times New Roman" panose="02020603050405020304" pitchFamily="18" charset="0"/>
                <a:cs typeface="Times New Roman" panose="02020603050405020304" pitchFamily="18" charset="0"/>
              </a:rPr>
              <a:t>segment.</a:t>
            </a: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7" name="Rectangle 6"/>
          <p:cNvSpPr/>
          <p:nvPr/>
        </p:nvSpPr>
        <p:spPr>
          <a:xfrm>
            <a:off x="4557472" y="3591927"/>
            <a:ext cx="3479200" cy="2585323"/>
          </a:xfrm>
          <a:prstGeom prst="rect">
            <a:avLst/>
          </a:prstGeom>
        </p:spPr>
        <p:txBody>
          <a:bodyPr wrap="square">
            <a:spAutoFit/>
          </a:bodyPr>
          <a:lstStyle/>
          <a:p>
            <a:pPr algn="ctr"/>
            <a:r>
              <a:rPr lang="en-IN" dirty="0" smtClean="0">
                <a:latin typeface="Times New Roman" panose="02020603050405020304" pitchFamily="18" charset="0"/>
                <a:cs typeface="Times New Roman" panose="02020603050405020304" pitchFamily="18" charset="0"/>
              </a:rPr>
              <a:t>Fraud Detection:</a:t>
            </a:r>
          </a:p>
          <a:p>
            <a:pPr algn="ctr"/>
            <a:r>
              <a:rPr lang="en-US" dirty="0" smtClean="0">
                <a:latin typeface="Times New Roman" panose="02020603050405020304" pitchFamily="18" charset="0"/>
                <a:cs typeface="Times New Roman" panose="02020603050405020304" pitchFamily="18" charset="0"/>
              </a:rPr>
              <a:t>Machine learning is crucial for effective detection and prevention of fraud involving credit cards, accounting, insurance, and more. The combination of rules and machine learning enables more </a:t>
            </a:r>
            <a:r>
              <a:rPr lang="en-US" dirty="0">
                <a:latin typeface="Times New Roman" panose="02020603050405020304" pitchFamily="18" charset="0"/>
                <a:cs typeface="Times New Roman" panose="02020603050405020304" pitchFamily="18" charset="0"/>
              </a:rPr>
              <a:t>precise and </a:t>
            </a:r>
            <a:r>
              <a:rPr lang="en-US" dirty="0" smtClean="0">
                <a:latin typeface="Times New Roman" panose="02020603050405020304" pitchFamily="18" charset="0"/>
                <a:cs typeface="Times New Roman" panose="02020603050405020304" pitchFamily="18" charset="0"/>
              </a:rPr>
              <a:t>confident fraud detection.</a:t>
            </a:r>
            <a:endParaRPr lang="en-IN"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642" y="1473944"/>
            <a:ext cx="2733261" cy="191711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4018" y="1465121"/>
            <a:ext cx="2626108" cy="1934755"/>
          </a:xfrm>
          <a:prstGeom prst="rect">
            <a:avLst/>
          </a:prstGeom>
        </p:spPr>
      </p:pic>
      <p:sp>
        <p:nvSpPr>
          <p:cNvPr id="10" name="Rectangle 9"/>
          <p:cNvSpPr/>
          <p:nvPr/>
        </p:nvSpPr>
        <p:spPr>
          <a:xfrm>
            <a:off x="8430507" y="3630272"/>
            <a:ext cx="3216990" cy="2031325"/>
          </a:xfrm>
          <a:prstGeom prst="rect">
            <a:avLst/>
          </a:prstGeom>
        </p:spPr>
        <p:txBody>
          <a:bodyPr wrap="square">
            <a:spAutoFit/>
          </a:bodyPr>
          <a:lstStyle/>
          <a:p>
            <a:pPr algn="ctr"/>
            <a:r>
              <a:rPr lang="en-IN" dirty="0" smtClean="0">
                <a:latin typeface="Times New Roman" panose="02020603050405020304" pitchFamily="18" charset="0"/>
                <a:cs typeface="Times New Roman" panose="02020603050405020304" pitchFamily="18" charset="0"/>
              </a:rPr>
              <a:t>Risk </a:t>
            </a:r>
            <a:r>
              <a:rPr lang="en-IN" dirty="0" err="1" smtClean="0">
                <a:latin typeface="Times New Roman" panose="02020603050405020304" pitchFamily="18" charset="0"/>
                <a:cs typeface="Times New Roman" panose="02020603050405020304" pitchFamily="18" charset="0"/>
              </a:rPr>
              <a:t>Modeling</a:t>
            </a:r>
            <a:r>
              <a:rPr lang="en-IN" dirty="0" smtClean="0">
                <a:latin typeface="Times New Roman" panose="02020603050405020304" pitchFamily="18" charset="0"/>
                <a:cs typeface="Times New Roman" panose="02020603050405020304" pitchFamily="18" charset="0"/>
              </a:rPr>
              <a:t>:</a:t>
            </a:r>
          </a:p>
          <a:p>
            <a:pPr algn="ctr"/>
            <a:r>
              <a:rPr lang="en-US" dirty="0" smtClean="0">
                <a:latin typeface="Times New Roman" panose="02020603050405020304" pitchFamily="18" charset="0"/>
                <a:cs typeface="Times New Roman" panose="02020603050405020304" pitchFamily="18" charset="0"/>
              </a:rPr>
              <a:t>Credit risk modeling </a:t>
            </a:r>
            <a:r>
              <a:rPr lang="en-US" dirty="0">
                <a:latin typeface="Times New Roman" panose="02020603050405020304" pitchFamily="18" charset="0"/>
                <a:cs typeface="Times New Roman" panose="02020603050405020304" pitchFamily="18" charset="0"/>
              </a:rPr>
              <a:t>allows banks to analyze how their loan will be repaid. </a:t>
            </a:r>
            <a:r>
              <a:rPr lang="en-US" dirty="0" smtClean="0">
                <a:latin typeface="Times New Roman" panose="02020603050405020304" pitchFamily="18" charset="0"/>
                <a:cs typeface="Times New Roman" panose="02020603050405020304" pitchFamily="18" charset="0"/>
              </a:rPr>
              <a:t>Banks </a:t>
            </a:r>
            <a:r>
              <a:rPr lang="en-US" dirty="0">
                <a:latin typeface="Times New Roman" panose="02020603050405020304" pitchFamily="18" charset="0"/>
                <a:cs typeface="Times New Roman" panose="02020603050405020304" pitchFamily="18" charset="0"/>
              </a:rPr>
              <a:t>are able to analyze the default rate and develop strategies to reinforce their lending schemes </a:t>
            </a:r>
            <a:endParaRPr lang="en-IN"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68285" y="1473944"/>
            <a:ext cx="2941433" cy="1934755"/>
          </a:xfrm>
          <a:prstGeom prst="rect">
            <a:avLst/>
          </a:prstGeom>
        </p:spPr>
      </p:pic>
    </p:spTree>
    <p:extLst>
      <p:ext uri="{BB962C8B-B14F-4D97-AF65-F5344CB8AC3E}">
        <p14:creationId xmlns:p14="http://schemas.microsoft.com/office/powerpoint/2010/main" val="603965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90524" y="384344"/>
            <a:ext cx="10615413" cy="87283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200" dirty="0">
                <a:latin typeface="Times New Roman" panose="02020603050405020304" pitchFamily="18" charset="0"/>
                <a:cs typeface="Times New Roman" panose="02020603050405020304" pitchFamily="18" charset="0"/>
              </a:rPr>
              <a:t>Applications of Analytics in Banking</a:t>
            </a:r>
          </a:p>
        </p:txBody>
      </p:sp>
      <p:sp>
        <p:nvSpPr>
          <p:cNvPr id="6" name="Rectangle 5"/>
          <p:cNvSpPr/>
          <p:nvPr/>
        </p:nvSpPr>
        <p:spPr>
          <a:xfrm>
            <a:off x="1386096" y="3817851"/>
            <a:ext cx="4210573" cy="2031325"/>
          </a:xfrm>
          <a:prstGeom prst="rect">
            <a:avLst/>
          </a:prstGeom>
        </p:spPr>
        <p:txBody>
          <a:bodyPr wrap="square">
            <a:spAutoFit/>
          </a:bodyPr>
          <a:lstStyle/>
          <a:p>
            <a:pPr algn="ctr"/>
            <a:r>
              <a:rPr lang="en-IN" dirty="0" smtClean="0">
                <a:latin typeface="Times New Roman" panose="02020603050405020304" pitchFamily="18" charset="0"/>
                <a:cs typeface="Times New Roman" panose="02020603050405020304" pitchFamily="18" charset="0"/>
              </a:rPr>
              <a:t>Lifetime Value Prediction:</a:t>
            </a:r>
          </a:p>
          <a:p>
            <a:pPr algn="ctr"/>
            <a:r>
              <a:rPr lang="en-US" dirty="0" smtClean="0">
                <a:latin typeface="Times New Roman" panose="02020603050405020304" pitchFamily="18" charset="0"/>
                <a:cs typeface="Times New Roman" panose="02020603050405020304" pitchFamily="18" charset="0"/>
              </a:rPr>
              <a:t>Building </a:t>
            </a:r>
            <a:r>
              <a:rPr lang="en-US" dirty="0">
                <a:latin typeface="Times New Roman" panose="02020603050405020304" pitchFamily="18" charset="0"/>
                <a:cs typeface="Times New Roman" panose="02020603050405020304" pitchFamily="18" charset="0"/>
              </a:rPr>
              <a:t>a predictive model to determine the future marketing strategies based on CLV </a:t>
            </a:r>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maintaining good customer relations during each customer’s lifetime with the company that </a:t>
            </a:r>
            <a:r>
              <a:rPr lang="en-US" dirty="0" smtClean="0">
                <a:latin typeface="Times New Roman" panose="02020603050405020304" pitchFamily="18" charset="0"/>
                <a:cs typeface="Times New Roman" panose="02020603050405020304" pitchFamily="18" charset="0"/>
              </a:rPr>
              <a:t>in turn results </a:t>
            </a:r>
            <a:r>
              <a:rPr lang="en-US" dirty="0">
                <a:latin typeface="Times New Roman" panose="02020603050405020304" pitchFamily="18" charset="0"/>
                <a:cs typeface="Times New Roman" panose="02020603050405020304" pitchFamily="18" charset="0"/>
              </a:rPr>
              <a:t>in higher proﬁtability and growth.</a:t>
            </a:r>
            <a:endParaRPr lang="en-IN" dirty="0" smtClean="0">
              <a:latin typeface="Times New Roman" panose="02020603050405020304" pitchFamily="18" charset="0"/>
              <a:cs typeface="Times New Roman" panose="02020603050405020304" pitchFamily="18" charset="0"/>
            </a:endParaRPr>
          </a:p>
        </p:txBody>
      </p:sp>
      <p:sp>
        <p:nvSpPr>
          <p:cNvPr id="7" name="Rectangle 6"/>
          <p:cNvSpPr/>
          <p:nvPr/>
        </p:nvSpPr>
        <p:spPr>
          <a:xfrm>
            <a:off x="7185125" y="3817851"/>
            <a:ext cx="3611403" cy="1754326"/>
          </a:xfrm>
          <a:prstGeom prst="rect">
            <a:avLst/>
          </a:prstGeom>
        </p:spPr>
        <p:txBody>
          <a:bodyPr wrap="square">
            <a:spAutoFit/>
          </a:bodyPr>
          <a:lstStyle/>
          <a:p>
            <a:pPr algn="ctr"/>
            <a:r>
              <a:rPr lang="en-IN" dirty="0" smtClean="0">
                <a:latin typeface="Times New Roman" panose="02020603050405020304" pitchFamily="18" charset="0"/>
                <a:cs typeface="Times New Roman" panose="02020603050405020304" pitchFamily="18" charset="0"/>
              </a:rPr>
              <a:t>Recommendation Engines:</a:t>
            </a:r>
          </a:p>
          <a:p>
            <a:pPr algn="ctr"/>
            <a:r>
              <a:rPr lang="en-US" dirty="0">
                <a:latin typeface="Times New Roman" panose="02020603050405020304" pitchFamily="18" charset="0"/>
                <a:cs typeface="Times New Roman" panose="02020603050405020304" pitchFamily="18" charset="0"/>
              </a:rPr>
              <a:t>Data science and machine learning tools can create simple algorithms, which analyze and filter user’s activity in order to suggest </a:t>
            </a:r>
            <a:r>
              <a:rPr lang="en-US" dirty="0" smtClean="0">
                <a:latin typeface="Times New Roman" panose="02020603050405020304" pitchFamily="18" charset="0"/>
                <a:cs typeface="Times New Roman" panose="02020603050405020304" pitchFamily="18" charset="0"/>
              </a:rPr>
              <a:t>them </a:t>
            </a:r>
            <a:r>
              <a:rPr lang="en-US" dirty="0">
                <a:latin typeface="Times New Roman" panose="02020603050405020304" pitchFamily="18" charset="0"/>
                <a:cs typeface="Times New Roman" panose="02020603050405020304" pitchFamily="18" charset="0"/>
              </a:rPr>
              <a:t>the most relevant and accurate items</a:t>
            </a:r>
            <a:r>
              <a:rPr lang="en-US" dirty="0" smtClean="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2189246" y="1604948"/>
            <a:ext cx="2794857" cy="1956400"/>
          </a:xfrm>
          <a:prstGeom prst="rect">
            <a:avLst/>
          </a:prstGeom>
        </p:spPr>
      </p:pic>
      <p:pic>
        <p:nvPicPr>
          <p:cNvPr id="4" name="Picture 3"/>
          <p:cNvPicPr>
            <a:picLocks noChangeAspect="1"/>
          </p:cNvPicPr>
          <p:nvPr/>
        </p:nvPicPr>
        <p:blipFill>
          <a:blip r:embed="rId4"/>
          <a:stretch>
            <a:fillRect/>
          </a:stretch>
        </p:blipFill>
        <p:spPr>
          <a:xfrm>
            <a:off x="7517584" y="1772464"/>
            <a:ext cx="2946483" cy="1895095"/>
          </a:xfrm>
          <a:prstGeom prst="rect">
            <a:avLst/>
          </a:prstGeom>
        </p:spPr>
      </p:pic>
    </p:spTree>
    <p:extLst>
      <p:ext uri="{BB962C8B-B14F-4D97-AF65-F5344CB8AC3E}">
        <p14:creationId xmlns:p14="http://schemas.microsoft.com/office/powerpoint/2010/main" val="3546381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624" y="161637"/>
            <a:ext cx="10197667" cy="789709"/>
          </a:xfrm>
        </p:spPr>
        <p:txBody>
          <a:bodyPr>
            <a:normAutofit/>
          </a:bodyPr>
          <a:lstStyle/>
          <a:p>
            <a:pPr algn="ctr"/>
            <a:r>
              <a:rPr lang="en-IN" sz="3200" dirty="0">
                <a:latin typeface="Times New Roman" panose="02020603050405020304" pitchFamily="18" charset="0"/>
                <a:cs typeface="Times New Roman" panose="02020603050405020304" pitchFamily="18" charset="0"/>
              </a:rPr>
              <a:t>Identifying Trade Settlement failures using AI (BNP Paribas)</a:t>
            </a:r>
          </a:p>
        </p:txBody>
      </p:sp>
      <p:pic>
        <p:nvPicPr>
          <p:cNvPr id="3074" name="Picture 2" descr="BNP Paribas applies AI to alleviate trade matching delays"/>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188364" y="1729582"/>
            <a:ext cx="5180318" cy="2913929"/>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half" idx="2"/>
          </p:nvPr>
        </p:nvSpPr>
        <p:spPr>
          <a:xfrm>
            <a:off x="166255" y="1588503"/>
            <a:ext cx="5749635" cy="4599861"/>
          </a:xfrm>
        </p:spPr>
        <p:txBody>
          <a:bodyPr>
            <a:normAutofit fontScale="92500" lnSpcReduction="10000"/>
          </a:bodyPr>
          <a:lstStyle/>
          <a:p>
            <a:pPr marL="342900" indent="-342900">
              <a:lnSpc>
                <a:spcPct val="12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Today a large proportion of trades are executed using straight-through processing, with no human intervention needed from execution all the way through to settlement</a:t>
            </a:r>
          </a:p>
          <a:p>
            <a:pPr marL="342900" indent="-342900">
              <a:lnSpc>
                <a:spcPct val="12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But some 30% are blocked for one reason or another, requiring intervention and communication with counterparties to investigate the issue</a:t>
            </a:r>
          </a:p>
          <a:p>
            <a:pPr marL="342900" indent="-342900">
              <a:lnSpc>
                <a:spcPct val="12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These trades generate around 80% of the total operational costs involved in trade processing</a:t>
            </a:r>
          </a:p>
          <a:p>
            <a:pPr marL="342900" indent="-342900">
              <a:lnSpc>
                <a:spcPct val="12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Delays in the trade matching process can also lead to regulatory breaches and trade settlement failures, as well as errors in valuation</a:t>
            </a:r>
          </a:p>
          <a:p>
            <a:pPr>
              <a:lnSpc>
                <a:spcPct val="120000"/>
              </a:lnSpc>
            </a:pPr>
            <a:endParaRPr lang="en-IN" sz="2000" dirty="0"/>
          </a:p>
        </p:txBody>
      </p:sp>
      <p:sp>
        <p:nvSpPr>
          <p:cNvPr id="5" name="TextBox 4"/>
          <p:cNvSpPr txBox="1"/>
          <p:nvPr/>
        </p:nvSpPr>
        <p:spPr>
          <a:xfrm>
            <a:off x="5915891" y="5126336"/>
            <a:ext cx="5725264" cy="923330"/>
          </a:xfrm>
          <a:prstGeom prst="rect">
            <a:avLst/>
          </a:prstGeom>
          <a:noFill/>
        </p:spPr>
        <p:txBody>
          <a:bodyPr wrap="square" rtlCol="0">
            <a:spAutoFit/>
          </a:bodyPr>
          <a:lstStyle/>
          <a:p>
            <a:pPr algn="ctr"/>
            <a:r>
              <a:rPr lang="en-IN" dirty="0">
                <a:solidFill>
                  <a:schemeClr val="accent2">
                    <a:lumMod val="50000"/>
                  </a:schemeClr>
                </a:solidFill>
                <a:latin typeface="Times New Roman" panose="02020603050405020304" pitchFamily="18" charset="0"/>
                <a:cs typeface="Times New Roman" panose="02020603050405020304" pitchFamily="18" charset="0"/>
              </a:rPr>
              <a:t>The biggest potential of AI/ML may lie in the automation of labour-intensive middle-office processes, and in particular the proactive prevention of blocked trades</a:t>
            </a:r>
          </a:p>
        </p:txBody>
      </p:sp>
    </p:spTree>
    <p:extLst>
      <p:ext uri="{BB962C8B-B14F-4D97-AF65-F5344CB8AC3E}">
        <p14:creationId xmlns:p14="http://schemas.microsoft.com/office/powerpoint/2010/main" val="4115977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7130"/>
          </a:xfrm>
        </p:spPr>
        <p:txBody>
          <a:bodyPr>
            <a:normAutofit/>
          </a:bodyPr>
          <a:lstStyle/>
          <a:p>
            <a:pPr algn="ctr"/>
            <a:r>
              <a:rPr lang="en-IN" sz="3200" dirty="0">
                <a:latin typeface="Times New Roman" panose="02020603050405020304" pitchFamily="18" charset="0"/>
                <a:cs typeface="Times New Roman" panose="02020603050405020304" pitchFamily="18" charset="0"/>
              </a:rPr>
              <a:t>Identifying Trade Settlement failures using AI (BNP Paribas)</a:t>
            </a:r>
            <a:endParaRPr lang="en-IN" sz="32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6473" y="1283856"/>
            <a:ext cx="10827327" cy="5209308"/>
          </a:xfrm>
        </p:spPr>
        <p:txBody>
          <a:bodyPr>
            <a:normAutofit fontScale="92500"/>
          </a:bodyPr>
          <a:lstStyle/>
          <a:p>
            <a:pPr marL="0" indent="0" algn="ctr">
              <a:lnSpc>
                <a:spcPct val="120000"/>
              </a:lnSpc>
              <a:buNone/>
            </a:pPr>
            <a:r>
              <a:rPr lang="en-IN" sz="2400" b="1" i="1" dirty="0">
                <a:solidFill>
                  <a:schemeClr val="accent2">
                    <a:lumMod val="50000"/>
                  </a:schemeClr>
                </a:solidFill>
                <a:latin typeface="Times New Roman" panose="02020603050405020304" pitchFamily="18" charset="0"/>
                <a:cs typeface="Times New Roman" panose="02020603050405020304" pitchFamily="18" charset="0"/>
              </a:rPr>
              <a:t>Smart Chaser,</a:t>
            </a:r>
            <a:r>
              <a:rPr lang="en-IN" sz="2400" dirty="0">
                <a:solidFill>
                  <a:schemeClr val="accent2">
                    <a:lumMod val="50000"/>
                  </a:schemeClr>
                </a:solidFill>
                <a:latin typeface="Times New Roman" panose="02020603050405020304" pitchFamily="18" charset="0"/>
                <a:cs typeface="Times New Roman" panose="02020603050405020304" pitchFamily="18" charset="0"/>
              </a:rPr>
              <a:t> by BNP Paribas Securities Services, a decision-support tool used for trade processing</a:t>
            </a:r>
          </a:p>
          <a:p>
            <a:pPr marL="0" indent="0">
              <a:lnSpc>
                <a:spcPct val="120000"/>
              </a:lnSpc>
              <a:buNone/>
            </a:pPr>
            <a:endParaRPr lang="en-IN" sz="2400" dirty="0">
              <a:latin typeface="Times New Roman" panose="02020603050405020304" pitchFamily="18" charset="0"/>
              <a:cs typeface="Times New Roman" panose="02020603050405020304" pitchFamily="18" charset="0"/>
            </a:endParaRPr>
          </a:p>
          <a:p>
            <a:pPr>
              <a:lnSpc>
                <a:spcPct val="120000"/>
              </a:lnSpc>
            </a:pPr>
            <a:r>
              <a:rPr lang="en-IN" sz="2400" dirty="0">
                <a:latin typeface="Times New Roman" panose="02020603050405020304" pitchFamily="18" charset="0"/>
                <a:cs typeface="Times New Roman" panose="02020603050405020304" pitchFamily="18" charset="0"/>
              </a:rPr>
              <a:t>Smart Chaser applies predictive analytics to identify the minority of trades that may prove problematic and need intervention</a:t>
            </a:r>
          </a:p>
          <a:p>
            <a:pPr>
              <a:lnSpc>
                <a:spcPct val="120000"/>
              </a:lnSpc>
            </a:pPr>
            <a:r>
              <a:rPr lang="en-IN" sz="2400" dirty="0">
                <a:latin typeface="Times New Roman" panose="02020603050405020304" pitchFamily="18" charset="0"/>
                <a:cs typeface="Times New Roman" panose="02020603050405020304" pitchFamily="18" charset="0"/>
              </a:rPr>
              <a:t>It predicts the time these trades will take to match and suggests smart email “chasers” to counterparties needed to address the structural or system-related issues that typically cause delays, speeding up their resolution</a:t>
            </a:r>
          </a:p>
          <a:p>
            <a:pPr>
              <a:lnSpc>
                <a:spcPct val="120000"/>
              </a:lnSpc>
            </a:pPr>
            <a:r>
              <a:rPr lang="en-IN" sz="2400" dirty="0">
                <a:latin typeface="Times New Roman" panose="02020603050405020304" pitchFamily="18" charset="0"/>
                <a:cs typeface="Times New Roman" panose="02020603050405020304" pitchFamily="18" charset="0"/>
              </a:rPr>
              <a:t>The Smart Chaser algorithm can identify the subset of trades that are most in danger of failing altogether, suggest the reasons why, and propose the actions needed to rescue them, thereby ensuring middle office teams can allocate their attention where it is most needed</a:t>
            </a:r>
          </a:p>
        </p:txBody>
      </p:sp>
    </p:spTree>
    <p:extLst>
      <p:ext uri="{BB962C8B-B14F-4D97-AF65-F5344CB8AC3E}">
        <p14:creationId xmlns:p14="http://schemas.microsoft.com/office/powerpoint/2010/main" val="2804836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5602"/>
          </a:xfrm>
        </p:spPr>
        <p:txBody>
          <a:bodyPr>
            <a:normAutofit/>
          </a:bodyPr>
          <a:lstStyle/>
          <a:p>
            <a:pPr algn="ctr"/>
            <a:r>
              <a:rPr lang="en-IN" sz="3200" dirty="0">
                <a:latin typeface="Times New Roman" panose="02020603050405020304" pitchFamily="18" charset="0"/>
                <a:cs typeface="Times New Roman" panose="02020603050405020304" pitchFamily="18" charset="0"/>
              </a:rPr>
              <a:t>Identifying Trade Settlement failures using AI (BNP Paribas)</a:t>
            </a:r>
            <a:endParaRPr lang="en-IN" sz="3200" dirty="0">
              <a:solidFill>
                <a:schemeClr val="accent2">
                  <a:lumMod val="50000"/>
                </a:schemeClr>
              </a:solidFill>
            </a:endParaRPr>
          </a:p>
        </p:txBody>
      </p:sp>
      <p:sp>
        <p:nvSpPr>
          <p:cNvPr id="3" name="Content Placeholder 2"/>
          <p:cNvSpPr>
            <a:spLocks noGrp="1"/>
          </p:cNvSpPr>
          <p:nvPr>
            <p:ph idx="1"/>
          </p:nvPr>
        </p:nvSpPr>
        <p:spPr>
          <a:xfrm>
            <a:off x="526473" y="1477818"/>
            <a:ext cx="11139054" cy="4987637"/>
          </a:xfrm>
        </p:spPr>
        <p:txBody>
          <a:bodyPr>
            <a:normAutofit fontScale="92500"/>
          </a:bodyPr>
          <a:lstStyle/>
          <a:p>
            <a:pPr marL="0" indent="0" algn="ctr">
              <a:lnSpc>
                <a:spcPct val="120000"/>
              </a:lnSpc>
              <a:buNone/>
            </a:pPr>
            <a:r>
              <a:rPr lang="en-IN" b="1" i="1" dirty="0">
                <a:solidFill>
                  <a:schemeClr val="accent2">
                    <a:lumMod val="50000"/>
                  </a:schemeClr>
                </a:solidFill>
                <a:latin typeface="Times New Roman" panose="02020603050405020304" pitchFamily="18" charset="0"/>
                <a:cs typeface="Times New Roman" panose="02020603050405020304" pitchFamily="18" charset="0"/>
              </a:rPr>
              <a:t>Smart Chaser – </a:t>
            </a:r>
            <a:r>
              <a:rPr lang="en-IN" dirty="0">
                <a:solidFill>
                  <a:schemeClr val="accent2">
                    <a:lumMod val="50000"/>
                  </a:schemeClr>
                </a:solidFill>
                <a:latin typeface="Times New Roman" panose="02020603050405020304" pitchFamily="18" charset="0"/>
                <a:cs typeface="Times New Roman" panose="02020603050405020304" pitchFamily="18" charset="0"/>
              </a:rPr>
              <a:t>technology and factors</a:t>
            </a:r>
          </a:p>
          <a:p>
            <a:pPr marL="0" indent="0" algn="ctr">
              <a:lnSpc>
                <a:spcPct val="120000"/>
              </a:lnSpc>
              <a:buNone/>
            </a:pPr>
            <a:endParaRPr lang="en-IN" dirty="0">
              <a:latin typeface="Times New Roman" panose="02020603050405020304" pitchFamily="18" charset="0"/>
              <a:cs typeface="Times New Roman" panose="02020603050405020304" pitchFamily="18" charset="0"/>
            </a:endParaRPr>
          </a:p>
          <a:p>
            <a:pPr>
              <a:lnSpc>
                <a:spcPct val="120000"/>
              </a:lnSpc>
            </a:pPr>
            <a:r>
              <a:rPr lang="en-IN" sz="2400" dirty="0">
                <a:latin typeface="Times New Roman" panose="02020603050405020304" pitchFamily="18" charset="0"/>
                <a:cs typeface="Times New Roman" panose="02020603050405020304" pitchFamily="18" charset="0"/>
              </a:rPr>
              <a:t>The predictive model is based on a “Random Forest” algorithm, which incorporates multiple different decision-making trees to generate predictive outputs</a:t>
            </a:r>
          </a:p>
          <a:p>
            <a:pPr>
              <a:lnSpc>
                <a:spcPct val="120000"/>
              </a:lnSpc>
            </a:pPr>
            <a:r>
              <a:rPr lang="en-IN" sz="2400" dirty="0">
                <a:latin typeface="Times New Roman" panose="02020603050405020304" pitchFamily="18" charset="0"/>
                <a:cs typeface="Times New Roman" panose="02020603050405020304" pitchFamily="18" charset="0"/>
              </a:rPr>
              <a:t>The model is updated daily using data from the past three months to adjust the weights allocated to different factors and hence continually improve the accuracy of its predictions</a:t>
            </a:r>
          </a:p>
          <a:p>
            <a:pPr>
              <a:lnSpc>
                <a:spcPct val="120000"/>
              </a:lnSpc>
            </a:pPr>
            <a:r>
              <a:rPr lang="en-IN" sz="2400" dirty="0">
                <a:latin typeface="Times New Roman" panose="02020603050405020304" pitchFamily="18" charset="0"/>
                <a:cs typeface="Times New Roman" panose="02020603050405020304" pitchFamily="18" charset="0"/>
              </a:rPr>
              <a:t>The system is dynamic in that it continually refines the model it uses to make predictions, using historical data to learn and improve over time</a:t>
            </a:r>
          </a:p>
          <a:p>
            <a:pPr>
              <a:lnSpc>
                <a:spcPct val="120000"/>
              </a:lnSpc>
            </a:pPr>
            <a:r>
              <a:rPr lang="en-IN" sz="2400" dirty="0">
                <a:latin typeface="Times New Roman" panose="02020603050405020304" pitchFamily="18" charset="0"/>
                <a:cs typeface="Times New Roman" panose="02020603050405020304" pitchFamily="18" charset="0"/>
              </a:rPr>
              <a:t>The key to this is the ability to factor in numerous reasons why trades might fail, and then perform analysis to spot patterns that indicate a high likelihood of failure</a:t>
            </a:r>
          </a:p>
        </p:txBody>
      </p:sp>
    </p:spTree>
    <p:extLst>
      <p:ext uri="{BB962C8B-B14F-4D97-AF65-F5344CB8AC3E}">
        <p14:creationId xmlns:p14="http://schemas.microsoft.com/office/powerpoint/2010/main" val="3901688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a:latin typeface="Times New Roman" panose="02020603050405020304" pitchFamily="18" charset="0"/>
                <a:cs typeface="Times New Roman" panose="02020603050405020304" pitchFamily="18" charset="0"/>
              </a:rPr>
              <a:t>Identifying Trade Settlement failures using AI (BNP Paribas)</a:t>
            </a:r>
            <a:endParaRPr lang="en-IN" sz="3200" dirty="0">
              <a:solidFill>
                <a:schemeClr val="accent2">
                  <a:lumMod val="50000"/>
                </a:schemeClr>
              </a:solidFill>
            </a:endParaRPr>
          </a:p>
        </p:txBody>
      </p:sp>
      <p:sp>
        <p:nvSpPr>
          <p:cNvPr id="3" name="Content Placeholder 2"/>
          <p:cNvSpPr>
            <a:spLocks noGrp="1"/>
          </p:cNvSpPr>
          <p:nvPr>
            <p:ph idx="1"/>
          </p:nvPr>
        </p:nvSpPr>
        <p:spPr/>
        <p:txBody>
          <a:bodyPr>
            <a:normAutofit/>
          </a:bodyPr>
          <a:lstStyle/>
          <a:p>
            <a:pPr>
              <a:lnSpc>
                <a:spcPct val="120000"/>
              </a:lnSpc>
            </a:pPr>
            <a:r>
              <a:rPr lang="en-IN" sz="2400" dirty="0">
                <a:latin typeface="Times New Roman" panose="02020603050405020304" pitchFamily="18" charset="0"/>
                <a:cs typeface="Times New Roman" panose="02020603050405020304" pitchFamily="18" charset="0"/>
              </a:rPr>
              <a:t>Historically it’s been relatively simple to track the success rate for each broker, for example, and use that as a rule of thumb for likely trade success</a:t>
            </a:r>
          </a:p>
          <a:p>
            <a:pPr>
              <a:lnSpc>
                <a:spcPct val="120000"/>
              </a:lnSpc>
            </a:pPr>
            <a:r>
              <a:rPr lang="en-IN" sz="2400" dirty="0">
                <a:latin typeface="Times New Roman" panose="02020603050405020304" pitchFamily="18" charset="0"/>
                <a:cs typeface="Times New Roman" panose="02020603050405020304" pitchFamily="18" charset="0"/>
              </a:rPr>
              <a:t>The Smart Chaser algorithm is hugely more subtle (and accurate), since it includes around 100 different factors, including the broker’s history, the time the trade was executed, the total value of the trade, whether it was part of a block or a single allocation, the geographic locations of the counterparties, and so on</a:t>
            </a:r>
          </a:p>
          <a:p>
            <a:pPr>
              <a:lnSpc>
                <a:spcPct val="120000"/>
              </a:lnSpc>
            </a:pPr>
            <a:r>
              <a:rPr lang="en-IN" sz="2400" dirty="0">
                <a:latin typeface="Times New Roman" panose="02020603050405020304" pitchFamily="18" charset="0"/>
                <a:cs typeface="Times New Roman" panose="02020603050405020304" pitchFamily="18" charset="0"/>
              </a:rPr>
              <a:t>Over time it builds up a complex and nuanced picture of the likely trade matching success rate, with 98% accuracy to date</a:t>
            </a:r>
          </a:p>
          <a:p>
            <a:pPr marL="0" indent="0">
              <a:lnSpc>
                <a:spcPct val="120000"/>
              </a:lnSpc>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4310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a:latin typeface="Times New Roman" panose="02020603050405020304" pitchFamily="18" charset="0"/>
                <a:cs typeface="Times New Roman" panose="02020603050405020304" pitchFamily="18" charset="0"/>
              </a:rPr>
              <a:t>Identifying Trade Settlement failures using AI (BNP Paribas)</a:t>
            </a:r>
            <a:endParaRPr lang="en-IN" sz="3200" dirty="0">
              <a:solidFill>
                <a:schemeClr val="accent2">
                  <a:lumMod val="50000"/>
                </a:schemeClr>
              </a:solidFill>
            </a:endParaRPr>
          </a:p>
        </p:txBody>
      </p:sp>
      <p:sp>
        <p:nvSpPr>
          <p:cNvPr id="3" name="Content Placeholder 2"/>
          <p:cNvSpPr>
            <a:spLocks noGrp="1"/>
          </p:cNvSpPr>
          <p:nvPr>
            <p:ph idx="1"/>
          </p:nvPr>
        </p:nvSpPr>
        <p:spPr/>
        <p:txBody>
          <a:bodyPr>
            <a:normAutofit fontScale="92500"/>
          </a:bodyPr>
          <a:lstStyle/>
          <a:p>
            <a:pPr>
              <a:lnSpc>
                <a:spcPct val="120000"/>
              </a:lnSpc>
            </a:pPr>
            <a:r>
              <a:rPr lang="en-IN" dirty="0">
                <a:latin typeface="Times New Roman" panose="02020603050405020304" pitchFamily="18" charset="0"/>
                <a:cs typeface="Times New Roman" panose="02020603050405020304" pitchFamily="18" charset="0"/>
              </a:rPr>
              <a:t>An interesting aside is that early models used one year’s historical data, on the assumption that seasonality had a big impact on trade matching success. </a:t>
            </a:r>
          </a:p>
          <a:p>
            <a:pPr>
              <a:lnSpc>
                <a:spcPct val="120000"/>
              </a:lnSpc>
            </a:pPr>
            <a:r>
              <a:rPr lang="en-IN" dirty="0">
                <a:latin typeface="Times New Roman" panose="02020603050405020304" pitchFamily="18" charset="0"/>
                <a:cs typeface="Times New Roman" panose="02020603050405020304" pitchFamily="18" charset="0"/>
              </a:rPr>
              <a:t>As it turned out, a rolling three-month dataset provided greater accuracy, in part because brokers refine and update their own systems and personnel much more frequently than once a year, actions that have much a bigger impact on the likelihood of trades matching than whether they were executed late afternoon on December 24</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for instance.</a:t>
            </a:r>
          </a:p>
        </p:txBody>
      </p:sp>
    </p:spTree>
    <p:extLst>
      <p:ext uri="{BB962C8B-B14F-4D97-AF65-F5344CB8AC3E}">
        <p14:creationId xmlns:p14="http://schemas.microsoft.com/office/powerpoint/2010/main" val="3083334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3939</Words>
  <Application>Microsoft Office PowerPoint</Application>
  <PresentationFormat>Widescreen</PresentationFormat>
  <Paragraphs>193</Paragraphs>
  <Slides>25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Aktiv Grotesk</vt:lpstr>
      <vt:lpstr>Arial</vt:lpstr>
      <vt:lpstr>Calibri</vt:lpstr>
      <vt:lpstr>Calibri Light</vt:lpstr>
      <vt:lpstr>Times New Roman</vt:lpstr>
      <vt:lpstr>Wingdings</vt:lpstr>
      <vt:lpstr>Office Theme</vt:lpstr>
      <vt:lpstr>Data Science in Banking</vt:lpstr>
      <vt:lpstr>Data Science In Banking </vt:lpstr>
      <vt:lpstr>PowerPoint Presentation</vt:lpstr>
      <vt:lpstr>PowerPoint Presentation</vt:lpstr>
      <vt:lpstr>Identifying Trade Settlement failures using AI (BNP Paribas)</vt:lpstr>
      <vt:lpstr>Identifying Trade Settlement failures using AI (BNP Paribas)</vt:lpstr>
      <vt:lpstr>Identifying Trade Settlement failures using AI (BNP Paribas)</vt:lpstr>
      <vt:lpstr>Identifying Trade Settlement failures using AI (BNP Paribas)</vt:lpstr>
      <vt:lpstr>Identifying Trade Settlement failures using AI (BNP Paribas)</vt:lpstr>
      <vt:lpstr>Identifying Trade Settlement failures using AI (BNP Paribas)</vt:lpstr>
      <vt:lpstr>Identifying Trade Settlement failures using AI (BNP Paribas)</vt:lpstr>
      <vt:lpstr>Use of NLP by banks for legal document classification (JP Morgan)</vt:lpstr>
      <vt:lpstr>Use of NLP by banks for legal document classification (JP Morgan)</vt:lpstr>
      <vt:lpstr>Use of NLP by banks for legal document classification (JP Morgan)</vt:lpstr>
      <vt:lpstr>Use of NLP by banks for legal document classification (JP Morgan)</vt:lpstr>
      <vt:lpstr>Data lakes as a game changer for banks and financial market participants (TD Bank)</vt:lpstr>
      <vt:lpstr>Data lakes as a game changer for banks and financial market participants (TD Bank)</vt:lpstr>
      <vt:lpstr>Data lakes as a game changer for banks and financial market participants (TD Bank)</vt:lpstr>
      <vt:lpstr>Data lakes as a game changer for banks and financial market participants (TD Bank)</vt:lpstr>
      <vt:lpstr>Data lakes as a game changer for banks and financial market participants (TD Bank)</vt:lpstr>
      <vt:lpstr>Data lakes as a game changer for banks and financial market participants (TD Bank)</vt:lpstr>
      <vt:lpstr>Advanced AI/ML solution to detect check frauds for a global bank (Cognizant)</vt:lpstr>
      <vt:lpstr>Advanced AI/ML solution to detect check frauds for a global bank (Cognizant)</vt:lpstr>
      <vt:lpstr>Advanced AI/ML solution to detect check frauds for a global bank (Cognizant)</vt:lpstr>
      <vt:lpstr>Advanced AI/ML solution to detect check frauds for a global bank (Cognizant)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VK</dc:creator>
  <cp:lastModifiedBy>VK</cp:lastModifiedBy>
  <cp:revision>2</cp:revision>
  <dcterms:created xsi:type="dcterms:W3CDTF">2021-05-26T16:51:43Z</dcterms:created>
  <dcterms:modified xsi:type="dcterms:W3CDTF">2021-06-03T02:53:33Z</dcterms:modified>
</cp:coreProperties>
</file>