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303" r:id="rId2"/>
    <p:sldId id="304" r:id="rId3"/>
    <p:sldId id="310" r:id="rId4"/>
    <p:sldId id="305" r:id="rId5"/>
    <p:sldId id="306" r:id="rId6"/>
    <p:sldId id="307" r:id="rId7"/>
    <p:sldId id="308" r:id="rId8"/>
    <p:sldId id="312" r:id="rId9"/>
    <p:sldId id="313" r:id="rId10"/>
    <p:sldId id="314" r:id="rId11"/>
    <p:sldId id="315" r:id="rId12"/>
    <p:sldId id="317" r:id="rId13"/>
    <p:sldId id="316" r:id="rId14"/>
    <p:sldId id="318" r:id="rId15"/>
    <p:sldId id="311" r:id="rId16"/>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84031" autoAdjust="0"/>
  </p:normalViewPr>
  <p:slideViewPr>
    <p:cSldViewPr snapToGrid="0">
      <p:cViewPr varScale="1">
        <p:scale>
          <a:sx n="61" d="100"/>
          <a:sy n="61" d="100"/>
        </p:scale>
        <p:origin x="1152"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192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009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69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a:t>
            </a:r>
            <a:r>
              <a:rPr lang="en-IN" b="1" baseline="0" dirty="0" smtClean="0"/>
              <a:t> link: </a:t>
            </a:r>
            <a:r>
              <a:rPr lang="en-IN" b="0" baseline="0" dirty="0" smtClean="0"/>
              <a:t>https://www.analyticsvidhya.com/blog/2018/07/hands-on-sentiment-analysis-dataset-python/</a:t>
            </a:r>
            <a:endParaRPr lang="en-IN" b="0" dirty="0"/>
          </a:p>
        </p:txBody>
      </p:sp>
    </p:spTree>
    <p:extLst>
      <p:ext uri="{BB962C8B-B14F-4D97-AF65-F5344CB8AC3E}">
        <p14:creationId xmlns:p14="http://schemas.microsoft.com/office/powerpoint/2010/main" val="274682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Tree>
    <p:extLst>
      <p:ext uri="{BB962C8B-B14F-4D97-AF65-F5344CB8AC3E}">
        <p14:creationId xmlns:p14="http://schemas.microsoft.com/office/powerpoint/2010/main" val="195661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a:t>
            </a:r>
            <a:r>
              <a:rPr lang="en-IN" b="1" baseline="0" dirty="0" smtClean="0"/>
              <a:t> link: </a:t>
            </a:r>
            <a:r>
              <a:rPr lang="en-IN" b="0" baseline="0" dirty="0" smtClean="0"/>
              <a:t>https://blog.happyfox.com/customer-sentiment-analysis/</a:t>
            </a:r>
            <a:endParaRPr lang="en-IN" b="0" dirty="0"/>
          </a:p>
        </p:txBody>
      </p:sp>
    </p:spTree>
    <p:extLst>
      <p:ext uri="{BB962C8B-B14F-4D97-AF65-F5344CB8AC3E}">
        <p14:creationId xmlns:p14="http://schemas.microsoft.com/office/powerpoint/2010/main" val="355936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Tree>
    <p:extLst>
      <p:ext uri="{BB962C8B-B14F-4D97-AF65-F5344CB8AC3E}">
        <p14:creationId xmlns:p14="http://schemas.microsoft.com/office/powerpoint/2010/main" val="311211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a:t>
            </a:r>
            <a:r>
              <a:rPr lang="en-IN" b="1" baseline="0" dirty="0" smtClean="0"/>
              <a:t> link: </a:t>
            </a:r>
            <a:r>
              <a:rPr lang="en-IN" b="0" baseline="0" dirty="0" smtClean="0"/>
              <a:t>https://blog.happyfox.com/customer-sentiment-analysis/</a:t>
            </a:r>
          </a:p>
          <a:p>
            <a:endParaRPr lang="en-IN" b="1" baseline="0" dirty="0" smtClean="0"/>
          </a:p>
          <a:p>
            <a:r>
              <a:rPr lang="en-IN" b="1" baseline="0" dirty="0" smtClean="0"/>
              <a:t>Notes:</a:t>
            </a:r>
          </a:p>
          <a:p>
            <a:r>
              <a:rPr lang="en-IN" b="0" dirty="0" smtClean="0"/>
              <a:t>The importance of accurately understanding customer sentiments using was often brought up by some of the industry experts we spoke to during our research. This makes sense because this application is ripe for disruption with AI due to the large volumes of customer data involved which would take human employees far too long to accurately monitor. </a:t>
            </a:r>
          </a:p>
          <a:p>
            <a:endParaRPr lang="en-IN" b="0" dirty="0" smtClean="0"/>
          </a:p>
          <a:p>
            <a:r>
              <a:rPr lang="en-IN" b="0" dirty="0" smtClean="0"/>
              <a:t>Banks can use sentiment analysis AI software to read through open-ended text customer feedback forms, surveys, or social media posts about the banks from customers. The software can ingest vast volumes of such data and perform a number of tasks such as identifying if the overall sentiment is positive, negative or neutral, or pick out posts where a customer’s intent has been identified as positive.</a:t>
            </a:r>
          </a:p>
          <a:p>
            <a:endParaRPr lang="en-IN" b="0" dirty="0" smtClean="0"/>
          </a:p>
          <a:p>
            <a:r>
              <a:rPr lang="en-IN" b="0" dirty="0" smtClean="0"/>
              <a:t>By understanding how social media users comment on banks and financial institutions, banks can understand how to improve their customer acquisition and customer experiences. For example, if a competitor’s’ promotional campaign was receiving a strong positive sentiment, the bank might consider crafting their own campaigns in a similar way. </a:t>
            </a:r>
          </a:p>
          <a:p>
            <a:endParaRPr lang="en-IN" b="0" dirty="0" smtClean="0"/>
          </a:p>
          <a:p>
            <a:r>
              <a:rPr lang="en-IN" b="0" dirty="0" smtClean="0"/>
              <a:t>For example, the Bank of Italy claims to have engaged in an AI project to understand customer sentiments from twitter feeds. The bank input an AI algorithm with tweets about five European banks, BMPS, UCG, ISP, UBI and Deutsche Bank, to better understand how customers reacted to these banks. These reactions were then used to predict customer preferences and financial variables of the bank. </a:t>
            </a:r>
            <a:endParaRPr lang="en-IN" b="0" dirty="0"/>
          </a:p>
        </p:txBody>
      </p:sp>
    </p:spTree>
    <p:extLst>
      <p:ext uri="{BB962C8B-B14F-4D97-AF65-F5344CB8AC3E}">
        <p14:creationId xmlns:p14="http://schemas.microsoft.com/office/powerpoint/2010/main" val="70501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Tree>
    <p:extLst>
      <p:ext uri="{BB962C8B-B14F-4D97-AF65-F5344CB8AC3E}">
        <p14:creationId xmlns:p14="http://schemas.microsoft.com/office/powerpoint/2010/main" val="41718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8542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1960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7583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7845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30913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EB63D-E0D4-41DA-AB22-388681D5176E}" type="datetimeFigureOut">
              <a:rPr lang="en-IN" smtClean="0"/>
              <a:t>06-07-2021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013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7EB63D-E0D4-41DA-AB22-388681D5176E}"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0392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7EB63D-E0D4-41DA-AB22-388681D5176E}" type="datetimeFigureOut">
              <a:rPr lang="en-IN" smtClean="0"/>
              <a:t>06-07-2021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32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EB63D-E0D4-41DA-AB22-388681D5176E}" type="datetimeFigureOut">
              <a:rPr lang="en-IN" smtClean="0"/>
              <a:t>06-07-2021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8092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EB63D-E0D4-41DA-AB22-388681D5176E}" type="datetimeFigureOut">
              <a:rPr lang="en-IN" smtClean="0"/>
              <a:t>06-07-2021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16434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5093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06-07-2021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592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EB63D-E0D4-41DA-AB22-388681D5176E}" type="datetimeFigureOut">
              <a:rPr lang="en-IN" smtClean="0"/>
              <a:t>06-07-2021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E46-0CE1-446F-8612-4BA0E3E913A7}" type="slidenum">
              <a:rPr lang="en-IN" smtClean="0"/>
              <a:t>‹#›</a:t>
            </a:fld>
            <a:endParaRPr lang="en-IN"/>
          </a:p>
        </p:txBody>
      </p:sp>
    </p:spTree>
    <p:extLst>
      <p:ext uri="{BB962C8B-B14F-4D97-AF65-F5344CB8AC3E}">
        <p14:creationId xmlns:p14="http://schemas.microsoft.com/office/powerpoint/2010/main" val="2239508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926" y="3878810"/>
            <a:ext cx="10050349" cy="1233477"/>
          </a:xfrm>
        </p:spPr>
        <p:txBody>
          <a:bodyPr>
            <a:noAutofit/>
          </a:bodyPr>
          <a:lstStyle/>
          <a:p>
            <a:r>
              <a:rPr lang="en-IN" sz="2800" dirty="0" smtClean="0">
                <a:latin typeface="Times New Roman" panose="02020603050405020304" pitchFamily="18" charset="0"/>
                <a:cs typeface="Times New Roman" panose="02020603050405020304" pitchFamily="18" charset="0"/>
              </a:rPr>
              <a:t>Sentiment Analytics </a:t>
            </a:r>
            <a:r>
              <a:rPr lang="en-IN" sz="2800" dirty="0">
                <a:latin typeface="Times New Roman" panose="02020603050405020304" pitchFamily="18" charset="0"/>
                <a:cs typeface="Times New Roman" panose="02020603050405020304" pitchFamily="18" charset="0"/>
              </a:rPr>
              <a:t>– for social media and blog data, on reviews, and for customer satisfaction scores</a:t>
            </a:r>
          </a:p>
        </p:txBody>
      </p:sp>
      <p:pic>
        <p:nvPicPr>
          <p:cNvPr id="5"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799" y="643613"/>
            <a:ext cx="2692605" cy="3080961"/>
          </a:xfrm>
          <a:prstGeom prst="rect">
            <a:avLst/>
          </a:prstGeom>
        </p:spPr>
      </p:pic>
    </p:spTree>
    <p:extLst>
      <p:ext uri="{BB962C8B-B14F-4D97-AF65-F5344CB8AC3E}">
        <p14:creationId xmlns:p14="http://schemas.microsoft.com/office/powerpoint/2010/main" val="411112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Sentiment Analytics</a:t>
            </a:r>
            <a:endParaRPr lang="en-IN" sz="3600" dirty="0"/>
          </a:p>
        </p:txBody>
      </p:sp>
      <p:sp>
        <p:nvSpPr>
          <p:cNvPr id="3" name="Content Placeholder 2"/>
          <p:cNvSpPr>
            <a:spLocks noGrp="1"/>
          </p:cNvSpPr>
          <p:nvPr>
            <p:ph idx="1"/>
          </p:nvPr>
        </p:nvSpPr>
        <p:spPr>
          <a:xfrm>
            <a:off x="838200" y="1704756"/>
            <a:ext cx="10515600" cy="5011354"/>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Analysis of Sentiment Using Rule Based Approach: </a:t>
            </a:r>
          </a:p>
          <a:p>
            <a:pPr marL="0" indent="0">
              <a:lnSpc>
                <a:spcPct val="120000"/>
              </a:lnSpc>
              <a:buNone/>
            </a:pPr>
            <a:r>
              <a:rPr lang="en-IN" sz="2400" dirty="0">
                <a:latin typeface="Times New Roman" panose="02020603050405020304" pitchFamily="18" charset="0"/>
                <a:cs typeface="Times New Roman" panose="02020603050405020304" pitchFamily="18" charset="0"/>
              </a:rPr>
              <a:t>2</a:t>
            </a:r>
            <a:r>
              <a:rPr lang="en-IN" sz="2400" dirty="0" smtClean="0">
                <a:latin typeface="Times New Roman" panose="02020603050405020304" pitchFamily="18" charset="0"/>
                <a:cs typeface="Times New Roman" panose="02020603050405020304" pitchFamily="18" charset="0"/>
              </a:rPr>
              <a:t>. VADER</a:t>
            </a:r>
          </a:p>
          <a:p>
            <a:pPr>
              <a:lnSpc>
                <a:spcPct val="120000"/>
              </a:lnSpc>
            </a:pPr>
            <a:r>
              <a:rPr lang="en-IN" sz="2400" dirty="0" smtClean="0">
                <a:latin typeface="Times New Roman" panose="02020603050405020304" pitchFamily="18" charset="0"/>
                <a:cs typeface="Times New Roman" panose="02020603050405020304" pitchFamily="18" charset="0"/>
              </a:rPr>
              <a:t>Evaluating the underlying sentiment with the help of ‘</a:t>
            </a:r>
            <a:r>
              <a:rPr lang="en-IN" sz="2400" dirty="0" err="1" smtClean="0">
                <a:latin typeface="Times New Roman" panose="02020603050405020304" pitchFamily="18" charset="0"/>
                <a:cs typeface="Times New Roman" panose="02020603050405020304" pitchFamily="18" charset="0"/>
              </a:rPr>
              <a:t>SentimentIntensityAnalyzer</a:t>
            </a:r>
            <a:r>
              <a:rPr lang="en-IN" sz="2400" dirty="0" smtClean="0">
                <a:latin typeface="Times New Roman" panose="02020603050405020304" pitchFamily="18" charset="0"/>
                <a:cs typeface="Times New Roman" panose="02020603050405020304" pitchFamily="18" charset="0"/>
              </a:rPr>
              <a:t>’ method of VADER  </a:t>
            </a:r>
          </a:p>
          <a:p>
            <a:pPr>
              <a:lnSpc>
                <a:spcPct val="120000"/>
              </a:lnSpc>
            </a:pPr>
            <a:r>
              <a:rPr lang="en-IN" sz="2400" dirty="0" smtClean="0">
                <a:latin typeface="Times New Roman" panose="02020603050405020304" pitchFamily="18" charset="0"/>
                <a:cs typeface="Times New Roman" panose="02020603050405020304" pitchFamily="18" charset="0"/>
              </a:rPr>
              <a:t>Isolating the compound score from the polarity score dictionary for further assessment of sentiment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80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945"/>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Sentiment Analytics</a:t>
            </a:r>
            <a:endParaRPr lang="en-IN" sz="3600" dirty="0"/>
          </a:p>
        </p:txBody>
      </p:sp>
      <p:sp>
        <p:nvSpPr>
          <p:cNvPr id="3" name="Content Placeholder 2"/>
          <p:cNvSpPr>
            <a:spLocks noGrp="1"/>
          </p:cNvSpPr>
          <p:nvPr>
            <p:ph idx="1"/>
          </p:nvPr>
        </p:nvSpPr>
        <p:spPr>
          <a:xfrm>
            <a:off x="838200" y="1641694"/>
            <a:ext cx="10938641" cy="4995590"/>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 Pre-processing &amp; EDA: </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Cleaning the raw data to strip off the unwanted characters strewn throughout it</a:t>
            </a:r>
          </a:p>
          <a:p>
            <a:pPr>
              <a:lnSpc>
                <a:spcPct val="120000"/>
              </a:lnSpc>
            </a:pPr>
            <a:r>
              <a:rPr lang="en-IN" sz="2400" dirty="0" smtClean="0">
                <a:latin typeface="Times New Roman" panose="02020603050405020304" pitchFamily="18" charset="0"/>
                <a:cs typeface="Times New Roman" panose="02020603050405020304" pitchFamily="18" charset="0"/>
              </a:rPr>
              <a:t>Tagging the nouns present in reviews and eliminating them from the same</a:t>
            </a:r>
          </a:p>
          <a:p>
            <a:pPr>
              <a:lnSpc>
                <a:spcPct val="120000"/>
              </a:lnSpc>
            </a:pPr>
            <a:r>
              <a:rPr lang="en-IN" sz="2400" dirty="0" smtClean="0">
                <a:latin typeface="Times New Roman" panose="02020603050405020304" pitchFamily="18" charset="0"/>
                <a:cs typeface="Times New Roman" panose="02020603050405020304" pitchFamily="18" charset="0"/>
              </a:rPr>
              <a:t>Conversion of characters to lowercase and removing extra spaces (if present) along with the punctuations</a:t>
            </a:r>
          </a:p>
          <a:p>
            <a:pPr>
              <a:lnSpc>
                <a:spcPct val="120000"/>
              </a:lnSpc>
            </a:pPr>
            <a:r>
              <a:rPr lang="en-IN" sz="2400" dirty="0" smtClean="0">
                <a:latin typeface="Times New Roman" panose="02020603050405020304" pitchFamily="18" charset="0"/>
                <a:cs typeface="Times New Roman" panose="02020603050405020304" pitchFamily="18" charset="0"/>
              </a:rPr>
              <a:t>Tokenizing the reviews using </a:t>
            </a:r>
            <a:r>
              <a:rPr lang="en-IN" sz="2400" dirty="0" err="1" smtClean="0">
                <a:latin typeface="Times New Roman" panose="02020603050405020304" pitchFamily="18" charset="0"/>
                <a:cs typeface="Times New Roman" panose="02020603050405020304" pitchFamily="18" charset="0"/>
              </a:rPr>
              <a:t>CountVectorizer</a:t>
            </a:r>
            <a:r>
              <a:rPr lang="en-IN" sz="2400" dirty="0" smtClean="0">
                <a:latin typeface="Times New Roman" panose="02020603050405020304" pitchFamily="18" charset="0"/>
                <a:cs typeface="Times New Roman" panose="02020603050405020304" pitchFamily="18" charset="0"/>
              </a:rPr>
              <a:t> method and extracting the respective frequency of each token in the entire data</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01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945"/>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Sentiment Analytics</a:t>
            </a:r>
            <a:endParaRPr lang="en-IN" sz="3600" dirty="0"/>
          </a:p>
        </p:txBody>
      </p:sp>
      <p:sp>
        <p:nvSpPr>
          <p:cNvPr id="3" name="Content Placeholder 2"/>
          <p:cNvSpPr>
            <a:spLocks noGrp="1"/>
          </p:cNvSpPr>
          <p:nvPr>
            <p:ph idx="1"/>
          </p:nvPr>
        </p:nvSpPr>
        <p:spPr>
          <a:xfrm>
            <a:off x="838200" y="1468273"/>
            <a:ext cx="10938641" cy="5389727"/>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 Pre-processing &amp; EDA: </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Assigning sentiment label using </a:t>
            </a:r>
            <a:r>
              <a:rPr lang="en-IN" sz="2400" dirty="0" err="1" smtClean="0">
                <a:latin typeface="Times New Roman" panose="02020603050405020304" pitchFamily="18" charset="0"/>
                <a:cs typeface="Times New Roman" panose="02020603050405020304" pitchFamily="18" charset="0"/>
              </a:rPr>
              <a:t>TextBlob</a:t>
            </a:r>
            <a:r>
              <a:rPr lang="en-IN" sz="2400" dirty="0" smtClean="0">
                <a:latin typeface="Times New Roman" panose="02020603050405020304" pitchFamily="18" charset="0"/>
                <a:cs typeface="Times New Roman" panose="02020603050405020304" pitchFamily="18" charset="0"/>
              </a:rPr>
              <a:t> to identify the most frequently occurring positive and negative words</a:t>
            </a:r>
          </a:p>
          <a:p>
            <a:pPr>
              <a:lnSpc>
                <a:spcPct val="120000"/>
              </a:lnSpc>
            </a:pPr>
            <a:r>
              <a:rPr lang="en-IN" sz="2400" dirty="0">
                <a:latin typeface="Times New Roman" panose="02020603050405020304" pitchFamily="18" charset="0"/>
                <a:cs typeface="Times New Roman" panose="02020603050405020304" pitchFamily="18" charset="0"/>
              </a:rPr>
              <a:t>Visualizing the ten most used positive and negative words/tokens using </a:t>
            </a:r>
            <a:r>
              <a:rPr lang="en-IN" sz="2400" dirty="0" err="1" smtClean="0">
                <a:latin typeface="Times New Roman" panose="02020603050405020304" pitchFamily="18" charset="0"/>
                <a:cs typeface="Times New Roman" panose="02020603050405020304" pitchFamily="18" charset="0"/>
              </a:rPr>
              <a:t>WordCloud</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Encoding the sentiment labels after applying sentiment analysis on the raw reviews across the dataset</a:t>
            </a: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55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Sentiment Analytics</a:t>
            </a:r>
            <a:endParaRPr lang="en-IN" sz="3600" dirty="0"/>
          </a:p>
        </p:txBody>
      </p:sp>
      <p:sp>
        <p:nvSpPr>
          <p:cNvPr id="3" name="Content Placeholder 2"/>
          <p:cNvSpPr>
            <a:spLocks noGrp="1"/>
          </p:cNvSpPr>
          <p:nvPr>
            <p:ph idx="1"/>
          </p:nvPr>
        </p:nvSpPr>
        <p:spPr>
          <a:xfrm>
            <a:off x="838200" y="1704756"/>
            <a:ext cx="10515600" cy="5011354"/>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Analysis of Sentiment Using Learning Based Approach: </a:t>
            </a:r>
          </a:p>
          <a:p>
            <a:pPr>
              <a:lnSpc>
                <a:spcPct val="120000"/>
              </a:lnSpc>
            </a:pPr>
            <a:r>
              <a:rPr lang="en-IN" sz="2400" dirty="0" smtClean="0">
                <a:latin typeface="Times New Roman" panose="02020603050405020304" pitchFamily="18" charset="0"/>
                <a:cs typeface="Times New Roman" panose="02020603050405020304" pitchFamily="18" charset="0"/>
              </a:rPr>
              <a:t>Extracting input features (that is, the pre-processed reviews) and the sentiment labels as the target variable, and splitting the same into train and test sets</a:t>
            </a:r>
          </a:p>
          <a:p>
            <a:pPr>
              <a:lnSpc>
                <a:spcPct val="120000"/>
              </a:lnSpc>
            </a:pPr>
            <a:r>
              <a:rPr lang="en-IN" sz="2400" dirty="0" smtClean="0">
                <a:latin typeface="Times New Roman" panose="02020603050405020304" pitchFamily="18" charset="0"/>
                <a:cs typeface="Times New Roman" panose="02020603050405020304" pitchFamily="18" charset="0"/>
              </a:rPr>
              <a:t>Generating features from the input train and test sets in the form of Document-Term Matrix and Term-Document Matrix using </a:t>
            </a:r>
            <a:r>
              <a:rPr lang="en-IN" sz="2400" dirty="0" err="1" smtClean="0">
                <a:latin typeface="Times New Roman" panose="02020603050405020304" pitchFamily="18" charset="0"/>
                <a:cs typeface="Times New Roman" panose="02020603050405020304" pitchFamily="18" charset="0"/>
              </a:rPr>
              <a:t>CountVectorizer</a:t>
            </a:r>
            <a:r>
              <a:rPr lang="en-IN" sz="2400" dirty="0" smtClean="0">
                <a:latin typeface="Times New Roman" panose="02020603050405020304" pitchFamily="18" charset="0"/>
                <a:cs typeface="Times New Roman" panose="02020603050405020304" pitchFamily="18" charset="0"/>
              </a:rPr>
              <a:t> and </a:t>
            </a:r>
            <a:r>
              <a:rPr lang="en-IN" sz="2400" dirty="0" err="1" smtClean="0">
                <a:latin typeface="Times New Roman" panose="02020603050405020304" pitchFamily="18" charset="0"/>
                <a:cs typeface="Times New Roman" panose="02020603050405020304" pitchFamily="18" charset="0"/>
              </a:rPr>
              <a:t>TfidfVectorizer</a:t>
            </a:r>
            <a:r>
              <a:rPr lang="en-IN" sz="2400" dirty="0" smtClean="0">
                <a:latin typeface="Times New Roman" panose="02020603050405020304" pitchFamily="18" charset="0"/>
                <a:cs typeface="Times New Roman" panose="02020603050405020304" pitchFamily="18" charset="0"/>
              </a:rPr>
              <a:t> methods</a:t>
            </a:r>
          </a:p>
          <a:p>
            <a:pPr>
              <a:lnSpc>
                <a:spcPct val="120000"/>
              </a:lnSpc>
            </a:pPr>
            <a:r>
              <a:rPr lang="en-IN" sz="2400" dirty="0" smtClean="0">
                <a:latin typeface="Times New Roman" panose="02020603050405020304" pitchFamily="18" charset="0"/>
                <a:cs typeface="Times New Roman" panose="02020603050405020304" pitchFamily="18" charset="0"/>
              </a:rPr>
              <a:t>Fitting Multinomial Naïve Bayes Classifier on both DTM and TDM</a:t>
            </a:r>
          </a:p>
          <a:p>
            <a:pPr>
              <a:lnSpc>
                <a:spcPct val="120000"/>
              </a:lnSpc>
            </a:pPr>
            <a:r>
              <a:rPr lang="en-IN" sz="2400" dirty="0" smtClean="0">
                <a:latin typeface="Times New Roman" panose="02020603050405020304" pitchFamily="18" charset="0"/>
                <a:cs typeface="Times New Roman" panose="02020603050405020304" pitchFamily="18" charset="0"/>
              </a:rPr>
              <a:t>Evaluating the performance of both models in terms of accuracy score and confusion matrix</a:t>
            </a:r>
          </a:p>
          <a:p>
            <a:pPr>
              <a:lnSpc>
                <a:spcPct val="120000"/>
              </a:lnSpc>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94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Sentiment Analytics</a:t>
            </a:r>
            <a:endParaRPr lang="en-IN" sz="3600" dirty="0"/>
          </a:p>
        </p:txBody>
      </p:sp>
      <p:sp>
        <p:nvSpPr>
          <p:cNvPr id="3" name="Content Placeholder 2"/>
          <p:cNvSpPr>
            <a:spLocks noGrp="1"/>
          </p:cNvSpPr>
          <p:nvPr>
            <p:ph idx="1"/>
          </p:nvPr>
        </p:nvSpPr>
        <p:spPr>
          <a:xfrm>
            <a:off x="838200" y="1704756"/>
            <a:ext cx="10515600" cy="5011354"/>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Topic </a:t>
            </a:r>
            <a:r>
              <a:rPr lang="en-IN" sz="2400" u="sng" dirty="0" err="1" smtClean="0">
                <a:latin typeface="Times New Roman" panose="02020603050405020304" pitchFamily="18" charset="0"/>
                <a:cs typeface="Times New Roman" panose="02020603050405020304" pitchFamily="18" charset="0"/>
              </a:rPr>
              <a:t>Modeling</a:t>
            </a:r>
            <a:r>
              <a:rPr lang="en-IN" sz="2400" u="sng" dirty="0" smtClean="0">
                <a:latin typeface="Times New Roman" panose="02020603050405020304" pitchFamily="18" charset="0"/>
                <a:cs typeface="Times New Roman" panose="02020603050405020304" pitchFamily="18" charset="0"/>
              </a:rPr>
              <a:t>: </a:t>
            </a:r>
          </a:p>
          <a:p>
            <a:pPr>
              <a:lnSpc>
                <a:spcPct val="120000"/>
              </a:lnSpc>
            </a:pPr>
            <a:r>
              <a:rPr lang="en-IN" sz="2400" dirty="0" smtClean="0">
                <a:latin typeface="Times New Roman" panose="02020603050405020304" pitchFamily="18" charset="0"/>
                <a:cs typeface="Times New Roman" panose="02020603050405020304" pitchFamily="18" charset="0"/>
              </a:rPr>
              <a:t>Discovering abstract topics that are hidden across the documents (reviews in this case) using Latent </a:t>
            </a:r>
            <a:r>
              <a:rPr lang="en-IN" sz="2400" dirty="0" err="1" smtClean="0">
                <a:latin typeface="Times New Roman" panose="02020603050405020304" pitchFamily="18" charset="0"/>
                <a:cs typeface="Times New Roman" panose="02020603050405020304" pitchFamily="18" charset="0"/>
              </a:rPr>
              <a:t>Dirichlet</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Allocation</a:t>
            </a:r>
          </a:p>
          <a:p>
            <a:pPr>
              <a:lnSpc>
                <a:spcPct val="120000"/>
              </a:lnSpc>
            </a:pPr>
            <a:r>
              <a:rPr lang="en-IN" sz="2400" dirty="0" smtClean="0">
                <a:latin typeface="Times New Roman" panose="02020603050405020304" pitchFamily="18" charset="0"/>
                <a:cs typeface="Times New Roman" panose="02020603050405020304" pitchFamily="18" charset="0"/>
              </a:rPr>
              <a:t>Analysing such unearthed topics to reveal the context of the document</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3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7411" y="2590967"/>
            <a:ext cx="10515600" cy="1325563"/>
          </a:xfrm>
        </p:spPr>
        <p:txBody>
          <a:bodyPr>
            <a:normAutofit/>
          </a:bodyPr>
          <a:lstStyle/>
          <a:p>
            <a:pPr algn="ctr"/>
            <a:r>
              <a:rPr lang="en-IN" sz="4800" dirty="0" smtClean="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46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367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Sentiment Analysis in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3388" y="1277957"/>
            <a:ext cx="5436227" cy="5144877"/>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Sentiment analysis is a capability of NLP which involves </a:t>
            </a:r>
            <a:r>
              <a:rPr lang="en-IN" sz="2400" dirty="0" smtClean="0">
                <a:latin typeface="Times New Roman" panose="02020603050405020304" pitchFamily="18" charset="0"/>
                <a:cs typeface="Times New Roman" panose="02020603050405020304" pitchFamily="18" charset="0"/>
              </a:rPr>
              <a:t>determining </a:t>
            </a:r>
            <a:r>
              <a:rPr lang="en-IN" sz="2400" dirty="0">
                <a:latin typeface="Times New Roman" panose="02020603050405020304" pitchFamily="18" charset="0"/>
                <a:cs typeface="Times New Roman" panose="02020603050405020304" pitchFamily="18" charset="0"/>
              </a:rPr>
              <a:t>whether a segment of open-ended natural language text </a:t>
            </a:r>
            <a:r>
              <a:rPr lang="en-IN" sz="2400" dirty="0" smtClean="0">
                <a:latin typeface="Times New Roman" panose="02020603050405020304" pitchFamily="18" charset="0"/>
                <a:cs typeface="Times New Roman" panose="02020603050405020304" pitchFamily="18" charset="0"/>
              </a:rPr>
              <a:t>is </a:t>
            </a:r>
            <a:r>
              <a:rPr lang="en-IN" sz="2400" dirty="0">
                <a:latin typeface="Times New Roman" panose="02020603050405020304" pitchFamily="18" charset="0"/>
                <a:cs typeface="Times New Roman" panose="02020603050405020304" pitchFamily="18" charset="0"/>
              </a:rPr>
              <a:t>positive, negative, or neutral towards the topic being </a:t>
            </a:r>
            <a:r>
              <a:rPr lang="en-IN" sz="2400" dirty="0" smtClean="0">
                <a:latin typeface="Times New Roman" panose="02020603050405020304" pitchFamily="18" charset="0"/>
                <a:cs typeface="Times New Roman" panose="02020603050405020304" pitchFamily="18" charset="0"/>
              </a:rPr>
              <a:t>discussed</a:t>
            </a:r>
          </a:p>
          <a:p>
            <a:pPr>
              <a:lnSpc>
                <a:spcPct val="120000"/>
              </a:lnSpc>
            </a:pPr>
            <a:r>
              <a:rPr lang="en-IN" sz="2400" dirty="0">
                <a:latin typeface="Times New Roman" panose="02020603050405020304" pitchFamily="18" charset="0"/>
                <a:cs typeface="Times New Roman" panose="02020603050405020304" pitchFamily="18" charset="0"/>
              </a:rPr>
              <a:t>Large banks can use AI-based sentiment analysis software to gauge customer opinions about their brand or their products in an attempt to improve customer experiences</a:t>
            </a:r>
          </a:p>
        </p:txBody>
      </p:sp>
      <p:pic>
        <p:nvPicPr>
          <p:cNvPr id="1026" name="Picture 2" descr="https://cdn.analyticsvidhya.com/wp-content/uploads/2018/07/performing-twitter-sentiment-analys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615" y="2082188"/>
            <a:ext cx="6399063" cy="351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367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Sentiment Analysis: Applications in Banking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625" y="1322024"/>
            <a:ext cx="10719412" cy="638978"/>
          </a:xfrm>
        </p:spPr>
        <p:txBody>
          <a:bodyPr>
            <a:normAutofit/>
          </a:bodyPr>
          <a:lstStyle/>
          <a:p>
            <a:pPr marL="0" indent="0">
              <a:lnSpc>
                <a:spcPct val="120000"/>
              </a:lnSpc>
              <a:buNone/>
            </a:pPr>
            <a:r>
              <a:rPr lang="en-IN" sz="2400" dirty="0" smtClean="0">
                <a:latin typeface="Times New Roman" panose="02020603050405020304" pitchFamily="18" charset="0"/>
                <a:cs typeface="Times New Roman" panose="02020603050405020304" pitchFamily="18" charset="0"/>
              </a:rPr>
              <a:t>Some applications of Sentiment Analysis in Banking:</a:t>
            </a:r>
            <a:endParaRPr lang="en-IN" sz="24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484743" y="2203373"/>
            <a:ext cx="3249975" cy="3955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latin typeface="Times New Roman" panose="02020603050405020304" pitchFamily="18" charset="0"/>
                <a:cs typeface="Times New Roman" panose="02020603050405020304" pitchFamily="18" charset="0"/>
              </a:rPr>
              <a:t>Customer Experience: </a:t>
            </a:r>
          </a:p>
          <a:p>
            <a:pPr algn="ctr"/>
            <a:r>
              <a:rPr lang="en-IN" dirty="0" smtClean="0">
                <a:solidFill>
                  <a:schemeClr val="tx1"/>
                </a:solidFill>
                <a:latin typeface="Times New Roman" panose="02020603050405020304" pitchFamily="18" charset="0"/>
                <a:cs typeface="Times New Roman" panose="02020603050405020304" pitchFamily="18" charset="0"/>
              </a:rPr>
              <a:t>To understand customer sentiments and provide frictionless banking experience, make better recommendations, </a:t>
            </a:r>
            <a:r>
              <a:rPr lang="en-IN" dirty="0">
                <a:solidFill>
                  <a:schemeClr val="tx1"/>
                </a:solidFill>
                <a:latin typeface="Times New Roman" panose="02020603050405020304" pitchFamily="18" charset="0"/>
                <a:cs typeface="Times New Roman" panose="02020603050405020304" pitchFamily="18" charset="0"/>
              </a:rPr>
              <a:t>etc., Banks can use sentiment analysis AI software to read through open-ended text customer feedback forms, surveys, or social media posts about the banks from customers </a:t>
            </a:r>
          </a:p>
        </p:txBody>
      </p:sp>
      <p:sp>
        <p:nvSpPr>
          <p:cNvPr id="5" name="Rounded Rectangle 4"/>
          <p:cNvSpPr/>
          <p:nvPr/>
        </p:nvSpPr>
        <p:spPr>
          <a:xfrm>
            <a:off x="4081750" y="2203373"/>
            <a:ext cx="3371160" cy="3955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latin typeface="Times New Roman" panose="02020603050405020304" pitchFamily="18" charset="0"/>
                <a:cs typeface="Times New Roman" panose="02020603050405020304" pitchFamily="18" charset="0"/>
              </a:rPr>
              <a:t>Equity Investing: </a:t>
            </a:r>
          </a:p>
          <a:p>
            <a:pPr algn="ctr"/>
            <a:r>
              <a:rPr lang="en-IN" dirty="0" smtClean="0">
                <a:solidFill>
                  <a:schemeClr val="tx1"/>
                </a:solidFill>
                <a:latin typeface="Times New Roman" panose="02020603050405020304" pitchFamily="18" charset="0"/>
                <a:cs typeface="Times New Roman" panose="02020603050405020304" pitchFamily="18" charset="0"/>
              </a:rPr>
              <a:t>Sentiment </a:t>
            </a:r>
            <a:r>
              <a:rPr lang="en-IN" dirty="0">
                <a:solidFill>
                  <a:schemeClr val="tx1"/>
                </a:solidFill>
                <a:latin typeface="Times New Roman" panose="02020603050405020304" pitchFamily="18" charset="0"/>
                <a:cs typeface="Times New Roman" panose="02020603050405020304" pitchFamily="18" charset="0"/>
              </a:rPr>
              <a:t>analysis can be used to augment the research process involved with equity investing divisions in banks. When dealing with research for financial trading, such AI software are input with research data from news media, social media, press releases and other sources</a:t>
            </a:r>
          </a:p>
        </p:txBody>
      </p:sp>
      <p:sp>
        <p:nvSpPr>
          <p:cNvPr id="6" name="Rounded Rectangle 5"/>
          <p:cNvSpPr/>
          <p:nvPr/>
        </p:nvSpPr>
        <p:spPr>
          <a:xfrm>
            <a:off x="7799943" y="2203373"/>
            <a:ext cx="3327094" cy="3955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latin typeface="Times New Roman" panose="02020603050405020304" pitchFamily="18" charset="0"/>
                <a:cs typeface="Times New Roman" panose="02020603050405020304" pitchFamily="18" charset="0"/>
              </a:rPr>
              <a:t>Monitoring Credit Markets: </a:t>
            </a:r>
          </a:p>
          <a:p>
            <a:pPr algn="ctr"/>
            <a:r>
              <a:rPr lang="en-IN" dirty="0">
                <a:solidFill>
                  <a:schemeClr val="tx1"/>
                </a:solidFill>
                <a:latin typeface="Times New Roman" panose="02020603050405020304" pitchFamily="18" charset="0"/>
                <a:cs typeface="Times New Roman" panose="02020603050405020304" pitchFamily="18" charset="0"/>
              </a:rPr>
              <a:t>Banks could also use sentiment analysis to monitor credit sentiments from news media</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Using NLP-based sentiment analysis, banks could potentially </a:t>
            </a:r>
            <a:r>
              <a:rPr lang="en-IN" dirty="0" err="1">
                <a:solidFill>
                  <a:schemeClr val="tx1"/>
                </a:solidFill>
                <a:latin typeface="Times New Roman" panose="02020603050405020304" pitchFamily="18" charset="0"/>
                <a:cs typeface="Times New Roman" panose="02020603050405020304" pitchFamily="18" charset="0"/>
              </a:rPr>
              <a:t>analyze</a:t>
            </a:r>
            <a:r>
              <a:rPr lang="en-IN" dirty="0">
                <a:solidFill>
                  <a:schemeClr val="tx1"/>
                </a:solidFill>
                <a:latin typeface="Times New Roman" panose="02020603050405020304" pitchFamily="18" charset="0"/>
                <a:cs typeface="Times New Roman" panose="02020603050405020304" pitchFamily="18" charset="0"/>
              </a:rPr>
              <a:t> news media related to credit markets such as those mentioning specific bonds or commercial papers issued by companies</a:t>
            </a:r>
          </a:p>
        </p:txBody>
      </p:sp>
    </p:spTree>
    <p:extLst>
      <p:ext uri="{BB962C8B-B14F-4D97-AF65-F5344CB8AC3E}">
        <p14:creationId xmlns:p14="http://schemas.microsoft.com/office/powerpoint/2010/main" val="169408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367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Customer Sentiment Analysis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3388" y="1322024"/>
            <a:ext cx="5739788" cy="5100810"/>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Customer sentiment analysis </a:t>
            </a:r>
            <a:r>
              <a:rPr lang="en-IN" sz="2400" dirty="0" smtClean="0">
                <a:latin typeface="Times New Roman" panose="02020603050405020304" pitchFamily="18" charset="0"/>
                <a:cs typeface="Times New Roman" panose="02020603050405020304" pitchFamily="18" charset="0"/>
              </a:rPr>
              <a:t>– a </a:t>
            </a:r>
            <a:r>
              <a:rPr lang="en-IN" sz="2400" dirty="0">
                <a:latin typeface="Times New Roman" panose="02020603050405020304" pitchFamily="18" charset="0"/>
                <a:cs typeface="Times New Roman" panose="02020603050405020304" pitchFamily="18" charset="0"/>
              </a:rPr>
              <a:t>form of artificial intelligence used to understand the emotion behind customer </a:t>
            </a:r>
            <a:r>
              <a:rPr lang="en-IN" sz="2400" dirty="0" smtClean="0">
                <a:latin typeface="Times New Roman" panose="02020603050405020304" pitchFamily="18" charset="0"/>
                <a:cs typeface="Times New Roman" panose="02020603050405020304" pitchFamily="18" charset="0"/>
              </a:rPr>
              <a:t>engagement</a:t>
            </a:r>
          </a:p>
          <a:p>
            <a:pPr>
              <a:lnSpc>
                <a:spcPct val="120000"/>
              </a:lnSpc>
            </a:pPr>
            <a:r>
              <a:rPr lang="en-IN" sz="2400" dirty="0" smtClean="0">
                <a:latin typeface="Times New Roman" panose="02020603050405020304" pitchFamily="18" charset="0"/>
                <a:cs typeface="Times New Roman" panose="02020603050405020304" pitchFamily="18" charset="0"/>
              </a:rPr>
              <a:t>This technology </a:t>
            </a:r>
            <a:r>
              <a:rPr lang="en-IN" sz="2400" dirty="0">
                <a:latin typeface="Times New Roman" panose="02020603050405020304" pitchFamily="18" charset="0"/>
                <a:cs typeface="Times New Roman" panose="02020603050405020304" pitchFamily="18" charset="0"/>
              </a:rPr>
              <a:t>can help financial institutions create </a:t>
            </a:r>
            <a:r>
              <a:rPr lang="en-IN" sz="2400" dirty="0" smtClean="0">
                <a:latin typeface="Times New Roman" panose="02020603050405020304" pitchFamily="18" charset="0"/>
                <a:cs typeface="Times New Roman" panose="02020603050405020304" pitchFamily="18" charset="0"/>
              </a:rPr>
              <a:t>seamless experiences </a:t>
            </a:r>
            <a:r>
              <a:rPr lang="en-IN" sz="2400" dirty="0">
                <a:latin typeface="Times New Roman" panose="02020603050405020304" pitchFamily="18" charset="0"/>
                <a:cs typeface="Times New Roman" panose="02020603050405020304" pitchFamily="18" charset="0"/>
              </a:rPr>
              <a:t>for their </a:t>
            </a:r>
            <a:r>
              <a:rPr lang="en-IN" sz="2400" dirty="0" smtClean="0">
                <a:latin typeface="Times New Roman" panose="02020603050405020304" pitchFamily="18" charset="0"/>
                <a:cs typeface="Times New Roman" panose="02020603050405020304" pitchFamily="18" charset="0"/>
              </a:rPr>
              <a:t>customers</a:t>
            </a:r>
          </a:p>
          <a:p>
            <a:pPr>
              <a:lnSpc>
                <a:spcPct val="120000"/>
              </a:lnSpc>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solution can be used in contact </a:t>
            </a:r>
            <a:r>
              <a:rPr lang="en-IN" sz="2400" dirty="0" smtClean="0">
                <a:latin typeface="Times New Roman" panose="02020603050405020304" pitchFamily="18" charset="0"/>
                <a:cs typeface="Times New Roman" panose="02020603050405020304" pitchFamily="18" charset="0"/>
              </a:rPr>
              <a:t>centres </a:t>
            </a:r>
            <a:r>
              <a:rPr lang="en-IN" sz="2400" dirty="0">
                <a:latin typeface="Times New Roman" panose="02020603050405020304" pitchFamily="18" charset="0"/>
                <a:cs typeface="Times New Roman" panose="02020603050405020304" pitchFamily="18" charset="0"/>
              </a:rPr>
              <a:t>for all types of interaction and multiple touchpoints, whether that’s over the phone, via emails, through chatbots, or even on social media</a:t>
            </a:r>
          </a:p>
        </p:txBody>
      </p:sp>
      <p:pic>
        <p:nvPicPr>
          <p:cNvPr id="4" name="Picture 3"/>
          <p:cNvPicPr>
            <a:picLocks noChangeAspect="1"/>
          </p:cNvPicPr>
          <p:nvPr/>
        </p:nvPicPr>
        <p:blipFill>
          <a:blip r:embed="rId3"/>
          <a:stretch>
            <a:fillRect/>
          </a:stretch>
        </p:blipFill>
        <p:spPr>
          <a:xfrm>
            <a:off x="6394143" y="1523082"/>
            <a:ext cx="5080841" cy="4271790"/>
          </a:xfrm>
          <a:prstGeom prst="rect">
            <a:avLst/>
          </a:prstGeom>
        </p:spPr>
      </p:pic>
    </p:spTree>
    <p:extLst>
      <p:ext uri="{BB962C8B-B14F-4D97-AF65-F5344CB8AC3E}">
        <p14:creationId xmlns:p14="http://schemas.microsoft.com/office/powerpoint/2010/main" val="4426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367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Customer Sentiment Analysis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624" y="1322024"/>
            <a:ext cx="11391441" cy="5100810"/>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For </a:t>
            </a:r>
            <a:r>
              <a:rPr lang="en-IN" sz="2400" dirty="0" smtClean="0">
                <a:latin typeface="Times New Roman" panose="02020603050405020304" pitchFamily="18" charset="0"/>
                <a:cs typeface="Times New Roman" panose="02020603050405020304" pitchFamily="18" charset="0"/>
              </a:rPr>
              <a:t>example: if </a:t>
            </a:r>
            <a:r>
              <a:rPr lang="en-IN" sz="2400" dirty="0">
                <a:latin typeface="Times New Roman" panose="02020603050405020304" pitchFamily="18" charset="0"/>
                <a:cs typeface="Times New Roman" panose="02020603050405020304" pitchFamily="18" charset="0"/>
              </a:rPr>
              <a:t>the customer is expressing dissatisfaction, the institution may want its representative to offer a gesture of goodwill or suggest a different product or service that may be of </a:t>
            </a:r>
            <a:r>
              <a:rPr lang="en-IN" sz="2400" dirty="0" smtClean="0">
                <a:latin typeface="Times New Roman" panose="02020603050405020304" pitchFamily="18" charset="0"/>
                <a:cs typeface="Times New Roman" panose="02020603050405020304" pitchFamily="18" charset="0"/>
              </a:rPr>
              <a:t>use</a:t>
            </a:r>
          </a:p>
          <a:p>
            <a:pPr>
              <a:lnSpc>
                <a:spcPct val="120000"/>
              </a:lnSpc>
            </a:pPr>
            <a:r>
              <a:rPr lang="en-IN" sz="2400" dirty="0" smtClean="0">
                <a:latin typeface="Times New Roman" panose="02020603050405020304" pitchFamily="18" charset="0"/>
                <a:cs typeface="Times New Roman" panose="02020603050405020304" pitchFamily="18" charset="0"/>
              </a:rPr>
              <a:t>Additionally</a:t>
            </a:r>
            <a:r>
              <a:rPr lang="en-IN" sz="2400" dirty="0">
                <a:latin typeface="Times New Roman" panose="02020603050405020304" pitchFamily="18" charset="0"/>
                <a:cs typeface="Times New Roman" panose="02020603050405020304" pitchFamily="18" charset="0"/>
              </a:rPr>
              <a:t>, feedback provided by customers can then be used by institutions for product improvement or even to determine if there are any potential new products that the institution should develop or </a:t>
            </a:r>
            <a:r>
              <a:rPr lang="en-IN" sz="2400" dirty="0" smtClean="0">
                <a:latin typeface="Times New Roman" panose="02020603050405020304" pitchFamily="18" charset="0"/>
                <a:cs typeface="Times New Roman" panose="02020603050405020304" pitchFamily="18" charset="0"/>
              </a:rPr>
              <a:t>adopt</a:t>
            </a:r>
          </a:p>
          <a:p>
            <a:pPr>
              <a:lnSpc>
                <a:spcPct val="120000"/>
              </a:lnSpc>
            </a:pPr>
            <a:r>
              <a:rPr lang="en-IN" sz="2400" dirty="0" smtClean="0">
                <a:latin typeface="Times New Roman" panose="02020603050405020304" pitchFamily="18" charset="0"/>
                <a:cs typeface="Times New Roman" panose="02020603050405020304" pitchFamily="18" charset="0"/>
              </a:rPr>
              <a:t>This allows banks to further understand what’s being said in order to prompt appropriate responses and actions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94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3678"/>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Use of Customer Sentiment Analysis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373" y="1178805"/>
            <a:ext cx="5629618" cy="5321147"/>
          </a:xfrm>
        </p:spPr>
        <p:txBody>
          <a:bodyPr>
            <a:normAutofit/>
          </a:bodyPr>
          <a:lstStyle/>
          <a:p>
            <a:pPr marL="0" indent="0">
              <a:lnSpc>
                <a:spcPct val="120000"/>
              </a:lnSpc>
              <a:buNone/>
            </a:pPr>
            <a:r>
              <a:rPr lang="en-IN" sz="2400" dirty="0" smtClean="0">
                <a:latin typeface="Times New Roman" panose="02020603050405020304" pitchFamily="18" charset="0"/>
                <a:cs typeface="Times New Roman" panose="02020603050405020304" pitchFamily="18" charset="0"/>
              </a:rPr>
              <a:t>Improving Customer Experience:</a:t>
            </a:r>
          </a:p>
          <a:p>
            <a:pPr>
              <a:lnSpc>
                <a:spcPct val="120000"/>
              </a:lnSpc>
            </a:pPr>
            <a:r>
              <a:rPr lang="en-IN" sz="2400" dirty="0">
                <a:latin typeface="Times New Roman" panose="02020603050405020304" pitchFamily="18" charset="0"/>
                <a:cs typeface="Times New Roman" panose="02020603050405020304" pitchFamily="18" charset="0"/>
              </a:rPr>
              <a:t>Banks can use sentiment analysis AI software to read through open-ended text customer feedback forms, surveys, or social media posts about the banks from </a:t>
            </a:r>
            <a:r>
              <a:rPr lang="en-IN" sz="2400" dirty="0" smtClean="0">
                <a:latin typeface="Times New Roman" panose="02020603050405020304" pitchFamily="18" charset="0"/>
                <a:cs typeface="Times New Roman" panose="02020603050405020304" pitchFamily="18" charset="0"/>
              </a:rPr>
              <a:t>customers</a:t>
            </a:r>
          </a:p>
          <a:p>
            <a:pPr>
              <a:lnSpc>
                <a:spcPct val="120000"/>
              </a:lnSpc>
            </a:pPr>
            <a:r>
              <a:rPr lang="en-IN" sz="2400" dirty="0">
                <a:latin typeface="Times New Roman" panose="02020603050405020304" pitchFamily="18" charset="0"/>
                <a:cs typeface="Times New Roman" panose="02020603050405020304" pitchFamily="18" charset="0"/>
              </a:rPr>
              <a:t>By understanding how social media users comment on banks and financial institutions, banks can understand how to improve their customer acquisition and customer experiences</a:t>
            </a:r>
          </a:p>
        </p:txBody>
      </p:sp>
      <p:pic>
        <p:nvPicPr>
          <p:cNvPr id="4" name="Picture 3"/>
          <p:cNvPicPr>
            <a:picLocks noChangeAspect="1"/>
          </p:cNvPicPr>
          <p:nvPr/>
        </p:nvPicPr>
        <p:blipFill>
          <a:blip r:embed="rId3"/>
          <a:stretch>
            <a:fillRect/>
          </a:stretch>
        </p:blipFill>
        <p:spPr>
          <a:xfrm>
            <a:off x="5792778" y="1537187"/>
            <a:ext cx="6139177" cy="4604383"/>
          </a:xfrm>
          <a:prstGeom prst="rect">
            <a:avLst/>
          </a:prstGeom>
        </p:spPr>
      </p:pic>
    </p:spTree>
    <p:extLst>
      <p:ext uri="{BB962C8B-B14F-4D97-AF65-F5344CB8AC3E}">
        <p14:creationId xmlns:p14="http://schemas.microsoft.com/office/powerpoint/2010/main" val="198678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813678"/>
          </a:xfrm>
        </p:spPr>
        <p:txBody>
          <a:bodyPr>
            <a:normAutofit/>
          </a:bodyPr>
          <a:lstStyle/>
          <a:p>
            <a:pPr algn="ctr"/>
            <a:r>
              <a:rPr lang="en-IN" sz="3600" dirty="0">
                <a:latin typeface="Times New Roman" panose="02020603050405020304" pitchFamily="18" charset="0"/>
                <a:cs typeface="Times New Roman" panose="02020603050405020304" pitchFamily="18" charset="0"/>
              </a:rPr>
              <a:t>Use of Customer Sentiment Analysis</a:t>
            </a:r>
          </a:p>
        </p:txBody>
      </p:sp>
      <p:sp>
        <p:nvSpPr>
          <p:cNvPr id="3" name="Content Placeholder 2"/>
          <p:cNvSpPr>
            <a:spLocks noGrp="1"/>
          </p:cNvSpPr>
          <p:nvPr>
            <p:ph idx="1"/>
          </p:nvPr>
        </p:nvSpPr>
        <p:spPr>
          <a:xfrm>
            <a:off x="407624" y="1322024"/>
            <a:ext cx="11391441" cy="5100810"/>
          </a:xfrm>
        </p:spPr>
        <p:txBody>
          <a:bodyPr>
            <a:normAutofit/>
          </a:bodyPr>
          <a:lstStyle/>
          <a:p>
            <a:pPr marL="0" indent="0">
              <a:lnSpc>
                <a:spcPct val="120000"/>
              </a:lnSpc>
              <a:buNone/>
            </a:pPr>
            <a:r>
              <a:rPr lang="en-IN" sz="2400" dirty="0">
                <a:latin typeface="Times New Roman" panose="02020603050405020304" pitchFamily="18" charset="0"/>
                <a:cs typeface="Times New Roman" panose="02020603050405020304" pitchFamily="18" charset="0"/>
              </a:rPr>
              <a:t>Improving Customer Experience:</a:t>
            </a:r>
          </a:p>
          <a:p>
            <a:pPr>
              <a:lnSpc>
                <a:spcPct val="120000"/>
              </a:lnSpc>
            </a:pPr>
            <a:r>
              <a:rPr lang="en-IN" sz="2400" dirty="0">
                <a:latin typeface="Times New Roman" panose="02020603050405020304" pitchFamily="18" charset="0"/>
                <a:cs typeface="Times New Roman" panose="02020603050405020304" pitchFamily="18" charset="0"/>
              </a:rPr>
              <a:t>The use of customer sentiment analysis in banking could overhaul the experience for business </a:t>
            </a:r>
            <a:r>
              <a:rPr lang="en-IN" sz="2400" dirty="0" smtClean="0">
                <a:latin typeface="Times New Roman" panose="02020603050405020304" pitchFamily="18" charset="0"/>
                <a:cs typeface="Times New Roman" panose="02020603050405020304" pitchFamily="18" charset="0"/>
              </a:rPr>
              <a:t>customers</a:t>
            </a:r>
          </a:p>
          <a:p>
            <a:pPr>
              <a:lnSpc>
                <a:spcPct val="120000"/>
              </a:lnSpc>
            </a:pPr>
            <a:r>
              <a:rPr lang="en-IN" sz="2400" dirty="0" smtClean="0">
                <a:latin typeface="Times New Roman" panose="02020603050405020304" pitchFamily="18" charset="0"/>
                <a:cs typeface="Times New Roman" panose="02020603050405020304" pitchFamily="18" charset="0"/>
              </a:rPr>
              <a:t>With </a:t>
            </a:r>
            <a:r>
              <a:rPr lang="en-IN" sz="2400" dirty="0">
                <a:latin typeface="Times New Roman" panose="02020603050405020304" pitchFamily="18" charset="0"/>
                <a:cs typeface="Times New Roman" panose="02020603050405020304" pitchFamily="18" charset="0"/>
              </a:rPr>
              <a:t>businesses regularly using multiple touchpoints to contact banks, customer sentiment analysis can help </a:t>
            </a:r>
            <a:r>
              <a:rPr lang="en-IN" sz="2400" dirty="0" smtClean="0">
                <a:latin typeface="Times New Roman" panose="02020603050405020304" pitchFamily="18" charset="0"/>
                <a:cs typeface="Times New Roman" panose="02020603050405020304" pitchFamily="18" charset="0"/>
              </a:rPr>
              <a:t>bring in all </a:t>
            </a:r>
            <a:r>
              <a:rPr lang="en-IN" sz="2400" dirty="0">
                <a:latin typeface="Times New Roman" panose="02020603050405020304" pitchFamily="18" charset="0"/>
                <a:cs typeface="Times New Roman" panose="02020603050405020304" pitchFamily="18" charset="0"/>
              </a:rPr>
              <a:t>that information together to form a customer profile. This make interactions more consistent </a:t>
            </a:r>
            <a:r>
              <a:rPr lang="en-IN" sz="2400" dirty="0" smtClean="0">
                <a:latin typeface="Times New Roman" panose="02020603050405020304" pitchFamily="18" charset="0"/>
                <a:cs typeface="Times New Roman" panose="02020603050405020304" pitchFamily="18" charset="0"/>
              </a:rPr>
              <a:t>and </a:t>
            </a:r>
            <a:r>
              <a:rPr lang="en-IN" sz="2400" dirty="0">
                <a:latin typeface="Times New Roman" panose="02020603050405020304" pitchFamily="18" charset="0"/>
                <a:cs typeface="Times New Roman" panose="02020603050405020304" pitchFamily="18" charset="0"/>
              </a:rPr>
              <a:t>enable banks to make recommendations for the customer based on that complete </a:t>
            </a:r>
            <a:r>
              <a:rPr lang="en-IN" sz="2400" dirty="0" smtClean="0">
                <a:latin typeface="Times New Roman" panose="02020603050405020304" pitchFamily="18" charset="0"/>
                <a:cs typeface="Times New Roman" panose="02020603050405020304" pitchFamily="18" charset="0"/>
              </a:rPr>
              <a:t>overview</a:t>
            </a:r>
          </a:p>
          <a:p>
            <a:pPr>
              <a:lnSpc>
                <a:spcPct val="120000"/>
              </a:lnSpc>
            </a:pPr>
            <a:r>
              <a:rPr lang="en-IN" sz="2400" dirty="0">
                <a:latin typeface="Times New Roman" panose="02020603050405020304" pitchFamily="18" charset="0"/>
                <a:cs typeface="Times New Roman" panose="02020603050405020304" pitchFamily="18" charset="0"/>
              </a:rPr>
              <a:t>H</a:t>
            </a:r>
            <a:r>
              <a:rPr lang="en-IN" sz="2400" dirty="0" smtClean="0">
                <a:latin typeface="Times New Roman" panose="02020603050405020304" pitchFamily="18" charset="0"/>
                <a:cs typeface="Times New Roman" panose="02020603050405020304" pitchFamily="18" charset="0"/>
              </a:rPr>
              <a:t>ighly </a:t>
            </a:r>
            <a:r>
              <a:rPr lang="en-IN" sz="2400" dirty="0">
                <a:latin typeface="Times New Roman" panose="02020603050405020304" pitchFamily="18" charset="0"/>
                <a:cs typeface="Times New Roman" panose="02020603050405020304" pitchFamily="18" charset="0"/>
              </a:rPr>
              <a:t>beneficial in helping them </a:t>
            </a:r>
            <a:r>
              <a:rPr lang="en-IN" sz="2400" dirty="0" smtClean="0">
                <a:latin typeface="Times New Roman" panose="02020603050405020304" pitchFamily="18" charset="0"/>
                <a:cs typeface="Times New Roman" panose="02020603050405020304" pitchFamily="18" charset="0"/>
              </a:rPr>
              <a:t>improve </a:t>
            </a:r>
            <a:r>
              <a:rPr lang="en-IN" sz="2400" dirty="0">
                <a:latin typeface="Times New Roman" panose="02020603050405020304" pitchFamily="18" charset="0"/>
                <a:cs typeface="Times New Roman" panose="02020603050405020304" pitchFamily="18" charset="0"/>
              </a:rPr>
              <a:t>products and </a:t>
            </a:r>
            <a:r>
              <a:rPr lang="en-IN" sz="2400" dirty="0" smtClean="0">
                <a:latin typeface="Times New Roman" panose="02020603050405020304" pitchFamily="18" charset="0"/>
                <a:cs typeface="Times New Roman" panose="02020603050405020304" pitchFamily="18" charset="0"/>
              </a:rPr>
              <a:t>services – banks can use customer feedback to identify areas of improvement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85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Sentiment Analytics</a:t>
            </a:r>
            <a:endParaRPr lang="en-IN" sz="3600" dirty="0"/>
          </a:p>
        </p:txBody>
      </p:sp>
      <p:sp>
        <p:nvSpPr>
          <p:cNvPr id="3" name="Content Placeholder 2"/>
          <p:cNvSpPr>
            <a:spLocks noGrp="1"/>
          </p:cNvSpPr>
          <p:nvPr>
            <p:ph idx="1"/>
          </p:nvPr>
        </p:nvSpPr>
        <p:spPr>
          <a:xfrm>
            <a:off x="838200" y="1578632"/>
            <a:ext cx="10515600" cy="5011354"/>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Objective: </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Analysing customer reviews on diverse services availed from different banks and predicting sentiment based on the same</a:t>
            </a:r>
          </a:p>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Dataset: </a:t>
            </a:r>
          </a:p>
          <a:p>
            <a:pPr marL="0" indent="0">
              <a:lnSpc>
                <a:spcPct val="120000"/>
              </a:lnSpc>
              <a:buNone/>
            </a:pPr>
            <a:r>
              <a:rPr lang="en-US" sz="2400" dirty="0" smtClean="0">
                <a:latin typeface="Times New Roman" panose="02020603050405020304" pitchFamily="18" charset="0"/>
                <a:cs typeface="Times New Roman" panose="02020603050405020304" pitchFamily="18" charset="0"/>
              </a:rPr>
              <a:t>Bank Reviews dataset from </a:t>
            </a:r>
            <a:r>
              <a:rPr lang="en-US" sz="2400" dirty="0" err="1" smtClean="0">
                <a:latin typeface="Times New Roman" panose="02020603050405020304" pitchFamily="18" charset="0"/>
                <a:cs typeface="Times New Roman" panose="02020603050405020304" pitchFamily="18" charset="0"/>
              </a:rPr>
              <a:t>Kaggle</a:t>
            </a:r>
            <a:r>
              <a:rPr lang="en-US" sz="2400" dirty="0" smtClean="0">
                <a:latin typeface="Times New Roman" panose="02020603050405020304" pitchFamily="18" charset="0"/>
                <a:cs typeface="Times New Roman" panose="02020603050405020304" pitchFamily="18" charset="0"/>
              </a:rPr>
              <a:t> is adapted for the sentiment study.</a:t>
            </a:r>
          </a:p>
          <a:p>
            <a:pPr marL="0" indent="0">
              <a:lnSpc>
                <a:spcPct val="120000"/>
              </a:lnSpc>
              <a:buNone/>
            </a:pPr>
            <a:r>
              <a:rPr lang="en-US" sz="2400" dirty="0" smtClean="0">
                <a:latin typeface="Times New Roman" panose="02020603050405020304" pitchFamily="18" charset="0"/>
                <a:cs typeface="Times New Roman" panose="02020603050405020304" pitchFamily="18" charset="0"/>
              </a:rPr>
              <a:t>Central </a:t>
            </a:r>
            <a:r>
              <a:rPr lang="en-US" sz="2400" dirty="0">
                <a:latin typeface="Times New Roman" panose="02020603050405020304" pitchFamily="18" charset="0"/>
                <a:cs typeface="Times New Roman" panose="02020603050405020304" pitchFamily="18" charset="0"/>
              </a:rPr>
              <a:t>banks collect information about customer satisfaction with the services provided by different banks as well as their </a:t>
            </a:r>
            <a:r>
              <a:rPr lang="en-US" sz="2400" dirty="0" smtClean="0">
                <a:latin typeface="Times New Roman" panose="02020603050405020304" pitchFamily="18" charset="0"/>
                <a:cs typeface="Times New Roman" panose="02020603050405020304" pitchFamily="18" charset="0"/>
              </a:rPr>
              <a:t>complaints. Bank </a:t>
            </a:r>
            <a:r>
              <a:rPr lang="en-US" sz="2400" dirty="0">
                <a:latin typeface="Times New Roman" panose="02020603050405020304" pitchFamily="18" charset="0"/>
                <a:cs typeface="Times New Roman" panose="02020603050405020304" pitchFamily="18" charset="0"/>
              </a:rPr>
              <a:t>users give ratings and write reviews about the services on central bank websites. These reviews and ratings help banks evaluate services provided and take necessary action to improve customer service</a:t>
            </a:r>
            <a:r>
              <a:rPr lang="en-US"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00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Sentiment Analytics</a:t>
            </a:r>
            <a:endParaRPr lang="en-IN" sz="3600" dirty="0"/>
          </a:p>
        </p:txBody>
      </p:sp>
      <p:sp>
        <p:nvSpPr>
          <p:cNvPr id="3" name="Content Placeholder 2"/>
          <p:cNvSpPr>
            <a:spLocks noGrp="1"/>
          </p:cNvSpPr>
          <p:nvPr>
            <p:ph idx="1"/>
          </p:nvPr>
        </p:nvSpPr>
        <p:spPr>
          <a:xfrm>
            <a:off x="838200" y="1704756"/>
            <a:ext cx="10515600" cy="5011354"/>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Analysis of Sentiment Using Rule Based Approach: </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1. </a:t>
            </a:r>
            <a:r>
              <a:rPr lang="en-IN" sz="2400" dirty="0" err="1" smtClean="0">
                <a:latin typeface="Times New Roman" panose="02020603050405020304" pitchFamily="18" charset="0"/>
                <a:cs typeface="Times New Roman" panose="02020603050405020304" pitchFamily="18" charset="0"/>
              </a:rPr>
              <a:t>TextBlob</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Calculating the polarity as well as subjectivity of review data using ‘sentiment’ method of </a:t>
            </a:r>
            <a:r>
              <a:rPr lang="en-IN" sz="2400" dirty="0" err="1" smtClean="0">
                <a:latin typeface="Times New Roman" panose="02020603050405020304" pitchFamily="18" charset="0"/>
                <a:cs typeface="Times New Roman" panose="02020603050405020304" pitchFamily="18" charset="0"/>
              </a:rPr>
              <a:t>TextBlob</a:t>
            </a:r>
            <a:r>
              <a:rPr lang="en-IN" sz="2400" dirty="0" smtClean="0">
                <a:latin typeface="Times New Roman" panose="02020603050405020304" pitchFamily="18" charset="0"/>
                <a:cs typeface="Times New Roman" panose="02020603050405020304" pitchFamily="18" charset="0"/>
              </a:rPr>
              <a:t> library</a:t>
            </a:r>
          </a:p>
          <a:p>
            <a:pPr>
              <a:lnSpc>
                <a:spcPct val="120000"/>
              </a:lnSpc>
            </a:pPr>
            <a:r>
              <a:rPr lang="en-IN" sz="2400" dirty="0" smtClean="0">
                <a:latin typeface="Times New Roman" panose="02020603050405020304" pitchFamily="18" charset="0"/>
                <a:cs typeface="Times New Roman" panose="02020603050405020304" pitchFamily="18" charset="0"/>
              </a:rPr>
              <a:t>Labelling the sentiment as negative, neutral and positive based on the polarity calculated</a:t>
            </a:r>
          </a:p>
          <a:p>
            <a:pPr>
              <a:lnSpc>
                <a:spcPct val="120000"/>
              </a:lnSpc>
            </a:pPr>
            <a:r>
              <a:rPr lang="en-IN" sz="2400" dirty="0" smtClean="0">
                <a:latin typeface="Times New Roman" panose="02020603050405020304" pitchFamily="18" charset="0"/>
                <a:cs typeface="Times New Roman" panose="02020603050405020304" pitchFamily="18" charset="0"/>
              </a:rPr>
              <a:t>Measuring the number of instances in each sentiment </a:t>
            </a:r>
            <a:r>
              <a:rPr lang="en-IN" sz="2400" dirty="0">
                <a:latin typeface="Times New Roman" panose="02020603050405020304" pitchFamily="18" charset="0"/>
                <a:cs typeface="Times New Roman" panose="02020603050405020304" pitchFamily="18" charset="0"/>
              </a:rPr>
              <a:t>c</a:t>
            </a:r>
            <a:r>
              <a:rPr lang="en-IN" sz="2400" dirty="0" smtClean="0">
                <a:latin typeface="Times New Roman" panose="02020603050405020304" pitchFamily="18" charset="0"/>
                <a:cs typeface="Times New Roman" panose="02020603050405020304" pitchFamily="18" charset="0"/>
              </a:rPr>
              <a:t>ategory</a:t>
            </a: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a:lnSpc>
                <a:spcPct val="12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1261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5170</TotalTime>
  <Words>1265</Words>
  <Application>Microsoft Office PowerPoint</Application>
  <PresentationFormat>Widescreen</PresentationFormat>
  <Paragraphs>80</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Sentiment Analytics – for social media and blog data, on reviews, and for customer satisfaction scores</vt:lpstr>
      <vt:lpstr>Sentiment Analysis in Banking</vt:lpstr>
      <vt:lpstr>Sentiment Analysis: Applications in Banking</vt:lpstr>
      <vt:lpstr>Customer Sentiment Analysis</vt:lpstr>
      <vt:lpstr>Customer Sentiment Analysis</vt:lpstr>
      <vt:lpstr>Use of Customer Sentiment Analysis</vt:lpstr>
      <vt:lpstr>Use of Customer Sentiment Analysis</vt:lpstr>
      <vt:lpstr>Python Case Study – Sentiment Analytics</vt:lpstr>
      <vt:lpstr>Python Case Study – Sentiment Analytics</vt:lpstr>
      <vt:lpstr>Python Case Study – Sentiment Analytics</vt:lpstr>
      <vt:lpstr>Python Case Study – Sentiment Analytics</vt:lpstr>
      <vt:lpstr>Python Case Study – Sentiment Analytics</vt:lpstr>
      <vt:lpstr>Python Case Study – Sentiment Analytics</vt:lpstr>
      <vt:lpstr>Python Case Study – Sentiment Analytics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BANKING</dc:title>
  <dc:creator>Windows User</dc:creator>
  <cp:lastModifiedBy>Windows User</cp:lastModifiedBy>
  <cp:revision>173</cp:revision>
  <dcterms:created xsi:type="dcterms:W3CDTF">2021-05-17T06:29:12Z</dcterms:created>
  <dcterms:modified xsi:type="dcterms:W3CDTF">2021-07-06T12:50:07Z</dcterms:modified>
</cp:coreProperties>
</file>