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303" r:id="rId2"/>
    <p:sldId id="308" r:id="rId3"/>
    <p:sldId id="312" r:id="rId4"/>
    <p:sldId id="311" r:id="rId5"/>
    <p:sldId id="310" r:id="rId6"/>
    <p:sldId id="320" r:id="rId7"/>
    <p:sldId id="298" r:id="rId8"/>
    <p:sldId id="299" r:id="rId9"/>
    <p:sldId id="313" r:id="rId10"/>
    <p:sldId id="300" r:id="rId11"/>
    <p:sldId id="314" r:id="rId12"/>
    <p:sldId id="315" r:id="rId13"/>
    <p:sldId id="318" r:id="rId14"/>
    <p:sldId id="319" r:id="rId15"/>
    <p:sldId id="317" r:id="rId16"/>
    <p:sldId id="316" r:id="rId17"/>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76" autoAdjust="0"/>
    <p:restoredTop sz="69343" autoAdjust="0"/>
  </p:normalViewPr>
  <p:slideViewPr>
    <p:cSldViewPr snapToGrid="0">
      <p:cViewPr varScale="1">
        <p:scale>
          <a:sx n="51" d="100"/>
          <a:sy n="51" d="100"/>
        </p:scale>
        <p:origin x="1554"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4" d="100"/>
          <a:sy n="74" d="100"/>
        </p:scale>
        <p:origin x="192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400949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77694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Notes:</a:t>
            </a:r>
          </a:p>
          <a:p>
            <a:r>
              <a:rPr lang="en-IN" b="0" dirty="0" smtClean="0"/>
              <a:t>1. Probability of Default (POD)</a:t>
            </a:r>
          </a:p>
          <a:p>
            <a:r>
              <a:rPr lang="en-IN" b="0" dirty="0" smtClean="0"/>
              <a:t>The probability of default, sometimes abbreviated as POD, is the likelihood that a borrower will default on their loan obligations. For individual borrowers, POD is based on a combination of two factors, i.e., credit score and debt-to-income ratio.</a:t>
            </a:r>
          </a:p>
          <a:p>
            <a:endParaRPr lang="en-IN" b="0" dirty="0" smtClean="0"/>
          </a:p>
          <a:p>
            <a:r>
              <a:rPr lang="en-IN" b="0" dirty="0" smtClean="0"/>
              <a:t>The POD for corporate borrowers is obtained from credit rating agencies. If the lender determines that a potential borrower demonstrates a lower probability of default, the loan will come with a low interest rate and low or no down payment on the loan. The risk is partly managed by pledging collateral against the loan.</a:t>
            </a:r>
          </a:p>
          <a:p>
            <a:r>
              <a:rPr lang="en-IN" b="0" dirty="0" smtClean="0"/>
              <a:t> </a:t>
            </a:r>
          </a:p>
          <a:p>
            <a:r>
              <a:rPr lang="en-IN" b="0" dirty="0" smtClean="0"/>
              <a:t>2. Loss Given Default (LGD)</a:t>
            </a:r>
          </a:p>
          <a:p>
            <a:r>
              <a:rPr lang="en-IN" b="0" dirty="0" smtClean="0"/>
              <a:t>Loss given default (LGD) refers to the amount of loss that a lender will suffer in case a borrower defaults on the loan. For example, assume that two borrowers, A and B, with the same debt-to-income ratio and an identical credit score. Borrower A takes a loan of $10,000 while B takes a loan of $200,000.</a:t>
            </a:r>
          </a:p>
          <a:p>
            <a:endParaRPr lang="en-IN" b="0" dirty="0" smtClean="0"/>
          </a:p>
          <a:p>
            <a:r>
              <a:rPr lang="en-IN" b="0" dirty="0" smtClean="0"/>
              <a:t>The two borrowers present with different credit profiles, and the lender stands to suffer a greater loss when Borrower B defaults since the latter owes a larger amount. Although there is no standard practice of calculating LGD, lenders consider an entire portfolio of loans to determine the total exposure to loss.</a:t>
            </a:r>
          </a:p>
          <a:p>
            <a:endParaRPr lang="en-IN" b="0" dirty="0" smtClean="0"/>
          </a:p>
          <a:p>
            <a:r>
              <a:rPr lang="en-IN" b="0" dirty="0" smtClean="0"/>
              <a:t>3. Exposure at Default (EAD)</a:t>
            </a:r>
          </a:p>
          <a:p>
            <a:r>
              <a:rPr lang="en-IN" b="0" dirty="0" smtClean="0"/>
              <a:t>Exposure at Default (EAD) evaluates the amount of loss exposure that a lender is exposed to at any particular time, and it is an indicator of the risk appetite of the lender. EAD is an important concept that references both individual and corporate borrowers. It is calculated by multiplying each loan obligation by a specific percentage that is adjusted based on the particulars of the loan.</a:t>
            </a:r>
            <a:endParaRPr lang="en-IN" b="0" dirty="0"/>
          </a:p>
        </p:txBody>
      </p:sp>
    </p:spTree>
    <p:extLst>
      <p:ext uri="{BB962C8B-B14F-4D97-AF65-F5344CB8AC3E}">
        <p14:creationId xmlns:p14="http://schemas.microsoft.com/office/powerpoint/2010/main" val="421934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Notes</a:t>
            </a:r>
            <a:r>
              <a:rPr lang="en-IN" b="1" dirty="0" smtClean="0"/>
              <a:t>:</a:t>
            </a:r>
          </a:p>
          <a:p>
            <a:r>
              <a:rPr lang="en-US" b="0" dirty="0" smtClean="0"/>
              <a:t>A financial institution’s total LGD is calculated after a review of all outstanding loans using cumulative losses and exposure. The loss given default (LGD) is an important calculation for financial institutions projecting out their expected losses due to borrowers defaulting on loans.</a:t>
            </a:r>
          </a:p>
          <a:p>
            <a:endParaRPr lang="en-US" b="0" dirty="0" smtClean="0"/>
          </a:p>
          <a:p>
            <a:r>
              <a:rPr lang="en-US" b="0" dirty="0" smtClean="0"/>
              <a:t>The recovery rate enables an estimate to be made of the loss that would arise in the event of default, which is calculated as (1 - Recovery Rate). Thus, if the recovery rate is 60%, the loss given default or LGD is 40%. On a $10 million debt instrument, the estimated loss arising from default is thus $4 million.</a:t>
            </a:r>
          </a:p>
          <a:p>
            <a:endParaRPr lang="en-US" b="0" dirty="0" smtClean="0"/>
          </a:p>
          <a:p>
            <a:endParaRPr lang="en-IN" b="0" dirty="0" smtClean="0"/>
          </a:p>
        </p:txBody>
      </p:sp>
    </p:spTree>
    <p:extLst>
      <p:ext uri="{BB962C8B-B14F-4D97-AF65-F5344CB8AC3E}">
        <p14:creationId xmlns:p14="http://schemas.microsoft.com/office/powerpoint/2010/main" val="391857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Notes:</a:t>
            </a:r>
          </a:p>
          <a:p>
            <a:r>
              <a:rPr lang="en-US" b="0" dirty="0" smtClean="0"/>
              <a:t>Exposure at default (EAD) is the total value a bank is exposed to when a loan defaults. Using the internal ratings-based (IRB) approach, financial institutions calculate their risk. Banks often use internal risk management default models to estimate respective EAD systems. Outside of the banking industry, EAD is known as credit exposure. </a:t>
            </a:r>
          </a:p>
          <a:p>
            <a:r>
              <a:rPr lang="en-US" b="0" dirty="0" smtClean="0"/>
              <a:t>EAD is a dynamic number that changes as a borrower repays a lender. </a:t>
            </a:r>
          </a:p>
          <a:p>
            <a:endParaRPr lang="en-US" b="0" dirty="0" smtClean="0"/>
          </a:p>
          <a:p>
            <a:r>
              <a:rPr lang="en-US" b="0" dirty="0" smtClean="0"/>
              <a:t>Why Exposure at Default Is Important?</a:t>
            </a:r>
          </a:p>
          <a:p>
            <a:r>
              <a:rPr lang="en-US" b="0" dirty="0" smtClean="0"/>
              <a:t>In response to the credit crisis of 2007-2008, the banking sector adopted international regulations to lessen its exposure to default. The Basel Committee on Banking Supervision's goal is to improve the banking sector's ability to deal with financial stress. Through improving risk management and bank transparency, the international accord hopes to avoid a domino effect of failing financial institutions.</a:t>
            </a:r>
            <a:endParaRPr lang="en-IN" b="0" dirty="0" smtClean="0"/>
          </a:p>
        </p:txBody>
      </p:sp>
    </p:spTree>
    <p:extLst>
      <p:ext uri="{BB962C8B-B14F-4D97-AF65-F5344CB8AC3E}">
        <p14:creationId xmlns:p14="http://schemas.microsoft.com/office/powerpoint/2010/main" val="654638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baseline="0" dirty="0" smtClean="0"/>
              <a:t>Image Link:</a:t>
            </a:r>
            <a:endParaRPr lang="en-IN" b="0" dirty="0" smtClean="0"/>
          </a:p>
        </p:txBody>
      </p:sp>
    </p:spTree>
    <p:extLst>
      <p:ext uri="{BB962C8B-B14F-4D97-AF65-F5344CB8AC3E}">
        <p14:creationId xmlns:p14="http://schemas.microsoft.com/office/powerpoint/2010/main" val="3315235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0" dirty="0"/>
          </a:p>
        </p:txBody>
      </p:sp>
    </p:spTree>
    <p:extLst>
      <p:ext uri="{BB962C8B-B14F-4D97-AF65-F5344CB8AC3E}">
        <p14:creationId xmlns:p14="http://schemas.microsoft.com/office/powerpoint/2010/main" val="1379523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97547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7EB63D-E0D4-41DA-AB22-388681D5176E}"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319600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7EB63D-E0D4-41DA-AB22-388681D5176E}"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2758375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7EB63D-E0D4-41DA-AB22-388681D5176E}"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378453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7EB63D-E0D4-41DA-AB22-388681D5176E}"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2309133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7EB63D-E0D4-41DA-AB22-388681D5176E}"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1501397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7EB63D-E0D4-41DA-AB22-388681D5176E}" type="datetimeFigureOut">
              <a:rPr lang="en-IN" smtClean="0"/>
              <a:t>21-06-2021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3303929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7EB63D-E0D4-41DA-AB22-388681D5176E}" type="datetimeFigureOut">
              <a:rPr lang="en-IN" smtClean="0"/>
              <a:t>21-06-2021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1532042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7EB63D-E0D4-41DA-AB22-388681D5176E}" type="datetimeFigureOut">
              <a:rPr lang="en-IN" smtClean="0"/>
              <a:t>21-06-2021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3380922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EB63D-E0D4-41DA-AB22-388681D5176E}" type="datetimeFigureOut">
              <a:rPr lang="en-IN" smtClean="0"/>
              <a:t>21-06-2021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2164346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7EB63D-E0D4-41DA-AB22-388681D5176E}" type="datetimeFigureOut">
              <a:rPr lang="en-IN" smtClean="0"/>
              <a:t>21-06-2021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3509399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7EB63D-E0D4-41DA-AB22-388681D5176E}" type="datetimeFigureOut">
              <a:rPr lang="en-IN" smtClean="0"/>
              <a:t>21-06-2021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8C7E46-0CE1-446F-8612-4BA0E3E913A7}" type="slidenum">
              <a:rPr lang="en-IN" smtClean="0"/>
              <a:t>‹#›</a:t>
            </a:fld>
            <a:endParaRPr lang="en-IN"/>
          </a:p>
        </p:txBody>
      </p:sp>
    </p:spTree>
    <p:extLst>
      <p:ext uri="{BB962C8B-B14F-4D97-AF65-F5344CB8AC3E}">
        <p14:creationId xmlns:p14="http://schemas.microsoft.com/office/powerpoint/2010/main" val="1559269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7EB63D-E0D4-41DA-AB22-388681D5176E}" type="datetimeFigureOut">
              <a:rPr lang="en-IN" smtClean="0"/>
              <a:t>21-06-2021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C7E46-0CE1-446F-8612-4BA0E3E913A7}" type="slidenum">
              <a:rPr lang="en-IN" smtClean="0"/>
              <a:t>‹#›</a:t>
            </a:fld>
            <a:endParaRPr lang="en-IN"/>
          </a:p>
        </p:txBody>
      </p:sp>
    </p:spTree>
    <p:extLst>
      <p:ext uri="{BB962C8B-B14F-4D97-AF65-F5344CB8AC3E}">
        <p14:creationId xmlns:p14="http://schemas.microsoft.com/office/powerpoint/2010/main" val="22395084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614" y="3971953"/>
            <a:ext cx="9700769" cy="1233477"/>
          </a:xfrm>
        </p:spPr>
        <p:txBody>
          <a:bodyPr>
            <a:noAutofit/>
          </a:bodyPr>
          <a:lstStyle/>
          <a:p>
            <a:r>
              <a:rPr lang="en-IN" sz="2800" dirty="0">
                <a:latin typeface="Times New Roman" panose="02020603050405020304" pitchFamily="18" charset="0"/>
                <a:cs typeface="Times New Roman" panose="02020603050405020304" pitchFamily="18" charset="0"/>
              </a:rPr>
              <a:t>Credit Analytics – Credit Default Modelling and predicting PD, loss given defaults (LGD) and exposure at defaults (EAD)</a:t>
            </a:r>
          </a:p>
        </p:txBody>
      </p:sp>
      <p:pic>
        <p:nvPicPr>
          <p:cNvPr id="6" name="Content Placeholder 5">
            <a:extLst>
              <a:ext uri="{FF2B5EF4-FFF2-40B4-BE49-F238E27FC236}">
                <a16:creationId xmlns:a16="http://schemas.microsoft.com/office/drawing/2014/main" id="{F99DA5F7-E22D-41FD-BA1F-BEBB2F71C2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9697" y="890992"/>
            <a:ext cx="2692605" cy="3080961"/>
          </a:xfrm>
          <a:prstGeom prst="rect">
            <a:avLst/>
          </a:prstGeom>
        </p:spPr>
      </p:pic>
    </p:spTree>
    <p:extLst>
      <p:ext uri="{BB962C8B-B14F-4D97-AF65-F5344CB8AC3E}">
        <p14:creationId xmlns:p14="http://schemas.microsoft.com/office/powerpoint/2010/main" val="4111129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7266"/>
          </a:xfrm>
        </p:spPr>
        <p:txBody>
          <a:bodyPr>
            <a:normAutofit/>
          </a:bodyPr>
          <a:lstStyle/>
          <a:p>
            <a:pPr algn="ctr"/>
            <a:r>
              <a:rPr lang="en-IN" sz="3600" dirty="0">
                <a:latin typeface="Times New Roman" panose="02020603050405020304" pitchFamily="18" charset="0"/>
                <a:cs typeface="Times New Roman" panose="02020603050405020304" pitchFamily="18" charset="0"/>
              </a:rPr>
              <a:t>Python Case Study – Predicting PD, LGD and EAD</a:t>
            </a:r>
            <a:endParaRPr lang="en-IN" sz="3600" dirty="0"/>
          </a:p>
        </p:txBody>
      </p:sp>
      <p:sp>
        <p:nvSpPr>
          <p:cNvPr id="3" name="Content Placeholder 2"/>
          <p:cNvSpPr>
            <a:spLocks noGrp="1"/>
          </p:cNvSpPr>
          <p:nvPr>
            <p:ph idx="1"/>
          </p:nvPr>
        </p:nvSpPr>
        <p:spPr>
          <a:xfrm>
            <a:off x="467140" y="1351722"/>
            <a:ext cx="11161644" cy="5169394"/>
          </a:xfrm>
        </p:spPr>
        <p:txBody>
          <a:bodyPr>
            <a:normAutofit/>
          </a:bodyPr>
          <a:lstStyle/>
          <a:p>
            <a:pPr marL="0" indent="0">
              <a:lnSpc>
                <a:spcPct val="120000"/>
              </a:lnSpc>
              <a:buNone/>
            </a:pPr>
            <a:r>
              <a:rPr lang="en-IN" sz="2000" u="sng" dirty="0" smtClean="0">
                <a:latin typeface="Times New Roman" panose="02020603050405020304" pitchFamily="18" charset="0"/>
                <a:cs typeface="Times New Roman" panose="02020603050405020304" pitchFamily="18" charset="0"/>
              </a:rPr>
              <a:t>Machine Learning algorithms:</a:t>
            </a:r>
          </a:p>
          <a:p>
            <a:pPr marL="0" indent="0">
              <a:lnSpc>
                <a:spcPct val="100000"/>
              </a:lnSpc>
              <a:buNone/>
            </a:pPr>
            <a:r>
              <a:rPr lang="en-IN" sz="1800" u="sng" dirty="0" smtClean="0">
                <a:latin typeface="Times New Roman" panose="02020603050405020304" pitchFamily="18" charset="0"/>
                <a:cs typeface="Times New Roman" panose="02020603050405020304" pitchFamily="18" charset="0"/>
              </a:rPr>
              <a:t>LGD Model Stage-1</a:t>
            </a:r>
          </a:p>
          <a:p>
            <a:pPr>
              <a:lnSpc>
                <a:spcPct val="100000"/>
              </a:lnSpc>
            </a:pPr>
            <a:r>
              <a:rPr lang="en-IN" sz="1800" dirty="0">
                <a:latin typeface="Times New Roman" panose="02020603050405020304" pitchFamily="18" charset="0"/>
                <a:cs typeface="Times New Roman" panose="02020603050405020304" pitchFamily="18" charset="0"/>
              </a:rPr>
              <a:t>Split the data into training data (to fit the model) and test data (to validate the model</a:t>
            </a:r>
            <a:r>
              <a:rPr lang="en-IN" sz="1800" dirty="0" smtClean="0">
                <a:latin typeface="Times New Roman" panose="02020603050405020304" pitchFamily="18" charset="0"/>
                <a:cs typeface="Times New Roman" panose="02020603050405020304" pitchFamily="18" charset="0"/>
              </a:rPr>
              <a:t>) – target: </a:t>
            </a:r>
            <a:r>
              <a:rPr lang="en-IN" sz="1800" dirty="0" err="1" smtClean="0">
                <a:latin typeface="Times New Roman" panose="02020603050405020304" pitchFamily="18" charset="0"/>
                <a:cs typeface="Times New Roman" panose="02020603050405020304" pitchFamily="18" charset="0"/>
              </a:rPr>
              <a:t>recovery_rate_encoded</a:t>
            </a:r>
            <a:endParaRPr lang="en-IN" sz="1800" dirty="0" smtClean="0">
              <a:latin typeface="Times New Roman" panose="02020603050405020304" pitchFamily="18" charset="0"/>
              <a:cs typeface="Times New Roman" panose="02020603050405020304" pitchFamily="18" charset="0"/>
            </a:endParaRPr>
          </a:p>
          <a:p>
            <a:pPr>
              <a:lnSpc>
                <a:spcPct val="100000"/>
              </a:lnSpc>
            </a:pPr>
            <a:r>
              <a:rPr lang="en-IN" sz="1800" dirty="0" smtClean="0">
                <a:latin typeface="Times New Roman" panose="02020603050405020304" pitchFamily="18" charset="0"/>
                <a:cs typeface="Times New Roman" panose="02020603050405020304" pitchFamily="18" charset="0"/>
              </a:rPr>
              <a:t>Fit </a:t>
            </a:r>
            <a:r>
              <a:rPr lang="en-IN" sz="1800" dirty="0" smtClean="0">
                <a:latin typeface="Times New Roman" panose="02020603050405020304" pitchFamily="18" charset="0"/>
                <a:cs typeface="Times New Roman" panose="02020603050405020304" pitchFamily="18" charset="0"/>
              </a:rPr>
              <a:t>various classifiers and perform tuning on the best performing one out of all</a:t>
            </a:r>
            <a:endParaRPr lang="en-IN" sz="1800" dirty="0" smtClean="0">
              <a:latin typeface="Times New Roman" panose="02020603050405020304" pitchFamily="18" charset="0"/>
              <a:cs typeface="Times New Roman" panose="02020603050405020304" pitchFamily="18" charset="0"/>
            </a:endParaRPr>
          </a:p>
          <a:p>
            <a:pPr>
              <a:lnSpc>
                <a:spcPct val="100000"/>
              </a:lnSpc>
            </a:pPr>
            <a:r>
              <a:rPr lang="en-IN" sz="1800" dirty="0" smtClean="0">
                <a:latin typeface="Times New Roman" panose="02020603050405020304" pitchFamily="18" charset="0"/>
                <a:cs typeface="Times New Roman" panose="02020603050405020304" pitchFamily="18" charset="0"/>
              </a:rPr>
              <a:t>Compare all and </a:t>
            </a:r>
            <a:r>
              <a:rPr lang="en-IN" sz="1800" dirty="0" smtClean="0">
                <a:latin typeface="Times New Roman" panose="02020603050405020304" pitchFamily="18" charset="0"/>
                <a:cs typeface="Times New Roman" panose="02020603050405020304" pitchFamily="18" charset="0"/>
              </a:rPr>
              <a:t>save the </a:t>
            </a:r>
            <a:r>
              <a:rPr lang="en-IN" sz="1800" dirty="0" smtClean="0">
                <a:latin typeface="Times New Roman" panose="02020603050405020304" pitchFamily="18" charset="0"/>
                <a:cs typeface="Times New Roman" panose="02020603050405020304" pitchFamily="18" charset="0"/>
              </a:rPr>
              <a:t>best model </a:t>
            </a:r>
            <a:endParaRPr lang="en-IN" sz="1800" dirty="0">
              <a:latin typeface="Times New Roman" panose="02020603050405020304" pitchFamily="18" charset="0"/>
              <a:cs typeface="Times New Roman" panose="02020603050405020304" pitchFamily="18" charset="0"/>
            </a:endParaRPr>
          </a:p>
          <a:p>
            <a:pPr marL="0" indent="0">
              <a:lnSpc>
                <a:spcPct val="100000"/>
              </a:lnSpc>
              <a:buNone/>
            </a:pPr>
            <a:r>
              <a:rPr lang="en-IN" sz="1800" u="sng" dirty="0" smtClean="0">
                <a:latin typeface="Times New Roman" panose="02020603050405020304" pitchFamily="18" charset="0"/>
                <a:cs typeface="Times New Roman" panose="02020603050405020304" pitchFamily="18" charset="0"/>
              </a:rPr>
              <a:t>LGD Model Stage-2</a:t>
            </a:r>
          </a:p>
          <a:p>
            <a:pPr>
              <a:lnSpc>
                <a:spcPct val="100000"/>
              </a:lnSpc>
            </a:pPr>
            <a:r>
              <a:rPr lang="en-IN" sz="1800" dirty="0">
                <a:latin typeface="Times New Roman" panose="02020603050405020304" pitchFamily="18" charset="0"/>
                <a:cs typeface="Times New Roman" panose="02020603050405020304" pitchFamily="18" charset="0"/>
              </a:rPr>
              <a:t>Here we take only rows where the original recovery rate variable is greater than </a:t>
            </a:r>
            <a:r>
              <a:rPr lang="en-IN" sz="1800" dirty="0" smtClean="0">
                <a:latin typeface="Times New Roman" panose="02020603050405020304" pitchFamily="18" charset="0"/>
                <a:cs typeface="Times New Roman" panose="02020603050405020304" pitchFamily="18" charset="0"/>
              </a:rPr>
              <a:t>one, i.e</a:t>
            </a:r>
            <a:r>
              <a:rPr lang="en-IN" sz="1800" dirty="0">
                <a:latin typeface="Times New Roman" panose="02020603050405020304" pitchFamily="18" charset="0"/>
                <a:cs typeface="Times New Roman" panose="02020603050405020304" pitchFamily="18" charset="0"/>
              </a:rPr>
              <a:t>. where the indicator variable we created is equal to </a:t>
            </a:r>
            <a:r>
              <a:rPr lang="en-IN" sz="1800" dirty="0" smtClean="0">
                <a:latin typeface="Times New Roman" panose="02020603050405020304" pitchFamily="18" charset="0"/>
                <a:cs typeface="Times New Roman" panose="02020603050405020304" pitchFamily="18" charset="0"/>
              </a:rPr>
              <a:t>1</a:t>
            </a:r>
          </a:p>
          <a:p>
            <a:pPr>
              <a:lnSpc>
                <a:spcPct val="100000"/>
              </a:lnSpc>
            </a:pPr>
            <a:r>
              <a:rPr lang="en-IN" sz="1800" dirty="0">
                <a:latin typeface="Times New Roman" panose="02020603050405020304" pitchFamily="18" charset="0"/>
                <a:cs typeface="Times New Roman" panose="02020603050405020304" pitchFamily="18" charset="0"/>
              </a:rPr>
              <a:t>Split the data into training data (to fit the model) and test data (to validate the model) – target: </a:t>
            </a:r>
            <a:r>
              <a:rPr lang="en-IN" sz="1800" dirty="0" err="1" smtClean="0">
                <a:latin typeface="Times New Roman" panose="02020603050405020304" pitchFamily="18" charset="0"/>
                <a:cs typeface="Times New Roman" panose="02020603050405020304" pitchFamily="18" charset="0"/>
              </a:rPr>
              <a:t>recovery_rate</a:t>
            </a:r>
            <a:endParaRPr lang="en-IN" sz="1800" dirty="0">
              <a:latin typeface="Times New Roman" panose="02020603050405020304" pitchFamily="18" charset="0"/>
              <a:cs typeface="Times New Roman" panose="02020603050405020304" pitchFamily="18" charset="0"/>
            </a:endParaRPr>
          </a:p>
          <a:p>
            <a:pPr>
              <a:lnSpc>
                <a:spcPct val="100000"/>
              </a:lnSpc>
            </a:pPr>
            <a:r>
              <a:rPr lang="en-IN" sz="1800" dirty="0">
                <a:latin typeface="Times New Roman" panose="02020603050405020304" pitchFamily="18" charset="0"/>
                <a:cs typeface="Times New Roman" panose="02020603050405020304" pitchFamily="18" charset="0"/>
              </a:rPr>
              <a:t>Fit </a:t>
            </a:r>
            <a:r>
              <a:rPr lang="en-IN" sz="1800" dirty="0">
                <a:latin typeface="Times New Roman" panose="02020603050405020304" pitchFamily="18" charset="0"/>
                <a:cs typeface="Times New Roman" panose="02020603050405020304" pitchFamily="18" charset="0"/>
              </a:rPr>
              <a:t>Regression models and perform tuning on the best performing one out of </a:t>
            </a:r>
            <a:r>
              <a:rPr lang="en-IN" sz="1800" dirty="0" smtClean="0">
                <a:latin typeface="Times New Roman" panose="02020603050405020304" pitchFamily="18" charset="0"/>
                <a:cs typeface="Times New Roman" panose="02020603050405020304" pitchFamily="18" charset="0"/>
              </a:rPr>
              <a:t>all</a:t>
            </a:r>
            <a:endParaRPr lang="en-IN" sz="1800" dirty="0">
              <a:latin typeface="Times New Roman" panose="02020603050405020304" pitchFamily="18" charset="0"/>
              <a:cs typeface="Times New Roman" panose="02020603050405020304" pitchFamily="18" charset="0"/>
            </a:endParaRPr>
          </a:p>
          <a:p>
            <a:pPr>
              <a:lnSpc>
                <a:spcPct val="100000"/>
              </a:lnSpc>
            </a:pPr>
            <a:r>
              <a:rPr lang="en-IN" sz="1800" dirty="0">
                <a:latin typeface="Times New Roman" panose="02020603050405020304" pitchFamily="18" charset="0"/>
                <a:cs typeface="Times New Roman" panose="02020603050405020304" pitchFamily="18" charset="0"/>
              </a:rPr>
              <a:t>Compare all and save the best model </a:t>
            </a:r>
          </a:p>
          <a:p>
            <a:pPr>
              <a:lnSpc>
                <a:spcPct val="120000"/>
              </a:lnSpc>
            </a:pPr>
            <a:r>
              <a:rPr lang="en-IN" sz="1800" dirty="0" smtClean="0">
                <a:latin typeface="Times New Roman" panose="02020603050405020304" pitchFamily="18" charset="0"/>
                <a:cs typeface="Times New Roman" panose="02020603050405020304" pitchFamily="18" charset="0"/>
              </a:rPr>
              <a:t>We </a:t>
            </a:r>
            <a:r>
              <a:rPr lang="en-IN" sz="1800" dirty="0">
                <a:latin typeface="Times New Roman" panose="02020603050405020304" pitchFamily="18" charset="0"/>
                <a:cs typeface="Times New Roman" panose="02020603050405020304" pitchFamily="18" charset="0"/>
              </a:rPr>
              <a:t>set predicted values that are greater than 1 to 1 and predicted values that are less than 0 to 0</a:t>
            </a:r>
            <a:endParaRPr lang="en-IN"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9708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7266"/>
          </a:xfrm>
        </p:spPr>
        <p:txBody>
          <a:bodyPr>
            <a:normAutofit/>
          </a:bodyPr>
          <a:lstStyle/>
          <a:p>
            <a:pPr algn="ctr"/>
            <a:r>
              <a:rPr lang="en-IN" sz="3600" dirty="0">
                <a:latin typeface="Times New Roman" panose="02020603050405020304" pitchFamily="18" charset="0"/>
                <a:cs typeface="Times New Roman" panose="02020603050405020304" pitchFamily="18" charset="0"/>
              </a:rPr>
              <a:t>Python Case Study – Predicting PD, LGD and EAD</a:t>
            </a:r>
            <a:endParaRPr lang="en-IN" sz="3600" dirty="0"/>
          </a:p>
        </p:txBody>
      </p:sp>
      <p:sp>
        <p:nvSpPr>
          <p:cNvPr id="3" name="Content Placeholder 2"/>
          <p:cNvSpPr>
            <a:spLocks noGrp="1"/>
          </p:cNvSpPr>
          <p:nvPr>
            <p:ph idx="1"/>
          </p:nvPr>
        </p:nvSpPr>
        <p:spPr>
          <a:xfrm>
            <a:off x="467140" y="1351722"/>
            <a:ext cx="11161644" cy="5169394"/>
          </a:xfrm>
        </p:spPr>
        <p:txBody>
          <a:bodyPr>
            <a:normAutofit/>
          </a:bodyPr>
          <a:lstStyle/>
          <a:p>
            <a:pPr marL="0" indent="0">
              <a:lnSpc>
                <a:spcPct val="120000"/>
              </a:lnSpc>
              <a:buNone/>
            </a:pPr>
            <a:r>
              <a:rPr lang="en-IN" sz="2000" u="sng" dirty="0" smtClean="0">
                <a:latin typeface="Times New Roman" panose="02020603050405020304" pitchFamily="18" charset="0"/>
                <a:cs typeface="Times New Roman" panose="02020603050405020304" pitchFamily="18" charset="0"/>
              </a:rPr>
              <a:t>Machine Learning algorithms:</a:t>
            </a:r>
          </a:p>
          <a:p>
            <a:pPr marL="0" indent="0">
              <a:lnSpc>
                <a:spcPct val="100000"/>
              </a:lnSpc>
              <a:buNone/>
            </a:pPr>
            <a:r>
              <a:rPr lang="en-IN" sz="1800" u="sng" dirty="0" smtClean="0">
                <a:latin typeface="Times New Roman" panose="02020603050405020304" pitchFamily="18" charset="0"/>
                <a:cs typeface="Times New Roman" panose="02020603050405020304" pitchFamily="18" charset="0"/>
              </a:rPr>
              <a:t>EAD Model</a:t>
            </a:r>
          </a:p>
          <a:p>
            <a:pPr>
              <a:lnSpc>
                <a:spcPct val="100000"/>
              </a:lnSpc>
            </a:pPr>
            <a:r>
              <a:rPr lang="en-IN" sz="1800" dirty="0">
                <a:latin typeface="Times New Roman" panose="02020603050405020304" pitchFamily="18" charset="0"/>
                <a:cs typeface="Times New Roman" panose="02020603050405020304" pitchFamily="18" charset="0"/>
              </a:rPr>
              <a:t>Split the data into training data (to fit the model) and test data (to validate the model) – target: </a:t>
            </a:r>
            <a:r>
              <a:rPr lang="en-IN" sz="1800" dirty="0" smtClean="0">
                <a:latin typeface="Times New Roman" panose="02020603050405020304" pitchFamily="18" charset="0"/>
                <a:cs typeface="Times New Roman" panose="02020603050405020304" pitchFamily="18" charset="0"/>
              </a:rPr>
              <a:t>credit conversion factor</a:t>
            </a:r>
            <a:endParaRPr lang="en-IN" sz="1800" dirty="0">
              <a:latin typeface="Times New Roman" panose="02020603050405020304" pitchFamily="18" charset="0"/>
              <a:cs typeface="Times New Roman" panose="02020603050405020304" pitchFamily="18" charset="0"/>
            </a:endParaRPr>
          </a:p>
          <a:p>
            <a:pPr>
              <a:lnSpc>
                <a:spcPct val="100000"/>
              </a:lnSpc>
            </a:pPr>
            <a:r>
              <a:rPr lang="en-IN" sz="1800" dirty="0">
                <a:latin typeface="Times New Roman" panose="02020603050405020304" pitchFamily="18" charset="0"/>
                <a:cs typeface="Times New Roman" panose="02020603050405020304" pitchFamily="18" charset="0"/>
              </a:rPr>
              <a:t>Fit Regression models and perform tuning on the best performing one out of all</a:t>
            </a:r>
          </a:p>
          <a:p>
            <a:pPr>
              <a:lnSpc>
                <a:spcPct val="100000"/>
              </a:lnSpc>
            </a:pPr>
            <a:r>
              <a:rPr lang="en-IN" sz="1800" dirty="0">
                <a:latin typeface="Times New Roman" panose="02020603050405020304" pitchFamily="18" charset="0"/>
                <a:cs typeface="Times New Roman" panose="02020603050405020304" pitchFamily="18" charset="0"/>
              </a:rPr>
              <a:t>Compare all and save the best model </a:t>
            </a:r>
          </a:p>
          <a:p>
            <a:pPr marL="0" indent="0">
              <a:lnSpc>
                <a:spcPct val="100000"/>
              </a:lnSpc>
              <a:buNone/>
            </a:pPr>
            <a:endParaRPr lang="en-IN" sz="1800" dirty="0">
              <a:latin typeface="Times New Roman" panose="02020603050405020304" pitchFamily="18" charset="0"/>
              <a:cs typeface="Times New Roman" panose="02020603050405020304" pitchFamily="18" charset="0"/>
            </a:endParaRPr>
          </a:p>
          <a:p>
            <a:pPr marL="0" indent="0">
              <a:lnSpc>
                <a:spcPct val="100000"/>
              </a:lnSpc>
              <a:buNone/>
            </a:pPr>
            <a:r>
              <a:rPr lang="en-IN" sz="1800" u="sng" dirty="0" smtClean="0">
                <a:latin typeface="Times New Roman" panose="02020603050405020304" pitchFamily="18" charset="0"/>
                <a:cs typeface="Times New Roman" panose="02020603050405020304" pitchFamily="18" charset="0"/>
              </a:rPr>
              <a:t>PD Model</a:t>
            </a:r>
          </a:p>
          <a:p>
            <a:pPr>
              <a:lnSpc>
                <a:spcPct val="100000"/>
              </a:lnSpc>
            </a:pPr>
            <a:r>
              <a:rPr lang="en-IN" sz="1800" dirty="0" smtClean="0">
                <a:latin typeface="Times New Roman" panose="02020603050405020304" pitchFamily="18" charset="0"/>
                <a:cs typeface="Times New Roman" panose="02020603050405020304" pitchFamily="18" charset="0"/>
              </a:rPr>
              <a:t>The best PD model saved earlier is used to predict the probability of default</a:t>
            </a:r>
            <a:endParaRPr lang="en-IN" sz="1800" dirty="0">
              <a:latin typeface="Times New Roman" panose="02020603050405020304" pitchFamily="18" charset="0"/>
              <a:cs typeface="Times New Roman" panose="02020603050405020304" pitchFamily="18" charset="0"/>
            </a:endParaRPr>
          </a:p>
          <a:p>
            <a:pPr>
              <a:lnSpc>
                <a:spcPct val="100000"/>
              </a:lnSpc>
            </a:pPr>
            <a:endParaRPr lang="en-IN" sz="1800" dirty="0">
              <a:latin typeface="Times New Roman" panose="02020603050405020304" pitchFamily="18" charset="0"/>
              <a:cs typeface="Times New Roman" panose="02020603050405020304" pitchFamily="18" charset="0"/>
            </a:endParaRPr>
          </a:p>
          <a:p>
            <a:pPr marL="0" indent="0">
              <a:lnSpc>
                <a:spcPct val="100000"/>
              </a:lnSpc>
              <a:buNone/>
            </a:pPr>
            <a:endParaRPr lang="en-IN"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2708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7266"/>
          </a:xfrm>
        </p:spPr>
        <p:txBody>
          <a:bodyPr>
            <a:normAutofit/>
          </a:bodyPr>
          <a:lstStyle/>
          <a:p>
            <a:pPr algn="ctr"/>
            <a:r>
              <a:rPr lang="en-IN" sz="3600" dirty="0">
                <a:latin typeface="Times New Roman" panose="02020603050405020304" pitchFamily="18" charset="0"/>
                <a:cs typeface="Times New Roman" panose="02020603050405020304" pitchFamily="18" charset="0"/>
              </a:rPr>
              <a:t>Python Case Study – Predicting PD, LGD and EAD</a:t>
            </a:r>
            <a:endParaRPr lang="en-IN" sz="3600" dirty="0"/>
          </a:p>
        </p:txBody>
      </p:sp>
      <p:sp>
        <p:nvSpPr>
          <p:cNvPr id="3" name="Content Placeholder 2"/>
          <p:cNvSpPr>
            <a:spLocks noGrp="1"/>
          </p:cNvSpPr>
          <p:nvPr>
            <p:ph idx="1"/>
          </p:nvPr>
        </p:nvSpPr>
        <p:spPr>
          <a:xfrm>
            <a:off x="447260" y="1411357"/>
            <a:ext cx="11211340" cy="5109758"/>
          </a:xfrm>
        </p:spPr>
        <p:txBody>
          <a:bodyPr>
            <a:normAutofit/>
          </a:bodyPr>
          <a:lstStyle/>
          <a:p>
            <a:pPr marL="0" indent="0">
              <a:lnSpc>
                <a:spcPct val="120000"/>
              </a:lnSpc>
              <a:buNone/>
            </a:pPr>
            <a:r>
              <a:rPr lang="en-IN" u="sng" dirty="0" smtClean="0">
                <a:latin typeface="Times New Roman" panose="02020603050405020304" pitchFamily="18" charset="0"/>
                <a:cs typeface="Times New Roman" panose="02020603050405020304" pitchFamily="18" charset="0"/>
              </a:rPr>
              <a:t>Machine Learning algorithms:</a:t>
            </a:r>
          </a:p>
          <a:p>
            <a:pPr marL="0" indent="0">
              <a:lnSpc>
                <a:spcPct val="100000"/>
              </a:lnSpc>
              <a:buNone/>
            </a:pPr>
            <a:r>
              <a:rPr lang="en-IN" sz="2400" dirty="0" smtClean="0">
                <a:latin typeface="Times New Roman" panose="02020603050405020304" pitchFamily="18" charset="0"/>
                <a:cs typeface="Times New Roman" panose="02020603050405020304" pitchFamily="18" charset="0"/>
              </a:rPr>
              <a:t>Now that we’ve </a:t>
            </a:r>
            <a:r>
              <a:rPr lang="en-IN" sz="2400" dirty="0" smtClean="0">
                <a:latin typeface="Times New Roman" panose="02020603050405020304" pitchFamily="18" charset="0"/>
                <a:cs typeface="Times New Roman" panose="02020603050405020304" pitchFamily="18" charset="0"/>
              </a:rPr>
              <a:t>4</a:t>
            </a:r>
            <a:r>
              <a:rPr lang="en-IN" sz="24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models </a:t>
            </a:r>
            <a:r>
              <a:rPr lang="en-IN" sz="2400" dirty="0" smtClean="0">
                <a:latin typeface="Times New Roman" panose="02020603050405020304" pitchFamily="18" charset="0"/>
                <a:cs typeface="Times New Roman" panose="02020603050405020304" pitchFamily="18" charset="0"/>
              </a:rPr>
              <a:t>in hand – </a:t>
            </a:r>
            <a:r>
              <a:rPr lang="en-IN" sz="2400" dirty="0" smtClean="0">
                <a:latin typeface="Times New Roman" panose="02020603050405020304" pitchFamily="18" charset="0"/>
                <a:cs typeface="Times New Roman" panose="02020603050405020304" pitchFamily="18" charset="0"/>
              </a:rPr>
              <a:t>LGD (stage 1 and 2), EAD and PD:</a:t>
            </a:r>
          </a:p>
          <a:p>
            <a:pPr>
              <a:lnSpc>
                <a:spcPct val="100000"/>
              </a:lnSpc>
            </a:pPr>
            <a:r>
              <a:rPr lang="en-IN" sz="2400" dirty="0" smtClean="0">
                <a:latin typeface="Times New Roman" panose="02020603050405020304" pitchFamily="18" charset="0"/>
                <a:cs typeface="Times New Roman" panose="02020603050405020304" pitchFamily="18" charset="0"/>
              </a:rPr>
              <a:t>Use these models on the complete data step by step</a:t>
            </a:r>
          </a:p>
          <a:p>
            <a:pPr>
              <a:lnSpc>
                <a:spcPct val="100000"/>
              </a:lnSpc>
            </a:pPr>
            <a:r>
              <a:rPr lang="en-IN" sz="2400" dirty="0">
                <a:latin typeface="Times New Roman" panose="02020603050405020304" pitchFamily="18" charset="0"/>
                <a:cs typeface="Times New Roman" panose="02020603050405020304" pitchFamily="18" charset="0"/>
              </a:rPr>
              <a:t>We combine the predicted values from the stage 1 </a:t>
            </a:r>
            <a:r>
              <a:rPr lang="en-IN" sz="2400" dirty="0" smtClean="0">
                <a:latin typeface="Times New Roman" panose="02020603050405020304" pitchFamily="18" charset="0"/>
                <a:cs typeface="Times New Roman" panose="02020603050405020304" pitchFamily="18" charset="0"/>
              </a:rPr>
              <a:t>LGD </a:t>
            </a:r>
            <a:r>
              <a:rPr lang="en-IN" sz="2400" dirty="0">
                <a:latin typeface="Times New Roman" panose="02020603050405020304" pitchFamily="18" charset="0"/>
                <a:cs typeface="Times New Roman" panose="02020603050405020304" pitchFamily="18" charset="0"/>
              </a:rPr>
              <a:t>model and the stage 2 </a:t>
            </a:r>
            <a:r>
              <a:rPr lang="en-IN" sz="2400" dirty="0" smtClean="0">
                <a:latin typeface="Times New Roman" panose="02020603050405020304" pitchFamily="18" charset="0"/>
                <a:cs typeface="Times New Roman" panose="02020603050405020304" pitchFamily="18" charset="0"/>
              </a:rPr>
              <a:t>LGD model to </a:t>
            </a:r>
            <a:r>
              <a:rPr lang="en-IN" sz="2400" dirty="0">
                <a:latin typeface="Times New Roman" panose="02020603050405020304" pitchFamily="18" charset="0"/>
                <a:cs typeface="Times New Roman" panose="02020603050405020304" pitchFamily="18" charset="0"/>
              </a:rPr>
              <a:t>calculate the final estimated recovery </a:t>
            </a:r>
            <a:r>
              <a:rPr lang="en-IN" sz="2400" dirty="0" smtClean="0">
                <a:latin typeface="Times New Roman" panose="02020603050405020304" pitchFamily="18" charset="0"/>
                <a:cs typeface="Times New Roman" panose="02020603050405020304" pitchFamily="18" charset="0"/>
              </a:rPr>
              <a:t>rate</a:t>
            </a:r>
          </a:p>
          <a:p>
            <a:pPr>
              <a:lnSpc>
                <a:spcPct val="100000"/>
              </a:lnSpc>
            </a:pPr>
            <a:r>
              <a:rPr lang="en-IN" sz="2400" dirty="0" smtClean="0">
                <a:latin typeface="Times New Roman" panose="02020603050405020304" pitchFamily="18" charset="0"/>
                <a:cs typeface="Times New Roman" panose="02020603050405020304" pitchFamily="18" charset="0"/>
              </a:rPr>
              <a:t>Set </a:t>
            </a:r>
            <a:r>
              <a:rPr lang="en-IN" sz="2400" dirty="0">
                <a:latin typeface="Times New Roman" panose="02020603050405020304" pitchFamily="18" charset="0"/>
                <a:cs typeface="Times New Roman" panose="02020603050405020304" pitchFamily="18" charset="0"/>
              </a:rPr>
              <a:t>estimated recovery rates that are greater than 1 to 1 and  estimated recovery rates that are less than 0 to </a:t>
            </a:r>
            <a:r>
              <a:rPr lang="en-IN" sz="2400" dirty="0" smtClean="0">
                <a:latin typeface="Times New Roman" panose="02020603050405020304" pitchFamily="18" charset="0"/>
                <a:cs typeface="Times New Roman" panose="02020603050405020304" pitchFamily="18" charset="0"/>
              </a:rPr>
              <a:t>0</a:t>
            </a:r>
          </a:p>
          <a:p>
            <a:pPr>
              <a:lnSpc>
                <a:spcPct val="100000"/>
              </a:lnSpc>
            </a:pPr>
            <a:r>
              <a:rPr lang="en-IN" sz="2400" dirty="0" smtClean="0">
                <a:latin typeface="Times New Roman" panose="02020603050405020304" pitchFamily="18" charset="0"/>
                <a:cs typeface="Times New Roman" panose="02020603050405020304" pitchFamily="18" charset="0"/>
              </a:rPr>
              <a:t>Calculate </a:t>
            </a:r>
            <a:r>
              <a:rPr lang="en-IN" sz="2400" dirty="0">
                <a:latin typeface="Times New Roman" panose="02020603050405020304" pitchFamily="18" charset="0"/>
                <a:cs typeface="Times New Roman" panose="02020603050405020304" pitchFamily="18" charset="0"/>
              </a:rPr>
              <a:t>estimated </a:t>
            </a:r>
            <a:r>
              <a:rPr lang="en-IN" sz="2400" dirty="0" smtClean="0">
                <a:latin typeface="Times New Roman" panose="02020603050405020304" pitchFamily="18" charset="0"/>
                <a:cs typeface="Times New Roman" panose="02020603050405020304" pitchFamily="18" charset="0"/>
              </a:rPr>
              <a:t>LGD: </a:t>
            </a:r>
            <a:r>
              <a:rPr lang="en-IN" sz="2400" b="1" dirty="0" smtClean="0">
                <a:latin typeface="Times New Roman" panose="02020603050405020304" pitchFamily="18" charset="0"/>
                <a:cs typeface="Times New Roman" panose="02020603050405020304" pitchFamily="18" charset="0"/>
              </a:rPr>
              <a:t>Estimated </a:t>
            </a:r>
            <a:r>
              <a:rPr lang="en-IN" sz="2400" b="1" dirty="0">
                <a:latin typeface="Times New Roman" panose="02020603050405020304" pitchFamily="18" charset="0"/>
                <a:cs typeface="Times New Roman" panose="02020603050405020304" pitchFamily="18" charset="0"/>
              </a:rPr>
              <a:t>LGD = 1 - estimated recovery </a:t>
            </a:r>
            <a:r>
              <a:rPr lang="en-IN" sz="2400" b="1" dirty="0" smtClean="0">
                <a:latin typeface="Times New Roman" panose="02020603050405020304" pitchFamily="18" charset="0"/>
                <a:cs typeface="Times New Roman" panose="02020603050405020304" pitchFamily="18" charset="0"/>
              </a:rPr>
              <a:t>rate</a:t>
            </a:r>
            <a:endParaRPr lang="en-IN" sz="2400" dirty="0">
              <a:latin typeface="Times New Roman" panose="02020603050405020304" pitchFamily="18" charset="0"/>
              <a:cs typeface="Times New Roman" panose="02020603050405020304" pitchFamily="18" charset="0"/>
            </a:endParaRPr>
          </a:p>
          <a:p>
            <a:pPr marL="0" indent="0">
              <a:lnSpc>
                <a:spcPct val="100000"/>
              </a:lnSpc>
              <a:buNone/>
            </a:pP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465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7266"/>
          </a:xfrm>
        </p:spPr>
        <p:txBody>
          <a:bodyPr>
            <a:normAutofit/>
          </a:bodyPr>
          <a:lstStyle/>
          <a:p>
            <a:pPr algn="ctr"/>
            <a:r>
              <a:rPr lang="en-IN" sz="3600" dirty="0">
                <a:latin typeface="Times New Roman" panose="02020603050405020304" pitchFamily="18" charset="0"/>
                <a:cs typeface="Times New Roman" panose="02020603050405020304" pitchFamily="18" charset="0"/>
              </a:rPr>
              <a:t>Python Case Study – Predicting PD, LGD and EAD</a:t>
            </a:r>
            <a:endParaRPr lang="en-IN" sz="3600" dirty="0"/>
          </a:p>
        </p:txBody>
      </p:sp>
      <p:sp>
        <p:nvSpPr>
          <p:cNvPr id="3" name="Content Placeholder 2"/>
          <p:cNvSpPr>
            <a:spLocks noGrp="1"/>
          </p:cNvSpPr>
          <p:nvPr>
            <p:ph idx="1"/>
          </p:nvPr>
        </p:nvSpPr>
        <p:spPr>
          <a:xfrm>
            <a:off x="496956" y="1411356"/>
            <a:ext cx="11131827" cy="5109759"/>
          </a:xfrm>
        </p:spPr>
        <p:txBody>
          <a:bodyPr>
            <a:normAutofit/>
          </a:bodyPr>
          <a:lstStyle/>
          <a:p>
            <a:pPr>
              <a:lnSpc>
                <a:spcPct val="100000"/>
              </a:lnSpc>
            </a:pPr>
            <a:r>
              <a:rPr lang="en-IN" sz="2400" dirty="0" smtClean="0">
                <a:latin typeface="Times New Roman" panose="02020603050405020304" pitchFamily="18" charset="0"/>
                <a:cs typeface="Times New Roman" panose="02020603050405020304" pitchFamily="18" charset="0"/>
              </a:rPr>
              <a:t>Apply </a:t>
            </a:r>
            <a:r>
              <a:rPr lang="en-IN" sz="2400" dirty="0">
                <a:latin typeface="Times New Roman" panose="02020603050405020304" pitchFamily="18" charset="0"/>
                <a:cs typeface="Times New Roman" panose="02020603050405020304" pitchFamily="18" charset="0"/>
              </a:rPr>
              <a:t>the EAD model to calculate estimated credit conversion factor</a:t>
            </a:r>
          </a:p>
          <a:p>
            <a:pPr>
              <a:lnSpc>
                <a:spcPct val="100000"/>
              </a:lnSpc>
            </a:pPr>
            <a:r>
              <a:rPr lang="en-IN" sz="2400" dirty="0">
                <a:latin typeface="Times New Roman" panose="02020603050405020304" pitchFamily="18" charset="0"/>
                <a:cs typeface="Times New Roman" panose="02020603050405020304" pitchFamily="18" charset="0"/>
              </a:rPr>
              <a:t>Set estimated CCF that are greater than 1 to 1 and  estimated CCF that are less than 0 to 0</a:t>
            </a:r>
          </a:p>
          <a:p>
            <a:pPr>
              <a:lnSpc>
                <a:spcPct val="100000"/>
              </a:lnSpc>
            </a:pPr>
            <a:r>
              <a:rPr lang="en-IN" sz="2400" dirty="0">
                <a:latin typeface="Times New Roman" panose="02020603050405020304" pitchFamily="18" charset="0"/>
                <a:cs typeface="Times New Roman" panose="02020603050405020304" pitchFamily="18" charset="0"/>
              </a:rPr>
              <a:t>Calculate estimated EAD: </a:t>
            </a:r>
            <a:r>
              <a:rPr lang="en-IN" sz="2400" b="1" dirty="0">
                <a:latin typeface="Times New Roman" panose="02020603050405020304" pitchFamily="18" charset="0"/>
                <a:cs typeface="Times New Roman" panose="02020603050405020304" pitchFamily="18" charset="0"/>
              </a:rPr>
              <a:t>Estimated EAD = estimated CCF * funded amount</a:t>
            </a:r>
          </a:p>
          <a:p>
            <a:pPr>
              <a:lnSpc>
                <a:spcPct val="100000"/>
              </a:lnSpc>
            </a:pPr>
            <a:r>
              <a:rPr lang="en-IN" sz="2400" dirty="0">
                <a:latin typeface="Times New Roman" panose="02020603050405020304" pitchFamily="18" charset="0"/>
                <a:cs typeface="Times New Roman" panose="02020603050405020304" pitchFamily="18" charset="0"/>
              </a:rPr>
              <a:t>Calculate Expected Loss</a:t>
            </a:r>
            <a:r>
              <a:rPr lang="en-IN" sz="2400" b="1" dirty="0">
                <a:latin typeface="Times New Roman" panose="02020603050405020304" pitchFamily="18" charset="0"/>
                <a:cs typeface="Times New Roman" panose="02020603050405020304" pitchFamily="18" charset="0"/>
              </a:rPr>
              <a:t>: EL = PD * LGD * EAD</a:t>
            </a:r>
          </a:p>
          <a:p>
            <a:pPr>
              <a:lnSpc>
                <a:spcPct val="100000"/>
              </a:lnSpc>
            </a:pPr>
            <a:r>
              <a:rPr lang="en-IN" sz="2400" dirty="0">
                <a:latin typeface="Times New Roman" panose="02020603050405020304" pitchFamily="18" charset="0"/>
                <a:cs typeface="Times New Roman" panose="02020603050405020304" pitchFamily="18" charset="0"/>
              </a:rPr>
              <a:t>We also calculate Total Expected Loss as a proportion of total funded amount for all loans</a:t>
            </a:r>
          </a:p>
          <a:p>
            <a:pPr marL="0" indent="0">
              <a:lnSpc>
                <a:spcPct val="100000"/>
              </a:lnSpc>
              <a:buNone/>
            </a:pPr>
            <a:endParaRPr lang="en-IN" sz="2400" dirty="0">
              <a:latin typeface="Times New Roman" panose="02020603050405020304" pitchFamily="18" charset="0"/>
              <a:cs typeface="Times New Roman" panose="02020603050405020304" pitchFamily="18" charset="0"/>
            </a:endParaRPr>
          </a:p>
          <a:p>
            <a:pPr marL="0" indent="0">
              <a:lnSpc>
                <a:spcPct val="100000"/>
              </a:lnSpc>
              <a:buNone/>
            </a:pP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9291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Python Case Study – Predicting PD, LGD and EAD</a:t>
            </a:r>
            <a:endParaRPr lang="en-IN" sz="3600" dirty="0"/>
          </a:p>
        </p:txBody>
      </p:sp>
      <p:sp>
        <p:nvSpPr>
          <p:cNvPr id="3" name="Content Placeholder 2"/>
          <p:cNvSpPr>
            <a:spLocks noGrp="1"/>
          </p:cNvSpPr>
          <p:nvPr>
            <p:ph idx="1"/>
          </p:nvPr>
        </p:nvSpPr>
        <p:spPr>
          <a:xfrm>
            <a:off x="838200" y="1366838"/>
            <a:ext cx="10648950" cy="4957762"/>
          </a:xfrm>
        </p:spPr>
        <p:txBody>
          <a:bodyPr>
            <a:noAutofit/>
          </a:bodyPr>
          <a:lstStyle/>
          <a:p>
            <a:pPr marL="0" indent="0">
              <a:lnSpc>
                <a:spcPct val="120000"/>
              </a:lnSpc>
              <a:buNone/>
            </a:pPr>
            <a:r>
              <a:rPr lang="en-IN" sz="2200" u="sng" dirty="0" smtClean="0">
                <a:latin typeface="Times New Roman" panose="02020603050405020304" pitchFamily="18" charset="0"/>
                <a:cs typeface="Times New Roman" panose="02020603050405020304" pitchFamily="18" charset="0"/>
              </a:rPr>
              <a:t>Post-modelling analysis and business takeaways:</a:t>
            </a:r>
          </a:p>
          <a:p>
            <a:pPr>
              <a:lnSpc>
                <a:spcPct val="120000"/>
              </a:lnSpc>
            </a:pPr>
            <a:r>
              <a:rPr lang="en-US" sz="2200" dirty="0">
                <a:latin typeface="Times New Roman" panose="02020603050405020304" pitchFamily="18" charset="0"/>
                <a:cs typeface="Times New Roman" panose="02020603050405020304" pitchFamily="18" charset="0"/>
              </a:rPr>
              <a:t>Defaults can have consequences, such as lowering credit scores, reducing the chance of obtaining credit in the future, and raising interest rates on existing debt as well as any new </a:t>
            </a:r>
            <a:r>
              <a:rPr lang="en-US" sz="2200" dirty="0" smtClean="0">
                <a:latin typeface="Times New Roman" panose="02020603050405020304" pitchFamily="18" charset="0"/>
                <a:cs typeface="Times New Roman" panose="02020603050405020304" pitchFamily="18" charset="0"/>
              </a:rPr>
              <a:t>obligations</a:t>
            </a:r>
            <a:endParaRPr lang="en-IN" sz="2200" dirty="0" smtClean="0">
              <a:latin typeface="Times New Roman" panose="02020603050405020304" pitchFamily="18" charset="0"/>
              <a:cs typeface="Times New Roman" panose="02020603050405020304" pitchFamily="18" charset="0"/>
            </a:endParaRPr>
          </a:p>
          <a:p>
            <a:pPr>
              <a:lnSpc>
                <a:spcPct val="120000"/>
              </a:lnSpc>
            </a:pPr>
            <a:r>
              <a:rPr lang="en-US" sz="2200" dirty="0">
                <a:latin typeface="Times New Roman" panose="02020603050405020304" pitchFamily="18" charset="0"/>
                <a:cs typeface="Times New Roman" panose="02020603050405020304" pitchFamily="18" charset="0"/>
              </a:rPr>
              <a:t>Of all the charged-off </a:t>
            </a:r>
            <a:r>
              <a:rPr lang="en-US" sz="2200" dirty="0" smtClean="0">
                <a:latin typeface="Times New Roman" panose="02020603050405020304" pitchFamily="18" charset="0"/>
                <a:cs typeface="Times New Roman" panose="02020603050405020304" pitchFamily="18" charset="0"/>
              </a:rPr>
              <a:t>accounts (12.83% of all accounts) , </a:t>
            </a:r>
            <a:r>
              <a:rPr lang="en-US" sz="2200" dirty="0">
                <a:latin typeface="Times New Roman" panose="02020603050405020304" pitchFamily="18" charset="0"/>
                <a:cs typeface="Times New Roman" panose="02020603050405020304" pitchFamily="18" charset="0"/>
              </a:rPr>
              <a:t>the bank was able to recover only 63.7</a:t>
            </a:r>
            <a:r>
              <a:rPr lang="en-US" sz="2200" dirty="0" smtClean="0">
                <a:latin typeface="Times New Roman" panose="02020603050405020304" pitchFamily="18" charset="0"/>
                <a:cs typeface="Times New Roman" panose="02020603050405020304" pitchFamily="18" charset="0"/>
              </a:rPr>
              <a:t>%. Unless </a:t>
            </a:r>
            <a:r>
              <a:rPr lang="en-US" sz="2200" dirty="0">
                <a:latin typeface="Times New Roman" panose="02020603050405020304" pitchFamily="18" charset="0"/>
                <a:cs typeface="Times New Roman" panose="02020603050405020304" pitchFamily="18" charset="0"/>
              </a:rPr>
              <a:t>remedial actions are taken, the bank will face serious losses on their end</a:t>
            </a:r>
            <a:r>
              <a:rPr lang="en-US" sz="2200" dirty="0" smtClean="0">
                <a:latin typeface="Times New Roman" panose="02020603050405020304" pitchFamily="18" charset="0"/>
                <a:cs typeface="Times New Roman" panose="02020603050405020304" pitchFamily="18" charset="0"/>
              </a:rPr>
              <a:t>.</a:t>
            </a:r>
          </a:p>
          <a:p>
            <a:pPr>
              <a:lnSpc>
                <a:spcPct val="120000"/>
              </a:lnSpc>
            </a:pPr>
            <a:r>
              <a:rPr lang="en-US" sz="2200" dirty="0">
                <a:latin typeface="Times New Roman" panose="02020603050405020304" pitchFamily="18" charset="0"/>
                <a:cs typeface="Times New Roman" panose="02020603050405020304" pitchFamily="18" charset="0"/>
              </a:rPr>
              <a:t>The loan defaulters who have mortgaged or rented homes contribute significantly in increasing the non-recovered amount of loans, which isn't surprising since the obligation of mortgage or rent payment inadvertently affects their ability to repay loans that in turn amounts to the bank not being able to recover either the principal or accrued interest from them</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6706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Python Case Study – Predicting PD, LGD and EAD</a:t>
            </a:r>
            <a:endParaRPr lang="en-IN" sz="3600" dirty="0"/>
          </a:p>
        </p:txBody>
      </p:sp>
      <p:sp>
        <p:nvSpPr>
          <p:cNvPr id="3" name="Content Placeholder 2"/>
          <p:cNvSpPr>
            <a:spLocks noGrp="1"/>
          </p:cNvSpPr>
          <p:nvPr>
            <p:ph idx="1"/>
          </p:nvPr>
        </p:nvSpPr>
        <p:spPr>
          <a:xfrm>
            <a:off x="838200" y="1690688"/>
            <a:ext cx="10515600" cy="4486275"/>
          </a:xfrm>
        </p:spPr>
        <p:txBody>
          <a:bodyPr>
            <a:normAutofit fontScale="77500" lnSpcReduction="20000"/>
          </a:bodyPr>
          <a:lstStyle/>
          <a:p>
            <a:pPr marL="0" indent="0">
              <a:lnSpc>
                <a:spcPct val="120000"/>
              </a:lnSpc>
              <a:buNone/>
            </a:pPr>
            <a:r>
              <a:rPr lang="en-IN" u="sng" dirty="0" smtClean="0">
                <a:latin typeface="Times New Roman" panose="02020603050405020304" pitchFamily="18" charset="0"/>
                <a:cs typeface="Times New Roman" panose="02020603050405020304" pitchFamily="18" charset="0"/>
              </a:rPr>
              <a:t>Post-modelling analysis and business takeaways:</a:t>
            </a:r>
          </a:p>
          <a:p>
            <a:pPr>
              <a:lnSpc>
                <a:spcPct val="120000"/>
              </a:lnSpc>
            </a:pPr>
            <a:r>
              <a:rPr lang="en-US" dirty="0" smtClean="0">
                <a:latin typeface="Times New Roman" panose="02020603050405020304" pitchFamily="18" charset="0"/>
                <a:cs typeface="Times New Roman" panose="02020603050405020304" pitchFamily="18" charset="0"/>
              </a:rPr>
              <a:t>With </a:t>
            </a:r>
            <a:r>
              <a:rPr lang="en-US" dirty="0">
                <a:latin typeface="Times New Roman" panose="02020603050405020304" pitchFamily="18" charset="0"/>
                <a:cs typeface="Times New Roman" panose="02020603050405020304" pitchFamily="18" charset="0"/>
              </a:rPr>
              <a:t>regards to purpose of loan, 'debt' seems to stand high amongst defaulters as a crucial driver of non-recovery. This implies those who availed loans were already in debt which obviously leads to default in payments, and thereby resulting in no recovery from the funded </a:t>
            </a:r>
            <a:r>
              <a:rPr lang="en-US" dirty="0" smtClean="0">
                <a:latin typeface="Times New Roman" panose="02020603050405020304" pitchFamily="18" charset="0"/>
                <a:cs typeface="Times New Roman" panose="02020603050405020304" pitchFamily="18" charset="0"/>
              </a:rPr>
              <a:t>amount.</a:t>
            </a:r>
          </a:p>
          <a:p>
            <a:pPr>
              <a:lnSpc>
                <a:spcPct val="120000"/>
              </a:lnSpc>
            </a:pP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 bank/lending company must look out for those who have declared bankruptcy or are in debt in order to minimize the expected loss and maximize the principal amount that may be recovered </a:t>
            </a:r>
          </a:p>
          <a:p>
            <a:pPr>
              <a:lnSpc>
                <a:spcPct val="120000"/>
              </a:lnSpc>
            </a:pPr>
            <a:r>
              <a:rPr lang="en-US" dirty="0" smtClean="0">
                <a:latin typeface="Times New Roman" panose="02020603050405020304" pitchFamily="18" charset="0"/>
                <a:cs typeface="Times New Roman" panose="02020603050405020304" pitchFamily="18" charset="0"/>
              </a:rPr>
              <a:t>The proportion of total </a:t>
            </a:r>
            <a:r>
              <a:rPr lang="en-US" dirty="0">
                <a:latin typeface="Times New Roman" panose="02020603050405020304" pitchFamily="18" charset="0"/>
                <a:cs typeface="Times New Roman" panose="02020603050405020304" pitchFamily="18" charset="0"/>
              </a:rPr>
              <a:t>Expected Loss </a:t>
            </a:r>
            <a:r>
              <a:rPr lang="en-US" dirty="0" smtClean="0">
                <a:latin typeface="Times New Roman" panose="02020603050405020304" pitchFamily="18" charset="0"/>
                <a:cs typeface="Times New Roman" panose="02020603050405020304" pitchFamily="18" charset="0"/>
              </a:rPr>
              <a:t>to the </a:t>
            </a:r>
            <a:r>
              <a:rPr lang="en-US" dirty="0">
                <a:latin typeface="Times New Roman" panose="02020603050405020304" pitchFamily="18" charset="0"/>
                <a:cs typeface="Times New Roman" panose="02020603050405020304" pitchFamily="18" charset="0"/>
              </a:rPr>
              <a:t>total funded amount for all </a:t>
            </a:r>
            <a:r>
              <a:rPr lang="en-US" dirty="0" smtClean="0">
                <a:latin typeface="Times New Roman" panose="02020603050405020304" pitchFamily="18" charset="0"/>
                <a:cs typeface="Times New Roman" panose="02020603050405020304" pitchFamily="18" charset="0"/>
              </a:rPr>
              <a:t>loans is estimated at approximately </a:t>
            </a:r>
            <a:r>
              <a:rPr lang="en-US" dirty="0" smtClean="0">
                <a:latin typeface="Times New Roman" panose="02020603050405020304" pitchFamily="18" charset="0"/>
                <a:cs typeface="Times New Roman" panose="02020603050405020304" pitchFamily="18" charset="0"/>
              </a:rPr>
              <a:t>23.59%, </a:t>
            </a:r>
            <a:r>
              <a:rPr lang="en-US" dirty="0" smtClean="0">
                <a:latin typeface="Times New Roman" panose="02020603050405020304" pitchFamily="18" charset="0"/>
                <a:cs typeface="Times New Roman" panose="02020603050405020304" pitchFamily="18" charset="0"/>
              </a:rPr>
              <a:t>which indicates the bank should set aside their credit risk capital accordingly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0046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7411" y="2590967"/>
            <a:ext cx="10515600" cy="1325563"/>
          </a:xfrm>
        </p:spPr>
        <p:txBody>
          <a:bodyPr>
            <a:normAutofit/>
          </a:bodyPr>
          <a:lstStyle/>
          <a:p>
            <a:pPr algn="ctr"/>
            <a:r>
              <a:rPr lang="en-IN" sz="4800" dirty="0" smtClean="0">
                <a:latin typeface="Times New Roman" panose="02020603050405020304" pitchFamily="18" charset="0"/>
                <a:cs typeface="Times New Roman" panose="02020603050405020304" pitchFamily="18" charset="0"/>
              </a:rPr>
              <a:t>Thank You!</a:t>
            </a:r>
            <a:endParaRPr lang="en-IN"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410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Times New Roman" panose="02020603050405020304" pitchFamily="18" charset="0"/>
                <a:cs typeface="Times New Roman" panose="02020603050405020304" pitchFamily="18" charset="0"/>
              </a:rPr>
              <a:t>Factors affecting Credit </a:t>
            </a:r>
            <a:r>
              <a:rPr lang="en-IN" sz="4000" dirty="0">
                <a:latin typeface="Times New Roman" panose="02020603050405020304" pitchFamily="18" charset="0"/>
                <a:cs typeface="Times New Roman" panose="02020603050405020304" pitchFamily="18" charset="0"/>
              </a:rPr>
              <a:t>Risk </a:t>
            </a:r>
            <a:r>
              <a:rPr lang="en-IN" sz="4000" dirty="0" err="1">
                <a:latin typeface="Times New Roman" panose="02020603050405020304" pitchFamily="18" charset="0"/>
                <a:cs typeface="Times New Roman" panose="02020603050405020304" pitchFamily="18" charset="0"/>
              </a:rPr>
              <a:t>Modeling</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00200"/>
            <a:ext cx="10515600" cy="4576763"/>
          </a:xfrm>
        </p:spPr>
        <p:txBody>
          <a:bodyPr>
            <a:normAutofit/>
          </a:bodyPr>
          <a:lstStyle/>
          <a:p>
            <a:pPr marL="0" indent="0">
              <a:lnSpc>
                <a:spcPct val="120000"/>
              </a:lnSpc>
              <a:buNone/>
            </a:pPr>
            <a:r>
              <a:rPr lang="en-IN" sz="2400" dirty="0" smtClean="0">
                <a:latin typeface="Times New Roman" panose="02020603050405020304" pitchFamily="18" charset="0"/>
                <a:cs typeface="Times New Roman" panose="02020603050405020304" pitchFamily="18" charset="0"/>
              </a:rPr>
              <a:t>Factors affecting credit </a:t>
            </a:r>
            <a:r>
              <a:rPr lang="en-IN" sz="2400" dirty="0">
                <a:latin typeface="Times New Roman" panose="02020603050405020304" pitchFamily="18" charset="0"/>
                <a:cs typeface="Times New Roman" panose="02020603050405020304" pitchFamily="18" charset="0"/>
              </a:rPr>
              <a:t>risk </a:t>
            </a:r>
            <a:r>
              <a:rPr lang="en-IN" sz="2400" dirty="0" err="1" smtClean="0">
                <a:latin typeface="Times New Roman" panose="02020603050405020304" pitchFamily="18" charset="0"/>
                <a:cs typeface="Times New Roman" panose="02020603050405020304" pitchFamily="18" charset="0"/>
              </a:rPr>
              <a:t>modeling</a:t>
            </a:r>
            <a:r>
              <a:rPr lang="en-IN" sz="2400" dirty="0" smtClean="0">
                <a:latin typeface="Times New Roman" panose="02020603050405020304" pitchFamily="18" charset="0"/>
                <a:cs typeface="Times New Roman" panose="02020603050405020304" pitchFamily="18" charset="0"/>
              </a:rPr>
              <a:t> that </a:t>
            </a:r>
            <a:r>
              <a:rPr lang="en-IN" sz="2400" dirty="0">
                <a:latin typeface="Times New Roman" panose="02020603050405020304" pitchFamily="18" charset="0"/>
                <a:cs typeface="Times New Roman" panose="02020603050405020304" pitchFamily="18" charset="0"/>
              </a:rPr>
              <a:t>lenders should </a:t>
            </a:r>
            <a:r>
              <a:rPr lang="en-IN" sz="2400" dirty="0" smtClean="0">
                <a:latin typeface="Times New Roman" panose="02020603050405020304" pitchFamily="18" charset="0"/>
                <a:cs typeface="Times New Roman" panose="02020603050405020304" pitchFamily="18" charset="0"/>
              </a:rPr>
              <a:t>consider:</a:t>
            </a:r>
          </a:p>
          <a:p>
            <a:pPr>
              <a:lnSpc>
                <a:spcPct val="120000"/>
              </a:lnSpc>
            </a:pPr>
            <a:r>
              <a:rPr lang="en-IN" sz="2400" dirty="0">
                <a:latin typeface="Times New Roman" panose="02020603050405020304" pitchFamily="18" charset="0"/>
                <a:cs typeface="Times New Roman" panose="02020603050405020304" pitchFamily="18" charset="0"/>
              </a:rPr>
              <a:t> Probability of Default (POD</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the likelihood that a borrower will default on their loan </a:t>
            </a:r>
            <a:r>
              <a:rPr lang="en-IN" sz="2400" dirty="0" smtClean="0">
                <a:latin typeface="Times New Roman" panose="02020603050405020304" pitchFamily="18" charset="0"/>
                <a:cs typeface="Times New Roman" panose="02020603050405020304" pitchFamily="18" charset="0"/>
              </a:rPr>
              <a:t>obligations</a:t>
            </a:r>
          </a:p>
          <a:p>
            <a:pPr>
              <a:lnSpc>
                <a:spcPct val="120000"/>
              </a:lnSpc>
            </a:pPr>
            <a:r>
              <a:rPr lang="en-IN" sz="2400" b="1" dirty="0">
                <a:latin typeface="Times New Roman" panose="02020603050405020304" pitchFamily="18" charset="0"/>
                <a:cs typeface="Times New Roman" panose="02020603050405020304" pitchFamily="18" charset="0"/>
              </a:rPr>
              <a:t>Loss Given Default (LGD</a:t>
            </a:r>
            <a:r>
              <a:rPr lang="en-IN" sz="2400" b="1" dirty="0" smtClean="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amount of money a bank or other financial institution loses when a borrower defaults on a loan, depicted as a percentage of total exposure at the time of </a:t>
            </a:r>
            <a:r>
              <a:rPr lang="en-US" sz="2400" dirty="0" smtClean="0">
                <a:latin typeface="Times New Roman" panose="02020603050405020304" pitchFamily="18" charset="0"/>
                <a:cs typeface="Times New Roman" panose="02020603050405020304" pitchFamily="18" charset="0"/>
              </a:rPr>
              <a:t>default</a:t>
            </a:r>
          </a:p>
          <a:p>
            <a:pPr>
              <a:lnSpc>
                <a:spcPct val="120000"/>
              </a:lnSpc>
            </a:pPr>
            <a:r>
              <a:rPr lang="en-IN" sz="2400" b="1" dirty="0" smtClean="0">
                <a:latin typeface="Times New Roman" panose="02020603050405020304" pitchFamily="18" charset="0"/>
                <a:cs typeface="Times New Roman" panose="02020603050405020304" pitchFamily="18" charset="0"/>
              </a:rPr>
              <a:t>Exposure </a:t>
            </a:r>
            <a:r>
              <a:rPr lang="en-IN" sz="2400" b="1" dirty="0">
                <a:latin typeface="Times New Roman" panose="02020603050405020304" pitchFamily="18" charset="0"/>
                <a:cs typeface="Times New Roman" panose="02020603050405020304" pitchFamily="18" charset="0"/>
              </a:rPr>
              <a:t>at Default (EAD) - </a:t>
            </a:r>
            <a:r>
              <a:rPr lang="en-IN" sz="2400" dirty="0">
                <a:latin typeface="Times New Roman" panose="02020603050405020304" pitchFamily="18" charset="0"/>
                <a:cs typeface="Times New Roman" panose="02020603050405020304" pitchFamily="18" charset="0"/>
              </a:rPr>
              <a:t>evaluates the amount of loss exposure that a lender is exposed to at any particular time, and it is an indicator of the risk appetite of the </a:t>
            </a:r>
            <a:r>
              <a:rPr lang="en-IN" sz="2400" dirty="0" smtClean="0">
                <a:latin typeface="Times New Roman" panose="02020603050405020304" pitchFamily="18" charset="0"/>
                <a:cs typeface="Times New Roman" panose="02020603050405020304" pitchFamily="18" charset="0"/>
              </a:rPr>
              <a:t>lender</a:t>
            </a:r>
            <a:endParaRPr lang="en-IN" sz="2400" dirty="0">
              <a:latin typeface="Times New Roman" panose="02020603050405020304" pitchFamily="18" charset="0"/>
              <a:cs typeface="Times New Roman" panose="02020603050405020304" pitchFamily="18" charset="0"/>
            </a:endParaRPr>
          </a:p>
          <a:p>
            <a:pPr>
              <a:lnSpc>
                <a:spcPct val="120000"/>
              </a:lnSpc>
            </a:pPr>
            <a:endParaRPr lang="en-IN" sz="2400" dirty="0">
              <a:latin typeface="Times New Roman" panose="02020603050405020304" pitchFamily="18" charset="0"/>
              <a:cs typeface="Times New Roman" panose="02020603050405020304" pitchFamily="18" charset="0"/>
            </a:endParaRPr>
          </a:p>
          <a:p>
            <a:pPr>
              <a:lnSpc>
                <a:spcPct val="12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1973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8033"/>
          </a:xfrm>
        </p:spPr>
        <p:txBody>
          <a:bodyPr>
            <a:normAutofit/>
          </a:bodyPr>
          <a:lstStyle/>
          <a:p>
            <a:pPr algn="ctr"/>
            <a:r>
              <a:rPr lang="en-IN" sz="4000" dirty="0" smtClean="0">
                <a:latin typeface="Times New Roman" panose="02020603050405020304" pitchFamily="18" charset="0"/>
                <a:cs typeface="Times New Roman" panose="02020603050405020304" pitchFamily="18" charset="0"/>
              </a:rPr>
              <a:t>Why is LGD Important?</a:t>
            </a:r>
            <a:endParaRPr lang="en-IN" sz="4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407695"/>
                <a:ext cx="10515600" cy="5197641"/>
              </a:xfrm>
            </p:spPr>
            <p:txBody>
              <a:bodyPr>
                <a:normAutofit/>
              </a:bodyPr>
              <a:lstStyle/>
              <a:p>
                <a:pPr>
                  <a:lnSpc>
                    <a:spcPct val="120000"/>
                  </a:lnSpc>
                </a:pPr>
                <a:r>
                  <a:rPr lang="en-IN" sz="2400" dirty="0" smtClean="0">
                    <a:latin typeface="Times New Roman" panose="02020603050405020304" pitchFamily="18" charset="0"/>
                    <a:cs typeface="Times New Roman" panose="02020603050405020304" pitchFamily="18" charset="0"/>
                  </a:rPr>
                  <a:t>Determining the amount of loss is an important and fairly common parameter in most risk </a:t>
                </a:r>
                <a:r>
                  <a:rPr lang="en-IN" sz="2400" dirty="0" smtClean="0">
                    <a:latin typeface="Times New Roman" panose="02020603050405020304" pitchFamily="18" charset="0"/>
                    <a:cs typeface="Times New Roman" panose="02020603050405020304" pitchFamily="18" charset="0"/>
                  </a:rPr>
                  <a:t>models</a:t>
                </a:r>
              </a:p>
              <a:p>
                <a:pPr>
                  <a:lnSpc>
                    <a:spcPct val="120000"/>
                  </a:lnSpc>
                </a:pPr>
                <a:r>
                  <a:rPr lang="en-IN" sz="2400" dirty="0" smtClean="0">
                    <a:latin typeface="Times New Roman" panose="02020603050405020304" pitchFamily="18" charset="0"/>
                    <a:cs typeface="Times New Roman" panose="02020603050405020304" pitchFamily="18" charset="0"/>
                  </a:rPr>
                  <a:t>LGD </a:t>
                </a:r>
                <a:r>
                  <a:rPr lang="en-IN" sz="2400" dirty="0">
                    <a:latin typeface="Times New Roman" panose="02020603050405020304" pitchFamily="18" charset="0"/>
                    <a:cs typeface="Times New Roman" panose="02020603050405020304" pitchFamily="18" charset="0"/>
                  </a:rPr>
                  <a:t>is an essential component of the Basel Model (Basel II), a set of international banking regulations, as it is used in the calculation of economic capital, expected loss, and regulatory </a:t>
                </a:r>
                <a:r>
                  <a:rPr lang="en-IN" sz="2400" dirty="0" smtClean="0">
                    <a:latin typeface="Times New Roman" panose="02020603050405020304" pitchFamily="18" charset="0"/>
                    <a:cs typeface="Times New Roman" panose="02020603050405020304" pitchFamily="18" charset="0"/>
                  </a:rPr>
                  <a:t>capital</a:t>
                </a:r>
              </a:p>
              <a:p>
                <a:pPr>
                  <a:lnSpc>
                    <a:spcPct val="120000"/>
                  </a:lnSpc>
                </a:pPr>
                <a:r>
                  <a:rPr lang="en-IN" sz="2400" dirty="0" smtClean="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expected loss is calculated as a loan’s LGD multiplied by both its probability of default (PD) and the financial institution’s exposure at default (EAD</a:t>
                </a:r>
                <a:r>
                  <a:rPr lang="en-IN" sz="2400" dirty="0" smtClean="0">
                    <a:latin typeface="Times New Roman" panose="02020603050405020304" pitchFamily="18" charset="0"/>
                    <a:cs typeface="Times New Roman" panose="02020603050405020304" pitchFamily="18" charset="0"/>
                  </a:rPr>
                  <a:t>)</a:t>
                </a:r>
              </a:p>
              <a:p>
                <a:pPr marL="0" indent="0" algn="ctr">
                  <a:lnSpc>
                    <a:spcPct val="120000"/>
                  </a:lnSpc>
                  <a:buNone/>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cs typeface="Times New Roman" panose="02020603050405020304" pitchFamily="18" charset="0"/>
                        </a:rPr>
                        <m:t>𝐿𝐺𝐷</m:t>
                      </m:r>
                      <m:r>
                        <a:rPr lang="en-IN" sz="2400" b="0" i="1" smtClean="0">
                          <a:latin typeface="Cambria Math" panose="02040503050406030204" pitchFamily="18" charset="0"/>
                          <a:cs typeface="Times New Roman" panose="02020603050405020304" pitchFamily="18" charset="0"/>
                        </a:rPr>
                        <m:t>=1 −</m:t>
                      </m:r>
                      <m:r>
                        <a:rPr lang="en-IN" sz="2400" b="0" i="1" smtClean="0">
                          <a:latin typeface="Cambria Math" panose="02040503050406030204" pitchFamily="18" charset="0"/>
                          <a:cs typeface="Times New Roman" panose="02020603050405020304" pitchFamily="18" charset="0"/>
                        </a:rPr>
                        <m:t>𝑅𝑒𝑐𝑜𝑣𝑒𝑟𝑦</m:t>
                      </m:r>
                      <m:r>
                        <a:rPr lang="en-IN" sz="2400" b="0" i="1" smtClean="0">
                          <a:latin typeface="Cambria Math" panose="02040503050406030204" pitchFamily="18" charset="0"/>
                          <a:cs typeface="Times New Roman" panose="02020603050405020304" pitchFamily="18" charset="0"/>
                        </a:rPr>
                        <m:t> </m:t>
                      </m:r>
                      <m:r>
                        <a:rPr lang="en-IN" sz="2400" b="0" i="1" smtClean="0">
                          <a:latin typeface="Cambria Math" panose="02040503050406030204" pitchFamily="18" charset="0"/>
                          <a:cs typeface="Times New Roman" panose="02020603050405020304" pitchFamily="18" charset="0"/>
                        </a:rPr>
                        <m:t>𝑟𝑎𝑡𝑒</m:t>
                      </m:r>
                    </m:oMath>
                  </m:oMathPara>
                </a14:m>
                <a:endParaRPr lang="en-IN" sz="2400" b="0" dirty="0" smtClean="0">
                  <a:latin typeface="Times New Roman" panose="02020603050405020304" pitchFamily="18" charset="0"/>
                  <a:cs typeface="Times New Roman" panose="02020603050405020304" pitchFamily="18" charset="0"/>
                </a:endParaRPr>
              </a:p>
              <a:p>
                <a:pPr>
                  <a:lnSpc>
                    <a:spcPct val="120000"/>
                  </a:lnSpc>
                </a:pPr>
                <a:r>
                  <a:rPr lang="en-US" sz="2400" dirty="0">
                    <a:latin typeface="Times New Roman" panose="02020603050405020304" pitchFamily="18" charset="0"/>
                    <a:cs typeface="Times New Roman" panose="02020603050405020304" pitchFamily="18" charset="0"/>
                  </a:rPr>
                  <a:t>Recovery rate is the extent to which principal and accrued interest on defaulted debt can be recovered, expressed as a percentage of face </a:t>
                </a:r>
                <a:r>
                  <a:rPr lang="en-US" sz="2400" dirty="0" smtClean="0">
                    <a:latin typeface="Times New Roman" panose="02020603050405020304" pitchFamily="18" charset="0"/>
                    <a:cs typeface="Times New Roman" panose="02020603050405020304" pitchFamily="18" charset="0"/>
                  </a:rPr>
                  <a:t>value</a:t>
                </a:r>
                <a:endParaRPr lang="en-IN" sz="24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407695"/>
                <a:ext cx="10515600" cy="5197641"/>
              </a:xfrm>
              <a:blipFill>
                <a:blip r:embed="rId3"/>
                <a:stretch>
                  <a:fillRect l="-812" t="-234"/>
                </a:stretch>
              </a:blipFill>
            </p:spPr>
            <p:txBody>
              <a:bodyPr/>
              <a:lstStyle/>
              <a:p>
                <a:r>
                  <a:rPr lang="en-IN">
                    <a:noFill/>
                  </a:rPr>
                  <a:t> </a:t>
                </a:r>
              </a:p>
            </p:txBody>
          </p:sp>
        </mc:Fallback>
      </mc:AlternateContent>
    </p:spTree>
    <p:extLst>
      <p:ext uri="{BB962C8B-B14F-4D97-AF65-F5344CB8AC3E}">
        <p14:creationId xmlns:p14="http://schemas.microsoft.com/office/powerpoint/2010/main" val="1013271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8033"/>
          </a:xfrm>
        </p:spPr>
        <p:txBody>
          <a:bodyPr>
            <a:normAutofit/>
          </a:bodyPr>
          <a:lstStyle/>
          <a:p>
            <a:pPr algn="ctr"/>
            <a:r>
              <a:rPr lang="en-IN" sz="4000" dirty="0" smtClean="0">
                <a:latin typeface="Times New Roman" panose="02020603050405020304" pitchFamily="18" charset="0"/>
                <a:cs typeface="Times New Roman" panose="02020603050405020304" pitchFamily="18" charset="0"/>
              </a:rPr>
              <a:t>Why is EAD Important?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07695"/>
            <a:ext cx="10515600" cy="5197641"/>
          </a:xfrm>
        </p:spPr>
        <p:txBody>
          <a:bodyPr>
            <a:normAutofit/>
          </a:bodyPr>
          <a:lstStyle/>
          <a:p>
            <a:pPr>
              <a:lnSpc>
                <a:spcPct val="120000"/>
              </a:lnSpc>
            </a:pPr>
            <a:r>
              <a:rPr lang="en-IN" sz="2400" dirty="0">
                <a:latin typeface="Times New Roman" panose="02020603050405020304" pitchFamily="18" charset="0"/>
                <a:cs typeface="Times New Roman" panose="02020603050405020304" pitchFamily="18" charset="0"/>
              </a:rPr>
              <a:t>In response to the Global Financial Crisis of 2007-2008, the banking sector adopted international regulations to lessen its exposure to </a:t>
            </a:r>
            <a:r>
              <a:rPr lang="en-IN" sz="2400" dirty="0" smtClean="0">
                <a:latin typeface="Times New Roman" panose="02020603050405020304" pitchFamily="18" charset="0"/>
                <a:cs typeface="Times New Roman" panose="02020603050405020304" pitchFamily="18" charset="0"/>
              </a:rPr>
              <a:t>default</a:t>
            </a:r>
          </a:p>
          <a:p>
            <a:pPr>
              <a:lnSpc>
                <a:spcPct val="120000"/>
              </a:lnSpc>
            </a:pPr>
            <a:r>
              <a:rPr lang="en-IN" sz="2400" dirty="0" smtClean="0">
                <a:latin typeface="Times New Roman" panose="02020603050405020304" pitchFamily="18" charset="0"/>
                <a:cs typeface="Times New Roman" panose="02020603050405020304" pitchFamily="18" charset="0"/>
              </a:rPr>
              <a:t>EAD </a:t>
            </a:r>
            <a:r>
              <a:rPr lang="en-IN" sz="2400" dirty="0">
                <a:latin typeface="Times New Roman" panose="02020603050405020304" pitchFamily="18" charset="0"/>
                <a:cs typeface="Times New Roman" panose="02020603050405020304" pitchFamily="18" charset="0"/>
              </a:rPr>
              <a:t>(Exposure at Default) and LGD (Loss Given Default) estimates are key inputs in the measurement of the expected and unexpected credit losses and, hence, credit risk capital (regulatory and economic</a:t>
            </a:r>
            <a:r>
              <a:rPr lang="en-IN" sz="2400" dirty="0" smtClean="0">
                <a:latin typeface="Times New Roman" panose="02020603050405020304" pitchFamily="18" charset="0"/>
                <a:cs typeface="Times New Roman" panose="02020603050405020304" pitchFamily="18" charset="0"/>
              </a:rPr>
              <a:t>)</a:t>
            </a:r>
          </a:p>
          <a:p>
            <a:pPr>
              <a:lnSpc>
                <a:spcPct val="120000"/>
              </a:lnSpc>
            </a:pPr>
            <a:r>
              <a:rPr lang="en-IN" sz="2400" dirty="0">
                <a:latin typeface="Times New Roman" panose="02020603050405020304" pitchFamily="18" charset="0"/>
                <a:cs typeface="Times New Roman" panose="02020603050405020304" pitchFamily="18" charset="0"/>
              </a:rPr>
              <a:t>The regulatory framework (Basel III) put forth by the Basel Committee on Bank Supervision (BCBS) following the financial crisis aims to improve the banking sector’s ability to deal with shocks arising from financial and economic </a:t>
            </a:r>
            <a:r>
              <a:rPr lang="en-IN" sz="2400" dirty="0" smtClean="0">
                <a:latin typeface="Times New Roman" panose="02020603050405020304" pitchFamily="18" charset="0"/>
                <a:cs typeface="Times New Roman" panose="02020603050405020304" pitchFamily="18" charset="0"/>
              </a:rPr>
              <a:t>stress</a:t>
            </a:r>
          </a:p>
          <a:p>
            <a:pPr>
              <a:lnSpc>
                <a:spcPct val="120000"/>
              </a:lnSpc>
            </a:pPr>
            <a:r>
              <a:rPr lang="en-IN" sz="2400" dirty="0" smtClean="0">
                <a:latin typeface="Times New Roman" panose="02020603050405020304" pitchFamily="18" charset="0"/>
                <a:cs typeface="Times New Roman" panose="02020603050405020304" pitchFamily="18" charset="0"/>
              </a:rPr>
              <a:t>By </a:t>
            </a:r>
            <a:r>
              <a:rPr lang="en-IN" sz="2400" dirty="0">
                <a:latin typeface="Times New Roman" panose="02020603050405020304" pitchFamily="18" charset="0"/>
                <a:cs typeface="Times New Roman" panose="02020603050405020304" pitchFamily="18" charset="0"/>
              </a:rPr>
              <a:t>improving risk management, disclosure standards, and bank transparency, the international accord hopes to avoid a domino effect of failing financial </a:t>
            </a:r>
            <a:r>
              <a:rPr lang="en-IN" sz="2400" dirty="0" smtClean="0">
                <a:latin typeface="Times New Roman" panose="02020603050405020304" pitchFamily="18" charset="0"/>
                <a:cs typeface="Times New Roman" panose="02020603050405020304" pitchFamily="18" charset="0"/>
              </a:rPr>
              <a:t>institutions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5383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0222"/>
          </a:xfrm>
        </p:spPr>
        <p:txBody>
          <a:bodyPr>
            <a:normAutofit/>
          </a:bodyPr>
          <a:lstStyle/>
          <a:p>
            <a:pPr algn="ctr"/>
            <a:r>
              <a:rPr lang="en-IN" sz="4000" dirty="0" smtClean="0">
                <a:latin typeface="Times New Roman" panose="02020603050405020304" pitchFamily="18" charset="0"/>
                <a:cs typeface="Times New Roman" panose="02020603050405020304" pitchFamily="18" charset="0"/>
              </a:rPr>
              <a:t>Expected Loss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5168" y="1371600"/>
            <a:ext cx="11105148" cy="5137483"/>
          </a:xfrm>
        </p:spPr>
        <p:txBody>
          <a:bodyPr>
            <a:normAutofit/>
          </a:bodyPr>
          <a:lstStyle/>
          <a:p>
            <a:pPr>
              <a:lnSpc>
                <a:spcPct val="120000"/>
              </a:lnSpc>
            </a:pPr>
            <a:r>
              <a:rPr lang="en-IN" sz="2400" dirty="0" smtClean="0">
                <a:latin typeface="Times New Roman" panose="02020603050405020304" pitchFamily="18" charset="0"/>
                <a:cs typeface="Times New Roman" panose="02020603050405020304" pitchFamily="18" charset="0"/>
              </a:rPr>
              <a:t>Expected Loss </a:t>
            </a:r>
            <a:r>
              <a:rPr lang="en-IN" sz="2400" dirty="0">
                <a:latin typeface="Times New Roman" panose="02020603050405020304" pitchFamily="18" charset="0"/>
                <a:cs typeface="Times New Roman" panose="02020603050405020304" pitchFamily="18" charset="0"/>
              </a:rPr>
              <a:t>(EL) is the amount a bank can expect to lose, on average, over a predetermined period when extending credits to its </a:t>
            </a:r>
            <a:r>
              <a:rPr lang="en-IN" sz="2400" dirty="0" smtClean="0">
                <a:latin typeface="Times New Roman" panose="02020603050405020304" pitchFamily="18" charset="0"/>
                <a:cs typeface="Times New Roman" panose="02020603050405020304" pitchFamily="18" charset="0"/>
              </a:rPr>
              <a:t>customers</a:t>
            </a:r>
          </a:p>
          <a:p>
            <a:pPr>
              <a:lnSpc>
                <a:spcPct val="120000"/>
              </a:lnSpc>
            </a:pPr>
            <a:r>
              <a:rPr lang="en-IN" sz="2400" dirty="0" smtClean="0">
                <a:latin typeface="Times New Roman" panose="02020603050405020304" pitchFamily="18" charset="0"/>
                <a:cs typeface="Times New Roman" panose="02020603050405020304" pitchFamily="18" charset="0"/>
              </a:rPr>
              <a:t>Score/calculation </a:t>
            </a:r>
            <a:r>
              <a:rPr lang="en-IN" sz="2400" dirty="0">
                <a:latin typeface="Times New Roman" panose="02020603050405020304" pitchFamily="18" charset="0"/>
                <a:cs typeface="Times New Roman" panose="02020603050405020304" pitchFamily="18" charset="0"/>
              </a:rPr>
              <a:t>used by lending institutions to help them understand losses they may incur as a result of lending to a borrower that may default</a:t>
            </a:r>
          </a:p>
          <a:p>
            <a:pPr>
              <a:lnSpc>
                <a:spcPct val="120000"/>
              </a:lnSpc>
            </a:pPr>
            <a:r>
              <a:rPr lang="en-IN" sz="2400" dirty="0" smtClean="0">
                <a:latin typeface="Times New Roman" panose="02020603050405020304" pitchFamily="18" charset="0"/>
                <a:cs typeface="Times New Roman" panose="02020603050405020304" pitchFamily="18" charset="0"/>
              </a:rPr>
              <a:t>Mainly </a:t>
            </a:r>
            <a:r>
              <a:rPr lang="en-IN" sz="2400" dirty="0">
                <a:latin typeface="Times New Roman" panose="02020603050405020304" pitchFamily="18" charset="0"/>
                <a:cs typeface="Times New Roman" panose="02020603050405020304" pitchFamily="18" charset="0"/>
              </a:rPr>
              <a:t>only used by banks and other financial institutions that lend money. It's an important part of their risk </a:t>
            </a:r>
            <a:r>
              <a:rPr lang="en-IN" sz="2400" dirty="0" smtClean="0">
                <a:latin typeface="Times New Roman" panose="02020603050405020304" pitchFamily="18" charset="0"/>
                <a:cs typeface="Times New Roman" panose="02020603050405020304" pitchFamily="18" charset="0"/>
              </a:rPr>
              <a:t>calculations</a:t>
            </a:r>
          </a:p>
          <a:p>
            <a:pPr>
              <a:lnSpc>
                <a:spcPct val="120000"/>
              </a:lnSpc>
            </a:pPr>
            <a:endParaRPr lang="en-IN" sz="2400" dirty="0">
              <a:latin typeface="Times New Roman" panose="02020603050405020304" pitchFamily="18" charset="0"/>
              <a:cs typeface="Times New Roman" panose="02020603050405020304" pitchFamily="18" charset="0"/>
            </a:endParaRPr>
          </a:p>
          <a:p>
            <a:pPr marL="0" indent="0" algn="ctr">
              <a:lnSpc>
                <a:spcPct val="120000"/>
              </a:lnSpc>
              <a:buNone/>
            </a:pPr>
            <a:r>
              <a:rPr lang="en-IN" sz="3200" i="1" dirty="0">
                <a:latin typeface="Times New Roman" panose="02020603050405020304" pitchFamily="18" charset="0"/>
                <a:cs typeface="Times New Roman" panose="02020603050405020304" pitchFamily="18" charset="0"/>
              </a:rPr>
              <a:t>Expected Loss = PD * LGD * EAD</a:t>
            </a:r>
          </a:p>
          <a:p>
            <a:pPr marL="0" indent="0">
              <a:lnSpc>
                <a:spcPct val="12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1775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Times New Roman" panose="02020603050405020304" pitchFamily="18" charset="0"/>
                <a:cs typeface="Times New Roman" panose="02020603050405020304" pitchFamily="18" charset="0"/>
              </a:rPr>
              <a:t>An Example Of Expected Loss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00200"/>
            <a:ext cx="10515600" cy="4576763"/>
          </a:xfrm>
        </p:spPr>
        <p:txBody>
          <a:bodyPr>
            <a:normAutofit fontScale="92500" lnSpcReduction="20000"/>
          </a:bodyPr>
          <a:lstStyle/>
          <a:p>
            <a:pPr marL="0" indent="0">
              <a:lnSpc>
                <a:spcPct val="120000"/>
              </a:lnSpc>
              <a:buNone/>
            </a:pPr>
            <a:r>
              <a:rPr lang="en-IN" sz="2400" dirty="0" smtClean="0">
                <a:latin typeface="Times New Roman" panose="02020603050405020304" pitchFamily="18" charset="0"/>
                <a:cs typeface="Times New Roman" panose="02020603050405020304" pitchFamily="18" charset="0"/>
              </a:rPr>
              <a:t>Suppose Ashok requires a sum of  500,000 INR to purchase a house in Bangalore suburbs. His bank agrees to finance 80% of the total amount. So the bank extends a loan of 400,000 INR.</a:t>
            </a:r>
          </a:p>
          <a:p>
            <a:pPr marL="0" indent="0">
              <a:lnSpc>
                <a:spcPct val="120000"/>
              </a:lnSpc>
              <a:buNone/>
            </a:pPr>
            <a:r>
              <a:rPr lang="en-IN" sz="2400" dirty="0" smtClean="0">
                <a:latin typeface="Times New Roman" panose="02020603050405020304" pitchFamily="18" charset="0"/>
                <a:cs typeface="Times New Roman" panose="02020603050405020304" pitchFamily="18" charset="0"/>
              </a:rPr>
              <a:t>Few months later, Ashok has repaid 40,000 and the outstanding amount is 360,000. </a:t>
            </a:r>
            <a:r>
              <a:rPr lang="en-IN" sz="2400" dirty="0" smtClean="0">
                <a:latin typeface="Times New Roman" panose="02020603050405020304" pitchFamily="18" charset="0"/>
                <a:cs typeface="Times New Roman" panose="02020603050405020304" pitchFamily="18" charset="0"/>
              </a:rPr>
              <a:t>So the </a:t>
            </a:r>
            <a:r>
              <a:rPr lang="en-IN" sz="2400" b="1" dirty="0" smtClean="0">
                <a:latin typeface="Times New Roman" panose="02020603050405020304" pitchFamily="18" charset="0"/>
                <a:cs typeface="Times New Roman" panose="02020603050405020304" pitchFamily="18" charset="0"/>
              </a:rPr>
              <a:t>exposure at default is 360,000.</a:t>
            </a:r>
            <a:endParaRPr lang="en-IN" sz="2400" dirty="0" smtClean="0">
              <a:latin typeface="Times New Roman" panose="02020603050405020304" pitchFamily="18" charset="0"/>
              <a:cs typeface="Times New Roman" panose="02020603050405020304" pitchFamily="18" charset="0"/>
            </a:endParaRPr>
          </a:p>
          <a:p>
            <a:pPr marL="0" indent="0">
              <a:lnSpc>
                <a:spcPct val="120000"/>
              </a:lnSpc>
              <a:buNone/>
            </a:pPr>
            <a:r>
              <a:rPr lang="en-IN" sz="2400" dirty="0" smtClean="0">
                <a:latin typeface="Times New Roman" panose="02020603050405020304" pitchFamily="18" charset="0"/>
                <a:cs typeface="Times New Roman" panose="02020603050405020304" pitchFamily="18" charset="0"/>
              </a:rPr>
              <a:t>The bank has estimated that 1 out of 4 homeowners have defaulted in the past, so </a:t>
            </a:r>
            <a:r>
              <a:rPr lang="en-IN" sz="2400" b="1" dirty="0" smtClean="0">
                <a:latin typeface="Times New Roman" panose="02020603050405020304" pitchFamily="18" charset="0"/>
                <a:cs typeface="Times New Roman" panose="02020603050405020304" pitchFamily="18" charset="0"/>
              </a:rPr>
              <a:t>probability of default </a:t>
            </a:r>
            <a:r>
              <a:rPr lang="en-IN" sz="2400" dirty="0" smtClean="0">
                <a:latin typeface="Times New Roman" panose="02020603050405020304" pitchFamily="18" charset="0"/>
                <a:cs typeface="Times New Roman" panose="02020603050405020304" pitchFamily="18" charset="0"/>
              </a:rPr>
              <a:t>would therefore be </a:t>
            </a:r>
            <a:r>
              <a:rPr lang="en-IN" sz="2400" b="1" dirty="0" smtClean="0">
                <a:latin typeface="Times New Roman" panose="02020603050405020304" pitchFamily="18" charset="0"/>
                <a:cs typeface="Times New Roman" panose="02020603050405020304" pitchFamily="18" charset="0"/>
              </a:rPr>
              <a:t>25%</a:t>
            </a:r>
            <a:r>
              <a:rPr lang="en-IN" sz="2400" dirty="0" smtClean="0">
                <a:latin typeface="Times New Roman" panose="02020603050405020304" pitchFamily="18" charset="0"/>
                <a:cs typeface="Times New Roman" panose="02020603050405020304" pitchFamily="18" charset="0"/>
              </a:rPr>
              <a:t>. If Ashok defaults, the bank can sell the house for 342,000 and recover that amount.</a:t>
            </a:r>
          </a:p>
          <a:p>
            <a:pPr marL="0" indent="0">
              <a:lnSpc>
                <a:spcPct val="120000"/>
              </a:lnSpc>
              <a:buNone/>
            </a:pPr>
            <a:r>
              <a:rPr lang="en-IN" sz="2400" dirty="0" smtClean="0">
                <a:latin typeface="Times New Roman" panose="02020603050405020304" pitchFamily="18" charset="0"/>
                <a:cs typeface="Times New Roman" panose="02020603050405020304" pitchFamily="18" charset="0"/>
              </a:rPr>
              <a:t>The remaining unrecovered amount which is 18,000 gives rise to a </a:t>
            </a:r>
            <a:r>
              <a:rPr lang="en-IN" sz="2400" b="1" dirty="0" smtClean="0">
                <a:latin typeface="Times New Roman" panose="02020603050405020304" pitchFamily="18" charset="0"/>
                <a:cs typeface="Times New Roman" panose="02020603050405020304" pitchFamily="18" charset="0"/>
              </a:rPr>
              <a:t>loss given default of 5%</a:t>
            </a:r>
            <a:r>
              <a:rPr lang="en-IN" sz="2400" dirty="0" smtClean="0">
                <a:latin typeface="Times New Roman" panose="02020603050405020304" pitchFamily="18" charset="0"/>
                <a:cs typeface="Times New Roman" panose="02020603050405020304" pitchFamily="18" charset="0"/>
              </a:rPr>
              <a:t> (18000/360000).</a:t>
            </a:r>
          </a:p>
          <a:p>
            <a:pPr marL="0" indent="0">
              <a:lnSpc>
                <a:spcPct val="120000"/>
              </a:lnSpc>
              <a:buNone/>
            </a:pPr>
            <a:r>
              <a:rPr lang="en-IN" sz="2400" dirty="0" smtClean="0">
                <a:latin typeface="Times New Roman" panose="02020603050405020304" pitchFamily="18" charset="0"/>
                <a:cs typeface="Times New Roman" panose="02020603050405020304" pitchFamily="18" charset="0"/>
              </a:rPr>
              <a:t>Expected Loss = 25% * 5% * 360,000 = 4500 INR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9095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9193"/>
            <a:ext cx="10515600" cy="1325563"/>
          </a:xfrm>
        </p:spPr>
        <p:txBody>
          <a:bodyPr>
            <a:normAutofit/>
          </a:bodyPr>
          <a:lstStyle/>
          <a:p>
            <a:pPr algn="ctr"/>
            <a:r>
              <a:rPr lang="en-IN" sz="3600" dirty="0" smtClean="0">
                <a:latin typeface="Times New Roman" panose="02020603050405020304" pitchFamily="18" charset="0"/>
                <a:cs typeface="Times New Roman" panose="02020603050405020304" pitchFamily="18" charset="0"/>
              </a:rPr>
              <a:t>Python Case Study – Predicting PD, LGD and EAD</a:t>
            </a:r>
            <a:endParaRPr lang="en-IN" sz="3600" dirty="0"/>
          </a:p>
        </p:txBody>
      </p:sp>
      <p:sp>
        <p:nvSpPr>
          <p:cNvPr id="3" name="Content Placeholder 2"/>
          <p:cNvSpPr>
            <a:spLocks noGrp="1"/>
          </p:cNvSpPr>
          <p:nvPr>
            <p:ph idx="1"/>
          </p:nvPr>
        </p:nvSpPr>
        <p:spPr>
          <a:xfrm>
            <a:off x="838200" y="1704756"/>
            <a:ext cx="10515600" cy="4351338"/>
          </a:xfrm>
        </p:spPr>
        <p:txBody>
          <a:bodyPr>
            <a:noAutofit/>
          </a:bodyPr>
          <a:lstStyle/>
          <a:p>
            <a:pPr marL="0" indent="0">
              <a:lnSpc>
                <a:spcPct val="120000"/>
              </a:lnSpc>
              <a:buNone/>
            </a:pPr>
            <a:r>
              <a:rPr lang="en-IN" sz="2400" u="sng" dirty="0" smtClean="0">
                <a:latin typeface="Times New Roman" panose="02020603050405020304" pitchFamily="18" charset="0"/>
                <a:cs typeface="Times New Roman" panose="02020603050405020304" pitchFamily="18" charset="0"/>
              </a:rPr>
              <a:t>Objective: </a:t>
            </a:r>
          </a:p>
          <a:p>
            <a:pPr marL="0" indent="0">
              <a:lnSpc>
                <a:spcPct val="120000"/>
              </a:lnSpc>
              <a:buNone/>
            </a:pPr>
            <a:r>
              <a:rPr lang="en-IN" sz="2400" dirty="0" smtClean="0">
                <a:latin typeface="Times New Roman" panose="02020603050405020304" pitchFamily="18" charset="0"/>
                <a:cs typeface="Times New Roman" panose="02020603050405020304" pitchFamily="18" charset="0"/>
              </a:rPr>
              <a:t>Calculate Expected Loss with the predicted values of PD, LGD and EAD.</a:t>
            </a:r>
          </a:p>
          <a:p>
            <a:pPr marL="0" indent="0">
              <a:lnSpc>
                <a:spcPct val="120000"/>
              </a:lnSpc>
              <a:buNone/>
            </a:pPr>
            <a:r>
              <a:rPr lang="en-IN" sz="2400" u="sng" dirty="0" smtClean="0">
                <a:latin typeface="Times New Roman" panose="02020603050405020304" pitchFamily="18" charset="0"/>
                <a:cs typeface="Times New Roman" panose="02020603050405020304" pitchFamily="18" charset="0"/>
              </a:rPr>
              <a:t>Dataset</a:t>
            </a:r>
            <a:r>
              <a:rPr lang="en-IN" sz="2400" u="sng" dirty="0" smtClean="0">
                <a:latin typeface="Times New Roman" panose="02020603050405020304" pitchFamily="18" charset="0"/>
                <a:cs typeface="Times New Roman" panose="02020603050405020304" pitchFamily="18" charset="0"/>
              </a:rPr>
              <a:t>: </a:t>
            </a:r>
          </a:p>
          <a:p>
            <a:pPr marL="0" indent="0">
              <a:lnSpc>
                <a:spcPct val="120000"/>
              </a:lnSpc>
              <a:buNone/>
            </a:pPr>
            <a:r>
              <a:rPr lang="en-IN" sz="2400" dirty="0">
                <a:solidFill>
                  <a:prstClr val="black"/>
                </a:solidFill>
                <a:latin typeface="Times New Roman" panose="02020603050405020304" pitchFamily="18" charset="0"/>
                <a:cs typeface="Times New Roman" panose="02020603050405020304" pitchFamily="18" charset="0"/>
              </a:rPr>
              <a:t>Peer-to-peer dataset from </a:t>
            </a:r>
            <a:r>
              <a:rPr lang="en-IN" sz="2400" i="1" dirty="0" err="1" smtClean="0">
                <a:solidFill>
                  <a:prstClr val="black"/>
                </a:solidFill>
                <a:latin typeface="Times New Roman" panose="02020603050405020304" pitchFamily="18" charset="0"/>
                <a:cs typeface="Times New Roman" panose="02020603050405020304" pitchFamily="18" charset="0"/>
              </a:rPr>
              <a:t>LendingClub</a:t>
            </a:r>
            <a:r>
              <a:rPr lang="en-IN" sz="2400" i="1" dirty="0" smtClean="0">
                <a:solidFill>
                  <a:prstClr val="black"/>
                </a:solidFill>
                <a:latin typeface="Times New Roman" panose="02020603050405020304" pitchFamily="18" charset="0"/>
                <a:cs typeface="Times New Roman" panose="02020603050405020304" pitchFamily="18" charset="0"/>
              </a:rPr>
              <a:t> – </a:t>
            </a:r>
            <a:r>
              <a:rPr lang="en-IN" sz="2400" dirty="0" smtClean="0">
                <a:solidFill>
                  <a:prstClr val="black"/>
                </a:solidFill>
                <a:latin typeface="Times New Roman" panose="02020603050405020304" pitchFamily="18" charset="0"/>
                <a:cs typeface="Times New Roman" panose="02020603050405020304" pitchFamily="18" charset="0"/>
              </a:rPr>
              <a:t>same as the one used in the previous session, except for some additional features relevant for expected loss calculation, has been </a:t>
            </a:r>
            <a:r>
              <a:rPr lang="en-IN" sz="2400" dirty="0" smtClean="0">
                <a:solidFill>
                  <a:prstClr val="black"/>
                </a:solidFill>
                <a:latin typeface="Times New Roman" panose="02020603050405020304" pitchFamily="18" charset="0"/>
                <a:cs typeface="Times New Roman" panose="02020603050405020304" pitchFamily="18" charset="0"/>
              </a:rPr>
              <a:t>utilized.</a:t>
            </a:r>
            <a:endParaRPr lang="en-IN" sz="2400" dirty="0" smtClean="0">
              <a:solidFill>
                <a:prstClr val="black"/>
              </a:solidFill>
              <a:latin typeface="Times New Roman" panose="02020603050405020304" pitchFamily="18" charset="0"/>
              <a:cs typeface="Times New Roman" panose="02020603050405020304" pitchFamily="18" charset="0"/>
            </a:endParaRPr>
          </a:p>
          <a:p>
            <a:pPr marL="0" indent="0">
              <a:lnSpc>
                <a:spcPct val="120000"/>
              </a:lnSpc>
              <a:buNone/>
            </a:pPr>
            <a:r>
              <a:rPr lang="en-IN" sz="2400" dirty="0">
                <a:latin typeface="Times New Roman" panose="02020603050405020304" pitchFamily="18" charset="0"/>
                <a:cs typeface="Times New Roman" panose="02020603050405020304" pitchFamily="18" charset="0"/>
              </a:rPr>
              <a:t>We focus on the dataset </a:t>
            </a:r>
            <a:r>
              <a:rPr lang="en-IN" sz="2400" dirty="0" smtClean="0">
                <a:latin typeface="Times New Roman" panose="02020603050405020304" pitchFamily="18" charset="0"/>
                <a:cs typeface="Times New Roman" panose="02020603050405020304" pitchFamily="18" charset="0"/>
              </a:rPr>
              <a:t>which holds </a:t>
            </a:r>
            <a:r>
              <a:rPr lang="en-IN" sz="2400" dirty="0" smtClean="0">
                <a:latin typeface="Times New Roman" panose="02020603050405020304" pitchFamily="18" charset="0"/>
                <a:cs typeface="Times New Roman" panose="02020603050405020304" pitchFamily="18" charset="0"/>
              </a:rPr>
              <a:t>information from 2007-2018 Q4 </a:t>
            </a:r>
            <a:r>
              <a:rPr lang="en-IN" sz="2400" dirty="0">
                <a:latin typeface="Times New Roman" panose="02020603050405020304" pitchFamily="18" charset="0"/>
                <a:cs typeface="Times New Roman" panose="02020603050405020304" pitchFamily="18" charset="0"/>
              </a:rPr>
              <a:t>on </a:t>
            </a:r>
            <a:r>
              <a:rPr lang="en-IN" sz="2400" dirty="0" smtClean="0">
                <a:latin typeface="Times New Roman" panose="02020603050405020304" pitchFamily="18" charset="0"/>
                <a:cs typeface="Times New Roman" panose="02020603050405020304" pitchFamily="18" charset="0"/>
              </a:rPr>
              <a:t>those </a:t>
            </a:r>
            <a:r>
              <a:rPr lang="en-IN" sz="2400" dirty="0">
                <a:latin typeface="Times New Roman" panose="02020603050405020304" pitchFamily="18" charset="0"/>
                <a:cs typeface="Times New Roman" panose="02020603050405020304" pitchFamily="18" charset="0"/>
              </a:rPr>
              <a:t>customers </a:t>
            </a:r>
            <a:r>
              <a:rPr lang="en-IN" sz="2400" dirty="0" smtClean="0">
                <a:latin typeface="Times New Roman" panose="02020603050405020304" pitchFamily="18" charset="0"/>
                <a:cs typeface="Times New Roman" panose="02020603050405020304" pitchFamily="18" charset="0"/>
              </a:rPr>
              <a:t>with charged-off accounts. This in turn helps build models for PD, LGD and EAD.</a:t>
            </a:r>
            <a:endParaRPr lang="en-IN" sz="2400" dirty="0">
              <a:latin typeface="Times New Roman" panose="02020603050405020304" pitchFamily="18" charset="0"/>
              <a:cs typeface="Times New Roman" panose="02020603050405020304" pitchFamily="18" charset="0"/>
            </a:endParaRPr>
          </a:p>
          <a:p>
            <a:pPr marL="0" indent="0">
              <a:lnSpc>
                <a:spcPct val="12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9461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Python Case Study – Predicting PD, LGD and EAD</a:t>
            </a:r>
            <a:endParaRPr lang="en-IN" sz="3600" dirty="0"/>
          </a:p>
        </p:txBody>
      </p:sp>
      <p:sp>
        <p:nvSpPr>
          <p:cNvPr id="3" name="Content Placeholder 2"/>
          <p:cNvSpPr>
            <a:spLocks noGrp="1"/>
          </p:cNvSpPr>
          <p:nvPr>
            <p:ph idx="1"/>
          </p:nvPr>
        </p:nvSpPr>
        <p:spPr>
          <a:xfrm>
            <a:off x="838200" y="1690688"/>
            <a:ext cx="10515600" cy="4486275"/>
          </a:xfrm>
        </p:spPr>
        <p:txBody>
          <a:bodyPr>
            <a:normAutofit lnSpcReduction="10000"/>
          </a:bodyPr>
          <a:lstStyle/>
          <a:p>
            <a:pPr marL="0" indent="0">
              <a:lnSpc>
                <a:spcPct val="120000"/>
              </a:lnSpc>
              <a:buNone/>
            </a:pPr>
            <a:r>
              <a:rPr lang="en-IN" u="sng" dirty="0" smtClean="0">
                <a:latin typeface="Times New Roman" panose="02020603050405020304" pitchFamily="18" charset="0"/>
                <a:cs typeface="Times New Roman" panose="02020603050405020304" pitchFamily="18" charset="0"/>
              </a:rPr>
              <a:t>Data </a:t>
            </a:r>
            <a:r>
              <a:rPr lang="en-IN" u="sng" dirty="0" err="1" smtClean="0">
                <a:latin typeface="Times New Roman" panose="02020603050405020304" pitchFamily="18" charset="0"/>
                <a:cs typeface="Times New Roman" panose="02020603050405020304" pitchFamily="18" charset="0"/>
              </a:rPr>
              <a:t>Preprocessing</a:t>
            </a:r>
            <a:r>
              <a:rPr lang="en-IN" u="sng" dirty="0" smtClean="0">
                <a:latin typeface="Times New Roman" panose="02020603050405020304" pitchFamily="18" charset="0"/>
                <a:cs typeface="Times New Roman" panose="02020603050405020304" pitchFamily="18" charset="0"/>
              </a:rPr>
              <a:t>:</a:t>
            </a:r>
          </a:p>
          <a:p>
            <a:pPr>
              <a:lnSpc>
                <a:spcPct val="120000"/>
              </a:lnSpc>
            </a:pPr>
            <a:r>
              <a:rPr lang="en-IN" dirty="0">
                <a:latin typeface="Times New Roman" panose="02020603050405020304" pitchFamily="18" charset="0"/>
                <a:cs typeface="Times New Roman" panose="02020603050405020304" pitchFamily="18" charset="0"/>
              </a:rPr>
              <a:t>Feature standardization – wherein different levels of similar nature in a categorical feature are grouped into one level</a:t>
            </a:r>
          </a:p>
          <a:p>
            <a:pPr>
              <a:lnSpc>
                <a:spcPct val="120000"/>
              </a:lnSpc>
            </a:pPr>
            <a:r>
              <a:rPr lang="en-IN" dirty="0">
                <a:latin typeface="Times New Roman" panose="02020603050405020304" pitchFamily="18" charset="0"/>
                <a:cs typeface="Times New Roman" panose="02020603050405020304" pitchFamily="18" charset="0"/>
              </a:rPr>
              <a:t>Missing value imputation – identify and fix missing values</a:t>
            </a:r>
          </a:p>
          <a:p>
            <a:pPr>
              <a:lnSpc>
                <a:spcPct val="120000"/>
              </a:lnSpc>
            </a:pPr>
            <a:r>
              <a:rPr lang="en-IN" dirty="0" smtClean="0">
                <a:latin typeface="Times New Roman" panose="02020603050405020304" pitchFamily="18" charset="0"/>
                <a:cs typeface="Times New Roman" panose="02020603050405020304" pitchFamily="18" charset="0"/>
              </a:rPr>
              <a:t>Feature </a:t>
            </a:r>
            <a:r>
              <a:rPr lang="en-IN" dirty="0">
                <a:latin typeface="Times New Roman" panose="02020603050405020304" pitchFamily="18" charset="0"/>
                <a:cs typeface="Times New Roman" panose="02020603050405020304" pitchFamily="18" charset="0"/>
              </a:rPr>
              <a:t>Engineering – creating features based on existing features that encapsulate all the necessary information</a:t>
            </a:r>
          </a:p>
          <a:p>
            <a:pPr>
              <a:lnSpc>
                <a:spcPct val="120000"/>
              </a:lnSpc>
            </a:pPr>
            <a:r>
              <a:rPr lang="en-IN" dirty="0">
                <a:latin typeface="Times New Roman" panose="02020603050405020304" pitchFamily="18" charset="0"/>
                <a:cs typeface="Times New Roman" panose="02020603050405020304" pitchFamily="18" charset="0"/>
              </a:rPr>
              <a:t>Create dummies – binary columns to indicate the presence and absence of a specific information, encoded as ‘1’ and ‘0’ respectively</a:t>
            </a:r>
          </a:p>
          <a:p>
            <a:pPr marL="0" indent="0">
              <a:lnSpc>
                <a:spcPct val="120000"/>
              </a:lnSpc>
              <a:buNone/>
            </a:pPr>
            <a:endParaRPr lang="en-IN" dirty="0" smtClean="0">
              <a:latin typeface="Times New Roman" panose="02020603050405020304" pitchFamily="18" charset="0"/>
              <a:cs typeface="Times New Roman" panose="02020603050405020304" pitchFamily="18" charset="0"/>
            </a:endParaRPr>
          </a:p>
          <a:p>
            <a:pPr marL="0" indent="0">
              <a:lnSpc>
                <a:spcPct val="12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2446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Python Case Study – Predicting PD, LGD and EAD</a:t>
            </a:r>
            <a:endParaRPr lang="en-IN" sz="3600" dirty="0"/>
          </a:p>
        </p:txBody>
      </p:sp>
      <p:sp>
        <p:nvSpPr>
          <p:cNvPr id="3" name="Content Placeholder 2"/>
          <p:cNvSpPr>
            <a:spLocks noGrp="1"/>
          </p:cNvSpPr>
          <p:nvPr>
            <p:ph idx="1"/>
          </p:nvPr>
        </p:nvSpPr>
        <p:spPr>
          <a:xfrm>
            <a:off x="838200" y="1690688"/>
            <a:ext cx="10515600" cy="4486275"/>
          </a:xfrm>
        </p:spPr>
        <p:txBody>
          <a:bodyPr>
            <a:normAutofit fontScale="85000" lnSpcReduction="20000"/>
          </a:bodyPr>
          <a:lstStyle/>
          <a:p>
            <a:pPr marL="0" indent="0">
              <a:lnSpc>
                <a:spcPct val="120000"/>
              </a:lnSpc>
              <a:buNone/>
            </a:pPr>
            <a:r>
              <a:rPr lang="en-IN" u="sng" dirty="0" smtClean="0">
                <a:latin typeface="Times New Roman" panose="02020603050405020304" pitchFamily="18" charset="0"/>
                <a:cs typeface="Times New Roman" panose="02020603050405020304" pitchFamily="18" charset="0"/>
              </a:rPr>
              <a:t>Data </a:t>
            </a:r>
            <a:r>
              <a:rPr lang="en-IN" u="sng" dirty="0" err="1" smtClean="0">
                <a:latin typeface="Times New Roman" panose="02020603050405020304" pitchFamily="18" charset="0"/>
                <a:cs typeface="Times New Roman" panose="02020603050405020304" pitchFamily="18" charset="0"/>
              </a:rPr>
              <a:t>Preprocessing</a:t>
            </a:r>
            <a:r>
              <a:rPr lang="en-IN" u="sng" dirty="0" smtClean="0">
                <a:latin typeface="Times New Roman" panose="02020603050405020304" pitchFamily="18" charset="0"/>
                <a:cs typeface="Times New Roman" panose="02020603050405020304" pitchFamily="18" charset="0"/>
              </a:rPr>
              <a:t>:</a:t>
            </a:r>
          </a:p>
          <a:p>
            <a:pPr marL="0" indent="0">
              <a:lnSpc>
                <a:spcPct val="120000"/>
              </a:lnSpc>
              <a:buNone/>
            </a:pPr>
            <a:r>
              <a:rPr lang="en-IN" dirty="0" smtClean="0">
                <a:latin typeface="Times New Roman" panose="02020603050405020304" pitchFamily="18" charset="0"/>
                <a:cs typeface="Times New Roman" panose="02020603050405020304" pitchFamily="18" charset="0"/>
              </a:rPr>
              <a:t>Taking only the accounts that were charged-off:</a:t>
            </a:r>
          </a:p>
          <a:p>
            <a:pPr>
              <a:lnSpc>
                <a:spcPct val="120000"/>
              </a:lnSpc>
            </a:pPr>
            <a:r>
              <a:rPr lang="en-IN" dirty="0" smtClean="0">
                <a:latin typeface="Times New Roman" panose="02020603050405020304" pitchFamily="18" charset="0"/>
                <a:cs typeface="Times New Roman" panose="02020603050405020304" pitchFamily="18" charset="0"/>
              </a:rPr>
              <a:t>We </a:t>
            </a:r>
            <a:r>
              <a:rPr lang="en-IN" dirty="0">
                <a:latin typeface="Times New Roman" panose="02020603050405020304" pitchFamily="18" charset="0"/>
                <a:cs typeface="Times New Roman" panose="02020603050405020304" pitchFamily="18" charset="0"/>
              </a:rPr>
              <a:t>calculate the dependent variable for the LGD model: </a:t>
            </a:r>
            <a:r>
              <a:rPr lang="en-IN" b="1" dirty="0">
                <a:latin typeface="Times New Roman" panose="02020603050405020304" pitchFamily="18" charset="0"/>
                <a:cs typeface="Times New Roman" panose="02020603050405020304" pitchFamily="18" charset="0"/>
              </a:rPr>
              <a:t>recovery </a:t>
            </a:r>
            <a:r>
              <a:rPr lang="en-IN" b="1" dirty="0" smtClean="0">
                <a:latin typeface="Times New Roman" panose="02020603050405020304" pitchFamily="18" charset="0"/>
                <a:cs typeface="Times New Roman" panose="02020603050405020304" pitchFamily="18" charset="0"/>
              </a:rPr>
              <a:t>rate</a:t>
            </a:r>
            <a:r>
              <a:rPr lang="en-IN" dirty="0" smtClean="0">
                <a:latin typeface="Times New Roman" panose="02020603050405020304" pitchFamily="18" charset="0"/>
                <a:cs typeface="Times New Roman" panose="02020603050405020304" pitchFamily="18" charset="0"/>
              </a:rPr>
              <a:t>. It </a:t>
            </a:r>
            <a:r>
              <a:rPr lang="en-IN" dirty="0">
                <a:latin typeface="Times New Roman" panose="02020603050405020304" pitchFamily="18" charset="0"/>
                <a:cs typeface="Times New Roman" panose="02020603050405020304" pitchFamily="18" charset="0"/>
              </a:rPr>
              <a:t>is the ratio of recoveries and funded </a:t>
            </a:r>
            <a:r>
              <a:rPr lang="en-IN" dirty="0" smtClean="0">
                <a:latin typeface="Times New Roman" panose="02020603050405020304" pitchFamily="18" charset="0"/>
                <a:cs typeface="Times New Roman" panose="02020603050405020304" pitchFamily="18" charset="0"/>
              </a:rPr>
              <a:t>amount</a:t>
            </a:r>
          </a:p>
          <a:p>
            <a:pPr>
              <a:lnSpc>
                <a:spcPct val="120000"/>
              </a:lnSpc>
            </a:pPr>
            <a:r>
              <a:rPr lang="en-IN" dirty="0">
                <a:latin typeface="Times New Roman" panose="02020603050405020304" pitchFamily="18" charset="0"/>
                <a:cs typeface="Times New Roman" panose="02020603050405020304" pitchFamily="18" charset="0"/>
              </a:rPr>
              <a:t>We set recovery rates that are greater than 1 to 1 and recovery rates that are less than 0 to </a:t>
            </a:r>
            <a:r>
              <a:rPr lang="en-IN" dirty="0" smtClean="0">
                <a:latin typeface="Times New Roman" panose="02020603050405020304" pitchFamily="18" charset="0"/>
                <a:cs typeface="Times New Roman" panose="02020603050405020304" pitchFamily="18" charset="0"/>
              </a:rPr>
              <a:t>0</a:t>
            </a:r>
          </a:p>
          <a:p>
            <a:pPr>
              <a:lnSpc>
                <a:spcPct val="120000"/>
              </a:lnSpc>
            </a:pPr>
            <a:r>
              <a:rPr lang="en-IN" dirty="0">
                <a:latin typeface="Times New Roman" panose="02020603050405020304" pitchFamily="18" charset="0"/>
                <a:cs typeface="Times New Roman" panose="02020603050405020304" pitchFamily="18" charset="0"/>
              </a:rPr>
              <a:t>We calculate the dependent variable for the EAD model: </a:t>
            </a:r>
            <a:r>
              <a:rPr lang="en-IN" b="1" dirty="0">
                <a:latin typeface="Times New Roman" panose="02020603050405020304" pitchFamily="18" charset="0"/>
                <a:cs typeface="Times New Roman" panose="02020603050405020304" pitchFamily="18" charset="0"/>
              </a:rPr>
              <a:t>credit conversion factor</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It is the ratio of the difference of the amount used at the moment of default to the total funded </a:t>
            </a:r>
            <a:r>
              <a:rPr lang="en-IN" dirty="0" smtClean="0">
                <a:latin typeface="Times New Roman" panose="02020603050405020304" pitchFamily="18" charset="0"/>
                <a:cs typeface="Times New Roman" panose="02020603050405020304" pitchFamily="18" charset="0"/>
              </a:rPr>
              <a:t>amount</a:t>
            </a:r>
          </a:p>
          <a:p>
            <a:pPr>
              <a:lnSpc>
                <a:spcPct val="120000"/>
              </a:lnSpc>
            </a:pPr>
            <a:r>
              <a:rPr lang="en-IN" dirty="0">
                <a:latin typeface="Times New Roman" panose="02020603050405020304" pitchFamily="18" charset="0"/>
                <a:cs typeface="Times New Roman" panose="02020603050405020304" pitchFamily="18" charset="0"/>
              </a:rPr>
              <a:t>Encode recovery rate: 0 if recovery rate is 0 and 1 otherwise</a:t>
            </a:r>
          </a:p>
          <a:p>
            <a:pPr marL="0" indent="0">
              <a:lnSpc>
                <a:spcPct val="120000"/>
              </a:lnSpc>
              <a:buNone/>
            </a:pPr>
            <a:endParaRPr lang="en-IN" dirty="0" smtClean="0">
              <a:latin typeface="Times New Roman" panose="02020603050405020304" pitchFamily="18" charset="0"/>
              <a:cs typeface="Times New Roman" panose="02020603050405020304" pitchFamily="18" charset="0"/>
            </a:endParaRPr>
          </a:p>
          <a:p>
            <a:pPr marL="0" indent="0">
              <a:lnSpc>
                <a:spcPct val="12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33722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4620</TotalTime>
  <Words>2179</Words>
  <Application>Microsoft Office PowerPoint</Application>
  <PresentationFormat>Widescreen</PresentationFormat>
  <Paragraphs>117</Paragraphs>
  <Slides>16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 Math</vt:lpstr>
      <vt:lpstr>Times New Roman</vt:lpstr>
      <vt:lpstr>Office Theme</vt:lpstr>
      <vt:lpstr>Credit Analytics – Credit Default Modelling and predicting PD, loss given defaults (LGD) and exposure at defaults (EAD)</vt:lpstr>
      <vt:lpstr>Factors affecting Credit Risk Modeling</vt:lpstr>
      <vt:lpstr>Why is LGD Important?</vt:lpstr>
      <vt:lpstr>Why is EAD Important?</vt:lpstr>
      <vt:lpstr>Expected Loss</vt:lpstr>
      <vt:lpstr>An Example Of Expected Loss</vt:lpstr>
      <vt:lpstr>Python Case Study – Predicting PD, LGD and EAD</vt:lpstr>
      <vt:lpstr>Python Case Study – Predicting PD, LGD and EAD</vt:lpstr>
      <vt:lpstr>Python Case Study – Predicting PD, LGD and EAD</vt:lpstr>
      <vt:lpstr>Python Case Study – Predicting PD, LGD and EAD</vt:lpstr>
      <vt:lpstr>Python Case Study – Predicting PD, LGD and EAD</vt:lpstr>
      <vt:lpstr>Python Case Study – Predicting PD, LGD and EAD</vt:lpstr>
      <vt:lpstr>Python Case Study – Predicting PD, LGD and EAD</vt:lpstr>
      <vt:lpstr>Python Case Study – Predicting PD, LGD and EAD</vt:lpstr>
      <vt:lpstr>Python Case Study – Predicting PD, LGD and EAD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IN BANKING</dc:title>
  <dc:creator>Windows User</dc:creator>
  <cp:lastModifiedBy>Windows User</cp:lastModifiedBy>
  <cp:revision>130</cp:revision>
  <dcterms:created xsi:type="dcterms:W3CDTF">2021-05-17T06:29:12Z</dcterms:created>
  <dcterms:modified xsi:type="dcterms:W3CDTF">2021-06-23T03:34:41Z</dcterms:modified>
</cp:coreProperties>
</file>