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6" r:id="rId2"/>
    <p:sldId id="257" r:id="rId3"/>
    <p:sldId id="302" r:id="rId4"/>
    <p:sldId id="303" r:id="rId5"/>
    <p:sldId id="304" r:id="rId6"/>
    <p:sldId id="305" r:id="rId7"/>
    <p:sldId id="306" r:id="rId8"/>
    <p:sldId id="307" r:id="rId9"/>
    <p:sldId id="308" r:id="rId10"/>
    <p:sldId id="309" r:id="rId11"/>
    <p:sldId id="298" r:id="rId12"/>
    <p:sldId id="299" r:id="rId13"/>
    <p:sldId id="300" r:id="rId14"/>
    <p:sldId id="316" r:id="rId15"/>
    <p:sldId id="317" r:id="rId16"/>
    <p:sldId id="318" r:id="rId17"/>
    <p:sldId id="301" r:id="rId18"/>
    <p:sldId id="310" r:id="rId19"/>
    <p:sldId id="311" r:id="rId20"/>
    <p:sldId id="313" r:id="rId21"/>
    <p:sldId id="314" r:id="rId22"/>
    <p:sldId id="315" r:id="rId23"/>
    <p:sldId id="322" r:id="rId24"/>
    <p:sldId id="323" r:id="rId25"/>
    <p:sldId id="324" r:id="rId26"/>
    <p:sldId id="325" r:id="rId27"/>
    <p:sldId id="326" r:id="rId28"/>
    <p:sldId id="327" r:id="rId29"/>
    <p:sldId id="328" r:id="rId30"/>
    <p:sldId id="321" r:id="rId31"/>
    <p:sldId id="320" r:id="rId32"/>
    <p:sldId id="319" r:id="rId33"/>
    <p:sldId id="312" r:id="rId34"/>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9" autoAdjust="0"/>
    <p:restoredTop sz="91885" autoAdjust="0"/>
  </p:normalViewPr>
  <p:slideViewPr>
    <p:cSldViewPr snapToGrid="0">
      <p:cViewPr varScale="1">
        <p:scale>
          <a:sx n="63" d="100"/>
          <a:sy n="63" d="100"/>
        </p:scale>
        <p:origin x="868" y="5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4" d="100"/>
          <a:sy n="74" d="100"/>
        </p:scale>
        <p:origin x="192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40094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b="1" baseline="0" dirty="0" smtClean="0"/>
              <a:t>Image Link: </a:t>
            </a:r>
            <a:r>
              <a:rPr lang="en-IN" b="0" baseline="0" dirty="0" smtClean="0"/>
              <a:t>https://www.vecteezy.com/vector-art/2126283-bank-system-banner-with-icons-and-customers</a:t>
            </a:r>
          </a:p>
          <a:p>
            <a:endParaRPr lang="en-IN" b="0" baseline="0" dirty="0" smtClean="0"/>
          </a:p>
          <a:p>
            <a:r>
              <a:rPr lang="en-IN" b="1" baseline="0" dirty="0" smtClean="0"/>
              <a:t>Notes:</a:t>
            </a:r>
          </a:p>
          <a:p>
            <a:r>
              <a:rPr lang="en-IN" sz="1200" b="0" i="0" kern="1200" dirty="0" smtClean="0">
                <a:solidFill>
                  <a:schemeClr val="tx1"/>
                </a:solidFill>
                <a:effectLst/>
                <a:latin typeface="+mn-lt"/>
                <a:ea typeface="+mn-ea"/>
                <a:cs typeface="+mn-cs"/>
              </a:rPr>
              <a:t>For banking and financial service providers to succeed in today’s complex business scenario, it’s important and necessary to understand the needs and expectations of their customer base. Both the internal and external data sources associated with the banking and financial industry can be of great importance in product development and customer communication. This data can be further </a:t>
            </a:r>
            <a:r>
              <a:rPr lang="en-IN" sz="1200" b="0" i="0" kern="1200" dirty="0" err="1" smtClean="0">
                <a:solidFill>
                  <a:schemeClr val="tx1"/>
                </a:solidFill>
                <a:effectLst/>
                <a:latin typeface="+mn-lt"/>
                <a:ea typeface="+mn-ea"/>
                <a:cs typeface="+mn-cs"/>
              </a:rPr>
              <a:t>analyzed</a:t>
            </a:r>
            <a:r>
              <a:rPr lang="en-IN" sz="1200" b="0" i="0" kern="1200" dirty="0" smtClean="0">
                <a:solidFill>
                  <a:schemeClr val="tx1"/>
                </a:solidFill>
                <a:effectLst/>
                <a:latin typeface="+mn-lt"/>
                <a:ea typeface="+mn-ea"/>
                <a:cs typeface="+mn-cs"/>
              </a:rPr>
              <a:t> by leveraging customer analytics solutions to understand the customer expectation and need at a granular level. Banking industry players must have a strong customer segmentation policy to develop new product offerings to meet customer expectations.</a:t>
            </a:r>
            <a:endParaRPr lang="en-IN" b="0" dirty="0"/>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2</a:t>
            </a:fld>
            <a:endParaRPr lang="en-IN"/>
          </a:p>
        </p:txBody>
      </p:sp>
    </p:spTree>
    <p:extLst>
      <p:ext uri="{BB962C8B-B14F-4D97-AF65-F5344CB8AC3E}">
        <p14:creationId xmlns:p14="http://schemas.microsoft.com/office/powerpoint/2010/main" val="808635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45473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b="1" baseline="0" dirty="0" smtClean="0"/>
              <a:t>Image Link: </a:t>
            </a:r>
            <a:r>
              <a:rPr lang="en-IN" b="0" baseline="0" dirty="0" smtClean="0"/>
              <a:t>https://www.vecteezy.com/vector-art/2007128-data-analysis-and-statistics-concept-business-analytics-data-visualization-technology-isometric-investors-and-creative-providers-sit-and-discuss-providing-customer-flat-vector-illustration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smtClean="0"/>
              <a:t>Notes:</a:t>
            </a:r>
          </a:p>
          <a:p>
            <a:endParaRPr lang="en-IN" b="0" dirty="0" smtClean="0"/>
          </a:p>
          <a:p>
            <a:r>
              <a:rPr lang="en-IN" sz="1200" b="1" i="0" u="sng" kern="1200" dirty="0" smtClean="0">
                <a:solidFill>
                  <a:schemeClr val="tx1"/>
                </a:solidFill>
                <a:effectLst/>
                <a:latin typeface="+mn-lt"/>
                <a:ea typeface="+mn-ea"/>
                <a:cs typeface="+mn-cs"/>
              </a:rPr>
              <a:t>How can customer analytics help banking services?</a:t>
            </a:r>
            <a:endParaRPr lang="en-IN" sz="1200" b="0" i="0" kern="1200" dirty="0" smtClean="0">
              <a:solidFill>
                <a:schemeClr val="tx1"/>
              </a:solidFill>
              <a:effectLst/>
              <a:latin typeface="+mn-lt"/>
              <a:ea typeface="+mn-ea"/>
              <a:cs typeface="+mn-cs"/>
            </a:endParaRPr>
          </a:p>
          <a:p>
            <a:r>
              <a:rPr lang="en-IN" sz="1200" b="1" i="0" kern="1200" dirty="0" smtClean="0">
                <a:solidFill>
                  <a:schemeClr val="tx1"/>
                </a:solidFill>
                <a:effectLst/>
                <a:latin typeface="+mn-lt"/>
                <a:ea typeface="+mn-ea"/>
                <a:cs typeface="+mn-cs"/>
              </a:rPr>
              <a:t>1: Offers in-depth customer insights</a:t>
            </a: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Most of the banking and financial services providers are keen to gain granular insights on current and upcoming requirements of their customers. However </a:t>
            </a:r>
            <a:r>
              <a:rPr lang="en-IN" sz="1200" b="0" i="0" kern="1200" dirty="0" err="1" smtClean="0">
                <a:solidFill>
                  <a:schemeClr val="tx1"/>
                </a:solidFill>
                <a:effectLst/>
                <a:latin typeface="+mn-lt"/>
                <a:ea typeface="+mn-ea"/>
                <a:cs typeface="+mn-cs"/>
              </a:rPr>
              <a:t>behavioral</a:t>
            </a:r>
            <a:r>
              <a:rPr lang="en-IN" sz="1200" b="0" i="0" kern="1200" dirty="0" smtClean="0">
                <a:solidFill>
                  <a:schemeClr val="tx1"/>
                </a:solidFill>
                <a:effectLst/>
                <a:latin typeface="+mn-lt"/>
                <a:ea typeface="+mn-ea"/>
                <a:cs typeface="+mn-cs"/>
              </a:rPr>
              <a:t> insights are gaining importance as the preference of product usage has now become more differentiated.</a:t>
            </a:r>
          </a:p>
          <a:p>
            <a:r>
              <a:rPr lang="en-IN" sz="1200" b="1" i="0" kern="1200" dirty="0" smtClean="0">
                <a:solidFill>
                  <a:schemeClr val="tx1"/>
                </a:solidFill>
                <a:effectLst/>
                <a:latin typeface="+mn-lt"/>
                <a:ea typeface="+mn-ea"/>
                <a:cs typeface="+mn-cs"/>
              </a:rPr>
              <a:t>2: Managing customer experience</a:t>
            </a: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Using customer analytics for managing customer experience, helps banking and financial services providers in delivering personalized, interactions that assists customers with their daily financial needs. Moreover, customer analytics enables the real-time delivery of product or service offerings at the right time, which enhances the customer experience.</a:t>
            </a:r>
          </a:p>
          <a:p>
            <a:r>
              <a:rPr lang="en-IN" sz="1200" b="1" i="0" kern="1200" dirty="0" smtClean="0">
                <a:solidFill>
                  <a:schemeClr val="tx1"/>
                </a:solidFill>
                <a:effectLst/>
                <a:latin typeface="+mn-lt"/>
                <a:ea typeface="+mn-ea"/>
                <a:cs typeface="+mn-cs"/>
              </a:rPr>
              <a:t>3: Managing risks in banking and financial sector</a:t>
            </a: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Customer analytics in the banking sector is mostly used in curtailing risks and fraud management. The applications of customer analytics have expanded beyond providing purchase insights. It can also help in providing details on transaction patterns and even social media interactions. The integration of structured and unstructured data in banking services can also be leveraged for traditional risk management including pricing decisions.</a:t>
            </a:r>
          </a:p>
          <a:p>
            <a:r>
              <a:rPr lang="en-IN" sz="1200" b="1" i="0" kern="1200" dirty="0" smtClean="0">
                <a:solidFill>
                  <a:schemeClr val="tx1"/>
                </a:solidFill>
                <a:effectLst/>
                <a:latin typeface="+mn-lt"/>
                <a:ea typeface="+mn-ea"/>
                <a:cs typeface="+mn-cs"/>
              </a:rPr>
              <a:t>4: Enhances marketing efforts</a:t>
            </a: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From the very beginning customer analytics in banking and financial sector has been used in devising marketing strategies. The potential of customer analytics to draw customer insights helps organizations to design their marketing communication. Banking and financial services providers now can make unique offers based on available customer data. This helps banking services providers to improve the efficiency of marketing spending and improve sales.</a:t>
            </a:r>
          </a:p>
          <a:p>
            <a:endParaRPr lang="en-IN" b="0" dirty="0"/>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3</a:t>
            </a:fld>
            <a:endParaRPr lang="en-IN"/>
          </a:p>
        </p:txBody>
      </p:sp>
    </p:spTree>
    <p:extLst>
      <p:ext uri="{BB962C8B-B14F-4D97-AF65-F5344CB8AC3E}">
        <p14:creationId xmlns:p14="http://schemas.microsoft.com/office/powerpoint/2010/main" val="150575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b="1" baseline="0" dirty="0" smtClean="0"/>
              <a:t>Image Link: </a:t>
            </a:r>
            <a:r>
              <a:rPr lang="en-IN" b="0" baseline="0" dirty="0" smtClean="0"/>
              <a:t>https://www.vecteezy.com/vector-art/1434714-digital-marketing-set-with-people-in-various-scenes</a:t>
            </a:r>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4</a:t>
            </a:fld>
            <a:endParaRPr lang="en-IN"/>
          </a:p>
        </p:txBody>
      </p:sp>
    </p:spTree>
    <p:extLst>
      <p:ext uri="{BB962C8B-B14F-4D97-AF65-F5344CB8AC3E}">
        <p14:creationId xmlns:p14="http://schemas.microsoft.com/office/powerpoint/2010/main" val="1932022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b="1" baseline="0" dirty="0" smtClean="0"/>
              <a:t>Image Link:</a:t>
            </a:r>
            <a:endParaRPr lang="en-IN" b="0" baseline="0" dirty="0" smtClean="0"/>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5</a:t>
            </a:fld>
            <a:endParaRPr lang="en-IN"/>
          </a:p>
        </p:txBody>
      </p:sp>
    </p:spTree>
    <p:extLst>
      <p:ext uri="{BB962C8B-B14F-4D97-AF65-F5344CB8AC3E}">
        <p14:creationId xmlns:p14="http://schemas.microsoft.com/office/powerpoint/2010/main" val="138925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b="1" baseline="0" dirty="0" smtClean="0"/>
              <a:t>Image Link: </a:t>
            </a:r>
            <a:r>
              <a:rPr lang="en-IN" b="0" baseline="0" dirty="0" smtClean="0"/>
              <a:t>https://www.pointillist.com/blog/reduce-churn-customer-journey-analytics/</a:t>
            </a:r>
          </a:p>
          <a:p>
            <a:endParaRPr lang="en-IN" b="0" baseline="0" dirty="0" smtClean="0"/>
          </a:p>
          <a:p>
            <a:r>
              <a:rPr lang="en-IN" b="1" baseline="0" dirty="0" smtClean="0"/>
              <a:t>Notes:</a:t>
            </a:r>
          </a:p>
          <a:p>
            <a:pPr rtl="0"/>
            <a:r>
              <a:rPr lang="en-IN" sz="1200" b="1" i="0" kern="1200" dirty="0" smtClean="0">
                <a:solidFill>
                  <a:schemeClr val="tx1"/>
                </a:solidFill>
                <a:effectLst/>
                <a:latin typeface="+mn-lt"/>
                <a:ea typeface="+mn-ea"/>
                <a:cs typeface="+mn-cs"/>
              </a:rPr>
              <a:t>Defining Churn:</a:t>
            </a:r>
            <a:r>
              <a:rPr lang="en-IN" sz="1200" b="0" i="0" kern="1200" dirty="0" smtClean="0">
                <a:solidFill>
                  <a:schemeClr val="tx1"/>
                </a:solidFill>
                <a:effectLst/>
                <a:latin typeface="+mn-lt"/>
                <a:ea typeface="+mn-ea"/>
                <a:cs typeface="+mn-cs"/>
              </a:rPr>
              <a:t> The key to extracting meaningful predictive insights is in defining the problem statement building blocks as accurately as possible. In the case of customer churn, it starts with defining what is considered as a “churn event”.</a:t>
            </a:r>
          </a:p>
          <a:p>
            <a:pPr rtl="0"/>
            <a:r>
              <a:rPr lang="en-IN" sz="1200" b="0" i="0" kern="1200" dirty="0" smtClean="0">
                <a:solidFill>
                  <a:schemeClr val="tx1"/>
                </a:solidFill>
                <a:effectLst/>
                <a:latin typeface="+mn-lt"/>
                <a:ea typeface="+mn-ea"/>
                <a:cs typeface="+mn-cs"/>
              </a:rPr>
              <a:t>In general, churn is expressed as a degree of customer inactivity or disengagement, observed over a given time. This manifests within the data in various forms such as the </a:t>
            </a:r>
            <a:r>
              <a:rPr lang="en-IN" sz="1200" b="0" i="0" kern="1200" dirty="0" err="1" smtClean="0">
                <a:solidFill>
                  <a:schemeClr val="tx1"/>
                </a:solidFill>
                <a:effectLst/>
                <a:latin typeface="+mn-lt"/>
                <a:ea typeface="+mn-ea"/>
                <a:cs typeface="+mn-cs"/>
              </a:rPr>
              <a:t>recency</a:t>
            </a:r>
            <a:r>
              <a:rPr lang="en-IN" sz="1200" b="0" i="0" kern="1200" dirty="0" smtClean="0">
                <a:solidFill>
                  <a:schemeClr val="tx1"/>
                </a:solidFill>
                <a:effectLst/>
                <a:latin typeface="+mn-lt"/>
                <a:ea typeface="+mn-ea"/>
                <a:cs typeface="+mn-cs"/>
              </a:rPr>
              <a:t> of account actions or change in the account balance. For example, in the case of HNW (High Net-Worth) customers, it is useful to define churn based on the rate of decline of assets over a specified period. There could be an instance where a customer may be highly active in terms of account operations but has effectively pulled out more than 50% of her assets in the last six months.</a:t>
            </a:r>
          </a:p>
          <a:p>
            <a:pPr rtl="0"/>
            <a:r>
              <a:rPr lang="en-IN" sz="1200" b="0" i="0" kern="1200" dirty="0" smtClean="0">
                <a:solidFill>
                  <a:schemeClr val="tx1"/>
                </a:solidFill>
                <a:effectLst/>
                <a:latin typeface="+mn-lt"/>
                <a:ea typeface="+mn-ea"/>
                <a:cs typeface="+mn-cs"/>
              </a:rPr>
              <a:t>Another aspect of the business problem is </a:t>
            </a:r>
            <a:r>
              <a:rPr lang="en-IN" sz="1200" b="0" i="1" kern="1200" dirty="0" smtClean="0">
                <a:solidFill>
                  <a:schemeClr val="tx1"/>
                </a:solidFill>
                <a:effectLst/>
                <a:latin typeface="+mn-lt"/>
                <a:ea typeface="+mn-ea"/>
                <a:cs typeface="+mn-cs"/>
              </a:rPr>
              <a:t>how early</a:t>
            </a:r>
            <a:r>
              <a:rPr lang="en-IN" sz="1200" b="0" i="0" kern="1200" dirty="0" smtClean="0">
                <a:solidFill>
                  <a:schemeClr val="tx1"/>
                </a:solidFill>
                <a:effectLst/>
                <a:latin typeface="+mn-lt"/>
                <a:ea typeface="+mn-ea"/>
                <a:cs typeface="+mn-cs"/>
              </a:rPr>
              <a:t> do you want the model to predict? A prediction that is too far out may be less accurate. On the other hand, a short prediction horizon may fare better in accuracy, but it could be too late to intervene once the customer has already made her mind up.</a:t>
            </a:r>
          </a:p>
          <a:p>
            <a:pPr rtl="0"/>
            <a:r>
              <a:rPr lang="en-IN" sz="1200" b="0" i="0" kern="1200" dirty="0" smtClean="0">
                <a:solidFill>
                  <a:schemeClr val="tx1"/>
                </a:solidFill>
                <a:effectLst/>
                <a:latin typeface="+mn-lt"/>
                <a:ea typeface="+mn-ea"/>
                <a:cs typeface="+mn-cs"/>
              </a:rPr>
              <a:t>Finally, it is crucial to determine if churn has to be defined at a product level (customer likely to disengage with a particular product, like discontinuing a credit card) or at the relationship level (customer likely to disengage with the bank itself). When the data is </a:t>
            </a:r>
            <a:r>
              <a:rPr lang="en-IN" sz="1200" b="0" i="0" kern="1200" dirty="0" err="1" smtClean="0">
                <a:solidFill>
                  <a:schemeClr val="tx1"/>
                </a:solidFill>
                <a:effectLst/>
                <a:latin typeface="+mn-lt"/>
                <a:ea typeface="+mn-ea"/>
                <a:cs typeface="+mn-cs"/>
              </a:rPr>
              <a:t>analyzed</a:t>
            </a:r>
            <a:r>
              <a:rPr lang="en-IN" sz="1200" b="0" i="0" kern="1200" dirty="0" smtClean="0">
                <a:solidFill>
                  <a:schemeClr val="tx1"/>
                </a:solidFill>
                <a:effectLst/>
                <a:latin typeface="+mn-lt"/>
                <a:ea typeface="+mn-ea"/>
                <a:cs typeface="+mn-cs"/>
              </a:rPr>
              <a:t> at a relationship level, you get a better understanding of the customer’s point of view. For example, excessive withdrawal from one’s savings account could be a down payment for a house or funding for college tuition. Such insights into customer life events are very powerful not only to prevent churn but also to cross-sell complementing products which can further strengthen the relationship.</a:t>
            </a:r>
          </a:p>
          <a:p>
            <a:endParaRPr lang="en-IN" b="0" baseline="0" dirty="0" smtClean="0"/>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6</a:t>
            </a:fld>
            <a:endParaRPr lang="en-IN"/>
          </a:p>
        </p:txBody>
      </p:sp>
    </p:spTree>
    <p:extLst>
      <p:ext uri="{BB962C8B-B14F-4D97-AF65-F5344CB8AC3E}">
        <p14:creationId xmlns:p14="http://schemas.microsoft.com/office/powerpoint/2010/main" val="475170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b="1" baseline="0" dirty="0" smtClean="0"/>
              <a:t>Image Link: </a:t>
            </a:r>
            <a:r>
              <a:rPr lang="en-IN" b="0" baseline="0" dirty="0" smtClean="0"/>
              <a:t>https://www.vecteezy.com/vector-art/1879468-search-and-find-store-location-looking-for-store-with-data-security-protection-promote-to-get-customers-flat-vector-illustration-for-landing-page-web-website-banner-mobile-apps-flyer-poster</a:t>
            </a:r>
          </a:p>
          <a:p>
            <a:endParaRPr lang="en-IN" b="0" baseline="0" dirty="0" smtClean="0"/>
          </a:p>
          <a:p>
            <a:r>
              <a:rPr lang="en-IN" b="1" baseline="0" dirty="0" smtClean="0"/>
              <a:t>Notes:</a:t>
            </a:r>
          </a:p>
          <a:p>
            <a:r>
              <a:rPr lang="en-IN" sz="1200" b="1" i="0" kern="1200" dirty="0" smtClean="0">
                <a:solidFill>
                  <a:schemeClr val="tx1"/>
                </a:solidFill>
                <a:effectLst/>
                <a:latin typeface="+mn-lt"/>
                <a:ea typeface="+mn-ea"/>
                <a:cs typeface="+mn-cs"/>
              </a:rPr>
              <a:t>Building a Customer 360 view:</a:t>
            </a:r>
            <a:r>
              <a:rPr lang="en-IN" sz="1200" b="0" i="0" kern="1200" dirty="0" smtClean="0">
                <a:solidFill>
                  <a:schemeClr val="tx1"/>
                </a:solidFill>
                <a:effectLst/>
                <a:latin typeface="+mn-lt"/>
                <a:ea typeface="+mn-ea"/>
                <a:cs typeface="+mn-cs"/>
              </a:rPr>
              <a:t> One of the first milestones in using machine learning and advanced analytics to predict a churn event is to capture and represent all key aspects of a customer’s relationship with the bank. Building this Customer 360 data mart in a scalable, phased manner is the foundation for not just churn prediction, but also for other use cases such as cross-sell/upsell recommendation, customer lifetime value calculation, etc. In addition to customer demographics and profile indicators, other major subject areas in the data mart can include transactions on current and savings accounts, investment activities, product ownership (line of credit, insurance, and cards), channel-wise activity, campaign response, and customer service interactions. All these help in bringing various aspects of customer touchpoints and activities into a single snapshot.</a:t>
            </a:r>
            <a:endParaRPr lang="en-IN" b="0" baseline="0" dirty="0" smtClean="0"/>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7</a:t>
            </a:fld>
            <a:endParaRPr lang="en-IN"/>
          </a:p>
        </p:txBody>
      </p:sp>
    </p:spTree>
    <p:extLst>
      <p:ext uri="{BB962C8B-B14F-4D97-AF65-F5344CB8AC3E}">
        <p14:creationId xmlns:p14="http://schemas.microsoft.com/office/powerpoint/2010/main" val="1661066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b="1" baseline="0" dirty="0" smtClean="0"/>
              <a:t>Image Link: </a:t>
            </a:r>
            <a:r>
              <a:rPr lang="en-IN" b="0" baseline="0" dirty="0" smtClean="0"/>
              <a:t>https://www.vecteezy.com/vector-art/457268-deep-learning-illustration-concept-modern-flat-design-concept-of-web-page-design-for-website-and-mobile-website-vector-illustration</a:t>
            </a:r>
          </a:p>
          <a:p>
            <a:endParaRPr lang="en-IN" b="0" baseline="0" dirty="0" smtClean="0"/>
          </a:p>
          <a:p>
            <a:r>
              <a:rPr lang="en-IN" b="1" baseline="0" dirty="0" smtClean="0"/>
              <a:t>Notes:</a:t>
            </a:r>
          </a:p>
          <a:p>
            <a:r>
              <a:rPr lang="en-IN" sz="1200" b="1" i="0" kern="1200" dirty="0" smtClean="0">
                <a:solidFill>
                  <a:schemeClr val="tx1"/>
                </a:solidFill>
                <a:effectLst/>
                <a:latin typeface="+mn-lt"/>
                <a:ea typeface="+mn-ea"/>
                <a:cs typeface="+mn-cs"/>
              </a:rPr>
              <a:t>Feature Engineering: </a:t>
            </a:r>
            <a:r>
              <a:rPr lang="en-IN" sz="1200" b="0" i="0" kern="1200" dirty="0" smtClean="0">
                <a:solidFill>
                  <a:schemeClr val="tx1"/>
                </a:solidFill>
                <a:effectLst/>
                <a:latin typeface="+mn-lt"/>
                <a:ea typeface="+mn-ea"/>
                <a:cs typeface="+mn-cs"/>
              </a:rPr>
              <a:t>Feature engineering is the process of using domain knowledge of the data to create features that make machine learning algorithms work. It plays a pivotal role in defining and creating data elements that capture customer </a:t>
            </a:r>
            <a:r>
              <a:rPr lang="en-IN" sz="1200" b="0" i="0" kern="1200" dirty="0" err="1" smtClean="0">
                <a:solidFill>
                  <a:schemeClr val="tx1"/>
                </a:solidFill>
                <a:effectLst/>
                <a:latin typeface="+mn-lt"/>
                <a:ea typeface="+mn-ea"/>
                <a:cs typeface="+mn-cs"/>
              </a:rPr>
              <a:t>behavior</a:t>
            </a:r>
            <a:r>
              <a:rPr lang="en-IN" sz="1200" b="0" i="0" kern="1200" dirty="0" smtClean="0">
                <a:solidFill>
                  <a:schemeClr val="tx1"/>
                </a:solidFill>
                <a:effectLst/>
                <a:latin typeface="+mn-lt"/>
                <a:ea typeface="+mn-ea"/>
                <a:cs typeface="+mn-cs"/>
              </a:rPr>
              <a:t>. For example, two accounts with the same monthly closing balance can be hard to tell apart. However, feature engineering can add a stochastic process (time dimension) to the same data so that algorithms can distinguish whether the monthly closing balance amount is a deviation from what is </a:t>
            </a:r>
            <a:r>
              <a:rPr lang="en-IN" sz="1200" b="0" i="1" kern="1200" dirty="0" smtClean="0">
                <a:solidFill>
                  <a:schemeClr val="tx1"/>
                </a:solidFill>
                <a:effectLst/>
                <a:latin typeface="+mn-lt"/>
                <a:ea typeface="+mn-ea"/>
                <a:cs typeface="+mn-cs"/>
              </a:rPr>
              <a:t>usually</a:t>
            </a:r>
            <a:r>
              <a:rPr lang="en-IN" sz="1200" b="0" i="0" kern="1200" dirty="0" smtClean="0">
                <a:solidFill>
                  <a:schemeClr val="tx1"/>
                </a:solidFill>
                <a:effectLst/>
                <a:latin typeface="+mn-lt"/>
                <a:ea typeface="+mn-ea"/>
                <a:cs typeface="+mn-cs"/>
              </a:rPr>
              <a:t> </a:t>
            </a:r>
            <a:r>
              <a:rPr lang="en-IN" sz="1200" b="0" i="1" kern="1200" dirty="0" smtClean="0">
                <a:solidFill>
                  <a:schemeClr val="tx1"/>
                </a:solidFill>
                <a:effectLst/>
                <a:latin typeface="+mn-lt"/>
                <a:ea typeface="+mn-ea"/>
                <a:cs typeface="+mn-cs"/>
              </a:rPr>
              <a:t>expected</a:t>
            </a:r>
            <a:r>
              <a:rPr lang="en-IN" sz="1200" b="0" i="0" kern="1200" dirty="0" smtClean="0">
                <a:solidFill>
                  <a:schemeClr val="tx1"/>
                </a:solidFill>
                <a:effectLst/>
                <a:latin typeface="+mn-lt"/>
                <a:ea typeface="+mn-ea"/>
                <a:cs typeface="+mn-cs"/>
              </a:rPr>
              <a:t> from the customer. Basic indicators like net balance outflow in the last few months, to more nuanced indicators like rate of change of average gap between bill payments made, can prove effective in providing early warning signals of impending churn. It is imperative to actively involve the business stakeholders in this stage to identify potentially useful indicators based on their collective experience. Features can represent “symptoms” of churn, like increasing withdrawals or dormant accounts, or, can represent the “drivers” of churns itself – such as difficult online experience, poor customer service or heavy fees on ATM withdrawals. Creative ways of mining insights from textual feedback (sentiment analysis) such as conversation notes from customer service, a bad experience with a poorly performing relationship manager, and interaction at various online and offline customer touchpoints create new features that are very effective in capturing intent to churn. Similarly, external data such as competitor offers, localized macroeconomic indicators, when combined with internal data provide powerful insights into customer </a:t>
            </a:r>
            <a:r>
              <a:rPr lang="en-IN" sz="1200" b="0" i="0" kern="1200" dirty="0" err="1" smtClean="0">
                <a:solidFill>
                  <a:schemeClr val="tx1"/>
                </a:solidFill>
                <a:effectLst/>
                <a:latin typeface="+mn-lt"/>
                <a:ea typeface="+mn-ea"/>
                <a:cs typeface="+mn-cs"/>
              </a:rPr>
              <a:t>behavior</a:t>
            </a:r>
            <a:r>
              <a:rPr lang="en-IN" sz="1200" b="0" i="0" kern="1200" dirty="0" smtClean="0">
                <a:solidFill>
                  <a:schemeClr val="tx1"/>
                </a:solidFill>
                <a:effectLst/>
                <a:latin typeface="+mn-lt"/>
                <a:ea typeface="+mn-ea"/>
                <a:cs typeface="+mn-cs"/>
              </a:rPr>
              <a:t>.</a:t>
            </a:r>
            <a:endParaRPr lang="en-IN" b="0" baseline="0" dirty="0" smtClean="0"/>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8</a:t>
            </a:fld>
            <a:endParaRPr lang="en-IN"/>
          </a:p>
        </p:txBody>
      </p:sp>
    </p:spTree>
    <p:extLst>
      <p:ext uri="{BB962C8B-B14F-4D97-AF65-F5344CB8AC3E}">
        <p14:creationId xmlns:p14="http://schemas.microsoft.com/office/powerpoint/2010/main" val="4255912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b="1" baseline="0" dirty="0" smtClean="0"/>
              <a:t>Image Link: </a:t>
            </a:r>
            <a:r>
              <a:rPr lang="en-IN" b="0" baseline="0" dirty="0" smtClean="0"/>
              <a:t>https://www.nature.com/articles/s41591-020-01197-2?utm_source=other&amp;utm_medium=other&amp;utm_content=null&amp;utm_campaign=JRCN_1_DD01_CN_NatureRJ_article_paid_XMOL</a:t>
            </a:r>
          </a:p>
          <a:p>
            <a:endParaRPr lang="en-IN" b="0" baseline="0" dirty="0" smtClean="0"/>
          </a:p>
          <a:p>
            <a:r>
              <a:rPr lang="en-IN" b="1" baseline="0" dirty="0" smtClean="0"/>
              <a:t>Notes:</a:t>
            </a:r>
          </a:p>
          <a:p>
            <a:pPr rtl="0"/>
            <a:r>
              <a:rPr lang="en-IN" sz="1200" b="1" i="0" kern="1200" dirty="0" smtClean="0">
                <a:solidFill>
                  <a:schemeClr val="tx1"/>
                </a:solidFill>
                <a:effectLst/>
                <a:latin typeface="+mn-lt"/>
                <a:ea typeface="+mn-ea"/>
                <a:cs typeface="+mn-cs"/>
              </a:rPr>
              <a:t>Machine Learning models: </a:t>
            </a:r>
            <a:r>
              <a:rPr lang="en-IN" sz="1200" b="0" i="0" kern="1200" dirty="0" smtClean="0">
                <a:solidFill>
                  <a:schemeClr val="tx1"/>
                </a:solidFill>
                <a:effectLst/>
                <a:latin typeface="+mn-lt"/>
                <a:ea typeface="+mn-ea"/>
                <a:cs typeface="+mn-cs"/>
              </a:rPr>
              <a:t>Churn prediction falls under the typical classification problem category. From the tried and tested logistic regression techniques to complex tree-based techniques like XG Boost, the key is to identify the technique that offers the right balance of interpretability and performance. While complex algorithms like random forest and </a:t>
            </a:r>
            <a:r>
              <a:rPr lang="en-IN" sz="1200" b="0" i="0" kern="1200" dirty="0" err="1" smtClean="0">
                <a:solidFill>
                  <a:schemeClr val="tx1"/>
                </a:solidFill>
                <a:effectLst/>
                <a:latin typeface="+mn-lt"/>
                <a:ea typeface="+mn-ea"/>
                <a:cs typeface="+mn-cs"/>
              </a:rPr>
              <a:t>XGBoost</a:t>
            </a:r>
            <a:r>
              <a:rPr lang="en-IN" sz="1200" b="0" i="0" kern="1200" dirty="0" smtClean="0">
                <a:solidFill>
                  <a:schemeClr val="tx1"/>
                </a:solidFill>
                <a:effectLst/>
                <a:latin typeface="+mn-lt"/>
                <a:ea typeface="+mn-ea"/>
                <a:cs typeface="+mn-cs"/>
              </a:rPr>
              <a:t> capture non-linear patterns in data and handle null values (which can be quite common!) quite comfortably, logistic regression offers a more transparent and intuitive explanation of the impact of each variable on the predicted outcome. It is always advisable to validate the model on at least two to three time periods outside its training dataset and check for consistency in predictions across seasons.</a:t>
            </a:r>
          </a:p>
          <a:p>
            <a:pPr rtl="0"/>
            <a:r>
              <a:rPr lang="en-IN" sz="1200" b="0" i="0" kern="1200" dirty="0" smtClean="0">
                <a:solidFill>
                  <a:schemeClr val="tx1"/>
                </a:solidFill>
                <a:effectLst/>
                <a:latin typeface="+mn-lt"/>
                <a:ea typeface="+mn-ea"/>
                <a:cs typeface="+mn-cs"/>
              </a:rPr>
              <a:t>Apart from providing the business teams with a regularly updated churn score for each customer, it is highly advisable to list the top predictors (cause) and their relative influence (effect) for each customer. This helps in driving the right conversations at the time of intervention.</a:t>
            </a:r>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9</a:t>
            </a:fld>
            <a:endParaRPr lang="en-IN"/>
          </a:p>
        </p:txBody>
      </p:sp>
    </p:spTree>
    <p:extLst>
      <p:ext uri="{BB962C8B-B14F-4D97-AF65-F5344CB8AC3E}">
        <p14:creationId xmlns:p14="http://schemas.microsoft.com/office/powerpoint/2010/main" val="1863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b="1" baseline="0" dirty="0" smtClean="0"/>
              <a:t>Image Link: </a:t>
            </a:r>
            <a:r>
              <a:rPr lang="en-IN" b="0" baseline="0" dirty="0" smtClean="0"/>
              <a:t>https://www.vecteezy.com/vector-art/2106213-online-customers-survey-concept</a:t>
            </a:r>
          </a:p>
          <a:p>
            <a:endParaRPr lang="en-IN" b="0" baseline="0" dirty="0" smtClean="0"/>
          </a:p>
          <a:p>
            <a:r>
              <a:rPr lang="en-IN" b="1" baseline="0" dirty="0" smtClean="0"/>
              <a:t>Notes:</a:t>
            </a:r>
          </a:p>
          <a:p>
            <a:pPr rtl="0"/>
            <a:r>
              <a:rPr lang="en-IN" sz="1200" b="1" i="0" kern="1200" dirty="0" smtClean="0">
                <a:solidFill>
                  <a:schemeClr val="tx1"/>
                </a:solidFill>
                <a:effectLst/>
                <a:latin typeface="+mn-lt"/>
                <a:ea typeface="+mn-ea"/>
                <a:cs typeface="+mn-cs"/>
              </a:rPr>
              <a:t>Business Adoption: Driving Business Adoption</a:t>
            </a:r>
            <a:endParaRPr lang="en-IN" sz="1200" b="0" i="0" kern="1200" dirty="0" smtClean="0">
              <a:solidFill>
                <a:schemeClr val="tx1"/>
              </a:solidFill>
              <a:effectLst/>
              <a:latin typeface="+mn-lt"/>
              <a:ea typeface="+mn-ea"/>
              <a:cs typeface="+mn-cs"/>
            </a:endParaRPr>
          </a:p>
          <a:p>
            <a:pPr rtl="0"/>
            <a:r>
              <a:rPr lang="en-IN" sz="1200" b="0" i="0" kern="1200" dirty="0" smtClean="0">
                <a:solidFill>
                  <a:schemeClr val="tx1"/>
                </a:solidFill>
                <a:effectLst/>
                <a:latin typeface="+mn-lt"/>
                <a:ea typeface="+mn-ea"/>
                <a:cs typeface="+mn-cs"/>
              </a:rPr>
              <a:t>Driving business adoption is one of the most challenging activities and requires orchestrated effort from all the stakeholders involved. It starts with effectively demonstrating the model’s predictive power for a recent historical period and running several simulations to measure the effectiveness of the model and associated strategy. Claims such as ‘</a:t>
            </a:r>
            <a:r>
              <a:rPr lang="en-IN" sz="1200" b="1" i="0" kern="1200" dirty="0" smtClean="0">
                <a:solidFill>
                  <a:schemeClr val="tx1"/>
                </a:solidFill>
                <a:effectLst/>
                <a:latin typeface="+mn-lt"/>
                <a:ea typeface="+mn-ea"/>
                <a:cs typeface="+mn-cs"/>
              </a:rPr>
              <a:t>the model captures 70% of potential churners at least six months prior to the event’</a:t>
            </a:r>
            <a:r>
              <a:rPr lang="en-IN" sz="1200" b="0" i="0" kern="1200" dirty="0" smtClean="0">
                <a:solidFill>
                  <a:schemeClr val="tx1"/>
                </a:solidFill>
                <a:effectLst/>
                <a:latin typeface="+mn-lt"/>
                <a:ea typeface="+mn-ea"/>
                <a:cs typeface="+mn-cs"/>
              </a:rPr>
              <a:t> – are sure to generate interest. Also, an articulation of business value such as “</a:t>
            </a:r>
            <a:r>
              <a:rPr lang="en-IN" sz="1200" b="1" i="0" kern="1200" dirty="0" smtClean="0">
                <a:solidFill>
                  <a:schemeClr val="tx1"/>
                </a:solidFill>
                <a:effectLst/>
                <a:latin typeface="+mn-lt"/>
                <a:ea typeface="+mn-ea"/>
                <a:cs typeface="+mn-cs"/>
              </a:rPr>
              <a:t>the model can save an additional $20 million of balance outflow every month</a:t>
            </a:r>
            <a:r>
              <a:rPr lang="en-IN" sz="1200" b="0" i="0" kern="1200" dirty="0" smtClean="0">
                <a:solidFill>
                  <a:schemeClr val="tx1"/>
                </a:solidFill>
                <a:effectLst/>
                <a:latin typeface="+mn-lt"/>
                <a:ea typeface="+mn-ea"/>
                <a:cs typeface="+mn-cs"/>
              </a:rPr>
              <a:t>” demonstrate tangible impact.</a:t>
            </a:r>
          </a:p>
          <a:p>
            <a:pPr rtl="0"/>
            <a:r>
              <a:rPr lang="en-IN" sz="1200" b="0" i="0" kern="1200" dirty="0" smtClean="0">
                <a:solidFill>
                  <a:schemeClr val="tx1"/>
                </a:solidFill>
                <a:effectLst/>
                <a:latin typeface="+mn-lt"/>
                <a:ea typeface="+mn-ea"/>
                <a:cs typeface="+mn-cs"/>
              </a:rPr>
              <a:t>The next milestone is designing an effective campaign to put the model to test. Typical questions to be expected are – How many of your “at-risk” customers do I contact? How do I further prioritize my contact strategy? What treatment or interventions do I offer? How do I measure the impact of the model post-campaign? All of these questions can be answered by understanding the CRM team’s current efforts to mitigate churn, the resources they have to run the campaign, and the marketing and business teams’ definition of a ‘priority’ customer.</a:t>
            </a:r>
          </a:p>
          <a:p>
            <a:pPr rtl="0"/>
            <a:r>
              <a:rPr lang="en-IN" sz="1200" b="0" i="0" kern="1200" dirty="0" smtClean="0">
                <a:solidFill>
                  <a:schemeClr val="tx1"/>
                </a:solidFill>
                <a:effectLst/>
                <a:latin typeface="+mn-lt"/>
                <a:ea typeface="+mn-ea"/>
                <a:cs typeface="+mn-cs"/>
              </a:rPr>
              <a:t>Test vs. Control approach is one of the standard approaches where you can select similar groups of customers among the different categories of likely to churn. Of which, the test group receives the model-based interventions and the control group does not. The next step is to observe the churn rates in both groups in the post-campaign period and use the churn rate in the control group as a baseline to highlight the incremental effect in the test group (in this case, an x% reduction in churn rate).</a:t>
            </a:r>
          </a:p>
          <a:p>
            <a:pPr rtl="0"/>
            <a:r>
              <a:rPr lang="en-IN" sz="1200" b="0" i="0" kern="1200" dirty="0" smtClean="0">
                <a:solidFill>
                  <a:schemeClr val="tx1"/>
                </a:solidFill>
                <a:effectLst/>
                <a:latin typeface="+mn-lt"/>
                <a:ea typeface="+mn-ea"/>
                <a:cs typeface="+mn-cs"/>
              </a:rPr>
              <a:t>To summarize, all banks acknowledge customer churn as a significant business problem, but often lack a systematic and proactive way to address it. Even after harnessing the power of massive data and building robust churn prediction models, the challenge lies in creating an ecosystem of enablers at every stage. It encompasses setting the data pipeline to generate, store, and report churn likelihood scores. And then collaborating with business, marketing, CRM and the concerned relationship managers and branch colleagues, who will benefit from the insights during their conversations to offer right retention strategies.</a:t>
            </a:r>
          </a:p>
          <a:p>
            <a:pPr rtl="0"/>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10</a:t>
            </a:fld>
            <a:endParaRPr lang="en-IN"/>
          </a:p>
        </p:txBody>
      </p:sp>
    </p:spTree>
    <p:extLst>
      <p:ext uri="{BB962C8B-B14F-4D97-AF65-F5344CB8AC3E}">
        <p14:creationId xmlns:p14="http://schemas.microsoft.com/office/powerpoint/2010/main" val="2712769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1960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75837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78453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30913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7EB63D-E0D4-41DA-AB22-388681D5176E}"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01397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7EB63D-E0D4-41DA-AB22-388681D5176E}"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30392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7EB63D-E0D4-41DA-AB22-388681D5176E}" type="datetimeFigureOut">
              <a:rPr lang="en-IN" smtClean="0"/>
              <a:t>09-06-2021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3204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7EB63D-E0D4-41DA-AB22-388681D5176E}" type="datetimeFigureOut">
              <a:rPr lang="en-IN" smtClean="0"/>
              <a:t>09-06-2021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38092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EB63D-E0D4-41DA-AB22-388681D5176E}" type="datetimeFigureOut">
              <a:rPr lang="en-IN" smtClean="0"/>
              <a:t>09-06-2021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16434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7EB63D-E0D4-41DA-AB22-388681D5176E}"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50939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7EB63D-E0D4-41DA-AB22-388681D5176E}"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5926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EB63D-E0D4-41DA-AB22-388681D5176E}" type="datetimeFigureOut">
              <a:rPr lang="en-IN" smtClean="0"/>
              <a:t>09-06-2021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C7E46-0CE1-446F-8612-4BA0E3E913A7}" type="slidenum">
              <a:rPr lang="en-IN" smtClean="0"/>
              <a:t>‹#›</a:t>
            </a:fld>
            <a:endParaRPr lang="en-IN"/>
          </a:p>
        </p:txBody>
      </p:sp>
    </p:spTree>
    <p:extLst>
      <p:ext uri="{BB962C8B-B14F-4D97-AF65-F5344CB8AC3E}">
        <p14:creationId xmlns:p14="http://schemas.microsoft.com/office/powerpoint/2010/main" val="22395084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mathchi/churn-for-bank-customer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cikit-learn.org/stable/modules/generated/sklearn.ensemble.RandomForestClassifier.html" TargetMode="External"/><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scikit-learn.org/stable/modules/generated/sklearn.ensemble.GradientBoostingClassifier.html" TargetMode="External"/><Relationship Id="rId2" Type="http://schemas.openxmlformats.org/officeDocument/2006/relationships/hyperlink" Target="https://scikit-learn.org/stable/modules/generated/sklearn.ensemble.AdaBoostClassifier.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7373" y="3581542"/>
            <a:ext cx="9700769" cy="1233477"/>
          </a:xfrm>
        </p:spPr>
        <p:txBody>
          <a:bodyPr>
            <a:noAutofit/>
          </a:bodyPr>
          <a:lstStyle/>
          <a:p>
            <a:r>
              <a:rPr lang="en-IN" sz="3600" dirty="0" smtClean="0">
                <a:latin typeface="Times New Roman" panose="02020603050405020304" pitchFamily="18" charset="0"/>
                <a:cs typeface="Times New Roman" panose="02020603050405020304" pitchFamily="18" charset="0"/>
              </a:rPr>
              <a:t>Customer Analytics - Predicting Customer Churn</a:t>
            </a:r>
            <a:endParaRPr lang="en-IN" sz="3600" dirty="0">
              <a:latin typeface="Times New Roman" panose="02020603050405020304" pitchFamily="18" charset="0"/>
              <a:cs typeface="Times New Roman" panose="02020603050405020304" pitchFamily="18" charset="0"/>
            </a:endParaRPr>
          </a:p>
        </p:txBody>
      </p:sp>
      <p:pic>
        <p:nvPicPr>
          <p:cNvPr id="5" name="Content Placeholder 5">
            <a:extLst>
              <a:ext uri="{FF2B5EF4-FFF2-40B4-BE49-F238E27FC236}">
                <a16:creationId xmlns:a16="http://schemas.microsoft.com/office/drawing/2014/main" id="{F99DA5F7-E22D-41FD-BA1F-BEBB2F71C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454" y="944599"/>
            <a:ext cx="2692605" cy="3080961"/>
          </a:xfrm>
          <a:prstGeom prst="rect">
            <a:avLst/>
          </a:prstGeom>
        </p:spPr>
      </p:pic>
    </p:spTree>
    <p:extLst>
      <p:ext uri="{BB962C8B-B14F-4D97-AF65-F5344CB8AC3E}">
        <p14:creationId xmlns:p14="http://schemas.microsoft.com/office/powerpoint/2010/main" val="4007251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4"/>
            <a:ext cx="10515600" cy="939972"/>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Predicting Customer Churn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1303" y="1073427"/>
            <a:ext cx="6162261" cy="5371440"/>
          </a:xfrm>
        </p:spPr>
        <p:txBody>
          <a:bodyPr>
            <a:normAutofit fontScale="92500" lnSpcReduction="10000"/>
          </a:bodyPr>
          <a:lstStyle/>
          <a:p>
            <a:pPr>
              <a:lnSpc>
                <a:spcPct val="120000"/>
              </a:lnSpc>
            </a:pPr>
            <a:r>
              <a:rPr lang="en-IN" sz="2400" dirty="0" smtClean="0">
                <a:latin typeface="Times New Roman" panose="02020603050405020304" pitchFamily="18" charset="0"/>
                <a:cs typeface="Times New Roman" panose="02020603050405020304" pitchFamily="18" charset="0"/>
              </a:rPr>
              <a:t>Business Adoption:</a:t>
            </a:r>
          </a:p>
          <a:p>
            <a:pPr marL="0" indent="0">
              <a:lnSpc>
                <a:spcPct val="120000"/>
              </a:lnSpc>
              <a:buNone/>
            </a:pPr>
            <a:r>
              <a:rPr lang="en-IN" sz="2400" dirty="0">
                <a:latin typeface="Times New Roman" panose="02020603050405020304" pitchFamily="18" charset="0"/>
                <a:cs typeface="Times New Roman" panose="02020603050405020304" pitchFamily="18" charset="0"/>
              </a:rPr>
              <a:t>Business adoption starts with effectively demonstrating the model’s predictive power for a recent historical period and running several simulations to measure the effectiveness of the model and associated strategy</a:t>
            </a:r>
            <a:r>
              <a:rPr lang="en-IN" sz="2400" dirty="0" smtClean="0">
                <a:latin typeface="Times New Roman" panose="02020603050405020304" pitchFamily="18" charset="0"/>
                <a:cs typeface="Times New Roman" panose="02020603050405020304" pitchFamily="18" charset="0"/>
              </a:rPr>
              <a:t>. </a:t>
            </a:r>
          </a:p>
          <a:p>
            <a:pPr marL="0" indent="0">
              <a:lnSpc>
                <a:spcPct val="120000"/>
              </a:lnSpc>
              <a:buNone/>
            </a:pPr>
            <a:r>
              <a:rPr lang="en-IN" sz="2400" dirty="0">
                <a:latin typeface="Times New Roman" panose="02020603050405020304" pitchFamily="18" charset="0"/>
                <a:cs typeface="Times New Roman" panose="02020603050405020304" pitchFamily="18" charset="0"/>
              </a:rPr>
              <a:t>The next </a:t>
            </a:r>
            <a:r>
              <a:rPr lang="en-IN" sz="2400" dirty="0" smtClean="0">
                <a:latin typeface="Times New Roman" panose="02020603050405020304" pitchFamily="18" charset="0"/>
                <a:cs typeface="Times New Roman" panose="02020603050405020304" pitchFamily="18" charset="0"/>
              </a:rPr>
              <a:t>step </a:t>
            </a:r>
            <a:r>
              <a:rPr lang="en-IN" sz="2400" dirty="0">
                <a:latin typeface="Times New Roman" panose="02020603050405020304" pitchFamily="18" charset="0"/>
                <a:cs typeface="Times New Roman" panose="02020603050405020304" pitchFamily="18" charset="0"/>
              </a:rPr>
              <a:t>is designing an effective campaign to put the model to test. Typical </a:t>
            </a:r>
            <a:r>
              <a:rPr lang="en-IN" sz="2400" dirty="0" smtClean="0">
                <a:latin typeface="Times New Roman" panose="02020603050405020304" pitchFamily="18" charset="0"/>
                <a:cs typeface="Times New Roman" panose="02020603050405020304" pitchFamily="18" charset="0"/>
              </a:rPr>
              <a:t>questions like – </a:t>
            </a:r>
            <a:r>
              <a:rPr lang="en-IN" sz="2400" dirty="0">
                <a:latin typeface="Times New Roman" panose="02020603050405020304" pitchFamily="18" charset="0"/>
                <a:cs typeface="Times New Roman" panose="02020603050405020304" pitchFamily="18" charset="0"/>
              </a:rPr>
              <a:t>How many of your “at-risk” customers do I contact? How do I further prioritize my contact strategy? What treatment or interventions do I offer? How do I measure the impact of the model post-campaign</a:t>
            </a:r>
            <a:r>
              <a:rPr lang="en-IN" sz="2400" dirty="0" smtClean="0">
                <a:latin typeface="Times New Roman" panose="02020603050405020304" pitchFamily="18" charset="0"/>
                <a:cs typeface="Times New Roman" panose="02020603050405020304" pitchFamily="18" charset="0"/>
              </a:rPr>
              <a:t>? – can help define a “priority” customer</a:t>
            </a:r>
          </a:p>
        </p:txBody>
      </p:sp>
      <p:pic>
        <p:nvPicPr>
          <p:cNvPr id="4" name="Picture 3"/>
          <p:cNvPicPr>
            <a:picLocks noChangeAspect="1"/>
          </p:cNvPicPr>
          <p:nvPr/>
        </p:nvPicPr>
        <p:blipFill>
          <a:blip r:embed="rId3"/>
          <a:stretch>
            <a:fillRect/>
          </a:stretch>
        </p:blipFill>
        <p:spPr>
          <a:xfrm>
            <a:off x="6803500" y="1712453"/>
            <a:ext cx="4760459" cy="4093388"/>
          </a:xfrm>
          <a:prstGeom prst="rect">
            <a:avLst/>
          </a:prstGeom>
        </p:spPr>
      </p:pic>
    </p:spTree>
    <p:extLst>
      <p:ext uri="{BB962C8B-B14F-4D97-AF65-F5344CB8AC3E}">
        <p14:creationId xmlns:p14="http://schemas.microsoft.com/office/powerpoint/2010/main" val="1660047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smtClean="0">
                <a:latin typeface="Times New Roman" panose="02020603050405020304" pitchFamily="18" charset="0"/>
                <a:cs typeface="Times New Roman" panose="02020603050405020304" pitchFamily="18" charset="0"/>
              </a:rPr>
              <a:t>Python Case Study – Customer Churn Prediction</a:t>
            </a:r>
            <a:endParaRPr lang="en-IN" sz="3600" dirty="0"/>
          </a:p>
        </p:txBody>
      </p:sp>
      <p:sp>
        <p:nvSpPr>
          <p:cNvPr id="3" name="Content Placeholder 2"/>
          <p:cNvSpPr>
            <a:spLocks noGrp="1"/>
          </p:cNvSpPr>
          <p:nvPr>
            <p:ph idx="1"/>
          </p:nvPr>
        </p:nvSpPr>
        <p:spPr>
          <a:xfrm>
            <a:off x="934720" y="1690688"/>
            <a:ext cx="10419080" cy="4486275"/>
          </a:xfrm>
        </p:spPr>
        <p:txBody>
          <a:bodyPr>
            <a:norm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Objective: </a:t>
            </a:r>
          </a:p>
          <a:p>
            <a:pPr marL="0" indent="0">
              <a:lnSpc>
                <a:spcPct val="120000"/>
              </a:lnSpc>
              <a:buNone/>
            </a:pPr>
            <a:r>
              <a:rPr lang="en-IN" sz="2400" dirty="0" smtClean="0">
                <a:latin typeface="Times New Roman" panose="02020603050405020304" pitchFamily="18" charset="0"/>
                <a:cs typeface="Times New Roman" panose="02020603050405020304" pitchFamily="18" charset="0"/>
              </a:rPr>
              <a:t>Predict the customer churn rate of a bank for effective customer understanding and behavioural analysis</a:t>
            </a:r>
          </a:p>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Dataset: </a:t>
            </a:r>
          </a:p>
          <a:p>
            <a:pPr marL="0" indent="0">
              <a:lnSpc>
                <a:spcPct val="120000"/>
              </a:lnSpc>
              <a:buNone/>
            </a:pPr>
            <a:r>
              <a:rPr lang="en-IN" sz="2400" dirty="0" smtClean="0">
                <a:latin typeface="Times New Roman" panose="02020603050405020304" pitchFamily="18" charset="0"/>
                <a:cs typeface="Times New Roman" panose="02020603050405020304" pitchFamily="18" charset="0"/>
                <a:hlinkClick r:id="rId2"/>
              </a:rPr>
              <a:t>https://www.kaggle.com/mathchi/churn-for-bank-customers</a:t>
            </a: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r>
              <a:rPr lang="en-IN" sz="2400" dirty="0" smtClean="0">
                <a:latin typeface="Times New Roman" panose="02020603050405020304" pitchFamily="18" charset="0"/>
                <a:cs typeface="Times New Roman" panose="02020603050405020304" pitchFamily="18" charset="0"/>
              </a:rPr>
              <a:t>A publicly available dataset containing information on customer demographics and their financial background, and whether they exited from the bank or not.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461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Customer Churn Prediction</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Data </a:t>
            </a:r>
            <a:r>
              <a:rPr lang="en-IN" sz="2400" u="sng" dirty="0" err="1" smtClean="0">
                <a:latin typeface="Times New Roman" panose="02020603050405020304" pitchFamily="18" charset="0"/>
                <a:cs typeface="Times New Roman" panose="02020603050405020304" pitchFamily="18" charset="0"/>
              </a:rPr>
              <a:t>Preprocessing</a:t>
            </a:r>
            <a:r>
              <a:rPr lang="en-IN" sz="2400" u="sng" dirty="0" smtClean="0">
                <a:latin typeface="Times New Roman" panose="02020603050405020304" pitchFamily="18" charset="0"/>
                <a:cs typeface="Times New Roman" panose="02020603050405020304" pitchFamily="18" charset="0"/>
              </a:rPr>
              <a:t>:</a:t>
            </a:r>
          </a:p>
          <a:p>
            <a:pPr>
              <a:lnSpc>
                <a:spcPct val="120000"/>
              </a:lnSpc>
            </a:pPr>
            <a:r>
              <a:rPr lang="en-IN" sz="2400" dirty="0" smtClean="0">
                <a:latin typeface="Times New Roman" panose="02020603050405020304" pitchFamily="18" charset="0"/>
                <a:cs typeface="Times New Roman" panose="02020603050405020304" pitchFamily="18" charset="0"/>
              </a:rPr>
              <a:t>EDA – exploratory analysis of features and target variable using pie charts, count plots and boxplots</a:t>
            </a:r>
          </a:p>
          <a:p>
            <a:pPr>
              <a:lnSpc>
                <a:spcPct val="120000"/>
              </a:lnSpc>
            </a:pPr>
            <a:r>
              <a:rPr lang="en-IN" sz="2400" dirty="0" smtClean="0">
                <a:latin typeface="Times New Roman" panose="02020603050405020304" pitchFamily="18" charset="0"/>
                <a:cs typeface="Times New Roman" panose="02020603050405020304" pitchFamily="18" charset="0"/>
              </a:rPr>
              <a:t>Feature scaling – scaling numerical features to reduce skewness</a:t>
            </a:r>
          </a:p>
          <a:p>
            <a:pPr>
              <a:lnSpc>
                <a:spcPct val="120000"/>
              </a:lnSpc>
            </a:pPr>
            <a:r>
              <a:rPr lang="en-US" sz="2400" dirty="0">
                <a:latin typeface="Times New Roman" panose="02020603050405020304" pitchFamily="18" charset="0"/>
                <a:cs typeface="Times New Roman" panose="02020603050405020304" pitchFamily="18" charset="0"/>
              </a:rPr>
              <a:t>Create dummies – binary columns to indicate the presence and absence of a specific information, encoded as ‘1’ and ‘0’ respectively</a:t>
            </a:r>
          </a:p>
          <a:p>
            <a:pPr>
              <a:lnSpc>
                <a:spcPct val="120000"/>
              </a:lnSpc>
            </a:pPr>
            <a:r>
              <a:rPr lang="en-IN" sz="2400" dirty="0" smtClean="0">
                <a:latin typeface="Times New Roman" panose="02020603050405020304" pitchFamily="18" charset="0"/>
                <a:cs typeface="Times New Roman" panose="02020603050405020304" pitchFamily="18" charset="0"/>
              </a:rPr>
              <a:t>Oversampling – increasing the samples of minority class from the existing ones to overcome class imbalance issues</a:t>
            </a:r>
          </a:p>
          <a:p>
            <a:pPr>
              <a:lnSpc>
                <a:spcPct val="120000"/>
              </a:lnSpc>
            </a:pP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446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Customer Churn Prediction</a:t>
            </a:r>
            <a:endParaRPr lang="en-IN" sz="3600" dirty="0"/>
          </a:p>
        </p:txBody>
      </p:sp>
      <p:sp>
        <p:nvSpPr>
          <p:cNvPr id="3" name="Content Placeholder 2"/>
          <p:cNvSpPr>
            <a:spLocks noGrp="1"/>
          </p:cNvSpPr>
          <p:nvPr>
            <p:ph idx="1"/>
          </p:nvPr>
        </p:nvSpPr>
        <p:spPr>
          <a:xfrm>
            <a:off x="838200" y="1690688"/>
            <a:ext cx="10515600" cy="4486275"/>
          </a:xfrm>
        </p:spPr>
        <p:txBody>
          <a:bodyPr>
            <a:normAutofit fontScale="92500" lnSpcReduction="10000"/>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Machine Learning algorithms:</a:t>
            </a:r>
          </a:p>
          <a:p>
            <a:pPr>
              <a:lnSpc>
                <a:spcPct val="120000"/>
              </a:lnSpc>
            </a:pPr>
            <a:r>
              <a:rPr lang="en-US" sz="2400" dirty="0">
                <a:latin typeface="Times New Roman" panose="02020603050405020304" pitchFamily="18" charset="0"/>
                <a:cs typeface="Times New Roman" panose="02020603050405020304" pitchFamily="18" charset="0"/>
              </a:rPr>
              <a:t>Split the data into training data (to fit the model) and test data (to validate the model)</a:t>
            </a:r>
          </a:p>
          <a:p>
            <a:pPr>
              <a:lnSpc>
                <a:spcPct val="120000"/>
              </a:lnSpc>
            </a:pPr>
            <a:r>
              <a:rPr lang="en-US" sz="2400" dirty="0">
                <a:latin typeface="Times New Roman" panose="02020603050405020304" pitchFamily="18" charset="0"/>
                <a:cs typeface="Times New Roman" panose="02020603050405020304" pitchFamily="18" charset="0"/>
              </a:rPr>
              <a:t>Since we are predicting the </a:t>
            </a:r>
            <a:r>
              <a:rPr lang="en-US" sz="2400" dirty="0" smtClean="0">
                <a:latin typeface="Times New Roman" panose="02020603050405020304" pitchFamily="18" charset="0"/>
                <a:cs typeface="Times New Roman" panose="02020603050405020304" pitchFamily="18" charset="0"/>
              </a:rPr>
              <a:t>customer churn– </a:t>
            </a:r>
            <a:r>
              <a:rPr lang="en-US" sz="2400" dirty="0">
                <a:latin typeface="Times New Roman" panose="02020603050405020304" pitchFamily="18" charset="0"/>
                <a:cs typeface="Times New Roman" panose="02020603050405020304" pitchFamily="18" charset="0"/>
              </a:rPr>
              <a:t>the likelihood of a customer </a:t>
            </a:r>
            <a:r>
              <a:rPr lang="en-US" sz="2400" dirty="0" smtClean="0">
                <a:latin typeface="Times New Roman" panose="02020603050405020304" pitchFamily="18" charset="0"/>
                <a:cs typeface="Times New Roman" panose="02020603050405020304" pitchFamily="18" charset="0"/>
              </a:rPr>
              <a:t>leaving the bank </a:t>
            </a:r>
            <a:r>
              <a:rPr lang="en-US" sz="2400" dirty="0">
                <a:latin typeface="Times New Roman" panose="02020603050405020304" pitchFamily="18" charset="0"/>
                <a:cs typeface="Times New Roman" panose="02020603050405020304" pitchFamily="18" charset="0"/>
              </a:rPr>
              <a:t>– this is a Classification problem, specifically a Binary Classification problem as it has two levels – a ‘YES’ and a ‘NO</a:t>
            </a:r>
            <a:r>
              <a:rPr lang="en-US" sz="2400" dirty="0" smtClean="0">
                <a:latin typeface="Times New Roman" panose="02020603050405020304" pitchFamily="18" charset="0"/>
                <a:cs typeface="Times New Roman" panose="02020603050405020304" pitchFamily="18" charset="0"/>
              </a:rPr>
              <a:t>’</a:t>
            </a:r>
          </a:p>
          <a:p>
            <a:pPr>
              <a:lnSpc>
                <a:spcPct val="120000"/>
              </a:lnSpc>
            </a:pPr>
            <a:r>
              <a:rPr lang="en-US" sz="2400" dirty="0" smtClean="0">
                <a:latin typeface="Times New Roman" panose="02020603050405020304" pitchFamily="18" charset="0"/>
                <a:cs typeface="Times New Roman" panose="02020603050405020304" pitchFamily="18" charset="0"/>
              </a:rPr>
              <a:t>We fit the training data to a GLM model in order to understand feature significance in detail, i.e., the features that drive churn prediction</a:t>
            </a:r>
            <a:endParaRPr lang="en-US" sz="2400" dirty="0">
              <a:latin typeface="Times New Roman" panose="02020603050405020304" pitchFamily="18" charset="0"/>
              <a:cs typeface="Times New Roman" panose="02020603050405020304" pitchFamily="18" charset="0"/>
            </a:endParaRPr>
          </a:p>
          <a:p>
            <a:pPr>
              <a:lnSpc>
                <a:spcPct val="120000"/>
              </a:lnSpc>
            </a:pPr>
            <a:r>
              <a:rPr lang="en-US" sz="2400" dirty="0">
                <a:latin typeface="Times New Roman" panose="02020603050405020304" pitchFamily="18" charset="0"/>
                <a:cs typeface="Times New Roman" panose="02020603050405020304" pitchFamily="18" charset="0"/>
              </a:rPr>
              <a:t>We </a:t>
            </a:r>
            <a:r>
              <a:rPr lang="en-US" sz="2400" dirty="0" smtClean="0">
                <a:latin typeface="Times New Roman" panose="02020603050405020304" pitchFamily="18" charset="0"/>
                <a:cs typeface="Times New Roman" panose="02020603050405020304" pitchFamily="18" charset="0"/>
              </a:rPr>
              <a:t>also fit </a:t>
            </a:r>
            <a:r>
              <a:rPr lang="en-US" sz="2400" dirty="0">
                <a:latin typeface="Times New Roman" panose="02020603050405020304" pitchFamily="18" charset="0"/>
                <a:cs typeface="Times New Roman" panose="02020603050405020304" pitchFamily="18" charset="0"/>
              </a:rPr>
              <a:t>the following models with the training data – Logistic Regression, Decision Tree Classifier, Random Forest Classifier, Gradient Boost and Adaptive </a:t>
            </a:r>
            <a:r>
              <a:rPr lang="en-US" sz="2400" dirty="0" smtClean="0">
                <a:latin typeface="Times New Roman" panose="02020603050405020304" pitchFamily="18" charset="0"/>
                <a:cs typeface="Times New Roman" panose="02020603050405020304" pitchFamily="18" charset="0"/>
              </a:rPr>
              <a:t>Boost in order to select the best model </a:t>
            </a:r>
            <a:r>
              <a:rPr lang="en-US" sz="2400" smtClean="0">
                <a:latin typeface="Times New Roman" panose="02020603050405020304" pitchFamily="18" charset="0"/>
                <a:cs typeface="Times New Roman" panose="02020603050405020304" pitchFamily="18" charset="0"/>
              </a:rPr>
              <a:t>out of the lot</a:t>
            </a:r>
            <a:endParaRPr lang="en-US" sz="2400" dirty="0">
              <a:latin typeface="Times New Roman" panose="02020603050405020304" pitchFamily="18" charset="0"/>
              <a:cs typeface="Times New Roman" panose="02020603050405020304" pitchFamily="18" charset="0"/>
            </a:endParaRP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708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Random Forest Classifier</a:t>
            </a:r>
            <a:endParaRPr lang="en-IN" sz="3600" dirty="0"/>
          </a:p>
        </p:txBody>
      </p:sp>
      <p:sp>
        <p:nvSpPr>
          <p:cNvPr id="3" name="Content Placeholder 2"/>
          <p:cNvSpPr>
            <a:spLocks noGrp="1"/>
          </p:cNvSpPr>
          <p:nvPr>
            <p:ph idx="1"/>
          </p:nvPr>
        </p:nvSpPr>
        <p:spPr>
          <a:xfrm>
            <a:off x="660400" y="1300480"/>
            <a:ext cx="10982960" cy="4968240"/>
          </a:xfrm>
        </p:spPr>
        <p:txBody>
          <a:bodyPr>
            <a:normAutofit lnSpcReduction="10000"/>
          </a:bodyPr>
          <a:lstStyle/>
          <a:p>
            <a:pPr>
              <a:lnSpc>
                <a:spcPct val="120000"/>
              </a:lnSpc>
            </a:pPr>
            <a:r>
              <a:rPr lang="en-IN" sz="2400" dirty="0">
                <a:latin typeface="Times New Roman" panose="02020603050405020304" pitchFamily="18" charset="0"/>
                <a:cs typeface="Times New Roman" panose="02020603050405020304" pitchFamily="18" charset="0"/>
              </a:rPr>
              <a:t>Random forest is a supervised learning </a:t>
            </a:r>
            <a:r>
              <a:rPr lang="en-IN" sz="2400" dirty="0" smtClean="0">
                <a:latin typeface="Times New Roman" panose="02020603050405020304" pitchFamily="18" charset="0"/>
                <a:cs typeface="Times New Roman" panose="02020603050405020304" pitchFamily="18" charset="0"/>
              </a:rPr>
              <a:t>algorithm</a:t>
            </a:r>
          </a:p>
          <a:p>
            <a:pPr>
              <a:lnSpc>
                <a:spcPct val="120000"/>
              </a:lnSpc>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"forest" it builds, is an ensemble of decision trees, usually trained with the “bagging” method. The general idea of the bagging method is that a combination of learning models increases the overall </a:t>
            </a:r>
            <a:r>
              <a:rPr lang="en-IN" sz="2400" dirty="0" smtClean="0">
                <a:latin typeface="Times New Roman" panose="02020603050405020304" pitchFamily="18" charset="0"/>
                <a:cs typeface="Times New Roman" panose="02020603050405020304" pitchFamily="18" charset="0"/>
              </a:rPr>
              <a:t>result</a:t>
            </a:r>
          </a:p>
          <a:p>
            <a:pPr>
              <a:lnSpc>
                <a:spcPct val="120000"/>
              </a:lnSpc>
            </a:pPr>
            <a:r>
              <a:rPr lang="en-IN" sz="2400" dirty="0">
                <a:latin typeface="Times New Roman" panose="02020603050405020304" pitchFamily="18" charset="0"/>
                <a:cs typeface="Times New Roman" panose="02020603050405020304" pitchFamily="18" charset="0"/>
              </a:rPr>
              <a:t>Random forest adds additional randomness to the model, while growing the trees. Instead of searching for the most important feature while splitting a node, it searches for the best feature among a random subset of </a:t>
            </a:r>
            <a:r>
              <a:rPr lang="en-IN" sz="2400" dirty="0" smtClean="0">
                <a:latin typeface="Times New Roman" panose="02020603050405020304" pitchFamily="18" charset="0"/>
                <a:cs typeface="Times New Roman" panose="02020603050405020304" pitchFamily="18" charset="0"/>
              </a:rPr>
              <a:t>features</a:t>
            </a:r>
          </a:p>
          <a:p>
            <a:pPr>
              <a:lnSpc>
                <a:spcPct val="120000"/>
              </a:lnSpc>
            </a:pPr>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results in a wide diversity that generally results in a better </a:t>
            </a:r>
            <a:r>
              <a:rPr lang="en-IN" sz="2400" dirty="0" smtClean="0">
                <a:latin typeface="Times New Roman" panose="02020603050405020304" pitchFamily="18" charset="0"/>
                <a:cs typeface="Times New Roman" panose="02020603050405020304" pitchFamily="18" charset="0"/>
              </a:rPr>
              <a:t>model</a:t>
            </a:r>
          </a:p>
          <a:p>
            <a:pPr>
              <a:lnSpc>
                <a:spcPct val="120000"/>
              </a:lnSpc>
            </a:pPr>
            <a:r>
              <a:rPr lang="en-IN" sz="2400" dirty="0" smtClean="0">
                <a:latin typeface="Times New Roman" panose="02020603050405020304" pitchFamily="18" charset="0"/>
                <a:cs typeface="Times New Roman" panose="02020603050405020304" pitchFamily="18" charset="0"/>
              </a:rPr>
              <a:t>Random </a:t>
            </a:r>
            <a:r>
              <a:rPr lang="en-IN" sz="2400" dirty="0">
                <a:latin typeface="Times New Roman" panose="02020603050405020304" pitchFamily="18" charset="0"/>
                <a:cs typeface="Times New Roman" panose="02020603050405020304" pitchFamily="18" charset="0"/>
              </a:rPr>
              <a:t>forest prevents </a:t>
            </a:r>
            <a:r>
              <a:rPr lang="en-IN" sz="2400" dirty="0" smtClean="0">
                <a:latin typeface="Times New Roman" panose="02020603050405020304" pitchFamily="18" charset="0"/>
                <a:cs typeface="Times New Roman" panose="02020603050405020304" pitchFamily="18" charset="0"/>
              </a:rPr>
              <a:t>Overfitting </a:t>
            </a:r>
            <a:r>
              <a:rPr lang="en-IN" sz="2400" dirty="0">
                <a:latin typeface="Times New Roman" panose="02020603050405020304" pitchFamily="18" charset="0"/>
                <a:cs typeface="Times New Roman" panose="02020603050405020304" pitchFamily="18" charset="0"/>
              </a:rPr>
              <a:t>by creating random subsets of the features and building smaller trees using those subsets</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175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600" dirty="0" err="1" smtClean="0">
                <a:latin typeface="Times New Roman" panose="02020603050405020304" pitchFamily="18" charset="0"/>
                <a:cs typeface="Times New Roman" panose="02020603050405020304" pitchFamily="18" charset="0"/>
              </a:rPr>
              <a:t>AdaBoost</a:t>
            </a:r>
            <a:r>
              <a:rPr lang="en-IN" sz="3600" dirty="0" smtClean="0">
                <a:latin typeface="Times New Roman" panose="02020603050405020304" pitchFamily="18" charset="0"/>
                <a:cs typeface="Times New Roman" panose="02020603050405020304" pitchFamily="18" charset="0"/>
              </a:rPr>
              <a:t> Classifier</a:t>
            </a:r>
            <a:endParaRPr lang="en-IN" sz="3600" dirty="0"/>
          </a:p>
        </p:txBody>
      </p:sp>
      <p:sp>
        <p:nvSpPr>
          <p:cNvPr id="3" name="Content Placeholder 2"/>
          <p:cNvSpPr>
            <a:spLocks noGrp="1"/>
          </p:cNvSpPr>
          <p:nvPr>
            <p:ph idx="1"/>
          </p:nvPr>
        </p:nvSpPr>
        <p:spPr>
          <a:xfrm>
            <a:off x="660400" y="1300480"/>
            <a:ext cx="10982960" cy="4968240"/>
          </a:xfrm>
        </p:spPr>
        <p:txBody>
          <a:bodyPr>
            <a:normAutofit fontScale="92500" lnSpcReduction="20000"/>
          </a:bodyPr>
          <a:lstStyle/>
          <a:p>
            <a:pPr>
              <a:lnSpc>
                <a:spcPct val="120000"/>
              </a:lnSpc>
            </a:pPr>
            <a:r>
              <a:rPr lang="en-IN" sz="2400" dirty="0">
                <a:latin typeface="Times New Roman" panose="02020603050405020304" pitchFamily="18" charset="0"/>
                <a:cs typeface="Times New Roman" panose="02020603050405020304" pitchFamily="18" charset="0"/>
              </a:rPr>
              <a:t>Boosting is an ensemble technique that attempts to create a strong classifier from a number of weak </a:t>
            </a:r>
            <a:r>
              <a:rPr lang="en-IN" sz="2400" dirty="0" smtClean="0">
                <a:latin typeface="Times New Roman" panose="02020603050405020304" pitchFamily="18" charset="0"/>
                <a:cs typeface="Times New Roman" panose="02020603050405020304" pitchFamily="18" charset="0"/>
              </a:rPr>
              <a:t>classifiers</a:t>
            </a:r>
          </a:p>
          <a:p>
            <a:pPr>
              <a:lnSpc>
                <a:spcPct val="120000"/>
              </a:lnSpc>
            </a:pPr>
            <a:r>
              <a:rPr lang="en-IN" sz="2400" dirty="0">
                <a:latin typeface="Times New Roman" panose="02020603050405020304" pitchFamily="18" charset="0"/>
                <a:cs typeface="Times New Roman" panose="02020603050405020304" pitchFamily="18" charset="0"/>
              </a:rPr>
              <a:t>This is done by building a model from the training data, then creating a second model that attempts to correct the errors from the first </a:t>
            </a:r>
            <a:r>
              <a:rPr lang="en-IN" sz="2400" dirty="0" smtClean="0">
                <a:latin typeface="Times New Roman" panose="02020603050405020304" pitchFamily="18" charset="0"/>
                <a:cs typeface="Times New Roman" panose="02020603050405020304" pitchFamily="18" charset="0"/>
              </a:rPr>
              <a:t>model. </a:t>
            </a:r>
          </a:p>
          <a:p>
            <a:pPr>
              <a:lnSpc>
                <a:spcPct val="120000"/>
              </a:lnSpc>
            </a:pPr>
            <a:r>
              <a:rPr lang="en-IN" sz="2400" dirty="0" smtClean="0">
                <a:latin typeface="Times New Roman" panose="02020603050405020304" pitchFamily="18" charset="0"/>
                <a:cs typeface="Times New Roman" panose="02020603050405020304" pitchFamily="18" charset="0"/>
              </a:rPr>
              <a:t>Models </a:t>
            </a:r>
            <a:r>
              <a:rPr lang="en-IN" sz="2400" dirty="0">
                <a:latin typeface="Times New Roman" panose="02020603050405020304" pitchFamily="18" charset="0"/>
                <a:cs typeface="Times New Roman" panose="02020603050405020304" pitchFamily="18" charset="0"/>
              </a:rPr>
              <a:t>are added until the training set is predicted perfectly or a maximum number of models are </a:t>
            </a:r>
            <a:r>
              <a:rPr lang="en-IN" sz="2400" dirty="0" smtClean="0">
                <a:latin typeface="Times New Roman" panose="02020603050405020304" pitchFamily="18" charset="0"/>
                <a:cs typeface="Times New Roman" panose="02020603050405020304" pitchFamily="18" charset="0"/>
              </a:rPr>
              <a:t>added</a:t>
            </a:r>
          </a:p>
          <a:p>
            <a:pPr>
              <a:lnSpc>
                <a:spcPct val="120000"/>
              </a:lnSpc>
            </a:pPr>
            <a:r>
              <a:rPr lang="en-IN" sz="2400" dirty="0" err="1">
                <a:latin typeface="Times New Roman" panose="02020603050405020304" pitchFamily="18" charset="0"/>
                <a:cs typeface="Times New Roman" panose="02020603050405020304" pitchFamily="18" charset="0"/>
              </a:rPr>
              <a:t>AdaBoost</a:t>
            </a:r>
            <a:r>
              <a:rPr lang="en-IN" sz="2400" dirty="0">
                <a:latin typeface="Times New Roman" panose="02020603050405020304" pitchFamily="18" charset="0"/>
                <a:cs typeface="Times New Roman" panose="02020603050405020304" pitchFamily="18" charset="0"/>
              </a:rPr>
              <a:t> is best used to boost the performance of decision trees on binary classification </a:t>
            </a:r>
            <a:r>
              <a:rPr lang="en-IN" sz="2400" dirty="0" smtClean="0">
                <a:latin typeface="Times New Roman" panose="02020603050405020304" pitchFamily="18" charset="0"/>
                <a:cs typeface="Times New Roman" panose="02020603050405020304" pitchFamily="18" charset="0"/>
              </a:rPr>
              <a:t>problems</a:t>
            </a:r>
          </a:p>
          <a:p>
            <a:pPr>
              <a:lnSpc>
                <a:spcPct val="120000"/>
              </a:lnSpc>
            </a:pPr>
            <a:r>
              <a:rPr lang="en-IN" sz="2400" dirty="0" err="1" smtClean="0">
                <a:latin typeface="Times New Roman" panose="02020603050405020304" pitchFamily="18" charset="0"/>
                <a:cs typeface="Times New Roman" panose="02020603050405020304" pitchFamily="18" charset="0"/>
              </a:rPr>
              <a:t>AdaBoost</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was designed in such a way that at every step the sample distribution was adapted to put more weight on misclassified samples and less weight on correctly classified samples. The final prediction is a weighted average of all the weak learners, where more weight is placed on stronger learners</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955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600" dirty="0" err="1" smtClean="0">
                <a:latin typeface="Times New Roman" panose="02020603050405020304" pitchFamily="18" charset="0"/>
                <a:cs typeface="Times New Roman" panose="02020603050405020304" pitchFamily="18" charset="0"/>
              </a:rPr>
              <a:t>GradientBoosting</a:t>
            </a:r>
            <a:r>
              <a:rPr lang="en-IN" sz="3600" dirty="0" smtClean="0">
                <a:latin typeface="Times New Roman" panose="02020603050405020304" pitchFamily="18" charset="0"/>
                <a:cs typeface="Times New Roman" panose="02020603050405020304" pitchFamily="18" charset="0"/>
              </a:rPr>
              <a:t> Classifier</a:t>
            </a:r>
            <a:endParaRPr lang="en-IN" sz="3600" dirty="0"/>
          </a:p>
        </p:txBody>
      </p:sp>
      <p:sp>
        <p:nvSpPr>
          <p:cNvPr id="3" name="Content Placeholder 2"/>
          <p:cNvSpPr>
            <a:spLocks noGrp="1"/>
          </p:cNvSpPr>
          <p:nvPr>
            <p:ph idx="1"/>
          </p:nvPr>
        </p:nvSpPr>
        <p:spPr>
          <a:xfrm>
            <a:off x="660400" y="1300480"/>
            <a:ext cx="10982960" cy="4968240"/>
          </a:xfrm>
        </p:spPr>
        <p:txBody>
          <a:bodyPr>
            <a:normAutofit lnSpcReduction="10000"/>
          </a:bodyPr>
          <a:lstStyle/>
          <a:p>
            <a:pPr>
              <a:lnSpc>
                <a:spcPct val="120000"/>
              </a:lnSpc>
            </a:pPr>
            <a:r>
              <a:rPr lang="en-IN" sz="2400" dirty="0">
                <a:latin typeface="Times New Roman" panose="02020603050405020304" pitchFamily="18" charset="0"/>
                <a:cs typeface="Times New Roman" panose="02020603050405020304" pitchFamily="18" charset="0"/>
              </a:rPr>
              <a:t>Gradient boosting algorithm builds first weak learner and calculates the Loss Function. It then builds a second learner to predict the loss after the first step. The step continues for third learner and then for fourth learner and so on until a certain threshold is </a:t>
            </a:r>
            <a:r>
              <a:rPr lang="en-IN" sz="2400" dirty="0" smtClean="0">
                <a:latin typeface="Times New Roman" panose="02020603050405020304" pitchFamily="18" charset="0"/>
                <a:cs typeface="Times New Roman" panose="02020603050405020304" pitchFamily="18" charset="0"/>
              </a:rPr>
              <a:t>reached</a:t>
            </a:r>
          </a:p>
          <a:p>
            <a:pPr>
              <a:lnSpc>
                <a:spcPct val="120000"/>
              </a:lnSpc>
            </a:pPr>
            <a:r>
              <a:rPr lang="en-IN" sz="2400" dirty="0">
                <a:latin typeface="Times New Roman" panose="02020603050405020304" pitchFamily="18" charset="0"/>
                <a:cs typeface="Times New Roman" panose="02020603050405020304" pitchFamily="18" charset="0"/>
              </a:rPr>
              <a:t>Gradient boosting increases the accuracy by minimizing the Loss Function (error which is difference of actual and predicted value) and having this loss as target for the next </a:t>
            </a:r>
            <a:r>
              <a:rPr lang="en-IN" sz="2400" dirty="0" smtClean="0">
                <a:latin typeface="Times New Roman" panose="02020603050405020304" pitchFamily="18" charset="0"/>
                <a:cs typeface="Times New Roman" panose="02020603050405020304" pitchFamily="18" charset="0"/>
              </a:rPr>
              <a:t>iteration</a:t>
            </a:r>
          </a:p>
          <a:p>
            <a:pPr>
              <a:lnSpc>
                <a:spcPct val="120000"/>
              </a:lnSpc>
            </a:pPr>
            <a:r>
              <a:rPr lang="en-IN" sz="2400" dirty="0">
                <a:latin typeface="Times New Roman" panose="02020603050405020304" pitchFamily="18" charset="0"/>
                <a:cs typeface="Times New Roman" panose="02020603050405020304" pitchFamily="18" charset="0"/>
              </a:rPr>
              <a:t>The main difference therefore is that Gradient Boosting is a generic algorithm to find approximate solutions to the additive </a:t>
            </a:r>
            <a:r>
              <a:rPr lang="en-IN" sz="2400" dirty="0" err="1">
                <a:latin typeface="Times New Roman" panose="02020603050405020304" pitchFamily="18" charset="0"/>
                <a:cs typeface="Times New Roman" panose="02020603050405020304" pitchFamily="18" charset="0"/>
              </a:rPr>
              <a:t>modeling</a:t>
            </a:r>
            <a:r>
              <a:rPr lang="en-IN" sz="2400" dirty="0">
                <a:latin typeface="Times New Roman" panose="02020603050405020304" pitchFamily="18" charset="0"/>
                <a:cs typeface="Times New Roman" panose="02020603050405020304" pitchFamily="18" charset="0"/>
              </a:rPr>
              <a:t> problem, while </a:t>
            </a:r>
            <a:r>
              <a:rPr lang="en-IN" sz="2400" dirty="0" err="1">
                <a:latin typeface="Times New Roman" panose="02020603050405020304" pitchFamily="18" charset="0"/>
                <a:cs typeface="Times New Roman" panose="02020603050405020304" pitchFamily="18" charset="0"/>
              </a:rPr>
              <a:t>AdaBoost</a:t>
            </a:r>
            <a:r>
              <a:rPr lang="en-IN" sz="2400" dirty="0">
                <a:latin typeface="Times New Roman" panose="02020603050405020304" pitchFamily="18" charset="0"/>
                <a:cs typeface="Times New Roman" panose="02020603050405020304" pitchFamily="18" charset="0"/>
              </a:rPr>
              <a:t> can be seen as a special case with a particular loss function (Exponential loss function). Hence, gradient boosting is much more flexible</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096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Customer Churn Prediction</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Evaluation of models:</a:t>
            </a:r>
          </a:p>
          <a:p>
            <a:pPr>
              <a:lnSpc>
                <a:spcPct val="120000"/>
              </a:lnSpc>
            </a:pPr>
            <a:r>
              <a:rPr lang="en-US" sz="2400" dirty="0">
                <a:latin typeface="Times New Roman" panose="02020603050405020304" pitchFamily="18" charset="0"/>
                <a:cs typeface="Times New Roman" panose="02020603050405020304" pitchFamily="18" charset="0"/>
              </a:rPr>
              <a:t>Evaluate model performance with the help of Confusion matrix, the classification report (which displays Precision, Recall and F1-Score), ROC-Score</a:t>
            </a:r>
          </a:p>
          <a:p>
            <a:pPr>
              <a:lnSpc>
                <a:spcPct val="120000"/>
              </a:lnSpc>
            </a:pPr>
            <a:r>
              <a:rPr lang="en-US" sz="2400" dirty="0">
                <a:latin typeface="Times New Roman" panose="02020603050405020304" pitchFamily="18" charset="0"/>
                <a:cs typeface="Times New Roman" panose="02020603050405020304" pitchFamily="18" charset="0"/>
              </a:rPr>
              <a:t>Perform </a:t>
            </a:r>
            <a:r>
              <a:rPr lang="en-US" sz="2400" dirty="0" err="1">
                <a:latin typeface="Times New Roman" panose="02020603050405020304" pitchFamily="18" charset="0"/>
                <a:cs typeface="Times New Roman" panose="02020603050405020304" pitchFamily="18" charset="0"/>
              </a:rPr>
              <a:t>Hyperparameter</a:t>
            </a:r>
            <a:r>
              <a:rPr lang="en-US" sz="2400" dirty="0">
                <a:latin typeface="Times New Roman" panose="02020603050405020304" pitchFamily="18" charset="0"/>
                <a:cs typeface="Times New Roman" panose="02020603050405020304" pitchFamily="18" charset="0"/>
              </a:rPr>
              <a:t> tuning to optimize model performance and observe the best parameters that drives model performance</a:t>
            </a:r>
          </a:p>
          <a:p>
            <a:pPr>
              <a:lnSpc>
                <a:spcPct val="120000"/>
              </a:lnSpc>
            </a:pPr>
            <a:r>
              <a:rPr lang="en-US" sz="2400" dirty="0">
                <a:latin typeface="Times New Roman" panose="02020603050405020304" pitchFamily="18" charset="0"/>
                <a:cs typeface="Times New Roman" panose="02020603050405020304" pitchFamily="18" charset="0"/>
              </a:rPr>
              <a:t>Compare all models and finalize on the model with the best metrics</a:t>
            </a: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790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Customer Churn Prediction</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Evaluation of models:</a:t>
            </a:r>
          </a:p>
          <a:p>
            <a:pPr>
              <a:lnSpc>
                <a:spcPct val="120000"/>
              </a:lnSpc>
            </a:pPr>
            <a:r>
              <a:rPr lang="en-IN" sz="2400" dirty="0">
                <a:latin typeface="Times New Roman" panose="02020603050405020304" pitchFamily="18" charset="0"/>
                <a:cs typeface="Times New Roman" panose="02020603050405020304" pitchFamily="18" charset="0"/>
              </a:rPr>
              <a:t>Accuracy Score isn’t the be-all, end-all of model performance, especially when dealing with imbalanced datasets</a:t>
            </a:r>
          </a:p>
          <a:p>
            <a:pPr>
              <a:lnSpc>
                <a:spcPct val="120000"/>
              </a:lnSpc>
            </a:pPr>
            <a:r>
              <a:rPr lang="en-IN" sz="2400" dirty="0">
                <a:latin typeface="Times New Roman" panose="02020603050405020304" pitchFamily="18" charset="0"/>
                <a:cs typeface="Times New Roman" panose="02020603050405020304" pitchFamily="18" charset="0"/>
              </a:rPr>
              <a:t>Precision, Recall and F1-score are used to understand model performance and can be tuned (based on the needed context) to optimize model </a:t>
            </a:r>
            <a:r>
              <a:rPr lang="en-IN" sz="2400" dirty="0" smtClean="0">
                <a:latin typeface="Times New Roman" panose="02020603050405020304" pitchFamily="18" charset="0"/>
                <a:cs typeface="Times New Roman" panose="02020603050405020304" pitchFamily="18" charset="0"/>
              </a:rPr>
              <a:t>performance</a:t>
            </a:r>
          </a:p>
          <a:p>
            <a:pPr>
              <a:lnSpc>
                <a:spcPct val="120000"/>
              </a:lnSpc>
            </a:pPr>
            <a:r>
              <a:rPr lang="en-IN" sz="2400">
                <a:latin typeface="Times New Roman" panose="02020603050405020304" pitchFamily="18" charset="0"/>
                <a:cs typeface="Times New Roman" panose="02020603050405020304" pitchFamily="18" charset="0"/>
              </a:rPr>
              <a:t>Determine feature importance score with the selected best performing model and visualize the same to analyse features pivotal in customer </a:t>
            </a:r>
            <a:r>
              <a:rPr lang="en-IN" sz="2400" smtClean="0">
                <a:latin typeface="Times New Roman" panose="02020603050405020304" pitchFamily="18" charset="0"/>
                <a:cs typeface="Times New Roman" panose="02020603050405020304" pitchFamily="18" charset="0"/>
              </a:rPr>
              <a:t>churn </a:t>
            </a:r>
            <a:r>
              <a:rPr lang="en-IN" sz="2400">
                <a:latin typeface="Times New Roman" panose="02020603050405020304" pitchFamily="18" charset="0"/>
                <a:cs typeface="Times New Roman" panose="02020603050405020304" pitchFamily="18" charset="0"/>
              </a:rPr>
              <a:t>prediction</a:t>
            </a: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8896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Customer Churn Prediction</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Evaluation of models:</a:t>
            </a:r>
          </a:p>
          <a:p>
            <a:pPr>
              <a:lnSpc>
                <a:spcPct val="120000"/>
              </a:lnSpc>
            </a:pPr>
            <a:r>
              <a:rPr lang="en-IN" sz="2400" dirty="0">
                <a:latin typeface="Times New Roman" panose="02020603050405020304" pitchFamily="18" charset="0"/>
                <a:cs typeface="Times New Roman" panose="02020603050405020304" pitchFamily="18" charset="0"/>
              </a:rPr>
              <a:t>Accuracy Score isn’t the be-all, end-all of model performance, especially when dealing with imbalanced datasets</a:t>
            </a:r>
          </a:p>
          <a:p>
            <a:pPr>
              <a:lnSpc>
                <a:spcPct val="120000"/>
              </a:lnSpc>
            </a:pPr>
            <a:r>
              <a:rPr lang="en-IN" sz="2400" dirty="0">
                <a:latin typeface="Times New Roman" panose="02020603050405020304" pitchFamily="18" charset="0"/>
                <a:cs typeface="Times New Roman" panose="02020603050405020304" pitchFamily="18" charset="0"/>
              </a:rPr>
              <a:t>Precision, Recall and F1-score are used to understand model performance and can be tuned (based on the needed context) to optimize model </a:t>
            </a:r>
            <a:r>
              <a:rPr lang="en-IN" sz="2400" dirty="0" smtClean="0">
                <a:latin typeface="Times New Roman" panose="02020603050405020304" pitchFamily="18" charset="0"/>
                <a:cs typeface="Times New Roman" panose="02020603050405020304" pitchFamily="18" charset="0"/>
              </a:rPr>
              <a:t>performance</a:t>
            </a:r>
          </a:p>
          <a:p>
            <a:pPr>
              <a:lnSpc>
                <a:spcPct val="120000"/>
              </a:lnSpc>
            </a:pPr>
            <a:r>
              <a:rPr lang="en-IN" sz="2400">
                <a:latin typeface="Times New Roman" panose="02020603050405020304" pitchFamily="18" charset="0"/>
                <a:cs typeface="Times New Roman" panose="02020603050405020304" pitchFamily="18" charset="0"/>
              </a:rPr>
              <a:t>Determine feature importance score with the selected best performing model and visualize the same to analyse features pivotal in customer </a:t>
            </a:r>
            <a:r>
              <a:rPr lang="en-IN" sz="2400" smtClean="0">
                <a:latin typeface="Times New Roman" panose="02020603050405020304" pitchFamily="18" charset="0"/>
                <a:cs typeface="Times New Roman" panose="02020603050405020304" pitchFamily="18" charset="0"/>
              </a:rPr>
              <a:t>churn </a:t>
            </a:r>
            <a:r>
              <a:rPr lang="en-IN" sz="2400">
                <a:latin typeface="Times New Roman" panose="02020603050405020304" pitchFamily="18" charset="0"/>
                <a:cs typeface="Times New Roman" panose="02020603050405020304" pitchFamily="18" charset="0"/>
              </a:rPr>
              <a:t>prediction</a:t>
            </a: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73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4"/>
            <a:ext cx="10515600" cy="939972"/>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Customer Analytics – Reshaping the Banking Industry</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186" y="1311007"/>
            <a:ext cx="6389783" cy="5133859"/>
          </a:xfrm>
        </p:spPr>
        <p:txBody>
          <a:bodyPr>
            <a:normAutofit fontScale="92500"/>
          </a:bodyPr>
          <a:lstStyle/>
          <a:p>
            <a:pPr>
              <a:lnSpc>
                <a:spcPct val="120000"/>
              </a:lnSpc>
            </a:pPr>
            <a:r>
              <a:rPr lang="en-IN" sz="2400" dirty="0" smtClean="0">
                <a:latin typeface="Times New Roman" panose="02020603050405020304" pitchFamily="18" charset="0"/>
                <a:cs typeface="Times New Roman" panose="02020603050405020304" pitchFamily="18" charset="0"/>
              </a:rPr>
              <a:t>For </a:t>
            </a:r>
            <a:r>
              <a:rPr lang="en-IN" sz="2400" dirty="0">
                <a:latin typeface="Times New Roman" panose="02020603050405020304" pitchFamily="18" charset="0"/>
                <a:cs typeface="Times New Roman" panose="02020603050405020304" pitchFamily="18" charset="0"/>
              </a:rPr>
              <a:t>banking and financial service providers to succeed in today’s </a:t>
            </a:r>
            <a:r>
              <a:rPr lang="en-IN" sz="2400" dirty="0" smtClean="0">
                <a:latin typeface="Times New Roman" panose="02020603050405020304" pitchFamily="18" charset="0"/>
                <a:cs typeface="Times New Roman" panose="02020603050405020304" pitchFamily="18" charset="0"/>
              </a:rPr>
              <a:t>business environment, </a:t>
            </a:r>
            <a:r>
              <a:rPr lang="en-IN" sz="2400" dirty="0">
                <a:latin typeface="Times New Roman" panose="02020603050405020304" pitchFamily="18" charset="0"/>
                <a:cs typeface="Times New Roman" panose="02020603050405020304" pitchFamily="18" charset="0"/>
              </a:rPr>
              <a:t>it’s important and necessary to understand the needs and expectations of their customer </a:t>
            </a:r>
            <a:r>
              <a:rPr lang="en-IN" sz="2400" dirty="0" smtClean="0">
                <a:latin typeface="Times New Roman" panose="02020603050405020304" pitchFamily="18" charset="0"/>
                <a:cs typeface="Times New Roman" panose="02020603050405020304" pitchFamily="18" charset="0"/>
              </a:rPr>
              <a:t>base</a:t>
            </a:r>
          </a:p>
          <a:p>
            <a:pPr>
              <a:lnSpc>
                <a:spcPct val="120000"/>
              </a:lnSpc>
            </a:pPr>
            <a:r>
              <a:rPr lang="en-IN" sz="2400" dirty="0" smtClean="0">
                <a:latin typeface="Times New Roman" panose="02020603050405020304" pitchFamily="18" charset="0"/>
                <a:cs typeface="Times New Roman" panose="02020603050405020304" pitchFamily="18" charset="0"/>
              </a:rPr>
              <a:t>Both </a:t>
            </a:r>
            <a:r>
              <a:rPr lang="en-IN" sz="2400" dirty="0">
                <a:latin typeface="Times New Roman" panose="02020603050405020304" pitchFamily="18" charset="0"/>
                <a:cs typeface="Times New Roman" panose="02020603050405020304" pitchFamily="18" charset="0"/>
              </a:rPr>
              <a:t>the internal and external data sources associated with the banking and financial industry can be of great importance in </a:t>
            </a:r>
            <a:r>
              <a:rPr lang="en-IN" sz="2400" dirty="0" smtClean="0">
                <a:latin typeface="Times New Roman" panose="02020603050405020304" pitchFamily="18" charset="0"/>
                <a:cs typeface="Times New Roman" panose="02020603050405020304" pitchFamily="18" charset="0"/>
              </a:rPr>
              <a:t>customer communication</a:t>
            </a:r>
          </a:p>
          <a:p>
            <a:pPr>
              <a:lnSpc>
                <a:spcPct val="120000"/>
              </a:lnSpc>
            </a:pPr>
            <a:r>
              <a:rPr lang="en-IN" sz="2400" dirty="0">
                <a:latin typeface="Times New Roman" panose="02020603050405020304" pitchFamily="18" charset="0"/>
                <a:cs typeface="Times New Roman" panose="02020603050405020304" pitchFamily="18" charset="0"/>
              </a:rPr>
              <a:t>Leveraging customer analytics solutions can help banking industry </a:t>
            </a:r>
            <a:r>
              <a:rPr lang="en-IN" sz="2400" dirty="0" smtClean="0">
                <a:latin typeface="Times New Roman" panose="02020603050405020304" pitchFamily="18" charset="0"/>
                <a:cs typeface="Times New Roman" panose="02020603050405020304" pitchFamily="18" charset="0"/>
              </a:rPr>
              <a:t>analyse </a:t>
            </a:r>
            <a:r>
              <a:rPr lang="en-IN" sz="2400" dirty="0">
                <a:latin typeface="Times New Roman" panose="02020603050405020304" pitchFamily="18" charset="0"/>
                <a:cs typeface="Times New Roman" panose="02020603050405020304" pitchFamily="18" charset="0"/>
              </a:rPr>
              <a:t>customer </a:t>
            </a:r>
            <a:r>
              <a:rPr lang="en-IN" sz="2400" dirty="0" smtClean="0">
                <a:latin typeface="Times New Roman" panose="02020603050405020304" pitchFamily="18" charset="0"/>
                <a:cs typeface="Times New Roman" panose="02020603050405020304" pitchFamily="18" charset="0"/>
              </a:rPr>
              <a:t>behaviour </a:t>
            </a:r>
            <a:r>
              <a:rPr lang="en-IN" sz="2400" dirty="0">
                <a:latin typeface="Times New Roman" panose="02020603050405020304" pitchFamily="18" charset="0"/>
                <a:cs typeface="Times New Roman" panose="02020603050405020304" pitchFamily="18" charset="0"/>
              </a:rPr>
              <a:t>and develop suitable offerings to meet their needs</a:t>
            </a:r>
          </a:p>
        </p:txBody>
      </p:sp>
      <p:pic>
        <p:nvPicPr>
          <p:cNvPr id="4" name="Picture 3"/>
          <p:cNvPicPr>
            <a:picLocks noChangeAspect="1"/>
          </p:cNvPicPr>
          <p:nvPr/>
        </p:nvPicPr>
        <p:blipFill>
          <a:blip r:embed="rId3"/>
          <a:stretch>
            <a:fillRect/>
          </a:stretch>
        </p:blipFill>
        <p:spPr>
          <a:xfrm>
            <a:off x="6510969" y="2329436"/>
            <a:ext cx="5332164" cy="2871533"/>
          </a:xfrm>
          <a:prstGeom prst="rect">
            <a:avLst/>
          </a:prstGeom>
        </p:spPr>
      </p:pic>
    </p:spTree>
    <p:extLst>
      <p:ext uri="{BB962C8B-B14F-4D97-AF65-F5344CB8AC3E}">
        <p14:creationId xmlns:p14="http://schemas.microsoft.com/office/powerpoint/2010/main" val="2338794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Customer Churn Prediction</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Post-modelling analysis and business takeaways:</a:t>
            </a:r>
          </a:p>
          <a:p>
            <a:pPr>
              <a:lnSpc>
                <a:spcPct val="120000"/>
              </a:lnSpc>
            </a:pPr>
            <a:r>
              <a:rPr lang="en-IN" sz="2400" dirty="0" smtClean="0">
                <a:latin typeface="Times New Roman" panose="02020603050405020304" pitchFamily="18" charset="0"/>
                <a:cs typeface="Times New Roman" panose="02020603050405020304" pitchFamily="18" charset="0"/>
              </a:rPr>
              <a:t>The main aim here is to observe the features that drive churn prediction in the model, i.e., what features are significant in insinuating whether a customer leaves or not</a:t>
            </a:r>
          </a:p>
          <a:p>
            <a:pPr>
              <a:lnSpc>
                <a:spcPct val="120000"/>
              </a:lnSpc>
            </a:pPr>
            <a:r>
              <a:rPr lang="en-IN" sz="2400" dirty="0" smtClean="0">
                <a:latin typeface="Times New Roman" panose="02020603050405020304" pitchFamily="18" charset="0"/>
                <a:cs typeface="Times New Roman" panose="02020603050405020304" pitchFamily="18" charset="0"/>
              </a:rPr>
              <a:t>Majority </a:t>
            </a:r>
            <a:r>
              <a:rPr lang="en-IN" sz="2400" dirty="0">
                <a:latin typeface="Times New Roman" panose="02020603050405020304" pitchFamily="18" charset="0"/>
                <a:cs typeface="Times New Roman" panose="02020603050405020304" pitchFamily="18" charset="0"/>
              </a:rPr>
              <a:t>of the data is from France. However, the proportion of churned customers is inversely related to the population of customers alluding to the bank possibly having a problem </a:t>
            </a:r>
            <a:r>
              <a:rPr lang="en-IN" sz="2400" dirty="0" smtClean="0">
                <a:latin typeface="Times New Roman" panose="02020603050405020304" pitchFamily="18" charset="0"/>
                <a:cs typeface="Times New Roman" panose="02020603050405020304" pitchFamily="18" charset="0"/>
              </a:rPr>
              <a:t>– maybe </a:t>
            </a:r>
            <a:r>
              <a:rPr lang="en-IN" sz="2400" dirty="0">
                <a:latin typeface="Times New Roman" panose="02020603050405020304" pitchFamily="18" charset="0"/>
                <a:cs typeface="Times New Roman" panose="02020603050405020304" pitchFamily="18" charset="0"/>
              </a:rPr>
              <a:t>not enough customer service resources </a:t>
            </a:r>
            <a:r>
              <a:rPr lang="en-IN" sz="2400" dirty="0" smtClean="0">
                <a:latin typeface="Times New Roman" panose="02020603050405020304" pitchFamily="18" charset="0"/>
                <a:cs typeface="Times New Roman" panose="02020603050405020304" pitchFamily="18" charset="0"/>
              </a:rPr>
              <a:t>allocated </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in </a:t>
            </a:r>
            <a:r>
              <a:rPr lang="en-IN" sz="2400" dirty="0">
                <a:latin typeface="Times New Roman" panose="02020603050405020304" pitchFamily="18" charset="0"/>
                <a:cs typeface="Times New Roman" panose="02020603050405020304" pitchFamily="18" charset="0"/>
              </a:rPr>
              <a:t>the areas where it has fewer </a:t>
            </a:r>
            <a:r>
              <a:rPr lang="en-IN" sz="2400" dirty="0" smtClean="0">
                <a:latin typeface="Times New Roman" panose="02020603050405020304" pitchFamily="18" charset="0"/>
                <a:cs typeface="Times New Roman" panose="02020603050405020304" pitchFamily="18" charset="0"/>
              </a:rPr>
              <a:t>clients</a:t>
            </a: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762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Customer Churn Prediction</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a:lnSpc>
                <a:spcPct val="120000"/>
              </a:lnSpc>
            </a:pPr>
            <a:r>
              <a:rPr lang="en-IN" sz="2400" dirty="0" smtClean="0">
                <a:latin typeface="Times New Roman" panose="02020603050405020304" pitchFamily="18" charset="0"/>
                <a:cs typeface="Times New Roman" panose="02020603050405020304" pitchFamily="18" charset="0"/>
              </a:rPr>
              <a:t>On </a:t>
            </a:r>
            <a:r>
              <a:rPr lang="en-IN" sz="2400" dirty="0">
                <a:latin typeface="Times New Roman" panose="02020603050405020304" pitchFamily="18" charset="0"/>
                <a:cs typeface="Times New Roman" panose="02020603050405020304" pitchFamily="18" charset="0"/>
              </a:rPr>
              <a:t>average, women are more likely to churn regardless of the region. This is attributable to the statistical fact that women are more conservative than men when it comes to risk and </a:t>
            </a:r>
            <a:r>
              <a:rPr lang="en-IN" sz="2400" dirty="0" smtClean="0">
                <a:latin typeface="Times New Roman" panose="02020603050405020304" pitchFamily="18" charset="0"/>
                <a:cs typeface="Times New Roman" panose="02020603050405020304" pitchFamily="18" charset="0"/>
              </a:rPr>
              <a:t>reward. </a:t>
            </a:r>
            <a:r>
              <a:rPr lang="en-IN" sz="2400" dirty="0">
                <a:latin typeface="Times New Roman" panose="02020603050405020304" pitchFamily="18" charset="0"/>
                <a:cs typeface="Times New Roman" panose="02020603050405020304" pitchFamily="18" charset="0"/>
              </a:rPr>
              <a:t>They are more susceptible to change based on </a:t>
            </a:r>
            <a:r>
              <a:rPr lang="en-IN" sz="2400" dirty="0" smtClean="0">
                <a:latin typeface="Times New Roman" panose="02020603050405020304" pitchFamily="18" charset="0"/>
                <a:cs typeface="Times New Roman" panose="02020603050405020304" pitchFamily="18" charset="0"/>
              </a:rPr>
              <a:t>recommendations so the bank needs to emphasize on improving customer service and offer more attractive credit terms</a:t>
            </a:r>
          </a:p>
          <a:p>
            <a:pPr>
              <a:lnSpc>
                <a:spcPct val="120000"/>
              </a:lnSpc>
            </a:pPr>
            <a:r>
              <a:rPr lang="en-IN" sz="2400" dirty="0">
                <a:latin typeface="Times New Roman" panose="02020603050405020304" pitchFamily="18" charset="0"/>
                <a:cs typeface="Times New Roman" panose="02020603050405020304" pitchFamily="18" charset="0"/>
              </a:rPr>
              <a:t>Unsurprisingly, the inactive members have a greater churn. It's concerning that the overall proportion of inactive </a:t>
            </a:r>
            <a:r>
              <a:rPr lang="en-IN" sz="2400" dirty="0" smtClean="0">
                <a:latin typeface="Times New Roman" panose="02020603050405020304" pitchFamily="18" charset="0"/>
                <a:cs typeface="Times New Roman" panose="02020603050405020304" pitchFamily="18" charset="0"/>
              </a:rPr>
              <a:t>members </a:t>
            </a:r>
            <a:r>
              <a:rPr lang="en-IN" sz="2400" dirty="0">
                <a:latin typeface="Times New Roman" panose="02020603050405020304" pitchFamily="18" charset="0"/>
                <a:cs typeface="Times New Roman" panose="02020603050405020304" pitchFamily="18" charset="0"/>
              </a:rPr>
              <a:t>is quite high, suggesting that the bank may need a program implemented to turn this group to active customers as this will definitely have a positive impact on the customer churn.</a:t>
            </a: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455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Customer Churn Prediction</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a:lnSpc>
                <a:spcPct val="120000"/>
              </a:lnSpc>
            </a:pPr>
            <a:r>
              <a:rPr lang="en-IN" sz="2400" dirty="0">
                <a:latin typeface="Times New Roman" panose="02020603050405020304" pitchFamily="18" charset="0"/>
                <a:cs typeface="Times New Roman" panose="02020603050405020304" pitchFamily="18" charset="0"/>
              </a:rPr>
              <a:t>The older customers are churning more than the younger ones implying a difference in service preference among the age categories. The bank may need to review their target market or review the strategy for retention between the different age </a:t>
            </a:r>
            <a:r>
              <a:rPr lang="en-IN" sz="2400" dirty="0" smtClean="0">
                <a:latin typeface="Times New Roman" panose="02020603050405020304" pitchFamily="18" charset="0"/>
                <a:cs typeface="Times New Roman" panose="02020603050405020304" pitchFamily="18" charset="0"/>
              </a:rPr>
              <a:t>groups. They would have to sensitize marketing strategies to appeal to the older customers in order to retain them</a:t>
            </a:r>
          </a:p>
          <a:p>
            <a:pPr>
              <a:lnSpc>
                <a:spcPct val="120000"/>
              </a:lnSpc>
            </a:pPr>
            <a:r>
              <a:rPr lang="en-IN" sz="2400" dirty="0">
                <a:latin typeface="Times New Roman" panose="02020603050405020304" pitchFamily="18" charset="0"/>
                <a:cs typeface="Times New Roman" panose="02020603050405020304" pitchFamily="18" charset="0"/>
              </a:rPr>
              <a:t>Worryingly, the bank is losing customers with significant bank balances which is likely to hit their available capital for </a:t>
            </a:r>
            <a:r>
              <a:rPr lang="en-IN" sz="2400" dirty="0" smtClean="0">
                <a:latin typeface="Times New Roman" panose="02020603050405020304" pitchFamily="18" charset="0"/>
                <a:cs typeface="Times New Roman" panose="02020603050405020304" pitchFamily="18" charset="0"/>
              </a:rPr>
              <a:t>lending. Bank should focus on strengthening relationships with these set of customers by improving customer service aspects like KPIs, frequent communication, leveraging feedback, etc., </a:t>
            </a:r>
            <a:endParaRPr lang="en-IN" sz="2400" dirty="0">
              <a:latin typeface="Times New Roman" panose="02020603050405020304" pitchFamily="18" charset="0"/>
              <a:cs typeface="Times New Roman" panose="02020603050405020304" pitchFamily="18" charset="0"/>
            </a:endParaRP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1008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a:t>
            </a:r>
            <a:r>
              <a:rPr lang="en-IN" sz="3600" dirty="0" smtClean="0">
                <a:latin typeface="Times New Roman" panose="02020603050405020304" pitchFamily="18" charset="0"/>
                <a:cs typeface="Times New Roman" panose="02020603050405020304" pitchFamily="18" charset="0"/>
              </a:rPr>
              <a:t>LIME</a:t>
            </a:r>
            <a:endParaRPr lang="en-IN" sz="3600" dirty="0"/>
          </a:p>
        </p:txBody>
      </p:sp>
      <p:sp>
        <p:nvSpPr>
          <p:cNvPr id="3" name="Content Placeholder 2"/>
          <p:cNvSpPr>
            <a:spLocks noGrp="1"/>
          </p:cNvSpPr>
          <p:nvPr>
            <p:ph idx="1"/>
          </p:nvPr>
        </p:nvSpPr>
        <p:spPr>
          <a:xfrm>
            <a:off x="838200" y="1690688"/>
            <a:ext cx="10515600" cy="4486275"/>
          </a:xfrm>
        </p:spPr>
        <p:txBody>
          <a:bodyPr>
            <a:normAutofit fontScale="92500" lnSpcReduction="10000"/>
          </a:bodyPr>
          <a:lstStyle/>
          <a:p>
            <a:pPr>
              <a:lnSpc>
                <a:spcPct val="120000"/>
              </a:lnSpc>
            </a:pPr>
            <a:r>
              <a:rPr lang="en-IN" sz="2400" dirty="0">
                <a:latin typeface="Times New Roman" panose="02020603050405020304" pitchFamily="18" charset="0"/>
                <a:cs typeface="Times New Roman" panose="02020603050405020304" pitchFamily="18" charset="0"/>
              </a:rPr>
              <a:t>LIME: Local Interpretable Model-Agnostic Explanations</a:t>
            </a:r>
          </a:p>
          <a:p>
            <a:pPr>
              <a:lnSpc>
                <a:spcPct val="120000"/>
              </a:lnSpc>
            </a:pPr>
            <a:r>
              <a:rPr lang="en-IN" sz="2400" dirty="0">
                <a:latin typeface="Times New Roman" panose="02020603050405020304" pitchFamily="18" charset="0"/>
                <a:cs typeface="Times New Roman" panose="02020603050405020304" pitchFamily="18" charset="0"/>
              </a:rPr>
              <a:t>LIME is an actual method developed by researchers to gain greater transparency on what’s happening inside an algorithm. </a:t>
            </a:r>
          </a:p>
          <a:p>
            <a:pPr>
              <a:lnSpc>
                <a:spcPct val="120000"/>
              </a:lnSpc>
            </a:pPr>
            <a:r>
              <a:rPr lang="en-IN" sz="2400" dirty="0">
                <a:latin typeface="Times New Roman" panose="02020603050405020304" pitchFamily="18" charset="0"/>
                <a:cs typeface="Times New Roman" panose="02020603050405020304" pitchFamily="18" charset="0"/>
              </a:rPr>
              <a:t>The researchers explain that LIME can explain “the predictions of any classifier in an interpretable and faithful manner, by learning an interpretable model locally around the prediction.”</a:t>
            </a:r>
          </a:p>
          <a:p>
            <a:pPr>
              <a:lnSpc>
                <a:spcPct val="120000"/>
              </a:lnSpc>
            </a:pPr>
            <a:r>
              <a:rPr lang="en-IN" sz="2400" dirty="0">
                <a:latin typeface="Times New Roman" panose="02020603050405020304" pitchFamily="18" charset="0"/>
                <a:cs typeface="Times New Roman" panose="02020603050405020304" pitchFamily="18" charset="0"/>
              </a:rPr>
              <a:t>What this </a:t>
            </a:r>
            <a:r>
              <a:rPr lang="en-IN" sz="2400" dirty="0" smtClean="0">
                <a:latin typeface="Times New Roman" panose="02020603050405020304" pitchFamily="18" charset="0"/>
                <a:cs typeface="Times New Roman" panose="02020603050405020304" pitchFamily="18" charset="0"/>
              </a:rPr>
              <a:t>means: </a:t>
            </a:r>
            <a:r>
              <a:rPr lang="en-IN" sz="2400" dirty="0">
                <a:latin typeface="Times New Roman" panose="02020603050405020304" pitchFamily="18" charset="0"/>
                <a:cs typeface="Times New Roman" panose="02020603050405020304" pitchFamily="18" charset="0"/>
              </a:rPr>
              <a:t>LIME model develops an approximation of the model by testing it out to see what happens when certain aspects within the model are changed. Essentially it’s about trying to recreate the output from the same input through a process of experimentation</a:t>
            </a: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448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a:t>
            </a:r>
            <a:r>
              <a:rPr lang="en-IN" sz="3600" dirty="0" smtClean="0">
                <a:latin typeface="Times New Roman" panose="02020603050405020304" pitchFamily="18" charset="0"/>
                <a:cs typeface="Times New Roman" panose="02020603050405020304" pitchFamily="18" charset="0"/>
              </a:rPr>
              <a:t>How to run </a:t>
            </a:r>
            <a:r>
              <a:rPr lang="en-IN" sz="3600" dirty="0" smtClean="0">
                <a:latin typeface="Times New Roman" panose="02020603050405020304" pitchFamily="18" charset="0"/>
                <a:cs typeface="Times New Roman" panose="02020603050405020304" pitchFamily="18" charset="0"/>
              </a:rPr>
              <a:t>LIME</a:t>
            </a:r>
            <a:endParaRPr lang="en-IN" sz="3600" dirty="0"/>
          </a:p>
        </p:txBody>
      </p:sp>
      <p:sp>
        <p:nvSpPr>
          <p:cNvPr id="3" name="Content Placeholder 2"/>
          <p:cNvSpPr>
            <a:spLocks noGrp="1"/>
          </p:cNvSpPr>
          <p:nvPr>
            <p:ph idx="1"/>
          </p:nvPr>
        </p:nvSpPr>
        <p:spPr>
          <a:xfrm>
            <a:off x="838200" y="1690688"/>
            <a:ext cx="10515600" cy="4486275"/>
          </a:xfrm>
        </p:spPr>
        <p:txBody>
          <a:bodyPr>
            <a:normAutofit lnSpcReduction="10000"/>
          </a:bodyPr>
          <a:lstStyle/>
          <a:p>
            <a:pPr marL="171450" lvl="0" indent="-171450">
              <a:lnSpc>
                <a:spcPct val="120000"/>
              </a:lnSpc>
              <a:spcBef>
                <a:spcPts val="0"/>
              </a:spcBef>
              <a:buClr>
                <a:schemeClr val="dk1"/>
              </a:buClr>
              <a:buSzPts val="1800"/>
            </a:pPr>
            <a:r>
              <a:rPr lang="en-IN" sz="2400" dirty="0">
                <a:latin typeface="Times New Roman"/>
                <a:ea typeface="Times New Roman"/>
                <a:cs typeface="Times New Roman"/>
                <a:sym typeface="Times New Roman"/>
              </a:rPr>
              <a:t>Install LIME in ANACONDA – </a:t>
            </a:r>
            <a:r>
              <a:rPr lang="en-IN" sz="2400" i="1" dirty="0">
                <a:latin typeface="Times New Roman"/>
                <a:ea typeface="Times New Roman"/>
                <a:cs typeface="Times New Roman"/>
                <a:sym typeface="Times New Roman"/>
              </a:rPr>
              <a:t>pip install LIME</a:t>
            </a:r>
            <a:endParaRPr lang="en-IN" sz="2400" dirty="0"/>
          </a:p>
          <a:p>
            <a:pPr marL="171450" lvl="0" indent="-171450">
              <a:lnSpc>
                <a:spcPct val="120000"/>
              </a:lnSpc>
              <a:spcBef>
                <a:spcPts val="750"/>
              </a:spcBef>
              <a:buClr>
                <a:schemeClr val="dk1"/>
              </a:buClr>
              <a:buSzPts val="1800"/>
            </a:pPr>
            <a:r>
              <a:rPr lang="en-IN" sz="2400" dirty="0">
                <a:latin typeface="Times New Roman"/>
                <a:ea typeface="Times New Roman"/>
                <a:cs typeface="Times New Roman"/>
                <a:sym typeface="Times New Roman"/>
              </a:rPr>
              <a:t>Import the following packages:</a:t>
            </a:r>
            <a:endParaRPr lang="en-IN" sz="2400" dirty="0"/>
          </a:p>
          <a:p>
            <a:pPr marL="171450" lvl="0" indent="-57150">
              <a:lnSpc>
                <a:spcPct val="120000"/>
              </a:lnSpc>
              <a:spcBef>
                <a:spcPts val="750"/>
              </a:spcBef>
              <a:buClr>
                <a:schemeClr val="dk1"/>
              </a:buClr>
              <a:buSzPts val="1800"/>
              <a:buNone/>
            </a:pPr>
            <a:endParaRPr lang="en-IN" sz="2400" dirty="0">
              <a:latin typeface="Times New Roman"/>
              <a:ea typeface="Times New Roman"/>
              <a:cs typeface="Times New Roman"/>
              <a:sym typeface="Times New Roman"/>
            </a:endParaRPr>
          </a:p>
          <a:p>
            <a:pPr marL="171450" lvl="0" indent="-57150">
              <a:lnSpc>
                <a:spcPct val="120000"/>
              </a:lnSpc>
              <a:spcBef>
                <a:spcPts val="750"/>
              </a:spcBef>
              <a:buClr>
                <a:schemeClr val="dk1"/>
              </a:buClr>
              <a:buSzPts val="1800"/>
              <a:buNone/>
            </a:pPr>
            <a:endParaRPr lang="en-IN" sz="2400" dirty="0">
              <a:latin typeface="Times New Roman"/>
              <a:ea typeface="Times New Roman"/>
              <a:cs typeface="Times New Roman"/>
              <a:sym typeface="Times New Roman"/>
            </a:endParaRPr>
          </a:p>
          <a:p>
            <a:pPr marL="171450" lvl="0" indent="-171450">
              <a:lnSpc>
                <a:spcPct val="120000"/>
              </a:lnSpc>
              <a:spcBef>
                <a:spcPts val="750"/>
              </a:spcBef>
              <a:buClr>
                <a:schemeClr val="dk1"/>
              </a:buClr>
              <a:buSzPts val="1800"/>
            </a:pPr>
            <a:r>
              <a:rPr lang="en-IN" sz="2400" dirty="0">
                <a:latin typeface="Times New Roman"/>
                <a:ea typeface="Times New Roman"/>
                <a:cs typeface="Times New Roman"/>
                <a:sym typeface="Times New Roman"/>
              </a:rPr>
              <a:t>Extract all the features from your data and place them in different lists based on their type (float in one list, int64 in another)</a:t>
            </a:r>
            <a:endParaRPr lang="en-IN" sz="2400" dirty="0"/>
          </a:p>
          <a:p>
            <a:pPr marL="171450" lvl="0" indent="-171450">
              <a:lnSpc>
                <a:spcPct val="120000"/>
              </a:lnSpc>
              <a:spcBef>
                <a:spcPts val="750"/>
              </a:spcBef>
              <a:buClr>
                <a:schemeClr val="dk1"/>
              </a:buClr>
              <a:buSzPts val="1800"/>
            </a:pPr>
            <a:r>
              <a:rPr lang="en-IN" sz="2400" dirty="0">
                <a:latin typeface="Times New Roman"/>
                <a:ea typeface="Times New Roman"/>
                <a:cs typeface="Times New Roman"/>
                <a:sym typeface="Times New Roman"/>
              </a:rPr>
              <a:t>Concatenate the list of features into a single list (utilized by the LIME explainer)</a:t>
            </a:r>
            <a:endParaRPr lang="en-IN" sz="2400" dirty="0"/>
          </a:p>
          <a:p>
            <a:pPr marL="171450" lvl="0" indent="-171450">
              <a:lnSpc>
                <a:spcPct val="120000"/>
              </a:lnSpc>
              <a:spcBef>
                <a:spcPts val="750"/>
              </a:spcBef>
              <a:buClr>
                <a:schemeClr val="dk1"/>
              </a:buClr>
              <a:buSzPts val="1800"/>
            </a:pPr>
            <a:r>
              <a:rPr lang="en-IN" sz="2400" dirty="0">
                <a:latin typeface="Times New Roman"/>
                <a:ea typeface="Times New Roman"/>
                <a:cs typeface="Times New Roman"/>
                <a:sym typeface="Times New Roman"/>
              </a:rPr>
              <a:t>Run the </a:t>
            </a:r>
            <a:r>
              <a:rPr lang="en-IN" sz="2400" dirty="0" smtClean="0">
                <a:latin typeface="Times New Roman"/>
                <a:ea typeface="Times New Roman"/>
                <a:cs typeface="Times New Roman"/>
                <a:sym typeface="Times New Roman"/>
              </a:rPr>
              <a:t>Best model (</a:t>
            </a:r>
            <a:r>
              <a:rPr lang="en-IN" sz="2400" dirty="0" err="1" smtClean="0">
                <a:latin typeface="Times New Roman"/>
                <a:ea typeface="Times New Roman"/>
                <a:cs typeface="Times New Roman"/>
                <a:sym typeface="Times New Roman"/>
              </a:rPr>
              <a:t>gdb_tuned</a:t>
            </a:r>
            <a:r>
              <a:rPr lang="en-IN" sz="2400" dirty="0" smtClean="0">
                <a:latin typeface="Times New Roman"/>
                <a:ea typeface="Times New Roman"/>
                <a:cs typeface="Times New Roman"/>
                <a:sym typeface="Times New Roman"/>
              </a:rPr>
              <a:t>) and </a:t>
            </a:r>
            <a:r>
              <a:rPr lang="en-IN" sz="2400" dirty="0">
                <a:latin typeface="Times New Roman"/>
                <a:ea typeface="Times New Roman"/>
                <a:cs typeface="Times New Roman"/>
                <a:sym typeface="Times New Roman"/>
              </a:rPr>
              <a:t>obtain the prediction probabilities for the target variable </a:t>
            </a:r>
            <a:r>
              <a:rPr lang="en-IN" sz="2400" dirty="0" smtClean="0">
                <a:latin typeface="Times New Roman"/>
                <a:ea typeface="Times New Roman"/>
                <a:cs typeface="Times New Roman"/>
                <a:sym typeface="Times New Roman"/>
              </a:rPr>
              <a:t>(‘Exited’) </a:t>
            </a:r>
            <a:r>
              <a:rPr lang="en-IN" sz="2400" dirty="0">
                <a:latin typeface="Times New Roman"/>
                <a:ea typeface="Times New Roman"/>
                <a:cs typeface="Times New Roman"/>
                <a:sym typeface="Times New Roman"/>
              </a:rPr>
              <a:t>(needed for the LIME explainer)</a:t>
            </a:r>
            <a:endParaRPr lang="en-IN" sz="2400" dirty="0"/>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p:txBody>
      </p:sp>
      <p:pic>
        <p:nvPicPr>
          <p:cNvPr id="4" name="Google Shape;362;p41"/>
          <p:cNvPicPr preferRelativeResize="0"/>
          <p:nvPr/>
        </p:nvPicPr>
        <p:blipFill rotWithShape="1">
          <a:blip r:embed="rId2">
            <a:alphaModFix/>
          </a:blip>
          <a:srcRect/>
          <a:stretch/>
        </p:blipFill>
        <p:spPr>
          <a:xfrm>
            <a:off x="3871278" y="3016251"/>
            <a:ext cx="2485818" cy="451247"/>
          </a:xfrm>
          <a:prstGeom prst="rect">
            <a:avLst/>
          </a:prstGeom>
          <a:noFill/>
          <a:ln>
            <a:noFill/>
          </a:ln>
        </p:spPr>
      </p:pic>
    </p:spTree>
    <p:extLst>
      <p:ext uri="{BB962C8B-B14F-4D97-AF65-F5344CB8AC3E}">
        <p14:creationId xmlns:p14="http://schemas.microsoft.com/office/powerpoint/2010/main" val="4068175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a:t>
            </a:r>
            <a:r>
              <a:rPr lang="en-IN" sz="3600" dirty="0" smtClean="0">
                <a:latin typeface="Times New Roman" panose="02020603050405020304" pitchFamily="18" charset="0"/>
                <a:cs typeface="Times New Roman" panose="02020603050405020304" pitchFamily="18" charset="0"/>
              </a:rPr>
              <a:t>How to run </a:t>
            </a:r>
            <a:r>
              <a:rPr lang="en-IN" sz="3600" dirty="0" smtClean="0">
                <a:latin typeface="Times New Roman" panose="02020603050405020304" pitchFamily="18" charset="0"/>
                <a:cs typeface="Times New Roman" panose="02020603050405020304" pitchFamily="18" charset="0"/>
              </a:rPr>
              <a:t>LIME</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171450" lvl="0" indent="-171450">
              <a:lnSpc>
                <a:spcPct val="120000"/>
              </a:lnSpc>
              <a:spcBef>
                <a:spcPts val="0"/>
              </a:spcBef>
              <a:buClr>
                <a:schemeClr val="dk1"/>
              </a:buClr>
              <a:buSzPts val="1800"/>
            </a:pPr>
            <a:r>
              <a:rPr lang="en-IN" sz="2400">
                <a:latin typeface="Times New Roman"/>
                <a:ea typeface="Times New Roman"/>
                <a:cs typeface="Times New Roman"/>
                <a:sym typeface="Times New Roman"/>
              </a:rPr>
              <a:t>Create the LIME explainer:</a:t>
            </a:r>
            <a:endParaRPr lang="en-IN" sz="2400"/>
          </a:p>
          <a:p>
            <a:pPr marL="171450" lvl="0" indent="-57150">
              <a:lnSpc>
                <a:spcPct val="120000"/>
              </a:lnSpc>
              <a:spcBef>
                <a:spcPts val="750"/>
              </a:spcBef>
              <a:buClr>
                <a:schemeClr val="dk1"/>
              </a:buClr>
              <a:buSzPts val="1800"/>
              <a:buNone/>
            </a:pPr>
            <a:endParaRPr lang="en-IN" sz="2400">
              <a:latin typeface="Times New Roman"/>
              <a:ea typeface="Times New Roman"/>
              <a:cs typeface="Times New Roman"/>
              <a:sym typeface="Times New Roman"/>
            </a:endParaRPr>
          </a:p>
          <a:p>
            <a:pPr marL="171450" lvl="0" indent="-57150">
              <a:lnSpc>
                <a:spcPct val="120000"/>
              </a:lnSpc>
              <a:spcBef>
                <a:spcPts val="750"/>
              </a:spcBef>
              <a:buClr>
                <a:schemeClr val="dk1"/>
              </a:buClr>
              <a:buSzPts val="1800"/>
              <a:buNone/>
            </a:pPr>
            <a:endParaRPr lang="en-IN" sz="2400">
              <a:latin typeface="Times New Roman"/>
              <a:ea typeface="Times New Roman"/>
              <a:cs typeface="Times New Roman"/>
              <a:sym typeface="Times New Roman"/>
            </a:endParaRPr>
          </a:p>
          <a:p>
            <a:pPr marL="171450" lvl="0" indent="-57150">
              <a:lnSpc>
                <a:spcPct val="120000"/>
              </a:lnSpc>
              <a:spcBef>
                <a:spcPts val="750"/>
              </a:spcBef>
              <a:buClr>
                <a:schemeClr val="dk1"/>
              </a:buClr>
              <a:buSzPts val="1800"/>
              <a:buNone/>
            </a:pPr>
            <a:endParaRPr lang="en-IN" sz="2400">
              <a:latin typeface="Times New Roman"/>
              <a:ea typeface="Times New Roman"/>
              <a:cs typeface="Times New Roman"/>
              <a:sym typeface="Times New Roman"/>
            </a:endParaRPr>
          </a:p>
          <a:p>
            <a:pPr marL="171450" lvl="0" indent="-171450">
              <a:lnSpc>
                <a:spcPct val="120000"/>
              </a:lnSpc>
              <a:spcBef>
                <a:spcPts val="750"/>
              </a:spcBef>
              <a:buClr>
                <a:schemeClr val="dk1"/>
              </a:buClr>
              <a:buSzPts val="1800"/>
            </a:pPr>
            <a:r>
              <a:rPr lang="en-IN" sz="2400" i="1">
                <a:latin typeface="Times New Roman"/>
                <a:ea typeface="Times New Roman"/>
                <a:cs typeface="Times New Roman"/>
                <a:sym typeface="Times New Roman"/>
              </a:rPr>
              <a:t>xtrain</a:t>
            </a:r>
            <a:r>
              <a:rPr lang="en-IN" sz="2400">
                <a:latin typeface="Times New Roman"/>
                <a:ea typeface="Times New Roman"/>
                <a:cs typeface="Times New Roman"/>
                <a:sym typeface="Times New Roman"/>
              </a:rPr>
              <a:t> – training set</a:t>
            </a:r>
            <a:endParaRPr lang="en-IN" sz="2400"/>
          </a:p>
          <a:p>
            <a:pPr marL="171450" lvl="0" indent="-171450">
              <a:lnSpc>
                <a:spcPct val="120000"/>
              </a:lnSpc>
              <a:spcBef>
                <a:spcPts val="750"/>
              </a:spcBef>
              <a:buClr>
                <a:schemeClr val="dk1"/>
              </a:buClr>
              <a:buSzPts val="1800"/>
            </a:pPr>
            <a:r>
              <a:rPr lang="en-IN" sz="2400" i="1">
                <a:latin typeface="Times New Roman"/>
                <a:ea typeface="Times New Roman"/>
                <a:cs typeface="Times New Roman"/>
                <a:sym typeface="Times New Roman"/>
              </a:rPr>
              <a:t>mode </a:t>
            </a:r>
            <a:r>
              <a:rPr lang="en-IN" sz="2400">
                <a:latin typeface="Times New Roman"/>
                <a:ea typeface="Times New Roman"/>
                <a:cs typeface="Times New Roman"/>
                <a:sym typeface="Times New Roman"/>
              </a:rPr>
              <a:t>– type of model </a:t>
            </a:r>
            <a:endParaRPr lang="en-IN" sz="2400"/>
          </a:p>
          <a:p>
            <a:pPr marL="171450" lvl="0" indent="-171450">
              <a:lnSpc>
                <a:spcPct val="120000"/>
              </a:lnSpc>
              <a:spcBef>
                <a:spcPts val="750"/>
              </a:spcBef>
              <a:buClr>
                <a:schemeClr val="dk1"/>
              </a:buClr>
              <a:buSzPts val="1800"/>
            </a:pPr>
            <a:r>
              <a:rPr lang="en-IN" sz="2400" i="1">
                <a:latin typeface="Times New Roman"/>
                <a:ea typeface="Times New Roman"/>
                <a:cs typeface="Times New Roman"/>
                <a:sym typeface="Times New Roman"/>
              </a:rPr>
              <a:t>training_labels</a:t>
            </a:r>
            <a:r>
              <a:rPr lang="en-IN" sz="2400">
                <a:latin typeface="Times New Roman"/>
                <a:ea typeface="Times New Roman"/>
                <a:cs typeface="Times New Roman"/>
                <a:sym typeface="Times New Roman"/>
              </a:rPr>
              <a:t> – target variable</a:t>
            </a:r>
            <a:endParaRPr lang="en-IN" sz="2400"/>
          </a:p>
          <a:p>
            <a:pPr marL="171450" lvl="0" indent="-171450">
              <a:lnSpc>
                <a:spcPct val="120000"/>
              </a:lnSpc>
              <a:spcBef>
                <a:spcPts val="750"/>
              </a:spcBef>
              <a:buClr>
                <a:schemeClr val="dk1"/>
              </a:buClr>
              <a:buSzPts val="1800"/>
            </a:pPr>
            <a:r>
              <a:rPr lang="en-IN" sz="2400" i="1">
                <a:latin typeface="Times New Roman"/>
                <a:ea typeface="Times New Roman"/>
                <a:cs typeface="Times New Roman"/>
                <a:sym typeface="Times New Roman"/>
              </a:rPr>
              <a:t>feature_names</a:t>
            </a:r>
            <a:r>
              <a:rPr lang="en-IN" sz="2400">
                <a:latin typeface="Times New Roman"/>
                <a:ea typeface="Times New Roman"/>
                <a:cs typeface="Times New Roman"/>
                <a:sym typeface="Times New Roman"/>
              </a:rPr>
              <a:t> – concatenated list of features</a:t>
            </a:r>
            <a:endParaRPr lang="en-IN" sz="2400" dirty="0"/>
          </a:p>
        </p:txBody>
      </p:sp>
      <p:pic>
        <p:nvPicPr>
          <p:cNvPr id="5" name="Picture 4"/>
          <p:cNvPicPr>
            <a:picLocks noChangeAspect="1"/>
          </p:cNvPicPr>
          <p:nvPr/>
        </p:nvPicPr>
        <p:blipFill>
          <a:blip r:embed="rId2"/>
          <a:stretch>
            <a:fillRect/>
          </a:stretch>
        </p:blipFill>
        <p:spPr>
          <a:xfrm>
            <a:off x="2187892" y="2392363"/>
            <a:ext cx="7572375" cy="1247775"/>
          </a:xfrm>
          <a:prstGeom prst="rect">
            <a:avLst/>
          </a:prstGeom>
        </p:spPr>
      </p:pic>
    </p:spTree>
    <p:extLst>
      <p:ext uri="{BB962C8B-B14F-4D97-AF65-F5344CB8AC3E}">
        <p14:creationId xmlns:p14="http://schemas.microsoft.com/office/powerpoint/2010/main" val="1847636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a:t>
            </a:r>
            <a:r>
              <a:rPr lang="en-IN" sz="3600" dirty="0" smtClean="0">
                <a:latin typeface="Times New Roman" panose="02020603050405020304" pitchFamily="18" charset="0"/>
                <a:cs typeface="Times New Roman" panose="02020603050405020304" pitchFamily="18" charset="0"/>
              </a:rPr>
              <a:t>How to run </a:t>
            </a:r>
            <a:r>
              <a:rPr lang="en-IN" sz="3600" dirty="0" smtClean="0">
                <a:latin typeface="Times New Roman" panose="02020603050405020304" pitchFamily="18" charset="0"/>
                <a:cs typeface="Times New Roman" panose="02020603050405020304" pitchFamily="18" charset="0"/>
              </a:rPr>
              <a:t>LIME</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171450" lvl="0" indent="-171450">
              <a:lnSpc>
                <a:spcPct val="120000"/>
              </a:lnSpc>
              <a:spcBef>
                <a:spcPts val="0"/>
              </a:spcBef>
              <a:buClr>
                <a:schemeClr val="dk1"/>
              </a:buClr>
              <a:buSzPts val="1800"/>
            </a:pPr>
            <a:r>
              <a:rPr lang="en-IN" sz="2400" dirty="0">
                <a:latin typeface="Times New Roman"/>
                <a:ea typeface="Times New Roman"/>
                <a:cs typeface="Times New Roman"/>
                <a:sym typeface="Times New Roman"/>
              </a:rPr>
              <a:t>Obtain the explanation from LIME for particular values in the test set:</a:t>
            </a:r>
            <a:endParaRPr lang="en-IN" sz="2400" dirty="0"/>
          </a:p>
          <a:p>
            <a:pPr marL="171450" lvl="0" indent="-57150">
              <a:lnSpc>
                <a:spcPct val="120000"/>
              </a:lnSpc>
              <a:spcBef>
                <a:spcPts val="750"/>
              </a:spcBef>
              <a:buClr>
                <a:schemeClr val="dk1"/>
              </a:buClr>
              <a:buSzPts val="1800"/>
              <a:buNone/>
            </a:pPr>
            <a:endParaRPr lang="en-IN" sz="2400" dirty="0">
              <a:latin typeface="Times New Roman"/>
              <a:ea typeface="Times New Roman"/>
              <a:cs typeface="Times New Roman"/>
              <a:sym typeface="Times New Roman"/>
            </a:endParaRPr>
          </a:p>
          <a:p>
            <a:pPr marL="171450" lvl="0" indent="-57150">
              <a:lnSpc>
                <a:spcPct val="120000"/>
              </a:lnSpc>
              <a:spcBef>
                <a:spcPts val="750"/>
              </a:spcBef>
              <a:buClr>
                <a:schemeClr val="dk1"/>
              </a:buClr>
              <a:buSzPts val="1800"/>
              <a:buNone/>
            </a:pPr>
            <a:endParaRPr lang="en-IN" sz="2400" dirty="0">
              <a:latin typeface="Times New Roman"/>
              <a:ea typeface="Times New Roman"/>
              <a:cs typeface="Times New Roman"/>
              <a:sym typeface="Times New Roman"/>
            </a:endParaRPr>
          </a:p>
          <a:p>
            <a:pPr marL="171450" lvl="0" indent="-171450">
              <a:lnSpc>
                <a:spcPct val="120000"/>
              </a:lnSpc>
              <a:spcBef>
                <a:spcPts val="750"/>
              </a:spcBef>
              <a:buClr>
                <a:schemeClr val="dk1"/>
              </a:buClr>
              <a:buSzPts val="1800"/>
            </a:pPr>
            <a:r>
              <a:rPr lang="en-IN" sz="2400" dirty="0">
                <a:latin typeface="Times New Roman"/>
                <a:ea typeface="Times New Roman"/>
                <a:cs typeface="Times New Roman"/>
                <a:sym typeface="Times New Roman"/>
              </a:rPr>
              <a:t>The explainer takes a particular observation from the test set for which the probability values of each class is calculated. LIME will provide an explanation for assigning the probability</a:t>
            </a:r>
            <a:endParaRPr lang="en-IN" sz="2400" dirty="0"/>
          </a:p>
          <a:p>
            <a:pPr marL="171450" lvl="0" indent="-171450">
              <a:lnSpc>
                <a:spcPct val="120000"/>
              </a:lnSpc>
              <a:spcBef>
                <a:spcPts val="750"/>
              </a:spcBef>
              <a:buClr>
                <a:schemeClr val="dk1"/>
              </a:buClr>
              <a:buSzPts val="1800"/>
            </a:pPr>
            <a:r>
              <a:rPr lang="en-IN" sz="2400" dirty="0">
                <a:latin typeface="Times New Roman"/>
                <a:ea typeface="Times New Roman"/>
                <a:cs typeface="Times New Roman"/>
                <a:sym typeface="Times New Roman"/>
              </a:rPr>
              <a:t>Check the LIME for observations that predict both 0 and 1, in this case index 0 (output ‘0’) and index 3 (output ‘1’), and compare the probability value to the actual class of the target variable for the prediction</a:t>
            </a:r>
            <a:endParaRPr lang="en-IN" sz="2400" dirty="0"/>
          </a:p>
          <a:p>
            <a:pPr marL="171450" lvl="0" indent="-171450">
              <a:lnSpc>
                <a:spcPct val="120000"/>
              </a:lnSpc>
              <a:spcBef>
                <a:spcPts val="0"/>
              </a:spcBef>
              <a:buClr>
                <a:schemeClr val="dk1"/>
              </a:buClr>
              <a:buSzPts val="1800"/>
            </a:pPr>
            <a:endParaRPr lang="en-IN" sz="2400" dirty="0"/>
          </a:p>
        </p:txBody>
      </p:sp>
      <p:pic>
        <p:nvPicPr>
          <p:cNvPr id="4" name="Picture 3"/>
          <p:cNvPicPr>
            <a:picLocks noChangeAspect="1"/>
          </p:cNvPicPr>
          <p:nvPr/>
        </p:nvPicPr>
        <p:blipFill>
          <a:blip r:embed="rId2"/>
          <a:stretch>
            <a:fillRect/>
          </a:stretch>
        </p:blipFill>
        <p:spPr>
          <a:xfrm>
            <a:off x="1438275" y="2444751"/>
            <a:ext cx="9315450" cy="571500"/>
          </a:xfrm>
          <a:prstGeom prst="rect">
            <a:avLst/>
          </a:prstGeom>
        </p:spPr>
      </p:pic>
    </p:spTree>
    <p:extLst>
      <p:ext uri="{BB962C8B-B14F-4D97-AF65-F5344CB8AC3E}">
        <p14:creationId xmlns:p14="http://schemas.microsoft.com/office/powerpoint/2010/main" val="3344896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a:t>
            </a:r>
            <a:r>
              <a:rPr lang="en-IN" sz="3600" dirty="0" smtClean="0">
                <a:latin typeface="Times New Roman" panose="02020603050405020304" pitchFamily="18" charset="0"/>
                <a:cs typeface="Times New Roman" panose="02020603050405020304" pitchFamily="18" charset="0"/>
              </a:rPr>
              <a:t>How to run </a:t>
            </a:r>
            <a:r>
              <a:rPr lang="en-IN" sz="3600" dirty="0" smtClean="0">
                <a:latin typeface="Times New Roman" panose="02020603050405020304" pitchFamily="18" charset="0"/>
                <a:cs typeface="Times New Roman" panose="02020603050405020304" pitchFamily="18" charset="0"/>
              </a:rPr>
              <a:t>LIME</a:t>
            </a:r>
            <a:endParaRPr lang="en-IN" sz="3600" dirty="0"/>
          </a:p>
        </p:txBody>
      </p:sp>
      <p:sp>
        <p:nvSpPr>
          <p:cNvPr id="3" name="Content Placeholder 2"/>
          <p:cNvSpPr>
            <a:spLocks noGrp="1"/>
          </p:cNvSpPr>
          <p:nvPr>
            <p:ph idx="1"/>
          </p:nvPr>
        </p:nvSpPr>
        <p:spPr>
          <a:xfrm>
            <a:off x="406400" y="1097280"/>
            <a:ext cx="11521440" cy="5486400"/>
          </a:xfrm>
        </p:spPr>
        <p:txBody>
          <a:bodyPr>
            <a:normAutofit/>
          </a:bodyPr>
          <a:lstStyle/>
          <a:p>
            <a:pPr marL="171450" indent="-171450">
              <a:lnSpc>
                <a:spcPct val="120000"/>
              </a:lnSpc>
              <a:spcBef>
                <a:spcPts val="0"/>
              </a:spcBef>
              <a:buClr>
                <a:schemeClr val="dk1"/>
              </a:buClr>
              <a:buSzPts val="1800"/>
            </a:pPr>
            <a:r>
              <a:rPr lang="en-IN" sz="2400" dirty="0">
                <a:latin typeface="Times New Roman"/>
                <a:ea typeface="Times New Roman"/>
                <a:cs typeface="Times New Roman"/>
                <a:sym typeface="Times New Roman"/>
              </a:rPr>
              <a:t>Explanations for row 1 in test data that support class 0:</a:t>
            </a:r>
            <a:endParaRPr lang="en-IN" sz="2400" dirty="0"/>
          </a:p>
          <a:p>
            <a:pPr marL="0" lvl="0" indent="0">
              <a:lnSpc>
                <a:spcPct val="120000"/>
              </a:lnSpc>
              <a:spcBef>
                <a:spcPts val="0"/>
              </a:spcBef>
              <a:buClr>
                <a:schemeClr val="dk1"/>
              </a:buClr>
              <a:buSzPts val="1800"/>
              <a:buNone/>
            </a:pPr>
            <a:endParaRPr lang="en-IN" sz="2400" dirty="0"/>
          </a:p>
        </p:txBody>
      </p:sp>
      <p:pic>
        <p:nvPicPr>
          <p:cNvPr id="5" name="Picture 4"/>
          <p:cNvPicPr>
            <a:picLocks noChangeAspect="1"/>
          </p:cNvPicPr>
          <p:nvPr/>
        </p:nvPicPr>
        <p:blipFill>
          <a:blip r:embed="rId2"/>
          <a:stretch>
            <a:fillRect/>
          </a:stretch>
        </p:blipFill>
        <p:spPr>
          <a:xfrm>
            <a:off x="1093469" y="1797049"/>
            <a:ext cx="9025891" cy="4413291"/>
          </a:xfrm>
          <a:prstGeom prst="rect">
            <a:avLst/>
          </a:prstGeom>
        </p:spPr>
      </p:pic>
      <p:sp>
        <p:nvSpPr>
          <p:cNvPr id="6" name="Google Shape;384;p44"/>
          <p:cNvSpPr/>
          <p:nvPr/>
        </p:nvSpPr>
        <p:spPr>
          <a:xfrm>
            <a:off x="1093469" y="2766287"/>
            <a:ext cx="1967670" cy="814658"/>
          </a:xfrm>
          <a:prstGeom prst="roundRect">
            <a:avLst>
              <a:gd name="adj" fmla="val 16667"/>
            </a:avLst>
          </a:prstGeom>
          <a:solidFill>
            <a:srgbClr val="FFF2C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350">
                <a:solidFill>
                  <a:schemeClr val="dk1"/>
                </a:solidFill>
                <a:latin typeface="Times New Roman"/>
                <a:ea typeface="Times New Roman"/>
                <a:cs typeface="Times New Roman"/>
                <a:sym typeface="Times New Roman"/>
              </a:rPr>
              <a:t>Prediction probabilities for class 0 and class 1 for xtest[0]</a:t>
            </a:r>
            <a:endParaRPr/>
          </a:p>
        </p:txBody>
      </p:sp>
      <p:sp>
        <p:nvSpPr>
          <p:cNvPr id="7" name="Google Shape;386;p44"/>
          <p:cNvSpPr/>
          <p:nvPr/>
        </p:nvSpPr>
        <p:spPr>
          <a:xfrm>
            <a:off x="8811166" y="4983847"/>
            <a:ext cx="2542634" cy="942109"/>
          </a:xfrm>
          <a:prstGeom prst="roundRect">
            <a:avLst>
              <a:gd name="adj" fmla="val 16667"/>
            </a:avLst>
          </a:prstGeom>
          <a:solidFill>
            <a:srgbClr val="FFF2C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350">
                <a:solidFill>
                  <a:schemeClr val="dk1"/>
                </a:solidFill>
                <a:latin typeface="Times New Roman"/>
                <a:ea typeface="Times New Roman"/>
                <a:cs typeface="Times New Roman"/>
                <a:sym typeface="Times New Roman"/>
              </a:rPr>
              <a:t>All features that support each class with their respective values</a:t>
            </a:r>
            <a:endParaRPr/>
          </a:p>
        </p:txBody>
      </p:sp>
      <p:sp>
        <p:nvSpPr>
          <p:cNvPr id="8" name="Google Shape;385;p44"/>
          <p:cNvSpPr/>
          <p:nvPr/>
        </p:nvSpPr>
        <p:spPr>
          <a:xfrm>
            <a:off x="406400" y="4743158"/>
            <a:ext cx="3564941" cy="1548462"/>
          </a:xfrm>
          <a:prstGeom prst="roundRect">
            <a:avLst>
              <a:gd name="adj" fmla="val 16667"/>
            </a:avLst>
          </a:prstGeom>
          <a:solidFill>
            <a:srgbClr val="FFF2C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350" dirty="0">
                <a:solidFill>
                  <a:schemeClr val="dk1"/>
                </a:solidFill>
                <a:latin typeface="Times New Roman"/>
                <a:ea typeface="Times New Roman"/>
                <a:cs typeface="Times New Roman"/>
                <a:sym typeface="Times New Roman"/>
              </a:rPr>
              <a:t>Features and their relative </a:t>
            </a:r>
            <a:r>
              <a:rPr lang="en-IN" sz="1350" dirty="0" err="1">
                <a:solidFill>
                  <a:schemeClr val="dk1"/>
                </a:solidFill>
                <a:latin typeface="Times New Roman"/>
                <a:ea typeface="Times New Roman"/>
                <a:cs typeface="Times New Roman"/>
                <a:sym typeface="Times New Roman"/>
              </a:rPr>
              <a:t>importances</a:t>
            </a:r>
            <a:r>
              <a:rPr lang="en-IN" sz="1350" dirty="0">
                <a:solidFill>
                  <a:schemeClr val="dk1"/>
                </a:solidFill>
                <a:latin typeface="Times New Roman"/>
                <a:ea typeface="Times New Roman"/>
                <a:cs typeface="Times New Roman"/>
                <a:sym typeface="Times New Roman"/>
              </a:rPr>
              <a:t>. </a:t>
            </a:r>
            <a:endParaRPr dirty="0"/>
          </a:p>
          <a:p>
            <a:pPr marL="0" marR="0" lvl="0" indent="0" algn="ctr" rtl="0">
              <a:spcBef>
                <a:spcPts val="0"/>
              </a:spcBef>
              <a:spcAft>
                <a:spcPts val="0"/>
              </a:spcAft>
              <a:buNone/>
            </a:pPr>
            <a:r>
              <a:rPr lang="en-IN" sz="1350" dirty="0" err="1" smtClean="0">
                <a:solidFill>
                  <a:schemeClr val="dk1"/>
                </a:solidFill>
                <a:latin typeface="Times New Roman"/>
                <a:ea typeface="Times New Roman"/>
                <a:cs typeface="Times New Roman"/>
                <a:sym typeface="Times New Roman"/>
              </a:rPr>
              <a:t>Georgraphy_Germany</a:t>
            </a:r>
            <a:r>
              <a:rPr lang="en-IN" sz="1350" dirty="0" smtClean="0">
                <a:solidFill>
                  <a:schemeClr val="dk1"/>
                </a:solidFill>
                <a:latin typeface="Times New Roman"/>
                <a:ea typeface="Times New Roman"/>
                <a:cs typeface="Times New Roman"/>
                <a:sym typeface="Times New Roman"/>
              </a:rPr>
              <a:t> </a:t>
            </a:r>
            <a:r>
              <a:rPr lang="en-IN" sz="1350" dirty="0">
                <a:solidFill>
                  <a:schemeClr val="dk1"/>
                </a:solidFill>
                <a:latin typeface="Times New Roman"/>
                <a:ea typeface="Times New Roman"/>
                <a:cs typeface="Times New Roman"/>
                <a:sym typeface="Times New Roman"/>
              </a:rPr>
              <a:t>is assigned an importance of </a:t>
            </a:r>
            <a:r>
              <a:rPr lang="en-IN" sz="1350" dirty="0" smtClean="0">
                <a:solidFill>
                  <a:schemeClr val="dk1"/>
                </a:solidFill>
                <a:latin typeface="Times New Roman"/>
                <a:ea typeface="Times New Roman"/>
                <a:cs typeface="Times New Roman"/>
                <a:sym typeface="Times New Roman"/>
              </a:rPr>
              <a:t>0.34 </a:t>
            </a:r>
            <a:r>
              <a:rPr lang="en-IN" sz="1350" dirty="0">
                <a:solidFill>
                  <a:schemeClr val="dk1"/>
                </a:solidFill>
                <a:latin typeface="Times New Roman"/>
                <a:ea typeface="Times New Roman"/>
                <a:cs typeface="Times New Roman"/>
                <a:sym typeface="Times New Roman"/>
              </a:rPr>
              <a:t>and the colour indicates if its contributing to 0 (blue) or 1 (orange)</a:t>
            </a:r>
            <a:endParaRPr dirty="0"/>
          </a:p>
          <a:p>
            <a:pPr marL="0" marR="0" lvl="0" indent="0" algn="ctr" rtl="0">
              <a:spcBef>
                <a:spcPts val="0"/>
              </a:spcBef>
              <a:spcAft>
                <a:spcPts val="0"/>
              </a:spcAft>
              <a:buNone/>
            </a:pPr>
            <a:r>
              <a:rPr lang="en-IN" sz="1350" dirty="0" smtClean="0">
                <a:solidFill>
                  <a:schemeClr val="dk1"/>
                </a:solidFill>
                <a:latin typeface="Times New Roman"/>
                <a:ea typeface="Times New Roman"/>
                <a:cs typeface="Times New Roman"/>
                <a:sym typeface="Times New Roman"/>
              </a:rPr>
              <a:t>The ranges (&lt;=x=&gt;) indicates </a:t>
            </a:r>
            <a:r>
              <a:rPr lang="en-IN" sz="1350" dirty="0">
                <a:solidFill>
                  <a:schemeClr val="dk1"/>
                </a:solidFill>
                <a:latin typeface="Times New Roman"/>
                <a:ea typeface="Times New Roman"/>
                <a:cs typeface="Times New Roman"/>
                <a:sym typeface="Times New Roman"/>
              </a:rPr>
              <a:t>if this feature’s value satisfies this criteria, it supports class </a:t>
            </a:r>
            <a:r>
              <a:rPr lang="en-IN" sz="1350" dirty="0" smtClean="0">
                <a:solidFill>
                  <a:schemeClr val="dk1"/>
                </a:solidFill>
                <a:latin typeface="Times New Roman"/>
                <a:ea typeface="Times New Roman"/>
                <a:cs typeface="Times New Roman"/>
                <a:sym typeface="Times New Roman"/>
              </a:rPr>
              <a:t>0 or 1</a:t>
            </a:r>
            <a:endParaRPr dirty="0"/>
          </a:p>
        </p:txBody>
      </p:sp>
    </p:spTree>
    <p:extLst>
      <p:ext uri="{BB962C8B-B14F-4D97-AF65-F5344CB8AC3E}">
        <p14:creationId xmlns:p14="http://schemas.microsoft.com/office/powerpoint/2010/main" val="61890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59485" y="1666875"/>
            <a:ext cx="9474835" cy="4699879"/>
          </a:xfrm>
          <a:prstGeom prst="rect">
            <a:avLst/>
          </a:prstGeom>
        </p:spPr>
      </p:pic>
      <p:sp>
        <p:nvSpPr>
          <p:cNvPr id="2" name="Title 1"/>
          <p:cNvSpPr>
            <a:spLocks noGrp="1"/>
          </p:cNvSpPr>
          <p:nvPr>
            <p:ph type="title"/>
          </p:nvPr>
        </p:nvSpPr>
        <p:spPr>
          <a:xfrm>
            <a:off x="838200" y="365125"/>
            <a:ext cx="10515600" cy="650875"/>
          </a:xfrm>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a:t>
            </a:r>
            <a:r>
              <a:rPr lang="en-IN" sz="3600" dirty="0" smtClean="0">
                <a:latin typeface="Times New Roman" panose="02020603050405020304" pitchFamily="18" charset="0"/>
                <a:cs typeface="Times New Roman" panose="02020603050405020304" pitchFamily="18" charset="0"/>
              </a:rPr>
              <a:t>How to run </a:t>
            </a:r>
            <a:r>
              <a:rPr lang="en-IN" sz="3600" dirty="0" smtClean="0">
                <a:latin typeface="Times New Roman" panose="02020603050405020304" pitchFamily="18" charset="0"/>
                <a:cs typeface="Times New Roman" panose="02020603050405020304" pitchFamily="18" charset="0"/>
              </a:rPr>
              <a:t>LIME</a:t>
            </a:r>
            <a:endParaRPr lang="en-IN" sz="3600" dirty="0"/>
          </a:p>
        </p:txBody>
      </p:sp>
      <p:sp>
        <p:nvSpPr>
          <p:cNvPr id="3" name="Content Placeholder 2"/>
          <p:cNvSpPr>
            <a:spLocks noGrp="1"/>
          </p:cNvSpPr>
          <p:nvPr>
            <p:ph idx="1"/>
          </p:nvPr>
        </p:nvSpPr>
        <p:spPr>
          <a:xfrm>
            <a:off x="406400" y="1097280"/>
            <a:ext cx="11521440" cy="5486400"/>
          </a:xfrm>
        </p:spPr>
        <p:txBody>
          <a:bodyPr>
            <a:normAutofit/>
          </a:bodyPr>
          <a:lstStyle/>
          <a:p>
            <a:pPr marL="171450" indent="-171450">
              <a:lnSpc>
                <a:spcPct val="120000"/>
              </a:lnSpc>
              <a:spcBef>
                <a:spcPts val="0"/>
              </a:spcBef>
              <a:buClr>
                <a:schemeClr val="dk1"/>
              </a:buClr>
              <a:buSzPts val="1800"/>
            </a:pPr>
            <a:r>
              <a:rPr lang="en-IN" sz="2400" dirty="0">
                <a:latin typeface="Times New Roman"/>
                <a:ea typeface="Times New Roman"/>
                <a:cs typeface="Times New Roman"/>
                <a:sym typeface="Times New Roman"/>
              </a:rPr>
              <a:t>Explanations for row </a:t>
            </a:r>
            <a:r>
              <a:rPr lang="en-IN" sz="2400" dirty="0" smtClean="0">
                <a:latin typeface="Times New Roman"/>
                <a:ea typeface="Times New Roman"/>
                <a:cs typeface="Times New Roman"/>
                <a:sym typeface="Times New Roman"/>
              </a:rPr>
              <a:t>4 </a:t>
            </a:r>
            <a:r>
              <a:rPr lang="en-IN" sz="2400" dirty="0">
                <a:latin typeface="Times New Roman"/>
                <a:ea typeface="Times New Roman"/>
                <a:cs typeface="Times New Roman"/>
                <a:sym typeface="Times New Roman"/>
              </a:rPr>
              <a:t>in test data that support class </a:t>
            </a:r>
            <a:r>
              <a:rPr lang="en-IN" sz="2400" dirty="0" smtClean="0">
                <a:latin typeface="Times New Roman"/>
                <a:ea typeface="Times New Roman"/>
                <a:cs typeface="Times New Roman"/>
                <a:sym typeface="Times New Roman"/>
              </a:rPr>
              <a:t>1:</a:t>
            </a:r>
            <a:endParaRPr lang="en-IN" sz="2400" dirty="0"/>
          </a:p>
          <a:p>
            <a:pPr marL="0" lvl="0" indent="0">
              <a:lnSpc>
                <a:spcPct val="120000"/>
              </a:lnSpc>
              <a:spcBef>
                <a:spcPts val="0"/>
              </a:spcBef>
              <a:buClr>
                <a:schemeClr val="dk1"/>
              </a:buClr>
              <a:buSzPts val="1800"/>
              <a:buNone/>
            </a:pPr>
            <a:endParaRPr lang="en-IN" sz="2400" dirty="0"/>
          </a:p>
        </p:txBody>
      </p:sp>
      <p:sp>
        <p:nvSpPr>
          <p:cNvPr id="6" name="Google Shape;384;p44"/>
          <p:cNvSpPr/>
          <p:nvPr/>
        </p:nvSpPr>
        <p:spPr>
          <a:xfrm>
            <a:off x="1093469" y="2766287"/>
            <a:ext cx="1967670" cy="814658"/>
          </a:xfrm>
          <a:prstGeom prst="roundRect">
            <a:avLst>
              <a:gd name="adj" fmla="val 16667"/>
            </a:avLst>
          </a:prstGeom>
          <a:solidFill>
            <a:srgbClr val="FFF2C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350" dirty="0">
                <a:solidFill>
                  <a:schemeClr val="dk1"/>
                </a:solidFill>
                <a:latin typeface="Times New Roman"/>
                <a:ea typeface="Times New Roman"/>
                <a:cs typeface="Times New Roman"/>
                <a:sym typeface="Times New Roman"/>
              </a:rPr>
              <a:t>Prediction probabilities for class 0 and class 1 for </a:t>
            </a:r>
            <a:r>
              <a:rPr lang="en-IN" sz="1350" dirty="0" err="1" smtClean="0">
                <a:solidFill>
                  <a:schemeClr val="dk1"/>
                </a:solidFill>
                <a:latin typeface="Times New Roman"/>
                <a:ea typeface="Times New Roman"/>
                <a:cs typeface="Times New Roman"/>
                <a:sym typeface="Times New Roman"/>
              </a:rPr>
              <a:t>xtest</a:t>
            </a:r>
            <a:r>
              <a:rPr lang="en-IN" sz="1350" dirty="0" smtClean="0">
                <a:solidFill>
                  <a:schemeClr val="dk1"/>
                </a:solidFill>
                <a:latin typeface="Times New Roman"/>
                <a:ea typeface="Times New Roman"/>
                <a:cs typeface="Times New Roman"/>
                <a:sym typeface="Times New Roman"/>
              </a:rPr>
              <a:t>[3]</a:t>
            </a:r>
            <a:endParaRPr dirty="0"/>
          </a:p>
        </p:txBody>
      </p:sp>
      <p:sp>
        <p:nvSpPr>
          <p:cNvPr id="7" name="Google Shape;386;p44"/>
          <p:cNvSpPr/>
          <p:nvPr/>
        </p:nvSpPr>
        <p:spPr>
          <a:xfrm>
            <a:off x="8811166" y="4983847"/>
            <a:ext cx="2542634" cy="942109"/>
          </a:xfrm>
          <a:prstGeom prst="roundRect">
            <a:avLst>
              <a:gd name="adj" fmla="val 16667"/>
            </a:avLst>
          </a:prstGeom>
          <a:solidFill>
            <a:srgbClr val="FFF2C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350">
                <a:solidFill>
                  <a:schemeClr val="dk1"/>
                </a:solidFill>
                <a:latin typeface="Times New Roman"/>
                <a:ea typeface="Times New Roman"/>
                <a:cs typeface="Times New Roman"/>
                <a:sym typeface="Times New Roman"/>
              </a:rPr>
              <a:t>All features that support each class with their respective values</a:t>
            </a:r>
            <a:endParaRPr/>
          </a:p>
        </p:txBody>
      </p:sp>
      <p:sp>
        <p:nvSpPr>
          <p:cNvPr id="8" name="Google Shape;385;p44"/>
          <p:cNvSpPr/>
          <p:nvPr/>
        </p:nvSpPr>
        <p:spPr>
          <a:xfrm>
            <a:off x="406400" y="4743158"/>
            <a:ext cx="3564941" cy="1548462"/>
          </a:xfrm>
          <a:prstGeom prst="roundRect">
            <a:avLst>
              <a:gd name="adj" fmla="val 16667"/>
            </a:avLst>
          </a:prstGeom>
          <a:solidFill>
            <a:srgbClr val="FFF2C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350" dirty="0" smtClean="0">
                <a:solidFill>
                  <a:schemeClr val="dk1"/>
                </a:solidFill>
                <a:latin typeface="Times New Roman"/>
                <a:ea typeface="Times New Roman"/>
                <a:cs typeface="Times New Roman"/>
                <a:sym typeface="Times New Roman"/>
              </a:rPr>
              <a:t>Here, one of the observations is that this record </a:t>
            </a:r>
            <a:r>
              <a:rPr lang="en-IN" sz="1350" dirty="0" smtClean="0">
                <a:solidFill>
                  <a:schemeClr val="dk1"/>
                </a:solidFill>
                <a:latin typeface="Times New Roman"/>
                <a:ea typeface="Times New Roman"/>
                <a:cs typeface="Times New Roman"/>
                <a:sym typeface="Times New Roman"/>
              </a:rPr>
              <a:t>is a Female customer, and the feature </a:t>
            </a:r>
            <a:r>
              <a:rPr lang="en-IN" sz="1350" dirty="0" err="1" smtClean="0">
                <a:solidFill>
                  <a:schemeClr val="dk1"/>
                </a:solidFill>
                <a:latin typeface="Times New Roman"/>
                <a:ea typeface="Times New Roman"/>
                <a:cs typeface="Times New Roman"/>
                <a:sym typeface="Times New Roman"/>
              </a:rPr>
              <a:t>Gender_Female</a:t>
            </a:r>
            <a:r>
              <a:rPr lang="en-IN" sz="1350" dirty="0" smtClean="0">
                <a:solidFill>
                  <a:schemeClr val="dk1"/>
                </a:solidFill>
                <a:latin typeface="Times New Roman"/>
                <a:ea typeface="Times New Roman"/>
                <a:cs typeface="Times New Roman"/>
                <a:sym typeface="Times New Roman"/>
              </a:rPr>
              <a:t> is a big driver of churn rate, which is intuitive again since we are aware that Female customers have a higher churn rate than Male customers</a:t>
            </a:r>
            <a:endParaRPr dirty="0"/>
          </a:p>
        </p:txBody>
      </p:sp>
    </p:spTree>
    <p:extLst>
      <p:ext uri="{BB962C8B-B14F-4D97-AF65-F5344CB8AC3E}">
        <p14:creationId xmlns:p14="http://schemas.microsoft.com/office/powerpoint/2010/main" val="186019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a:t>
            </a:r>
            <a:r>
              <a:rPr lang="en-IN" sz="3600" dirty="0" smtClean="0">
                <a:latin typeface="Times New Roman" panose="02020603050405020304" pitchFamily="18" charset="0"/>
                <a:cs typeface="Times New Roman" panose="02020603050405020304" pitchFamily="18" charset="0"/>
              </a:rPr>
              <a:t>LIME</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171450" lvl="0" indent="-171450">
              <a:lnSpc>
                <a:spcPct val="120000"/>
              </a:lnSpc>
              <a:spcBef>
                <a:spcPts val="0"/>
              </a:spcBef>
              <a:buClr>
                <a:schemeClr val="dk1"/>
              </a:buClr>
              <a:buSzPts val="1800"/>
            </a:pPr>
            <a:r>
              <a:rPr lang="en-IN" sz="2400" dirty="0">
                <a:latin typeface="Times New Roman"/>
                <a:ea typeface="Times New Roman"/>
                <a:cs typeface="Times New Roman"/>
                <a:sym typeface="Times New Roman"/>
              </a:rPr>
              <a:t>In business, a clear understanding of the model is not only necessary for ML experts but also to domain experts </a:t>
            </a:r>
            <a:endParaRPr lang="en-IN" sz="2400" dirty="0"/>
          </a:p>
          <a:p>
            <a:pPr marL="171450" lvl="0" indent="-171450">
              <a:lnSpc>
                <a:spcPct val="120000"/>
              </a:lnSpc>
              <a:spcBef>
                <a:spcPts val="750"/>
              </a:spcBef>
              <a:buClr>
                <a:schemeClr val="dk1"/>
              </a:buClr>
              <a:buSzPts val="1800"/>
            </a:pPr>
            <a:r>
              <a:rPr lang="en-IN" sz="2400" dirty="0">
                <a:latin typeface="Times New Roman"/>
                <a:ea typeface="Times New Roman"/>
                <a:cs typeface="Times New Roman"/>
                <a:sym typeface="Times New Roman"/>
              </a:rPr>
              <a:t>As much as model accuracy drives businesses, it is equally important to have an inside view on what goes on. Understanding the </a:t>
            </a:r>
            <a:r>
              <a:rPr lang="en-IN" sz="2400" i="1" dirty="0">
                <a:latin typeface="Times New Roman"/>
                <a:ea typeface="Times New Roman"/>
                <a:cs typeface="Times New Roman"/>
                <a:sym typeface="Times New Roman"/>
              </a:rPr>
              <a:t>what</a:t>
            </a:r>
            <a:r>
              <a:rPr lang="en-IN" sz="2400" dirty="0">
                <a:latin typeface="Times New Roman"/>
                <a:ea typeface="Times New Roman"/>
                <a:cs typeface="Times New Roman"/>
                <a:sym typeface="Times New Roman"/>
              </a:rPr>
              <a:t> and </a:t>
            </a:r>
            <a:r>
              <a:rPr lang="en-IN" sz="2400" i="1" dirty="0">
                <a:latin typeface="Times New Roman"/>
                <a:ea typeface="Times New Roman"/>
                <a:cs typeface="Times New Roman"/>
                <a:sym typeface="Times New Roman"/>
              </a:rPr>
              <a:t>why </a:t>
            </a:r>
            <a:r>
              <a:rPr lang="en-IN" sz="2400" dirty="0">
                <a:latin typeface="Times New Roman"/>
                <a:ea typeface="Times New Roman"/>
                <a:cs typeface="Times New Roman"/>
                <a:sym typeface="Times New Roman"/>
              </a:rPr>
              <a:t>of every prediction builds trust in these ML models</a:t>
            </a:r>
            <a:endParaRPr lang="en-IN" sz="2400" dirty="0"/>
          </a:p>
          <a:p>
            <a:pPr marL="171450" lvl="0" indent="-171450">
              <a:lnSpc>
                <a:spcPct val="120000"/>
              </a:lnSpc>
              <a:spcBef>
                <a:spcPts val="750"/>
              </a:spcBef>
              <a:buClr>
                <a:schemeClr val="dk1"/>
              </a:buClr>
              <a:buSzPts val="1800"/>
            </a:pPr>
            <a:r>
              <a:rPr lang="en-IN" sz="2400" dirty="0">
                <a:latin typeface="Times New Roman"/>
                <a:ea typeface="Times New Roman"/>
                <a:cs typeface="Times New Roman"/>
                <a:sym typeface="Times New Roman"/>
              </a:rPr>
              <a:t>LIME provides a global view of a model’s decision boundary and this model interpretability is essential when it comes to interactions between machines and </a:t>
            </a:r>
            <a:r>
              <a:rPr lang="en-IN" sz="2400" dirty="0" smtClean="0">
                <a:latin typeface="Times New Roman"/>
                <a:ea typeface="Times New Roman"/>
                <a:cs typeface="Times New Roman"/>
                <a:sym typeface="Times New Roman"/>
              </a:rPr>
              <a:t>humans</a:t>
            </a:r>
            <a:endParaRPr lang="en-IN" sz="2400" dirty="0"/>
          </a:p>
        </p:txBody>
      </p:sp>
    </p:spTree>
    <p:extLst>
      <p:ext uri="{BB962C8B-B14F-4D97-AF65-F5344CB8AC3E}">
        <p14:creationId xmlns:p14="http://schemas.microsoft.com/office/powerpoint/2010/main" val="4258334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4"/>
            <a:ext cx="10515600" cy="939972"/>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Customer Analytics – Applications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186" y="1311007"/>
            <a:ext cx="6389783" cy="5133859"/>
          </a:xfrm>
        </p:spPr>
        <p:txBody>
          <a:bodyPr>
            <a:normAutofit fontScale="92500" lnSpcReduction="10000"/>
          </a:bodyPr>
          <a:lstStyle/>
          <a:p>
            <a:pPr>
              <a:lnSpc>
                <a:spcPct val="120000"/>
              </a:lnSpc>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Offer in-depth insights on customer behaviour and customer requirements. For example</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behavioural </a:t>
            </a:r>
            <a:r>
              <a:rPr lang="en-IN" sz="2400" dirty="0">
                <a:latin typeface="Times New Roman" panose="02020603050405020304" pitchFamily="18" charset="0"/>
                <a:cs typeface="Times New Roman" panose="02020603050405020304" pitchFamily="18" charset="0"/>
              </a:rPr>
              <a:t>insights are gaining importance as the preference of product usage has now become more </a:t>
            </a:r>
            <a:r>
              <a:rPr lang="en-IN" sz="2400" dirty="0" smtClean="0">
                <a:latin typeface="Times New Roman" panose="02020603050405020304" pitchFamily="18" charset="0"/>
                <a:cs typeface="Times New Roman" panose="02020603050405020304" pitchFamily="18" charset="0"/>
              </a:rPr>
              <a:t>differentiated</a:t>
            </a:r>
          </a:p>
          <a:p>
            <a:pPr>
              <a:lnSpc>
                <a:spcPct val="12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Providing </a:t>
            </a:r>
            <a:r>
              <a:rPr lang="en-IN" sz="2400" dirty="0" smtClean="0">
                <a:latin typeface="Times New Roman" panose="02020603050405020304" pitchFamily="18" charset="0"/>
                <a:cs typeface="Times New Roman" panose="02020603050405020304" pitchFamily="18" charset="0"/>
              </a:rPr>
              <a:t>personalized interactions </a:t>
            </a:r>
            <a:r>
              <a:rPr lang="en-IN" sz="2400" dirty="0">
                <a:latin typeface="Times New Roman" panose="02020603050405020304" pitchFamily="18" charset="0"/>
                <a:cs typeface="Times New Roman" panose="02020603050405020304" pitchFamily="18" charset="0"/>
              </a:rPr>
              <a:t>that assists customers with their daily financial </a:t>
            </a:r>
            <a:r>
              <a:rPr lang="en-IN" sz="2400" dirty="0" smtClean="0">
                <a:latin typeface="Times New Roman" panose="02020603050405020304" pitchFamily="18" charset="0"/>
                <a:cs typeface="Times New Roman" panose="02020603050405020304" pitchFamily="18" charset="0"/>
              </a:rPr>
              <a:t>needs to enhance customer experience</a:t>
            </a:r>
          </a:p>
          <a:p>
            <a:pPr>
              <a:lnSpc>
                <a:spcPct val="120000"/>
              </a:lnSpc>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Insights </a:t>
            </a:r>
            <a:r>
              <a:rPr lang="en-IN" sz="2400" dirty="0">
                <a:latin typeface="Times New Roman" panose="02020603050405020304" pitchFamily="18" charset="0"/>
                <a:cs typeface="Times New Roman" panose="02020603050405020304" pitchFamily="18" charset="0"/>
              </a:rPr>
              <a:t>that provide transaction patterns and </a:t>
            </a:r>
            <a:r>
              <a:rPr lang="en-IN" sz="2400" dirty="0" smtClean="0">
                <a:latin typeface="Times New Roman" panose="02020603050405020304" pitchFamily="18" charset="0"/>
                <a:cs typeface="Times New Roman" panose="02020603050405020304" pitchFamily="18" charset="0"/>
              </a:rPr>
              <a:t>social </a:t>
            </a:r>
            <a:r>
              <a:rPr lang="en-IN" sz="2400" dirty="0">
                <a:latin typeface="Times New Roman" panose="02020603050405020304" pitchFamily="18" charset="0"/>
                <a:cs typeface="Times New Roman" panose="02020603050405020304" pitchFamily="18" charset="0"/>
              </a:rPr>
              <a:t>media </a:t>
            </a:r>
            <a:r>
              <a:rPr lang="en-IN" sz="2400" dirty="0" smtClean="0">
                <a:latin typeface="Times New Roman" panose="02020603050405020304" pitchFamily="18" charset="0"/>
                <a:cs typeface="Times New Roman" panose="02020603050405020304" pitchFamily="18" charset="0"/>
              </a:rPr>
              <a:t>interactions which </a:t>
            </a:r>
            <a:r>
              <a:rPr lang="en-IN" sz="2400" dirty="0">
                <a:latin typeface="Times New Roman" panose="02020603050405020304" pitchFamily="18" charset="0"/>
                <a:cs typeface="Times New Roman" panose="02020603050405020304" pitchFamily="18" charset="0"/>
              </a:rPr>
              <a:t>is mostly used in curtailing risks and fraud </a:t>
            </a:r>
            <a:r>
              <a:rPr lang="en-IN" sz="2400" dirty="0" smtClean="0">
                <a:latin typeface="Times New Roman" panose="02020603050405020304" pitchFamily="18" charset="0"/>
                <a:cs typeface="Times New Roman" panose="02020603050405020304" pitchFamily="18" charset="0"/>
              </a:rPr>
              <a:t>management</a:t>
            </a:r>
          </a:p>
          <a:p>
            <a:pPr>
              <a:lnSpc>
                <a:spcPct val="120000"/>
              </a:lnSpc>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To design the marketing communication and devise effective marketing strategies and improve sales</a:t>
            </a:r>
          </a:p>
          <a:p>
            <a:pPr>
              <a:lnSpc>
                <a:spcPct val="120000"/>
              </a:lnSpc>
            </a:pPr>
            <a:endParaRPr lang="en-IN" sz="24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633126" y="1470162"/>
            <a:ext cx="5161308" cy="4361227"/>
          </a:xfrm>
          <a:prstGeom prst="rect">
            <a:avLst/>
          </a:prstGeom>
        </p:spPr>
      </p:pic>
    </p:spTree>
    <p:extLst>
      <p:ext uri="{BB962C8B-B14F-4D97-AF65-F5344CB8AC3E}">
        <p14:creationId xmlns:p14="http://schemas.microsoft.com/office/powerpoint/2010/main" val="2992882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200" dirty="0" err="1" smtClean="0">
                <a:latin typeface="Times New Roman" panose="02020603050405020304" pitchFamily="18" charset="0"/>
                <a:cs typeface="Times New Roman" panose="02020603050405020304" pitchFamily="18" charset="0"/>
              </a:rPr>
              <a:t>Hyperparameters</a:t>
            </a:r>
            <a:r>
              <a:rPr lang="en-IN" sz="3200" dirty="0" smtClean="0">
                <a:latin typeface="Times New Roman" panose="02020603050405020304" pitchFamily="18" charset="0"/>
                <a:cs typeface="Times New Roman" panose="02020603050405020304" pitchFamily="18" charset="0"/>
              </a:rPr>
              <a:t> (Important parameters)</a:t>
            </a:r>
            <a:endParaRPr lang="en-IN" sz="3200" dirty="0"/>
          </a:p>
        </p:txBody>
      </p:sp>
      <p:sp>
        <p:nvSpPr>
          <p:cNvPr id="3" name="Content Placeholder 2"/>
          <p:cNvSpPr>
            <a:spLocks noGrp="1"/>
          </p:cNvSpPr>
          <p:nvPr>
            <p:ph idx="1"/>
          </p:nvPr>
        </p:nvSpPr>
        <p:spPr>
          <a:xfrm>
            <a:off x="558800" y="1300480"/>
            <a:ext cx="11084560" cy="5171440"/>
          </a:xfrm>
        </p:spPr>
        <p:txBody>
          <a:bodyPr>
            <a:normAutofit/>
          </a:bodyPr>
          <a:lstStyle/>
          <a:p>
            <a:pPr marL="0" indent="0">
              <a:lnSpc>
                <a:spcPct val="120000"/>
              </a:lnSpc>
              <a:buNone/>
            </a:pPr>
            <a:r>
              <a:rPr lang="en-IN" sz="2400" dirty="0" err="1" smtClean="0">
                <a:latin typeface="Times New Roman" panose="02020603050405020304" pitchFamily="18" charset="0"/>
                <a:cs typeface="Times New Roman" panose="02020603050405020304" pitchFamily="18" charset="0"/>
              </a:rPr>
              <a:t>LogisticRegression</a:t>
            </a:r>
            <a:r>
              <a:rPr lang="en-IN" sz="2400" dirty="0" smtClean="0">
                <a:latin typeface="Times New Roman" panose="02020603050405020304" pitchFamily="18" charset="0"/>
                <a:cs typeface="Times New Roman" panose="02020603050405020304" pitchFamily="18" charset="0"/>
              </a:rPr>
              <a:t>: </a:t>
            </a:r>
          </a:p>
          <a:p>
            <a:pPr>
              <a:lnSpc>
                <a:spcPct val="120000"/>
              </a:lnSpc>
            </a:pPr>
            <a:r>
              <a:rPr lang="en-IN" sz="2400" dirty="0" smtClean="0">
                <a:latin typeface="Times New Roman" panose="02020603050405020304" pitchFamily="18" charset="0"/>
                <a:cs typeface="Times New Roman" panose="02020603050405020304" pitchFamily="18" charset="0"/>
              </a:rPr>
              <a:t>penalty: </a:t>
            </a:r>
            <a:r>
              <a:rPr lang="en-IN" sz="2400" dirty="0">
                <a:latin typeface="Times New Roman" panose="02020603050405020304" pitchFamily="18" charset="0"/>
                <a:cs typeface="Times New Roman" panose="02020603050405020304" pitchFamily="18" charset="0"/>
              </a:rPr>
              <a:t>Used to specify the norm used in the </a:t>
            </a:r>
            <a:r>
              <a:rPr lang="en-IN" sz="2400" dirty="0" smtClean="0">
                <a:latin typeface="Times New Roman" panose="02020603050405020304" pitchFamily="18" charset="0"/>
                <a:cs typeface="Times New Roman" panose="02020603050405020304" pitchFamily="18" charset="0"/>
              </a:rPr>
              <a:t>penalization</a:t>
            </a:r>
          </a:p>
          <a:p>
            <a:pPr>
              <a:lnSpc>
                <a:spcPct val="120000"/>
              </a:lnSpc>
            </a:pPr>
            <a:r>
              <a:rPr lang="en-IN" sz="2400" dirty="0" smtClean="0">
                <a:latin typeface="Times New Roman" panose="02020603050405020304" pitchFamily="18" charset="0"/>
                <a:cs typeface="Times New Roman" panose="02020603050405020304" pitchFamily="18" charset="0"/>
              </a:rPr>
              <a:t>solver: </a:t>
            </a:r>
            <a:r>
              <a:rPr lang="en-IN" sz="2400" dirty="0">
                <a:latin typeface="Times New Roman" panose="02020603050405020304" pitchFamily="18" charset="0"/>
                <a:cs typeface="Times New Roman" panose="02020603050405020304" pitchFamily="18" charset="0"/>
              </a:rPr>
              <a:t>Algorithm to use in the optimization </a:t>
            </a:r>
            <a:r>
              <a:rPr lang="en-IN" sz="2400" dirty="0" smtClean="0">
                <a:latin typeface="Times New Roman" panose="02020603050405020304" pitchFamily="18" charset="0"/>
                <a:cs typeface="Times New Roman" panose="02020603050405020304" pitchFamily="18" charset="0"/>
              </a:rPr>
              <a:t>problem</a:t>
            </a:r>
          </a:p>
          <a:p>
            <a:pPr>
              <a:lnSpc>
                <a:spcPct val="120000"/>
              </a:lnSpc>
            </a:pPr>
            <a:r>
              <a:rPr lang="en-IN" sz="2400" dirty="0" smtClean="0">
                <a:latin typeface="Times New Roman" panose="02020603050405020304" pitchFamily="18" charset="0"/>
                <a:cs typeface="Times New Roman" panose="02020603050405020304" pitchFamily="18" charset="0"/>
              </a:rPr>
              <a:t>C: </a:t>
            </a:r>
            <a:r>
              <a:rPr lang="en-IN" sz="2400" dirty="0">
                <a:latin typeface="Times New Roman" panose="02020603050405020304" pitchFamily="18" charset="0"/>
                <a:cs typeface="Times New Roman" panose="02020603050405020304" pitchFamily="18" charset="0"/>
              </a:rPr>
              <a:t>Inverse of regularization strength; must be a positive float. Like in support vector machines, smaller values specify stronger </a:t>
            </a:r>
            <a:r>
              <a:rPr lang="en-IN" sz="2400" dirty="0" smtClean="0">
                <a:latin typeface="Times New Roman" panose="02020603050405020304" pitchFamily="18" charset="0"/>
                <a:cs typeface="Times New Roman" panose="02020603050405020304" pitchFamily="18" charset="0"/>
              </a:rPr>
              <a:t>regularization</a:t>
            </a:r>
          </a:p>
          <a:p>
            <a:pPr>
              <a:lnSpc>
                <a:spcPct val="120000"/>
              </a:lnSpc>
            </a:pPr>
            <a:r>
              <a:rPr lang="en-IN" sz="2400" dirty="0" smtClean="0">
                <a:latin typeface="Times New Roman" panose="02020603050405020304" pitchFamily="18" charset="0"/>
                <a:cs typeface="Times New Roman" panose="02020603050405020304" pitchFamily="18" charset="0"/>
                <a:hlinkClick r:id="rId2"/>
              </a:rPr>
              <a:t>https://scikit-learn.org/stable/modules/generated/sklearn.tree.DecisionTreeClassifier.html</a:t>
            </a: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059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200" dirty="0" err="1" smtClean="0">
                <a:latin typeface="Times New Roman" panose="02020603050405020304" pitchFamily="18" charset="0"/>
                <a:cs typeface="Times New Roman" panose="02020603050405020304" pitchFamily="18" charset="0"/>
              </a:rPr>
              <a:t>Hyperparameters</a:t>
            </a:r>
            <a:r>
              <a:rPr lang="en-IN" sz="3200" dirty="0" smtClean="0">
                <a:latin typeface="Times New Roman" panose="02020603050405020304" pitchFamily="18" charset="0"/>
                <a:cs typeface="Times New Roman" panose="02020603050405020304" pitchFamily="18" charset="0"/>
              </a:rPr>
              <a:t> (Important parameters)</a:t>
            </a:r>
            <a:endParaRPr lang="en-IN" sz="3200" dirty="0"/>
          </a:p>
        </p:txBody>
      </p:sp>
      <p:sp>
        <p:nvSpPr>
          <p:cNvPr id="3" name="Content Placeholder 2"/>
          <p:cNvSpPr>
            <a:spLocks noGrp="1"/>
          </p:cNvSpPr>
          <p:nvPr>
            <p:ph idx="1"/>
          </p:nvPr>
        </p:nvSpPr>
        <p:spPr>
          <a:xfrm>
            <a:off x="558800" y="1300480"/>
            <a:ext cx="11084560" cy="5171440"/>
          </a:xfrm>
        </p:spPr>
        <p:txBody>
          <a:bodyPr>
            <a:normAutofit fontScale="70000" lnSpcReduction="20000"/>
          </a:bodyPr>
          <a:lstStyle/>
          <a:p>
            <a:pPr marL="0" indent="0">
              <a:lnSpc>
                <a:spcPct val="120000"/>
              </a:lnSpc>
              <a:buNone/>
            </a:pPr>
            <a:r>
              <a:rPr lang="en-IN" sz="2400" dirty="0" err="1" smtClean="0">
                <a:latin typeface="Times New Roman" panose="02020603050405020304" pitchFamily="18" charset="0"/>
                <a:cs typeface="Times New Roman" panose="02020603050405020304" pitchFamily="18" charset="0"/>
              </a:rPr>
              <a:t>DecisionTreeClassifier</a:t>
            </a:r>
            <a:r>
              <a:rPr lang="en-IN" sz="2400" dirty="0" smtClean="0">
                <a:latin typeface="Times New Roman" panose="02020603050405020304" pitchFamily="18" charset="0"/>
                <a:cs typeface="Times New Roman" panose="02020603050405020304" pitchFamily="18" charset="0"/>
              </a:rPr>
              <a:t>: </a:t>
            </a:r>
          </a:p>
          <a:p>
            <a:pPr>
              <a:lnSpc>
                <a:spcPct val="120000"/>
              </a:lnSpc>
            </a:pPr>
            <a:r>
              <a:rPr lang="en-IN" sz="2400" dirty="0" smtClean="0">
                <a:latin typeface="Times New Roman" panose="02020603050405020304" pitchFamily="18" charset="0"/>
                <a:cs typeface="Times New Roman" panose="02020603050405020304" pitchFamily="18" charset="0"/>
              </a:rPr>
              <a:t>criterion: </a:t>
            </a:r>
            <a:r>
              <a:rPr lang="en-IN" sz="2400" dirty="0">
                <a:latin typeface="Times New Roman" panose="02020603050405020304" pitchFamily="18" charset="0"/>
                <a:cs typeface="Times New Roman" panose="02020603050405020304" pitchFamily="18" charset="0"/>
              </a:rPr>
              <a:t>The function to measure the quality of a </a:t>
            </a:r>
            <a:r>
              <a:rPr lang="en-IN" sz="2400" dirty="0" smtClean="0">
                <a:latin typeface="Times New Roman" panose="02020603050405020304" pitchFamily="18" charset="0"/>
                <a:cs typeface="Times New Roman" panose="02020603050405020304" pitchFamily="18" charset="0"/>
              </a:rPr>
              <a:t>split</a:t>
            </a:r>
          </a:p>
          <a:p>
            <a:pPr>
              <a:lnSpc>
                <a:spcPct val="120000"/>
              </a:lnSpc>
            </a:pPr>
            <a:r>
              <a:rPr lang="en-IN" sz="2400" dirty="0" err="1" smtClean="0">
                <a:latin typeface="Times New Roman" panose="02020603050405020304" pitchFamily="18" charset="0"/>
                <a:cs typeface="Times New Roman" panose="02020603050405020304" pitchFamily="18" charset="0"/>
              </a:rPr>
              <a:t>max_depth</a:t>
            </a:r>
            <a:r>
              <a:rPr lang="en-IN" sz="2400" dirty="0">
                <a:latin typeface="Times New Roman" panose="02020603050405020304" pitchFamily="18" charset="0"/>
                <a:cs typeface="Times New Roman" panose="02020603050405020304" pitchFamily="18" charset="0"/>
              </a:rPr>
              <a:t>: The maximum depth of the </a:t>
            </a:r>
            <a:r>
              <a:rPr lang="en-IN" sz="2400" dirty="0" smtClean="0">
                <a:latin typeface="Times New Roman" panose="02020603050405020304" pitchFamily="18" charset="0"/>
                <a:cs typeface="Times New Roman" panose="02020603050405020304" pitchFamily="18" charset="0"/>
              </a:rPr>
              <a:t>tree</a:t>
            </a:r>
          </a:p>
          <a:p>
            <a:pPr>
              <a:lnSpc>
                <a:spcPct val="120000"/>
              </a:lnSpc>
            </a:pPr>
            <a:r>
              <a:rPr lang="en-IN" sz="2400" dirty="0" smtClean="0">
                <a:latin typeface="Times New Roman" panose="02020603050405020304" pitchFamily="18" charset="0"/>
                <a:cs typeface="Times New Roman" panose="02020603050405020304" pitchFamily="18" charset="0"/>
              </a:rPr>
              <a:t>splitter</a:t>
            </a:r>
            <a:r>
              <a:rPr lang="en-IN" sz="2400" dirty="0">
                <a:latin typeface="Times New Roman" panose="02020603050405020304" pitchFamily="18" charset="0"/>
                <a:cs typeface="Times New Roman" panose="02020603050405020304" pitchFamily="18" charset="0"/>
              </a:rPr>
              <a:t>: The strategy used to choose the split at each </a:t>
            </a:r>
            <a:r>
              <a:rPr lang="en-IN" sz="2400" dirty="0" smtClean="0">
                <a:latin typeface="Times New Roman" panose="02020603050405020304" pitchFamily="18" charset="0"/>
                <a:cs typeface="Times New Roman" panose="02020603050405020304" pitchFamily="18" charset="0"/>
              </a:rPr>
              <a:t>node</a:t>
            </a:r>
          </a:p>
          <a:p>
            <a:pPr>
              <a:lnSpc>
                <a:spcPct val="120000"/>
              </a:lnSpc>
            </a:pPr>
            <a:r>
              <a:rPr lang="en-IN" sz="2400" dirty="0" err="1" smtClean="0">
                <a:latin typeface="Times New Roman" panose="02020603050405020304" pitchFamily="18" charset="0"/>
                <a:cs typeface="Times New Roman" panose="02020603050405020304" pitchFamily="18" charset="0"/>
              </a:rPr>
              <a:t>max_features</a:t>
            </a:r>
            <a:r>
              <a:rPr lang="en-IN" sz="2400" dirty="0">
                <a:latin typeface="Times New Roman" panose="02020603050405020304" pitchFamily="18" charset="0"/>
                <a:cs typeface="Times New Roman" panose="02020603050405020304" pitchFamily="18" charset="0"/>
              </a:rPr>
              <a:t>: The number of features to consider when looking for the best split</a:t>
            </a:r>
            <a:endParaRPr lang="en-IN" sz="2400" dirty="0" smtClean="0">
              <a:latin typeface="Times New Roman" panose="02020603050405020304" pitchFamily="18" charset="0"/>
              <a:cs typeface="Times New Roman" panose="02020603050405020304" pitchFamily="18" charset="0"/>
            </a:endParaRPr>
          </a:p>
          <a:p>
            <a:pPr>
              <a:lnSpc>
                <a:spcPct val="120000"/>
              </a:lnSpc>
            </a:pPr>
            <a:r>
              <a:rPr lang="en-IN" sz="2400" dirty="0" smtClean="0">
                <a:latin typeface="Times New Roman" panose="02020603050405020304" pitchFamily="18" charset="0"/>
                <a:cs typeface="Times New Roman" panose="02020603050405020304" pitchFamily="18" charset="0"/>
                <a:hlinkClick r:id="rId2"/>
              </a:rPr>
              <a:t>https://scikit-learn.org/stable/modules/generated/sklearn.tree.DecisionTreeClassifier.html</a:t>
            </a: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r>
              <a:rPr lang="en-IN" sz="2400" dirty="0" err="1" smtClean="0">
                <a:latin typeface="Times New Roman" panose="02020603050405020304" pitchFamily="18" charset="0"/>
                <a:cs typeface="Times New Roman" panose="02020603050405020304" pitchFamily="18" charset="0"/>
              </a:rPr>
              <a:t>RandomForestClassifier</a:t>
            </a:r>
            <a:r>
              <a:rPr lang="en-IN" sz="2400" dirty="0" smtClean="0">
                <a:latin typeface="Times New Roman" panose="02020603050405020304" pitchFamily="18" charset="0"/>
                <a:cs typeface="Times New Roman" panose="02020603050405020304" pitchFamily="18" charset="0"/>
              </a:rPr>
              <a:t>: </a:t>
            </a:r>
          </a:p>
          <a:p>
            <a:pPr>
              <a:lnSpc>
                <a:spcPct val="120000"/>
              </a:lnSpc>
            </a:pPr>
            <a:r>
              <a:rPr lang="en-IN" sz="2400" dirty="0" smtClean="0">
                <a:latin typeface="Times New Roman" panose="02020603050405020304" pitchFamily="18" charset="0"/>
                <a:cs typeface="Times New Roman" panose="02020603050405020304" pitchFamily="18" charset="0"/>
              </a:rPr>
              <a:t>criterion</a:t>
            </a:r>
            <a:r>
              <a:rPr lang="en-IN" sz="2400" dirty="0">
                <a:latin typeface="Times New Roman" panose="02020603050405020304" pitchFamily="18" charset="0"/>
                <a:cs typeface="Times New Roman" panose="02020603050405020304" pitchFamily="18" charset="0"/>
              </a:rPr>
              <a:t>: The function to measure the quality of a </a:t>
            </a:r>
            <a:r>
              <a:rPr lang="en-IN" sz="2400" dirty="0" smtClean="0">
                <a:latin typeface="Times New Roman" panose="02020603050405020304" pitchFamily="18" charset="0"/>
                <a:cs typeface="Times New Roman" panose="02020603050405020304" pitchFamily="18" charset="0"/>
              </a:rPr>
              <a:t>split</a:t>
            </a:r>
          </a:p>
          <a:p>
            <a:pPr>
              <a:lnSpc>
                <a:spcPct val="120000"/>
              </a:lnSpc>
            </a:pPr>
            <a:r>
              <a:rPr lang="en-IN" sz="2400" dirty="0" err="1" smtClean="0">
                <a:latin typeface="Times New Roman" panose="02020603050405020304" pitchFamily="18" charset="0"/>
                <a:cs typeface="Times New Roman" panose="02020603050405020304" pitchFamily="18" charset="0"/>
              </a:rPr>
              <a:t>n_estimators</a:t>
            </a:r>
            <a:r>
              <a:rPr lang="en-IN" sz="2400" dirty="0">
                <a:latin typeface="Times New Roman" panose="02020603050405020304" pitchFamily="18" charset="0"/>
                <a:cs typeface="Times New Roman" panose="02020603050405020304" pitchFamily="18" charset="0"/>
              </a:rPr>
              <a:t>: The number of trees in the forest.</a:t>
            </a:r>
          </a:p>
          <a:p>
            <a:pPr>
              <a:lnSpc>
                <a:spcPct val="120000"/>
              </a:lnSpc>
            </a:pPr>
            <a:r>
              <a:rPr lang="en-IN" sz="2400" dirty="0" err="1" smtClean="0">
                <a:latin typeface="Times New Roman" panose="02020603050405020304" pitchFamily="18" charset="0"/>
                <a:cs typeface="Times New Roman" panose="02020603050405020304" pitchFamily="18" charset="0"/>
              </a:rPr>
              <a:t>max_depth</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maximum depth of the </a:t>
            </a:r>
            <a:r>
              <a:rPr lang="en-IN" sz="2400" dirty="0" smtClean="0">
                <a:latin typeface="Times New Roman" panose="02020603050405020304" pitchFamily="18" charset="0"/>
                <a:cs typeface="Times New Roman" panose="02020603050405020304" pitchFamily="18" charset="0"/>
              </a:rPr>
              <a:t>tree</a:t>
            </a:r>
          </a:p>
          <a:p>
            <a:pPr>
              <a:lnSpc>
                <a:spcPct val="120000"/>
              </a:lnSpc>
            </a:pPr>
            <a:r>
              <a:rPr lang="en-IN" sz="2400" dirty="0" err="1" smtClean="0">
                <a:latin typeface="Times New Roman" panose="02020603050405020304" pitchFamily="18" charset="0"/>
                <a:cs typeface="Times New Roman" panose="02020603050405020304" pitchFamily="18" charset="0"/>
              </a:rPr>
              <a:t>min_samples_split</a:t>
            </a:r>
            <a:r>
              <a:rPr lang="en-IN" sz="2400" dirty="0">
                <a:latin typeface="Times New Roman" panose="02020603050405020304" pitchFamily="18" charset="0"/>
                <a:cs typeface="Times New Roman" panose="02020603050405020304" pitchFamily="18" charset="0"/>
              </a:rPr>
              <a:t>: The minimum number of samples required to split an internal node</a:t>
            </a:r>
            <a:endParaRPr lang="en-IN" sz="2400" dirty="0" smtClean="0">
              <a:latin typeface="Times New Roman" panose="02020603050405020304" pitchFamily="18" charset="0"/>
              <a:cs typeface="Times New Roman" panose="02020603050405020304" pitchFamily="18" charset="0"/>
            </a:endParaRPr>
          </a:p>
          <a:p>
            <a:pPr>
              <a:lnSpc>
                <a:spcPct val="120000"/>
              </a:lnSpc>
            </a:pPr>
            <a:r>
              <a:rPr lang="en-IN" sz="2400" dirty="0" smtClean="0">
                <a:latin typeface="Times New Roman" panose="02020603050405020304" pitchFamily="18" charset="0"/>
                <a:cs typeface="Times New Roman" panose="02020603050405020304" pitchFamily="18" charset="0"/>
                <a:hlinkClick r:id="rId3"/>
              </a:rPr>
              <a:t>https://scikit-learn.org/stable/modules/generated/sklearn.ensemble.RandomForestClassifier.html</a:t>
            </a: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6740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200" dirty="0" err="1" smtClean="0">
                <a:latin typeface="Times New Roman" panose="02020603050405020304" pitchFamily="18" charset="0"/>
                <a:cs typeface="Times New Roman" panose="02020603050405020304" pitchFamily="18" charset="0"/>
              </a:rPr>
              <a:t>Hyperparameters</a:t>
            </a:r>
            <a:r>
              <a:rPr lang="en-IN" sz="3200" dirty="0" smtClean="0">
                <a:latin typeface="Times New Roman" panose="02020603050405020304" pitchFamily="18" charset="0"/>
                <a:cs typeface="Times New Roman" panose="02020603050405020304" pitchFamily="18" charset="0"/>
              </a:rPr>
              <a:t> (Important parameters)</a:t>
            </a:r>
            <a:endParaRPr lang="en-IN" sz="3200" dirty="0"/>
          </a:p>
        </p:txBody>
      </p:sp>
      <p:sp>
        <p:nvSpPr>
          <p:cNvPr id="3" name="Content Placeholder 2"/>
          <p:cNvSpPr>
            <a:spLocks noGrp="1"/>
          </p:cNvSpPr>
          <p:nvPr>
            <p:ph idx="1"/>
          </p:nvPr>
        </p:nvSpPr>
        <p:spPr>
          <a:xfrm>
            <a:off x="558800" y="1300480"/>
            <a:ext cx="11084560" cy="5171440"/>
          </a:xfrm>
        </p:spPr>
        <p:txBody>
          <a:bodyPr>
            <a:noAutofit/>
          </a:bodyPr>
          <a:lstStyle/>
          <a:p>
            <a:pPr marL="0" indent="0">
              <a:lnSpc>
                <a:spcPct val="100000"/>
              </a:lnSpc>
              <a:buNone/>
            </a:pPr>
            <a:r>
              <a:rPr lang="en-IN" sz="1600" dirty="0" err="1" smtClean="0">
                <a:latin typeface="Times New Roman" panose="02020603050405020304" pitchFamily="18" charset="0"/>
                <a:cs typeface="Times New Roman" panose="02020603050405020304" pitchFamily="18" charset="0"/>
              </a:rPr>
              <a:t>AdaBoostClassifier</a:t>
            </a:r>
            <a:r>
              <a:rPr lang="en-IN" sz="1600" dirty="0" smtClean="0">
                <a:latin typeface="Times New Roman" panose="02020603050405020304" pitchFamily="18" charset="0"/>
                <a:cs typeface="Times New Roman" panose="02020603050405020304" pitchFamily="18" charset="0"/>
              </a:rPr>
              <a:t>: </a:t>
            </a:r>
          </a:p>
          <a:p>
            <a:pPr>
              <a:lnSpc>
                <a:spcPct val="100000"/>
              </a:lnSpc>
            </a:pPr>
            <a:r>
              <a:rPr lang="en-IN" sz="1600" dirty="0" err="1" smtClean="0">
                <a:latin typeface="Times New Roman" panose="02020603050405020304" pitchFamily="18" charset="0"/>
                <a:cs typeface="Times New Roman" panose="02020603050405020304" pitchFamily="18" charset="0"/>
              </a:rPr>
              <a:t>base_estimator</a:t>
            </a:r>
            <a:r>
              <a:rPr lang="en-IN" sz="1600" dirty="0">
                <a:latin typeface="Times New Roman" panose="02020603050405020304" pitchFamily="18" charset="0"/>
                <a:cs typeface="Times New Roman" panose="02020603050405020304" pitchFamily="18" charset="0"/>
              </a:rPr>
              <a:t>: The base estimator from which the boosted ensemble is </a:t>
            </a:r>
            <a:r>
              <a:rPr lang="en-IN" sz="1600" dirty="0" smtClean="0">
                <a:latin typeface="Times New Roman" panose="02020603050405020304" pitchFamily="18" charset="0"/>
                <a:cs typeface="Times New Roman" panose="02020603050405020304" pitchFamily="18" charset="0"/>
              </a:rPr>
              <a:t>built</a:t>
            </a:r>
          </a:p>
          <a:p>
            <a:pPr>
              <a:lnSpc>
                <a:spcPct val="100000"/>
              </a:lnSpc>
            </a:pPr>
            <a:r>
              <a:rPr lang="en-IN" sz="1600" dirty="0" err="1" smtClean="0">
                <a:latin typeface="Times New Roman" panose="02020603050405020304" pitchFamily="18" charset="0"/>
                <a:cs typeface="Times New Roman" panose="02020603050405020304" pitchFamily="18" charset="0"/>
              </a:rPr>
              <a:t>n_estimators</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 maximum number of estimators at which boosting is </a:t>
            </a:r>
            <a:r>
              <a:rPr lang="en-IN" sz="1600" dirty="0" smtClean="0">
                <a:latin typeface="Times New Roman" panose="02020603050405020304" pitchFamily="18" charset="0"/>
                <a:cs typeface="Times New Roman" panose="02020603050405020304" pitchFamily="18" charset="0"/>
              </a:rPr>
              <a:t>terminated</a:t>
            </a:r>
          </a:p>
          <a:p>
            <a:pPr>
              <a:lnSpc>
                <a:spcPct val="100000"/>
              </a:lnSpc>
            </a:pPr>
            <a:r>
              <a:rPr lang="en-IN" sz="1600" dirty="0" err="1" smtClean="0">
                <a:latin typeface="Times New Roman" panose="02020603050405020304" pitchFamily="18" charset="0"/>
                <a:cs typeface="Times New Roman" panose="02020603050405020304" pitchFamily="18" charset="0"/>
              </a:rPr>
              <a:t>learning_rate</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Weight applied to each classifier at each boosting iteration. A higher learning rate increases the contribution of each </a:t>
            </a:r>
            <a:r>
              <a:rPr lang="en-IN" sz="1600" dirty="0" smtClean="0">
                <a:latin typeface="Times New Roman" panose="02020603050405020304" pitchFamily="18" charset="0"/>
                <a:cs typeface="Times New Roman" panose="02020603050405020304" pitchFamily="18" charset="0"/>
              </a:rPr>
              <a:t>classifier</a:t>
            </a:r>
          </a:p>
          <a:p>
            <a:pPr>
              <a:lnSpc>
                <a:spcPct val="100000"/>
              </a:lnSpc>
            </a:pPr>
            <a:r>
              <a:rPr lang="en-IN" sz="1600" dirty="0" smtClean="0">
                <a:latin typeface="Times New Roman" panose="02020603050405020304" pitchFamily="18" charset="0"/>
                <a:cs typeface="Times New Roman" panose="02020603050405020304" pitchFamily="18" charset="0"/>
              </a:rPr>
              <a:t>algorithm: </a:t>
            </a:r>
            <a:r>
              <a:rPr lang="en-IN" sz="1600" dirty="0">
                <a:latin typeface="Times New Roman" panose="02020603050405020304" pitchFamily="18" charset="0"/>
                <a:cs typeface="Times New Roman" panose="02020603050405020304" pitchFamily="18" charset="0"/>
              </a:rPr>
              <a:t>calculation of class </a:t>
            </a:r>
            <a:r>
              <a:rPr lang="en-IN" sz="1600" dirty="0" smtClean="0">
                <a:latin typeface="Times New Roman" panose="02020603050405020304" pitchFamily="18" charset="0"/>
                <a:cs typeface="Times New Roman" panose="02020603050405020304" pitchFamily="18" charset="0"/>
              </a:rPr>
              <a:t>probabilities</a:t>
            </a:r>
          </a:p>
          <a:p>
            <a:pPr>
              <a:lnSpc>
                <a:spcPct val="100000"/>
              </a:lnSpc>
            </a:pPr>
            <a:r>
              <a:rPr lang="en-IN" sz="1600" dirty="0" err="1" smtClean="0">
                <a:latin typeface="Times New Roman" panose="02020603050405020304" pitchFamily="18" charset="0"/>
                <a:cs typeface="Times New Roman" panose="02020603050405020304" pitchFamily="18" charset="0"/>
              </a:rPr>
              <a:t>random_state</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Controls the random seed given at </a:t>
            </a:r>
            <a:r>
              <a:rPr lang="en-IN" sz="1600" dirty="0" smtClean="0">
                <a:latin typeface="Times New Roman" panose="02020603050405020304" pitchFamily="18" charset="0"/>
                <a:cs typeface="Times New Roman" panose="02020603050405020304" pitchFamily="18" charset="0"/>
              </a:rPr>
              <a:t>each boosting iteration</a:t>
            </a:r>
          </a:p>
          <a:p>
            <a:pPr>
              <a:lnSpc>
                <a:spcPct val="100000"/>
              </a:lnSpc>
            </a:pPr>
            <a:r>
              <a:rPr lang="en-IN" sz="1600" dirty="0">
                <a:latin typeface="Times New Roman" panose="02020603050405020304" pitchFamily="18" charset="0"/>
                <a:cs typeface="Times New Roman" panose="02020603050405020304" pitchFamily="18" charset="0"/>
                <a:hlinkClick r:id="rId2"/>
              </a:rPr>
              <a:t>https://</a:t>
            </a:r>
            <a:r>
              <a:rPr lang="en-IN" sz="1600" dirty="0" smtClean="0">
                <a:latin typeface="Times New Roman" panose="02020603050405020304" pitchFamily="18" charset="0"/>
                <a:cs typeface="Times New Roman" panose="02020603050405020304" pitchFamily="18" charset="0"/>
                <a:hlinkClick r:id="rId2"/>
              </a:rPr>
              <a:t>scikit-learn.org/stable/modules/generated/sklearn.ensemble.AdaBoostClassifier.html</a:t>
            </a:r>
            <a:endParaRPr lang="en-IN" sz="1600" dirty="0" smtClean="0">
              <a:latin typeface="Times New Roman" panose="02020603050405020304" pitchFamily="18" charset="0"/>
              <a:cs typeface="Times New Roman" panose="02020603050405020304" pitchFamily="18" charset="0"/>
            </a:endParaRPr>
          </a:p>
          <a:p>
            <a:pPr>
              <a:lnSpc>
                <a:spcPct val="100000"/>
              </a:lnSpc>
            </a:pPr>
            <a:endParaRPr lang="en-IN" sz="1600" dirty="0" smtClean="0">
              <a:latin typeface="Times New Roman" panose="02020603050405020304" pitchFamily="18" charset="0"/>
              <a:cs typeface="Times New Roman" panose="02020603050405020304" pitchFamily="18" charset="0"/>
            </a:endParaRPr>
          </a:p>
          <a:p>
            <a:pPr marL="0" indent="0">
              <a:lnSpc>
                <a:spcPct val="100000"/>
              </a:lnSpc>
              <a:buNone/>
            </a:pPr>
            <a:r>
              <a:rPr lang="en-IN" sz="1600" dirty="0" err="1" smtClean="0">
                <a:latin typeface="Times New Roman" panose="02020603050405020304" pitchFamily="18" charset="0"/>
                <a:cs typeface="Times New Roman" panose="02020603050405020304" pitchFamily="18" charset="0"/>
              </a:rPr>
              <a:t>GradientBoostingClassifier</a:t>
            </a:r>
            <a:r>
              <a:rPr lang="en-IN" sz="1600" dirty="0" smtClean="0">
                <a:latin typeface="Times New Roman" panose="02020603050405020304" pitchFamily="18" charset="0"/>
                <a:cs typeface="Times New Roman" panose="02020603050405020304" pitchFamily="18" charset="0"/>
              </a:rPr>
              <a:t>: </a:t>
            </a:r>
          </a:p>
          <a:p>
            <a:pPr>
              <a:lnSpc>
                <a:spcPct val="100000"/>
              </a:lnSpc>
            </a:pPr>
            <a:r>
              <a:rPr lang="en-IN" sz="1600" dirty="0" err="1" smtClean="0">
                <a:latin typeface="Times New Roman" panose="02020603050405020304" pitchFamily="18" charset="0"/>
                <a:cs typeface="Times New Roman" panose="02020603050405020304" pitchFamily="18" charset="0"/>
              </a:rPr>
              <a:t>learning_rate</a:t>
            </a:r>
            <a:r>
              <a:rPr lang="en-IN" sz="1600" dirty="0">
                <a:latin typeface="Times New Roman" panose="02020603050405020304" pitchFamily="18" charset="0"/>
                <a:cs typeface="Times New Roman" panose="02020603050405020304" pitchFamily="18" charset="0"/>
              </a:rPr>
              <a:t>: Learning rate shrinks the contribution of each </a:t>
            </a:r>
            <a:r>
              <a:rPr lang="en-IN" sz="1600" dirty="0" smtClean="0">
                <a:latin typeface="Times New Roman" panose="02020603050405020304" pitchFamily="18" charset="0"/>
                <a:cs typeface="Times New Roman" panose="02020603050405020304" pitchFamily="18" charset="0"/>
              </a:rPr>
              <a:t>tree</a:t>
            </a:r>
          </a:p>
          <a:p>
            <a:pPr>
              <a:lnSpc>
                <a:spcPct val="100000"/>
              </a:lnSpc>
            </a:pPr>
            <a:r>
              <a:rPr lang="en-IN" sz="1600" dirty="0" err="1" smtClean="0">
                <a:latin typeface="Times New Roman" panose="02020603050405020304" pitchFamily="18" charset="0"/>
                <a:cs typeface="Times New Roman" panose="02020603050405020304" pitchFamily="18" charset="0"/>
              </a:rPr>
              <a:t>n_estimators</a:t>
            </a:r>
            <a:r>
              <a:rPr lang="en-IN" sz="1600" dirty="0">
                <a:latin typeface="Times New Roman" panose="02020603050405020304" pitchFamily="18" charset="0"/>
                <a:cs typeface="Times New Roman" panose="02020603050405020304" pitchFamily="18" charset="0"/>
              </a:rPr>
              <a:t>: The number of boosting stages to </a:t>
            </a:r>
            <a:r>
              <a:rPr lang="en-IN" sz="1600" dirty="0" smtClean="0">
                <a:latin typeface="Times New Roman" panose="02020603050405020304" pitchFamily="18" charset="0"/>
                <a:cs typeface="Times New Roman" panose="02020603050405020304" pitchFamily="18" charset="0"/>
              </a:rPr>
              <a:t>perform</a:t>
            </a:r>
          </a:p>
          <a:p>
            <a:pPr>
              <a:lnSpc>
                <a:spcPct val="100000"/>
              </a:lnSpc>
            </a:pPr>
            <a:r>
              <a:rPr lang="en-IN" sz="1600" dirty="0" smtClean="0">
                <a:latin typeface="Times New Roman" panose="02020603050405020304" pitchFamily="18" charset="0"/>
                <a:cs typeface="Times New Roman" panose="02020603050405020304" pitchFamily="18" charset="0"/>
              </a:rPr>
              <a:t>loss</a:t>
            </a:r>
            <a:r>
              <a:rPr lang="en-IN" sz="1600" dirty="0">
                <a:latin typeface="Times New Roman" panose="02020603050405020304" pitchFamily="18" charset="0"/>
                <a:cs typeface="Times New Roman" panose="02020603050405020304" pitchFamily="18" charset="0"/>
              </a:rPr>
              <a:t>: The loss function to be </a:t>
            </a:r>
            <a:r>
              <a:rPr lang="en-IN" sz="1600" dirty="0" smtClean="0">
                <a:latin typeface="Times New Roman" panose="02020603050405020304" pitchFamily="18" charset="0"/>
                <a:cs typeface="Times New Roman" panose="02020603050405020304" pitchFamily="18" charset="0"/>
              </a:rPr>
              <a:t>optimized</a:t>
            </a:r>
          </a:p>
          <a:p>
            <a:pPr>
              <a:lnSpc>
                <a:spcPct val="100000"/>
              </a:lnSpc>
            </a:pPr>
            <a:r>
              <a:rPr lang="en-IN" sz="1600" dirty="0">
                <a:latin typeface="Times New Roman" panose="02020603050405020304" pitchFamily="18" charset="0"/>
                <a:cs typeface="Times New Roman" panose="02020603050405020304" pitchFamily="18" charset="0"/>
                <a:hlinkClick r:id="rId3"/>
              </a:rPr>
              <a:t>https://</a:t>
            </a:r>
            <a:r>
              <a:rPr lang="en-IN" sz="1600" dirty="0" smtClean="0">
                <a:latin typeface="Times New Roman" panose="02020603050405020304" pitchFamily="18" charset="0"/>
                <a:cs typeface="Times New Roman" panose="02020603050405020304" pitchFamily="18" charset="0"/>
                <a:hlinkClick r:id="rId3"/>
              </a:rPr>
              <a:t>scikit-learn.org/stable/modules/generated/sklearn.ensemble.GradientBoostingClassifier.html</a:t>
            </a:r>
            <a:endParaRPr lang="en-IN" sz="1600" dirty="0" smtClean="0">
              <a:latin typeface="Times New Roman" panose="02020603050405020304" pitchFamily="18" charset="0"/>
              <a:cs typeface="Times New Roman" panose="02020603050405020304" pitchFamily="18" charset="0"/>
            </a:endParaRPr>
          </a:p>
          <a:p>
            <a:pPr marL="0" indent="0">
              <a:lnSpc>
                <a:spcPct val="100000"/>
              </a:lnSpc>
              <a:buNone/>
            </a:pPr>
            <a:endParaRPr lang="en-IN" sz="1600" dirty="0" smtClean="0">
              <a:latin typeface="Times New Roman" panose="02020603050405020304" pitchFamily="18" charset="0"/>
              <a:cs typeface="Times New Roman" panose="02020603050405020304" pitchFamily="18" charset="0"/>
            </a:endParaRPr>
          </a:p>
          <a:p>
            <a:pPr marL="0" indent="0">
              <a:lnSpc>
                <a:spcPct val="100000"/>
              </a:lnSpc>
              <a:buNone/>
            </a:pPr>
            <a:endParaRPr lang="en-IN"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402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7315" y="2716439"/>
            <a:ext cx="10515600" cy="1325563"/>
          </a:xfrm>
        </p:spPr>
        <p:txBody>
          <a:bodyPr>
            <a:normAutofit/>
          </a:bodyPr>
          <a:lstStyle/>
          <a:p>
            <a:pPr algn="ctr"/>
            <a:r>
              <a:rPr lang="en-IN" sz="5400" dirty="0" smtClean="0">
                <a:latin typeface="Times New Roman" panose="02020603050405020304" pitchFamily="18" charset="0"/>
                <a:cs typeface="Times New Roman" panose="02020603050405020304" pitchFamily="18" charset="0"/>
              </a:rPr>
              <a:t>Thank You!</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124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4"/>
            <a:ext cx="10515600" cy="939972"/>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Influence of Customer Analytics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1761" y="1391478"/>
            <a:ext cx="6094084" cy="5053388"/>
          </a:xfrm>
        </p:spPr>
        <p:txBody>
          <a:bodyPr>
            <a:normAutofit/>
          </a:bodyPr>
          <a:lstStyle/>
          <a:p>
            <a:pPr>
              <a:lnSpc>
                <a:spcPct val="120000"/>
              </a:lnSpc>
            </a:pPr>
            <a:r>
              <a:rPr lang="en-IN" sz="2400" dirty="0" smtClean="0">
                <a:latin typeface="Times New Roman" panose="02020603050405020304" pitchFamily="18" charset="0"/>
                <a:cs typeface="Times New Roman" panose="02020603050405020304" pitchFamily="18" charset="0"/>
              </a:rPr>
              <a:t>Integrating </a:t>
            </a:r>
            <a:r>
              <a:rPr lang="en-IN" sz="2400" dirty="0">
                <a:latin typeface="Times New Roman" panose="02020603050405020304" pitchFamily="18" charset="0"/>
                <a:cs typeface="Times New Roman" panose="02020603050405020304" pitchFamily="18" charset="0"/>
              </a:rPr>
              <a:t>customer analytics in their business strategies, </a:t>
            </a:r>
            <a:r>
              <a:rPr lang="en-IN" sz="2400" dirty="0" smtClean="0">
                <a:latin typeface="Times New Roman" panose="02020603050405020304" pitchFamily="18" charset="0"/>
                <a:cs typeface="Times New Roman" panose="02020603050405020304" pitchFamily="18" charset="0"/>
              </a:rPr>
              <a:t>banks and other financial institutions </a:t>
            </a:r>
            <a:r>
              <a:rPr lang="en-IN" sz="2400" dirty="0">
                <a:latin typeface="Times New Roman" panose="02020603050405020304" pitchFamily="18" charset="0"/>
                <a:cs typeface="Times New Roman" panose="02020603050405020304" pitchFamily="18" charset="0"/>
              </a:rPr>
              <a:t>can segment customers effectively, consider a more customer-oriented approach, enable better management and measurement of sales leads across channels, contemplate the inclusion of custom customer incentives or rewards to influence their </a:t>
            </a:r>
            <a:r>
              <a:rPr lang="en-IN" sz="2400" dirty="0" err="1">
                <a:latin typeface="Times New Roman" panose="02020603050405020304" pitchFamily="18" charset="0"/>
                <a:cs typeface="Times New Roman" panose="02020603050405020304" pitchFamily="18" charset="0"/>
              </a:rPr>
              <a:t>behaviors</a:t>
            </a:r>
            <a:r>
              <a:rPr lang="en-IN" sz="2400" dirty="0">
                <a:latin typeface="Times New Roman" panose="02020603050405020304" pitchFamily="18" charset="0"/>
                <a:cs typeface="Times New Roman" panose="02020603050405020304" pitchFamily="18" charset="0"/>
              </a:rPr>
              <a:t>, and </a:t>
            </a:r>
            <a:r>
              <a:rPr lang="en-IN" sz="2400" dirty="0" smtClean="0">
                <a:latin typeface="Times New Roman" panose="02020603050405020304" pitchFamily="18" charset="0"/>
                <a:cs typeface="Times New Roman" panose="02020603050405020304" pitchFamily="18" charset="0"/>
              </a:rPr>
              <a:t>more</a:t>
            </a:r>
          </a:p>
        </p:txBody>
      </p:sp>
      <p:pic>
        <p:nvPicPr>
          <p:cNvPr id="4" name="Picture 3"/>
          <p:cNvPicPr>
            <a:picLocks noChangeAspect="1"/>
          </p:cNvPicPr>
          <p:nvPr/>
        </p:nvPicPr>
        <p:blipFill>
          <a:blip r:embed="rId3"/>
          <a:stretch>
            <a:fillRect/>
          </a:stretch>
        </p:blipFill>
        <p:spPr>
          <a:xfrm>
            <a:off x="7240819" y="1165753"/>
            <a:ext cx="4274241" cy="5279113"/>
          </a:xfrm>
          <a:prstGeom prst="rect">
            <a:avLst/>
          </a:prstGeom>
        </p:spPr>
      </p:pic>
    </p:spTree>
    <p:extLst>
      <p:ext uri="{BB962C8B-B14F-4D97-AF65-F5344CB8AC3E}">
        <p14:creationId xmlns:p14="http://schemas.microsoft.com/office/powerpoint/2010/main" val="72208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4"/>
            <a:ext cx="10515600" cy="939972"/>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Influence of Customer Analytics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3339" y="1524000"/>
            <a:ext cx="10799444" cy="4920866"/>
          </a:xfrm>
        </p:spPr>
        <p:txBody>
          <a:bodyPr>
            <a:normAutofit/>
          </a:bodyPr>
          <a:lstStyle/>
          <a:p>
            <a:pPr>
              <a:lnSpc>
                <a:spcPct val="120000"/>
              </a:lnSpc>
            </a:pPr>
            <a:r>
              <a:rPr lang="en-IN" sz="2400" dirty="0">
                <a:latin typeface="Times New Roman" panose="02020603050405020304" pitchFamily="18" charset="0"/>
                <a:cs typeface="Times New Roman" panose="02020603050405020304" pitchFamily="18" charset="0"/>
              </a:rPr>
              <a:t>Customer analytics will not only help banks </a:t>
            </a:r>
            <a:r>
              <a:rPr lang="en-IN" sz="2400" dirty="0" smtClean="0">
                <a:latin typeface="Times New Roman" panose="02020603050405020304" pitchFamily="18" charset="0"/>
                <a:cs typeface="Times New Roman" panose="02020603050405020304" pitchFamily="18" charset="0"/>
              </a:rPr>
              <a:t>predict </a:t>
            </a:r>
            <a:r>
              <a:rPr lang="en-IN" sz="2400" dirty="0">
                <a:latin typeface="Times New Roman" panose="02020603050405020304" pitchFamily="18" charset="0"/>
                <a:cs typeface="Times New Roman" panose="02020603050405020304" pitchFamily="18" charset="0"/>
              </a:rPr>
              <a:t>customer </a:t>
            </a:r>
            <a:r>
              <a:rPr lang="en-IN" sz="2400" dirty="0" smtClean="0">
                <a:latin typeface="Times New Roman" panose="02020603050405020304" pitchFamily="18" charset="0"/>
                <a:cs typeface="Times New Roman" panose="02020603050405020304" pitchFamily="18" charset="0"/>
              </a:rPr>
              <a:t>behaviour but </a:t>
            </a:r>
            <a:r>
              <a:rPr lang="en-IN" sz="2400" dirty="0">
                <a:latin typeface="Times New Roman" panose="02020603050405020304" pitchFamily="18" charset="0"/>
                <a:cs typeface="Times New Roman" panose="02020603050405020304" pitchFamily="18" charset="0"/>
              </a:rPr>
              <a:t>also assist in acquiring and retaining </a:t>
            </a:r>
            <a:r>
              <a:rPr lang="en-IN" sz="2400" dirty="0" smtClean="0">
                <a:latin typeface="Times New Roman" panose="02020603050405020304" pitchFamily="18" charset="0"/>
                <a:cs typeface="Times New Roman" panose="02020603050405020304" pitchFamily="18" charset="0"/>
              </a:rPr>
              <a:t>them</a:t>
            </a:r>
          </a:p>
          <a:p>
            <a:pPr>
              <a:lnSpc>
                <a:spcPct val="120000"/>
              </a:lnSpc>
            </a:pPr>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developing and implementing an effective customer acquisition strategy requires banking services </a:t>
            </a:r>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have data analytical </a:t>
            </a:r>
            <a:r>
              <a:rPr lang="en-IN" sz="2400" dirty="0" smtClean="0">
                <a:latin typeface="Times New Roman" panose="02020603050405020304" pitchFamily="18" charset="0"/>
                <a:cs typeface="Times New Roman" panose="02020603050405020304" pitchFamily="18" charset="0"/>
              </a:rPr>
              <a:t>experiences</a:t>
            </a:r>
          </a:p>
          <a:p>
            <a:pPr>
              <a:lnSpc>
                <a:spcPct val="120000"/>
              </a:lnSpc>
            </a:pPr>
            <a:r>
              <a:rPr lang="en-IN" sz="2400" dirty="0" smtClean="0">
                <a:latin typeface="Times New Roman" panose="02020603050405020304" pitchFamily="18" charset="0"/>
                <a:cs typeface="Times New Roman" panose="02020603050405020304" pitchFamily="18" charset="0"/>
              </a:rPr>
              <a:t>They </a:t>
            </a:r>
            <a:r>
              <a:rPr lang="en-IN" sz="2400" dirty="0">
                <a:latin typeface="Times New Roman" panose="02020603050405020304" pitchFamily="18" charset="0"/>
                <a:cs typeface="Times New Roman" panose="02020603050405020304" pitchFamily="18" charset="0"/>
              </a:rPr>
              <a:t>will also require to have marketing and measurement capabilities that will help them acquire customers, automate processing and decision making, manage customer accounts, and minimize customer acquisition costs and </a:t>
            </a:r>
            <a:r>
              <a:rPr lang="en-IN" sz="2400" dirty="0" smtClean="0">
                <a:latin typeface="Times New Roman" panose="02020603050405020304" pitchFamily="18" charset="0"/>
                <a:cs typeface="Times New Roman" panose="02020603050405020304" pitchFamily="18" charset="0"/>
              </a:rPr>
              <a:t>risks</a:t>
            </a:r>
          </a:p>
        </p:txBody>
      </p:sp>
    </p:spTree>
    <p:extLst>
      <p:ext uri="{BB962C8B-B14F-4D97-AF65-F5344CB8AC3E}">
        <p14:creationId xmlns:p14="http://schemas.microsoft.com/office/powerpoint/2010/main" val="246911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4"/>
            <a:ext cx="10515600" cy="939972"/>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Predicting Customer Churn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186" y="1311007"/>
            <a:ext cx="6389783" cy="5133859"/>
          </a:xfrm>
        </p:spPr>
        <p:txBody>
          <a:bodyPr>
            <a:normAutofit fontScale="92500" lnSpcReduction="20000"/>
          </a:bodyPr>
          <a:lstStyle/>
          <a:p>
            <a:pPr>
              <a:lnSpc>
                <a:spcPct val="120000"/>
              </a:lnSpc>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key to extracting meaningful predictive insights is in defining </a:t>
            </a:r>
            <a:r>
              <a:rPr lang="en-IN" sz="2400" dirty="0" smtClean="0">
                <a:latin typeface="Times New Roman" panose="02020603050405020304" pitchFamily="18" charset="0"/>
                <a:cs typeface="Times New Roman" panose="02020603050405020304" pitchFamily="18" charset="0"/>
              </a:rPr>
              <a:t>what </a:t>
            </a:r>
            <a:r>
              <a:rPr lang="en-IN" sz="2400" dirty="0">
                <a:latin typeface="Times New Roman" panose="02020603050405020304" pitchFamily="18" charset="0"/>
                <a:cs typeface="Times New Roman" panose="02020603050405020304" pitchFamily="18" charset="0"/>
              </a:rPr>
              <a:t>is considered as a </a:t>
            </a:r>
            <a:r>
              <a:rPr lang="en-IN" sz="2400" i="1" dirty="0">
                <a:latin typeface="Times New Roman" panose="02020603050405020304" pitchFamily="18" charset="0"/>
                <a:cs typeface="Times New Roman" panose="02020603050405020304" pitchFamily="18" charset="0"/>
              </a:rPr>
              <a:t>“churn event</a:t>
            </a:r>
            <a:r>
              <a:rPr lang="en-IN" sz="2400" i="1" dirty="0" smtClean="0">
                <a:latin typeface="Times New Roman" panose="02020603050405020304" pitchFamily="18" charset="0"/>
                <a:cs typeface="Times New Roman" panose="02020603050405020304" pitchFamily="18" charset="0"/>
              </a:rPr>
              <a:t>”</a:t>
            </a:r>
          </a:p>
          <a:p>
            <a:pPr>
              <a:lnSpc>
                <a:spcPct val="120000"/>
              </a:lnSpc>
            </a:pPr>
            <a:r>
              <a:rPr lang="en-IN" sz="2400" dirty="0">
                <a:latin typeface="Times New Roman" panose="02020603050405020304" pitchFamily="18" charset="0"/>
                <a:cs typeface="Times New Roman" panose="02020603050405020304" pitchFamily="18" charset="0"/>
              </a:rPr>
              <a:t>In general, </a:t>
            </a:r>
            <a:r>
              <a:rPr lang="en-IN" sz="2400" i="1" dirty="0">
                <a:latin typeface="Times New Roman" panose="02020603050405020304" pitchFamily="18" charset="0"/>
                <a:cs typeface="Times New Roman" panose="02020603050405020304" pitchFamily="18" charset="0"/>
              </a:rPr>
              <a:t>churn</a:t>
            </a:r>
            <a:r>
              <a:rPr lang="en-IN" sz="2400" dirty="0">
                <a:latin typeface="Times New Roman" panose="02020603050405020304" pitchFamily="18" charset="0"/>
                <a:cs typeface="Times New Roman" panose="02020603050405020304" pitchFamily="18" charset="0"/>
              </a:rPr>
              <a:t> is expressed as a degree of customer inactivity or disengagement, observed over a given time. This manifests within the data in various forms such as the </a:t>
            </a:r>
            <a:r>
              <a:rPr lang="en-IN" sz="2400" dirty="0" err="1">
                <a:latin typeface="Times New Roman" panose="02020603050405020304" pitchFamily="18" charset="0"/>
                <a:cs typeface="Times New Roman" panose="02020603050405020304" pitchFamily="18" charset="0"/>
              </a:rPr>
              <a:t>recency</a:t>
            </a:r>
            <a:r>
              <a:rPr lang="en-IN" sz="2400" dirty="0">
                <a:latin typeface="Times New Roman" panose="02020603050405020304" pitchFamily="18" charset="0"/>
                <a:cs typeface="Times New Roman" panose="02020603050405020304" pitchFamily="18" charset="0"/>
              </a:rPr>
              <a:t> of account actions or change in the account </a:t>
            </a:r>
            <a:r>
              <a:rPr lang="en-IN" sz="2400" dirty="0" smtClean="0">
                <a:latin typeface="Times New Roman" panose="02020603050405020304" pitchFamily="18" charset="0"/>
                <a:cs typeface="Times New Roman" panose="02020603050405020304" pitchFamily="18" charset="0"/>
              </a:rPr>
              <a:t>balance</a:t>
            </a:r>
          </a:p>
          <a:p>
            <a:pPr>
              <a:lnSpc>
                <a:spcPct val="120000"/>
              </a:lnSpc>
            </a:pPr>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the case </a:t>
            </a:r>
            <a:r>
              <a:rPr lang="en-IN" sz="2400" dirty="0" smtClean="0">
                <a:latin typeface="Times New Roman" panose="02020603050405020304" pitchFamily="18" charset="0"/>
                <a:cs typeface="Times New Roman" panose="02020603050405020304" pitchFamily="18" charset="0"/>
              </a:rPr>
              <a:t>of High Net-Worth customers</a:t>
            </a:r>
            <a:r>
              <a:rPr lang="en-IN" sz="2400" dirty="0">
                <a:latin typeface="Times New Roman" panose="02020603050405020304" pitchFamily="18" charset="0"/>
                <a:cs typeface="Times New Roman" panose="02020603050405020304" pitchFamily="18" charset="0"/>
              </a:rPr>
              <a:t>, it is useful to define </a:t>
            </a:r>
            <a:r>
              <a:rPr lang="en-IN" sz="2400" i="1" dirty="0">
                <a:latin typeface="Times New Roman" panose="02020603050405020304" pitchFamily="18" charset="0"/>
                <a:cs typeface="Times New Roman" panose="02020603050405020304" pitchFamily="18" charset="0"/>
              </a:rPr>
              <a:t>churn</a:t>
            </a:r>
            <a:r>
              <a:rPr lang="en-IN" sz="2400" dirty="0">
                <a:latin typeface="Times New Roman" panose="02020603050405020304" pitchFamily="18" charset="0"/>
                <a:cs typeface="Times New Roman" panose="02020603050405020304" pitchFamily="18" charset="0"/>
              </a:rPr>
              <a:t> based on the rate of decline of assets over a specified period. There could be an instance where a customer may be highly active in terms of account operations but has effectively pulled out more than 50% of her assets in the last six </a:t>
            </a:r>
            <a:r>
              <a:rPr lang="en-IN" sz="2400" dirty="0" smtClean="0">
                <a:latin typeface="Times New Roman" panose="02020603050405020304" pitchFamily="18" charset="0"/>
                <a:cs typeface="Times New Roman" panose="02020603050405020304" pitchFamily="18" charset="0"/>
              </a:rPr>
              <a:t>months</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702908" y="1311007"/>
            <a:ext cx="4829175" cy="4924425"/>
          </a:xfrm>
          <a:prstGeom prst="rect">
            <a:avLst/>
          </a:prstGeom>
        </p:spPr>
      </p:pic>
    </p:spTree>
    <p:extLst>
      <p:ext uri="{BB962C8B-B14F-4D97-AF65-F5344CB8AC3E}">
        <p14:creationId xmlns:p14="http://schemas.microsoft.com/office/powerpoint/2010/main" val="82434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4"/>
            <a:ext cx="10515600" cy="939972"/>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Predicting Customer Churn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1304" y="1325217"/>
            <a:ext cx="5724938" cy="5119649"/>
          </a:xfrm>
        </p:spPr>
        <p:txBody>
          <a:bodyPr>
            <a:normAutofit/>
          </a:bodyPr>
          <a:lstStyle/>
          <a:p>
            <a:pPr>
              <a:lnSpc>
                <a:spcPct val="120000"/>
              </a:lnSpc>
            </a:pPr>
            <a:r>
              <a:rPr lang="en-IN" sz="2400" dirty="0" smtClean="0">
                <a:latin typeface="Times New Roman" panose="02020603050405020304" pitchFamily="18" charset="0"/>
                <a:cs typeface="Times New Roman" panose="02020603050405020304" pitchFamily="18" charset="0"/>
              </a:rPr>
              <a:t>Customer data:</a:t>
            </a:r>
          </a:p>
          <a:p>
            <a:pPr marL="0" indent="0">
              <a:lnSpc>
                <a:spcPct val="120000"/>
              </a:lnSpc>
              <a:buNone/>
            </a:pPr>
            <a:r>
              <a:rPr lang="en-IN" sz="2400" dirty="0" smtClean="0">
                <a:latin typeface="Times New Roman" panose="02020603050405020304" pitchFamily="18" charset="0"/>
                <a:cs typeface="Times New Roman" panose="02020603050405020304" pitchFamily="18" charset="0"/>
              </a:rPr>
              <a:t>One of the first things to work on is </a:t>
            </a:r>
            <a:r>
              <a:rPr lang="en-IN" sz="2400" dirty="0">
                <a:latin typeface="Times New Roman" panose="02020603050405020304" pitchFamily="18" charset="0"/>
                <a:cs typeface="Times New Roman" panose="02020603050405020304" pitchFamily="18" charset="0"/>
              </a:rPr>
              <a:t>to capture and represent all key aspects of a customer’s relationship with the bank</a:t>
            </a:r>
            <a:r>
              <a:rPr lang="en-IN" sz="2400" dirty="0" smtClean="0">
                <a:latin typeface="Times New Roman" panose="02020603050405020304" pitchFamily="18" charset="0"/>
                <a:cs typeface="Times New Roman" panose="02020603050405020304" pitchFamily="18" charset="0"/>
              </a:rPr>
              <a:t>. Building a complete </a:t>
            </a:r>
            <a:r>
              <a:rPr lang="en-IN" sz="2400" dirty="0">
                <a:latin typeface="Times New Roman" panose="02020603050405020304" pitchFamily="18" charset="0"/>
                <a:cs typeface="Times New Roman" panose="02020603050405020304" pitchFamily="18" charset="0"/>
              </a:rPr>
              <a:t>Customer dataset is the foundation for not just churn prediction, but also for other use cases such as cross-sell/upsell recommendation, customer lifetime value calculation, etc.</a:t>
            </a:r>
          </a:p>
        </p:txBody>
      </p:sp>
      <p:pic>
        <p:nvPicPr>
          <p:cNvPr id="4" name="Picture 3"/>
          <p:cNvPicPr>
            <a:picLocks noChangeAspect="1"/>
          </p:cNvPicPr>
          <p:nvPr/>
        </p:nvPicPr>
        <p:blipFill>
          <a:blip r:embed="rId3"/>
          <a:stretch>
            <a:fillRect/>
          </a:stretch>
        </p:blipFill>
        <p:spPr>
          <a:xfrm>
            <a:off x="6206158" y="1752392"/>
            <a:ext cx="5561773" cy="4171330"/>
          </a:xfrm>
          <a:prstGeom prst="rect">
            <a:avLst/>
          </a:prstGeom>
        </p:spPr>
      </p:pic>
    </p:spTree>
    <p:extLst>
      <p:ext uri="{BB962C8B-B14F-4D97-AF65-F5344CB8AC3E}">
        <p14:creationId xmlns:p14="http://schemas.microsoft.com/office/powerpoint/2010/main" val="2381009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4"/>
            <a:ext cx="10515600" cy="939972"/>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Predicting Customer Churn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1304" y="1325217"/>
            <a:ext cx="5724938" cy="5119649"/>
          </a:xfrm>
        </p:spPr>
        <p:txBody>
          <a:bodyPr>
            <a:normAutofit/>
          </a:bodyPr>
          <a:lstStyle/>
          <a:p>
            <a:pPr>
              <a:lnSpc>
                <a:spcPct val="120000"/>
              </a:lnSpc>
            </a:pPr>
            <a:r>
              <a:rPr lang="en-IN" sz="2400" dirty="0" smtClean="0">
                <a:latin typeface="Times New Roman" panose="02020603050405020304" pitchFamily="18" charset="0"/>
                <a:cs typeface="Times New Roman" panose="02020603050405020304" pitchFamily="18" charset="0"/>
              </a:rPr>
              <a:t>Feature Engineering:</a:t>
            </a:r>
          </a:p>
          <a:p>
            <a:pPr marL="0" indent="0">
              <a:lnSpc>
                <a:spcPct val="120000"/>
              </a:lnSpc>
              <a:buNone/>
            </a:pPr>
            <a:r>
              <a:rPr lang="en-IN" sz="2400" dirty="0">
                <a:latin typeface="Times New Roman" panose="02020603050405020304" pitchFamily="18" charset="0"/>
                <a:cs typeface="Times New Roman" panose="02020603050405020304" pitchFamily="18" charset="0"/>
              </a:rPr>
              <a:t>It plays a pivotal role in defining and creating data elements that capture customer </a:t>
            </a:r>
            <a:r>
              <a:rPr lang="en-IN" sz="2400" dirty="0" err="1">
                <a:latin typeface="Times New Roman" panose="02020603050405020304" pitchFamily="18" charset="0"/>
                <a:cs typeface="Times New Roman" panose="02020603050405020304" pitchFamily="18" charset="0"/>
              </a:rPr>
              <a:t>behavior</a:t>
            </a:r>
            <a:r>
              <a:rPr lang="en-IN" sz="2400" dirty="0">
                <a:latin typeface="Times New Roman" panose="02020603050405020304" pitchFamily="18" charset="0"/>
                <a:cs typeface="Times New Roman" panose="02020603050405020304" pitchFamily="18" charset="0"/>
              </a:rPr>
              <a:t>. It is imperative to actively involve the business stakeholders in this stage to identify potentially useful indicators </a:t>
            </a:r>
            <a:r>
              <a:rPr lang="en-IN" sz="2400" dirty="0" smtClean="0">
                <a:latin typeface="Times New Roman" panose="02020603050405020304" pitchFamily="18" charset="0"/>
                <a:cs typeface="Times New Roman" panose="02020603050405020304" pitchFamily="18" charset="0"/>
              </a:rPr>
              <a:t>that drive churn based </a:t>
            </a:r>
            <a:r>
              <a:rPr lang="en-IN" sz="2400" dirty="0">
                <a:latin typeface="Times New Roman" panose="02020603050405020304" pitchFamily="18" charset="0"/>
                <a:cs typeface="Times New Roman" panose="02020603050405020304" pitchFamily="18" charset="0"/>
              </a:rPr>
              <a:t>on their collective experience.</a:t>
            </a:r>
          </a:p>
        </p:txBody>
      </p:sp>
      <p:pic>
        <p:nvPicPr>
          <p:cNvPr id="6" name="Picture 5"/>
          <p:cNvPicPr>
            <a:picLocks noChangeAspect="1"/>
          </p:cNvPicPr>
          <p:nvPr/>
        </p:nvPicPr>
        <p:blipFill>
          <a:blip r:embed="rId3"/>
          <a:stretch>
            <a:fillRect/>
          </a:stretch>
        </p:blipFill>
        <p:spPr>
          <a:xfrm>
            <a:off x="6197254" y="1851453"/>
            <a:ext cx="5495925" cy="4067175"/>
          </a:xfrm>
          <a:prstGeom prst="rect">
            <a:avLst/>
          </a:prstGeom>
        </p:spPr>
      </p:pic>
    </p:spTree>
    <p:extLst>
      <p:ext uri="{BB962C8B-B14F-4D97-AF65-F5344CB8AC3E}">
        <p14:creationId xmlns:p14="http://schemas.microsoft.com/office/powerpoint/2010/main" val="278640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4"/>
            <a:ext cx="10515600" cy="939972"/>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Predicting Customer Churn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1304" y="1086679"/>
            <a:ext cx="5552661" cy="5358188"/>
          </a:xfrm>
        </p:spPr>
        <p:txBody>
          <a:bodyPr>
            <a:normAutofit/>
          </a:bodyPr>
          <a:lstStyle/>
          <a:p>
            <a:pPr>
              <a:lnSpc>
                <a:spcPct val="120000"/>
              </a:lnSpc>
            </a:pPr>
            <a:r>
              <a:rPr lang="en-IN" sz="2400" dirty="0" smtClean="0">
                <a:latin typeface="Times New Roman" panose="02020603050405020304" pitchFamily="18" charset="0"/>
                <a:cs typeface="Times New Roman" panose="02020603050405020304" pitchFamily="18" charset="0"/>
              </a:rPr>
              <a:t>Machine Learning models:</a:t>
            </a:r>
          </a:p>
          <a:p>
            <a:pPr marL="0" indent="0">
              <a:lnSpc>
                <a:spcPct val="120000"/>
              </a:lnSpc>
              <a:buNone/>
            </a:pPr>
            <a:r>
              <a:rPr lang="en-IN" sz="2400" dirty="0">
                <a:latin typeface="Times New Roman" panose="02020603050405020304" pitchFamily="18" charset="0"/>
                <a:cs typeface="Times New Roman" panose="02020603050405020304" pitchFamily="18" charset="0"/>
              </a:rPr>
              <a:t>Churn prediction falls under </a:t>
            </a:r>
            <a:r>
              <a:rPr lang="en-IN" sz="2400" dirty="0" smtClean="0">
                <a:latin typeface="Times New Roman" panose="02020603050405020304" pitchFamily="18" charset="0"/>
                <a:cs typeface="Times New Roman" panose="02020603050405020304" pitchFamily="18" charset="0"/>
              </a:rPr>
              <a:t>the classification </a:t>
            </a:r>
            <a:r>
              <a:rPr lang="en-IN" sz="2400" dirty="0">
                <a:latin typeface="Times New Roman" panose="02020603050405020304" pitchFamily="18" charset="0"/>
                <a:cs typeface="Times New Roman" panose="02020603050405020304" pitchFamily="18" charset="0"/>
              </a:rPr>
              <a:t>problem </a:t>
            </a:r>
            <a:r>
              <a:rPr lang="en-IN" sz="2400" dirty="0" smtClean="0">
                <a:latin typeface="Times New Roman" panose="02020603050405020304" pitchFamily="18" charset="0"/>
                <a:cs typeface="Times New Roman" panose="02020603050405020304" pitchFamily="18" charset="0"/>
              </a:rPr>
              <a:t>category</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which means models like Logistic Regression, Tree-based models, ensemble models, etc., can help predict churn rate</a:t>
            </a:r>
            <a:r>
              <a:rPr lang="en-IN" sz="2400" dirty="0">
                <a:latin typeface="Times New Roman" panose="02020603050405020304" pitchFamily="18" charset="0"/>
                <a:cs typeface="Times New Roman" panose="02020603050405020304" pitchFamily="18" charset="0"/>
              </a:rPr>
              <a:t>. Apart from providing the business teams with a regularly updated churn score for each customer, it is highly advisable to list the top predictors (cause) and their relative influence (effect) for each customer.</a:t>
            </a:r>
            <a:endParaRPr lang="en-IN" sz="24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5978965" y="1675967"/>
            <a:ext cx="6029739" cy="4179612"/>
          </a:xfrm>
          <a:prstGeom prst="rect">
            <a:avLst/>
          </a:prstGeom>
        </p:spPr>
      </p:pic>
    </p:spTree>
    <p:extLst>
      <p:ext uri="{BB962C8B-B14F-4D97-AF65-F5344CB8AC3E}">
        <p14:creationId xmlns:p14="http://schemas.microsoft.com/office/powerpoint/2010/main" val="37134148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2365</TotalTime>
  <Words>4556</Words>
  <Application>Microsoft Office PowerPoint</Application>
  <PresentationFormat>Widescreen</PresentationFormat>
  <Paragraphs>230</Paragraphs>
  <Slides>33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Times New Roman</vt:lpstr>
      <vt:lpstr>Wingdings</vt:lpstr>
      <vt:lpstr>Office Theme</vt:lpstr>
      <vt:lpstr>Customer Analytics - Predicting Customer Churn</vt:lpstr>
      <vt:lpstr>Customer Analytics – Reshaping the Banking Industry</vt:lpstr>
      <vt:lpstr>Customer Analytics – Applications</vt:lpstr>
      <vt:lpstr>Influence of Customer Analytics</vt:lpstr>
      <vt:lpstr>Influence of Customer Analytics</vt:lpstr>
      <vt:lpstr>Predicting Customer Churn</vt:lpstr>
      <vt:lpstr>Predicting Customer Churn</vt:lpstr>
      <vt:lpstr>Predicting Customer Churn</vt:lpstr>
      <vt:lpstr>Predicting Customer Churn</vt:lpstr>
      <vt:lpstr>Predicting Customer Churn</vt:lpstr>
      <vt:lpstr>Python Case Study – Customer Churn Prediction</vt:lpstr>
      <vt:lpstr>Python Case Study – Customer Churn Prediction</vt:lpstr>
      <vt:lpstr>Python Case Study – Customer Churn Prediction</vt:lpstr>
      <vt:lpstr>Random Forest Classifier</vt:lpstr>
      <vt:lpstr>AdaBoost Classifier</vt:lpstr>
      <vt:lpstr>GradientBoosting Classifier</vt:lpstr>
      <vt:lpstr>Python Case Study – Customer Churn Prediction</vt:lpstr>
      <vt:lpstr>Python Case Study – Customer Churn Prediction</vt:lpstr>
      <vt:lpstr>Python Case Study – Customer Churn Prediction</vt:lpstr>
      <vt:lpstr>Python Case Study – Customer Churn Prediction</vt:lpstr>
      <vt:lpstr>Python Case Study – Customer Churn Prediction</vt:lpstr>
      <vt:lpstr>Python Case Study – Customer Churn Prediction</vt:lpstr>
      <vt:lpstr>Python Case Study – LIME</vt:lpstr>
      <vt:lpstr>Python Case Study – How to run LIME</vt:lpstr>
      <vt:lpstr>Python Case Study – How to run LIME</vt:lpstr>
      <vt:lpstr>Python Case Study – How to run LIME</vt:lpstr>
      <vt:lpstr>Python Case Study – How to run LIME</vt:lpstr>
      <vt:lpstr>Python Case Study – How to run LIME</vt:lpstr>
      <vt:lpstr>Python Case Study – LIME</vt:lpstr>
      <vt:lpstr>Hyperparameters (Important parameters)</vt:lpstr>
      <vt:lpstr>Hyperparameters (Important parameters)</vt:lpstr>
      <vt:lpstr>Hyperparameters (Important parameters)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BANKING</dc:title>
  <dc:creator>Windows User</dc:creator>
  <cp:lastModifiedBy>VK</cp:lastModifiedBy>
  <cp:revision>178</cp:revision>
  <dcterms:created xsi:type="dcterms:W3CDTF">2021-05-17T06:29:12Z</dcterms:created>
  <dcterms:modified xsi:type="dcterms:W3CDTF">2021-06-09T06:19:58Z</dcterms:modified>
</cp:coreProperties>
</file>