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303" r:id="rId2"/>
    <p:sldId id="310" r:id="rId3"/>
    <p:sldId id="311" r:id="rId4"/>
    <p:sldId id="314" r:id="rId5"/>
    <p:sldId id="312" r:id="rId6"/>
    <p:sldId id="313" r:id="rId7"/>
    <p:sldId id="315" r:id="rId8"/>
    <p:sldId id="316" r:id="rId9"/>
    <p:sldId id="298" r:id="rId10"/>
    <p:sldId id="299" r:id="rId11"/>
    <p:sldId id="300" r:id="rId12"/>
    <p:sldId id="301" r:id="rId13"/>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76" autoAdjust="0"/>
    <p:restoredTop sz="84031" autoAdjust="0"/>
  </p:normalViewPr>
  <p:slideViewPr>
    <p:cSldViewPr snapToGrid="0">
      <p:cViewPr varScale="1">
        <p:scale>
          <a:sx n="58" d="100"/>
          <a:sy n="58" d="100"/>
        </p:scale>
        <p:origin x="1040" y="4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4" d="100"/>
          <a:sy n="74" d="100"/>
        </p:scale>
        <p:origin x="192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40094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77694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baseline="0" dirty="0" smtClean="0"/>
              <a:t>Image Link: </a:t>
            </a:r>
            <a:r>
              <a:rPr lang="en-IN" b="0" baseline="0" dirty="0" smtClean="0"/>
              <a:t>https://www.vecteezy.com/vector-art/2099522-telephone-fraud-a-criminal-steals-money-from-your-smartphone-flat-vector-illustration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b="1" baseline="0" dirty="0" smtClean="0"/>
              <a:t>Notes:</a:t>
            </a:r>
          </a:p>
          <a:p>
            <a:pPr fontAlgn="base"/>
            <a:r>
              <a:rPr lang="en-IN" sz="1200" b="0" i="0" kern="1200" dirty="0" smtClean="0">
                <a:solidFill>
                  <a:schemeClr val="tx1"/>
                </a:solidFill>
                <a:effectLst/>
                <a:latin typeface="+mn-lt"/>
                <a:ea typeface="+mn-ea"/>
                <a:cs typeface="+mn-cs"/>
              </a:rPr>
              <a:t>For decades, financial organizations used rule-based monitoring systems for fraud detection.</a:t>
            </a:r>
          </a:p>
          <a:p>
            <a:pPr fontAlgn="base"/>
            <a:r>
              <a:rPr lang="en-IN" sz="1200" b="0" i="0" kern="1200" dirty="0" smtClean="0">
                <a:solidFill>
                  <a:schemeClr val="tx1"/>
                </a:solidFill>
                <a:effectLst/>
                <a:latin typeface="+mn-lt"/>
                <a:ea typeface="+mn-ea"/>
                <a:cs typeface="+mn-cs"/>
              </a:rPr>
              <a:t>These legacy solutions were deployed in SQL or C/C++. They were attempts of the engineers to transfer the knowledge of domain experts into sequel queries, which would typically end up being long, convoluted, and extremely brittle.</a:t>
            </a:r>
          </a:p>
          <a:p>
            <a:pPr fontAlgn="base"/>
            <a:endParaRPr lang="en-IN" sz="1200" b="0" i="0" kern="1200" dirty="0" smtClean="0">
              <a:solidFill>
                <a:schemeClr val="tx1"/>
              </a:solidFill>
              <a:effectLst/>
              <a:latin typeface="+mn-lt"/>
              <a:ea typeface="+mn-ea"/>
              <a:cs typeface="+mn-cs"/>
            </a:endParaRPr>
          </a:p>
          <a:p>
            <a:pPr fontAlgn="base"/>
            <a:r>
              <a:rPr lang="en-IN" sz="1200" b="0" i="0" kern="1200" dirty="0" smtClean="0">
                <a:solidFill>
                  <a:schemeClr val="tx1"/>
                </a:solidFill>
                <a:effectLst/>
                <a:latin typeface="+mn-lt"/>
                <a:ea typeface="+mn-ea"/>
                <a:cs typeface="+mn-cs"/>
              </a:rPr>
              <a:t>The rule-based approach: Fraudulent activities in finance can be detected by looking at on-surface and evident signals. Unusually, large transactions or the ones that happen in atypical locations obviously deserve additional verification. Purely rule-based systems entail using algorithms that perform several fraud detection scenarios, manually written by fraud analysts. Today, legacy systems apply about 300 different rules on average to approve a transaction. That’s why rule-based systems remain too straightforward. They require adding/adjusting scenarios manually and can hardly detect implicit correlations. On top of that, rule-based systems often use legacy software that can hardly process the real-time data streams that are critical for the digital space.</a:t>
            </a:r>
          </a:p>
          <a:p>
            <a:pPr fontAlgn="base"/>
            <a:endParaRPr lang="en-IN" sz="1200" b="0" i="0" kern="1200" dirty="0" smtClean="0">
              <a:solidFill>
                <a:schemeClr val="tx1"/>
              </a:solidFill>
              <a:effectLst/>
              <a:latin typeface="+mn-lt"/>
              <a:ea typeface="+mn-ea"/>
              <a:cs typeface="+mn-cs"/>
            </a:endParaRPr>
          </a:p>
          <a:p>
            <a:pPr fontAlgn="base"/>
            <a:r>
              <a:rPr lang="en-IN" sz="1200" b="0" i="0" kern="1200" dirty="0" smtClean="0">
                <a:solidFill>
                  <a:schemeClr val="tx1"/>
                </a:solidFill>
                <a:effectLst/>
                <a:latin typeface="+mn-lt"/>
                <a:ea typeface="+mn-ea"/>
                <a:cs typeface="+mn-cs"/>
              </a:rPr>
              <a:t>And whenever they tried to change parts of these fraud detection systems later, to update a threshold or something, it led to the breaking of the entire codebase.</a:t>
            </a:r>
          </a:p>
          <a:p>
            <a:pPr fontAlgn="base"/>
            <a:r>
              <a:rPr lang="en-IN" sz="1200" b="0" i="0" kern="1200" dirty="0" smtClean="0">
                <a:solidFill>
                  <a:schemeClr val="tx1"/>
                </a:solidFill>
                <a:effectLst/>
                <a:latin typeface="+mn-lt"/>
                <a:ea typeface="+mn-ea"/>
                <a:cs typeface="+mn-cs"/>
              </a:rPr>
              <a:t>This prevented banks from fighting fraud effectively – the criminals would just come up with new ways around alert triggers in their weak, rule-based platforms.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0" dirty="0" smtClean="0"/>
          </a:p>
        </p:txBody>
      </p:sp>
    </p:spTree>
    <p:extLst>
      <p:ext uri="{BB962C8B-B14F-4D97-AF65-F5344CB8AC3E}">
        <p14:creationId xmlns:p14="http://schemas.microsoft.com/office/powerpoint/2010/main" val="3315235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baseline="0" dirty="0" smtClean="0"/>
              <a:t>Image Link: </a:t>
            </a:r>
            <a:r>
              <a:rPr lang="en-IN" b="0" baseline="0" dirty="0" smtClean="0"/>
              <a:t>https://perfectial.com/blog/fraud-detection-machine-learning/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b="1" baseline="0" dirty="0" smtClean="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0" baseline="0" dirty="0" smtClean="0"/>
              <a:t>So now many financial firms have abandoned their legacy tools to try and solve fraud detection with new-age machine learning solutions, and more still are planning to follow suit in the future.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i="0" kern="1200" dirty="0" smtClean="0">
                <a:solidFill>
                  <a:schemeClr val="tx1"/>
                </a:solidFill>
                <a:effectLst/>
                <a:latin typeface="+mn-lt"/>
                <a:ea typeface="+mn-ea"/>
                <a:cs typeface="+mn-cs"/>
              </a:rPr>
              <a:t>ML-based fraud detection. </a:t>
            </a:r>
            <a:r>
              <a:rPr lang="en-IN" sz="1200" b="0" i="0" kern="1200" dirty="0" smtClean="0">
                <a:solidFill>
                  <a:schemeClr val="tx1"/>
                </a:solidFill>
                <a:effectLst/>
                <a:latin typeface="+mn-lt"/>
                <a:ea typeface="+mn-ea"/>
                <a:cs typeface="+mn-cs"/>
              </a:rPr>
              <a:t>there are also subtle and hidden events in user </a:t>
            </a:r>
            <a:r>
              <a:rPr lang="en-IN" sz="1200" b="0" i="0" kern="1200" dirty="0" err="1" smtClean="0">
                <a:solidFill>
                  <a:schemeClr val="tx1"/>
                </a:solidFill>
                <a:effectLst/>
                <a:latin typeface="+mn-lt"/>
                <a:ea typeface="+mn-ea"/>
                <a:cs typeface="+mn-cs"/>
              </a:rPr>
              <a:t>behavior</a:t>
            </a:r>
            <a:r>
              <a:rPr lang="en-IN" sz="1200" b="0" i="0" kern="1200" dirty="0" smtClean="0">
                <a:solidFill>
                  <a:schemeClr val="tx1"/>
                </a:solidFill>
                <a:effectLst/>
                <a:latin typeface="+mn-lt"/>
                <a:ea typeface="+mn-ea"/>
                <a:cs typeface="+mn-cs"/>
              </a:rPr>
              <a:t> that may not be evident, but still signal possible fraud. Machine learning allows for creating algorithms that process large datasets with many variables and help find these hidden correlations between user </a:t>
            </a:r>
            <a:r>
              <a:rPr lang="en-IN" sz="1200" b="0" i="0" kern="1200" dirty="0" err="1" smtClean="0">
                <a:solidFill>
                  <a:schemeClr val="tx1"/>
                </a:solidFill>
                <a:effectLst/>
                <a:latin typeface="+mn-lt"/>
                <a:ea typeface="+mn-ea"/>
                <a:cs typeface="+mn-cs"/>
              </a:rPr>
              <a:t>behavior</a:t>
            </a:r>
            <a:r>
              <a:rPr lang="en-IN" sz="1200" b="0" i="0" kern="1200" dirty="0" smtClean="0">
                <a:solidFill>
                  <a:schemeClr val="tx1"/>
                </a:solidFill>
                <a:effectLst/>
                <a:latin typeface="+mn-lt"/>
                <a:ea typeface="+mn-ea"/>
                <a:cs typeface="+mn-cs"/>
              </a:rPr>
              <a:t> and the likelihood of fraudulent actions. Another strength of machine learning systems compared to rule-based ones is faster data processing and less manual work. For example, smart algorithms fit well with </a:t>
            </a:r>
            <a:r>
              <a:rPr lang="en-IN" sz="1200" b="0" i="0" kern="1200" dirty="0" err="1" smtClean="0">
                <a:solidFill>
                  <a:schemeClr val="tx1"/>
                </a:solidFill>
                <a:effectLst/>
                <a:latin typeface="+mn-lt"/>
                <a:ea typeface="+mn-ea"/>
                <a:cs typeface="+mn-cs"/>
              </a:rPr>
              <a:t>behavior</a:t>
            </a:r>
            <a:r>
              <a:rPr lang="en-IN" sz="1200" b="0" i="0" kern="1200" dirty="0" smtClean="0">
                <a:solidFill>
                  <a:schemeClr val="tx1"/>
                </a:solidFill>
                <a:effectLst/>
                <a:latin typeface="+mn-lt"/>
                <a:ea typeface="+mn-ea"/>
                <a:cs typeface="+mn-cs"/>
              </a:rPr>
              <a:t> analytics for helping reduce the number of verification steps.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b="0" baseline="0" dirty="0" smtClean="0"/>
              <a:t>ML algorithms can process millions of data objects quickly and link instances from seemingly unrelated datasets to detect suspicious patterns. They’re one of the only tools left that can help banks and </a:t>
            </a:r>
            <a:r>
              <a:rPr lang="en-IN" b="0" baseline="0" dirty="0" err="1" smtClean="0"/>
              <a:t>FinTechs</a:t>
            </a:r>
            <a:r>
              <a:rPr lang="en-IN" b="0" baseline="0" dirty="0" smtClean="0"/>
              <a:t> keep up with new defrauding schemes, which are growing increasingly sophisticated.</a:t>
            </a:r>
          </a:p>
        </p:txBody>
      </p:sp>
    </p:spTree>
    <p:extLst>
      <p:ext uri="{BB962C8B-B14F-4D97-AF65-F5344CB8AC3E}">
        <p14:creationId xmlns:p14="http://schemas.microsoft.com/office/powerpoint/2010/main" val="1090181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baseline="0" dirty="0" smtClean="0"/>
              <a:t>Image Link: </a:t>
            </a:r>
            <a:r>
              <a:rPr lang="en-IN" b="0" baseline="0" dirty="0" smtClean="0"/>
              <a:t>https://perfectial.com/blog/fraud-detection-machine-learning/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b="1" baseline="0" dirty="0" smtClean="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0" baseline="0" dirty="0" smtClean="0"/>
              <a:t>Benefits of machine learning for banks include: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b="0" baseline="0" dirty="0" smtClean="0"/>
              <a:t>Speed - Machine learning algorithms can evaluate enormous amounts of data in a very short amount of time. They have the ability to continuously collect and </a:t>
            </a:r>
            <a:r>
              <a:rPr lang="en-IN" b="0" baseline="0" dirty="0" err="1" smtClean="0"/>
              <a:t>analyze</a:t>
            </a:r>
            <a:r>
              <a:rPr lang="en-IN" b="0" baseline="0" dirty="0" smtClean="0"/>
              <a:t> new data in real-time. Speed is increasingly important as the velocity and volume of </a:t>
            </a:r>
            <a:r>
              <a:rPr lang="en-IN" b="0" baseline="0" dirty="0" err="1" smtClean="0"/>
              <a:t>eCommerce</a:t>
            </a:r>
            <a:r>
              <a:rPr lang="en-IN" b="0" baseline="0" dirty="0" smtClean="0"/>
              <a:t> increases.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0" baseline="0" dirty="0" smtClean="0"/>
              <a:t>Efficiency - Machine learning algorithms can perform repetitive tasks and detect subtle changes in patterns across large amounts of data. This is critical to detecting fraud in a much shorter amount of time than what humans can perform. Algorithms can </a:t>
            </a:r>
            <a:r>
              <a:rPr lang="en-IN" b="0" baseline="0" dirty="0" err="1" smtClean="0"/>
              <a:t>analyze</a:t>
            </a:r>
            <a:r>
              <a:rPr lang="en-IN" b="0" baseline="0" dirty="0" smtClean="0"/>
              <a:t> hundreds of thousands of payments per second, which is more work than several human analysts can do in the same amount of time. This reduces costs as well as time taken to </a:t>
            </a:r>
            <a:r>
              <a:rPr lang="en-IN" b="0" baseline="0" dirty="0" err="1" smtClean="0"/>
              <a:t>analyze</a:t>
            </a:r>
            <a:r>
              <a:rPr lang="en-IN" b="0" baseline="0" dirty="0" smtClean="0"/>
              <a:t> transactions, thus making the process more efficient.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0" baseline="0" dirty="0" smtClean="0"/>
              <a:t>Scalability - As the number of transactions increases for banks, the pressure on a rules-based system and human analysis increases. This means a rise in costs and time, and a reduction in accuracy. With a machine learning algorithm, it’s just the opposite. The more data, the better. The program improves as more data comes in, enabling it to detect fraud faster and with more accuracy.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0" baseline="0" dirty="0" smtClean="0"/>
              <a:t>Accuracy - Machine learning algorithms can be trained to </a:t>
            </a:r>
            <a:r>
              <a:rPr lang="en-IN" b="0" baseline="0" dirty="0" err="1" smtClean="0"/>
              <a:t>analyze</a:t>
            </a:r>
            <a:r>
              <a:rPr lang="en-IN" b="0" baseline="0" dirty="0" smtClean="0"/>
              <a:t> and detect patterns across seemingly insignificant data. They can identify subtle or non-intuitive patterns which would be difficult, or maybe even impossible, for humans to catch. This increases the accuracy of fraud detection, meaning that there will be fewer false positives and frauds that go undetected. </a:t>
            </a:r>
          </a:p>
        </p:txBody>
      </p:sp>
    </p:spTree>
    <p:extLst>
      <p:ext uri="{BB962C8B-B14F-4D97-AF65-F5344CB8AC3E}">
        <p14:creationId xmlns:p14="http://schemas.microsoft.com/office/powerpoint/2010/main" val="2132130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baseline="0" dirty="0" smtClean="0"/>
              <a:t>Image Link: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b="1" baseline="0" dirty="0" smtClean="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0" baseline="0" dirty="0" smtClean="0"/>
              <a:t>Leading financial institutions, however, already use the ML technology to combat fraudsters. For instance, MasterCard integrated machine learning and AI to track and process such variables as transaction size, location, time, device, and purchase data. The system assesses account </a:t>
            </a:r>
            <a:r>
              <a:rPr lang="en-IN" b="0" baseline="0" dirty="0" err="1" smtClean="0"/>
              <a:t>behavior</a:t>
            </a:r>
            <a:r>
              <a:rPr lang="en-IN" b="0" baseline="0" dirty="0" smtClean="0"/>
              <a:t> in each operation and provides real-time judgment on whether a transaction is fraudulent. The project aims at reducing the number of false declines in merchant payments. The recent study shows that false declines make merchants lose about $118 billion per year while clients’ loss is about $9 billion per year. It’s the largest area for fraud in financial services. So fraud prevention is a strategic goal for banking and payments industries.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b="0" baseline="0" dirty="0" err="1" smtClean="0"/>
              <a:t>Feedzai</a:t>
            </a:r>
            <a:r>
              <a:rPr lang="en-IN" b="0" baseline="0" dirty="0" smtClean="0"/>
              <a:t>, a </a:t>
            </a:r>
            <a:r>
              <a:rPr lang="en-IN" b="0" baseline="0" dirty="0" err="1" smtClean="0"/>
              <a:t>fintech</a:t>
            </a:r>
            <a:r>
              <a:rPr lang="en-IN" b="0" baseline="0" dirty="0" smtClean="0"/>
              <a:t> company, claims that a fine-tuned machine learning solution can detect up to 95 percent of all fraud and minimize the cost of manual reconciliations, which accounts now for 25 percent of fraud expenditures. </a:t>
            </a:r>
            <a:r>
              <a:rPr lang="en-IN" b="0" baseline="0" dirty="0" err="1" smtClean="0"/>
              <a:t>Capgemini</a:t>
            </a:r>
            <a:r>
              <a:rPr lang="en-IN" b="0" baseline="0" dirty="0" smtClean="0"/>
              <a:t> claims that fraud detection systems using machine learning and analytics minimize fraud investigation time by 70 percent and improve detection accuracy by 90 percent.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b="0" baseline="0" dirty="0" smtClean="0"/>
              <a:t>These facts prove the benefits of using machine learning in anti-fraud systems.</a:t>
            </a:r>
          </a:p>
        </p:txBody>
      </p:sp>
    </p:spTree>
    <p:extLst>
      <p:ext uri="{BB962C8B-B14F-4D97-AF65-F5344CB8AC3E}">
        <p14:creationId xmlns:p14="http://schemas.microsoft.com/office/powerpoint/2010/main" val="3565230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baseline="0" dirty="0" smtClean="0"/>
              <a:t>Image Link: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b="1" baseline="0" dirty="0" smtClean="0"/>
              <a:t>Notes:</a:t>
            </a:r>
          </a:p>
          <a:p>
            <a:pPr fontAlgn="base"/>
            <a:r>
              <a:rPr lang="en-IN" sz="1200" b="0" i="0" kern="1200" dirty="0" smtClean="0">
                <a:solidFill>
                  <a:schemeClr val="tx1"/>
                </a:solidFill>
                <a:effectLst/>
                <a:latin typeface="+mn-lt"/>
                <a:ea typeface="+mn-ea"/>
                <a:cs typeface="+mn-cs"/>
              </a:rPr>
              <a:t>There’s been a variety of methods proposed for fraud prevention with machine learning, both supervised and unsupervised. The supervised approaches rely on explicit transaction labels i.e. machines need to be shown, repeatedly, what genuine transactions look like during training to be able to distinguish the fraudulent ones later.</a:t>
            </a:r>
          </a:p>
          <a:p>
            <a:pPr fontAlgn="base"/>
            <a:r>
              <a:rPr lang="en-IN" sz="1200" b="0" i="0" kern="1200" dirty="0" smtClean="0">
                <a:solidFill>
                  <a:schemeClr val="tx1"/>
                </a:solidFill>
                <a:effectLst/>
                <a:latin typeface="+mn-lt"/>
                <a:ea typeface="+mn-ea"/>
                <a:cs typeface="+mn-cs"/>
              </a:rPr>
              <a:t>In contrast, unsupervised models capture normal data distribution in </a:t>
            </a:r>
            <a:r>
              <a:rPr lang="en-IN" sz="1200" b="0" i="0" kern="1200" dirty="0" err="1" smtClean="0">
                <a:solidFill>
                  <a:schemeClr val="tx1"/>
                </a:solidFill>
                <a:effectLst/>
                <a:latin typeface="+mn-lt"/>
                <a:ea typeface="+mn-ea"/>
                <a:cs typeface="+mn-cs"/>
              </a:rPr>
              <a:t>unlabeled</a:t>
            </a:r>
            <a:r>
              <a:rPr lang="en-IN" sz="1200" b="0" i="0" kern="1200" dirty="0" smtClean="0">
                <a:solidFill>
                  <a:schemeClr val="tx1"/>
                </a:solidFill>
                <a:effectLst/>
                <a:latin typeface="+mn-lt"/>
                <a:ea typeface="+mn-ea"/>
                <a:cs typeface="+mn-cs"/>
              </a:rPr>
              <a:t> data sets when they’re being trained. And then, when given a new data instance, they try to determine whether the sample is legitimate or abnormal (suspicious) based on the patterns and structures they’ve derived.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0" baseline="0" dirty="0" smtClean="0"/>
          </a:p>
        </p:txBody>
      </p:sp>
    </p:spTree>
    <p:extLst>
      <p:ext uri="{BB962C8B-B14F-4D97-AF65-F5344CB8AC3E}">
        <p14:creationId xmlns:p14="http://schemas.microsoft.com/office/powerpoint/2010/main" val="301866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baseline="0" dirty="0" smtClean="0"/>
              <a:t>Image Link: </a:t>
            </a:r>
            <a:r>
              <a:rPr lang="en-IN" b="0" baseline="0" dirty="0" smtClean="0"/>
              <a:t>https://www.vecteezy.com/vector-art/2096129-red-triangular-emblem-scam-alert-thief-icon-flat-vector-illustration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b="1" baseline="0" dirty="0" smtClean="0"/>
              <a:t>Notes:</a:t>
            </a:r>
          </a:p>
          <a:p>
            <a:r>
              <a:rPr lang="en-IN" sz="1200" b="0" i="0" kern="1200" dirty="0" smtClean="0">
                <a:solidFill>
                  <a:schemeClr val="tx1"/>
                </a:solidFill>
                <a:effectLst/>
                <a:latin typeface="+mn-lt"/>
                <a:ea typeface="+mn-ea"/>
                <a:cs typeface="+mn-cs"/>
              </a:rPr>
              <a:t>Anomaly detection is one of the common anti-fraud approaches in data science. It is based on classifying all objects in the available data into two groups: normal distribution and outliers. Outliers, in this case, are the objects (e.g. transactions) that deviate from normal ones and are considered potentially fraudulent.</a:t>
            </a:r>
          </a:p>
          <a:p>
            <a:r>
              <a:rPr lang="en-IN" sz="1200" b="0" i="0" kern="1200" dirty="0" smtClean="0">
                <a:solidFill>
                  <a:schemeClr val="tx1"/>
                </a:solidFill>
                <a:effectLst/>
                <a:latin typeface="+mn-lt"/>
                <a:ea typeface="+mn-ea"/>
                <a:cs typeface="+mn-cs"/>
              </a:rPr>
              <a:t>The variables in data that can be used for fraud detection are numerous. They range from transaction details to images and unstructured texts.</a:t>
            </a:r>
          </a:p>
          <a:p>
            <a:r>
              <a:rPr lang="en-IN" sz="1200" b="0" i="0" kern="1200" dirty="0" smtClean="0">
                <a:solidFill>
                  <a:schemeClr val="tx1"/>
                </a:solidFill>
                <a:effectLst/>
                <a:latin typeface="+mn-lt"/>
                <a:ea typeface="+mn-ea"/>
                <a:cs typeface="+mn-cs"/>
              </a:rPr>
              <a:t>By </a:t>
            </a:r>
            <a:r>
              <a:rPr lang="en-IN" sz="1200" b="0" i="0" kern="1200" dirty="0" err="1" smtClean="0">
                <a:solidFill>
                  <a:schemeClr val="tx1"/>
                </a:solidFill>
                <a:effectLst/>
                <a:latin typeface="+mn-lt"/>
                <a:ea typeface="+mn-ea"/>
                <a:cs typeface="+mn-cs"/>
              </a:rPr>
              <a:t>analyzing</a:t>
            </a:r>
            <a:r>
              <a:rPr lang="en-IN" sz="1200" b="0" i="0" kern="1200" dirty="0" smtClean="0">
                <a:solidFill>
                  <a:schemeClr val="tx1"/>
                </a:solidFill>
                <a:effectLst/>
                <a:latin typeface="+mn-lt"/>
                <a:ea typeface="+mn-ea"/>
                <a:cs typeface="+mn-cs"/>
              </a:rPr>
              <a:t> these parameters, anomaly detection algorithms can answer the following questions:</a:t>
            </a:r>
          </a:p>
          <a:p>
            <a:r>
              <a:rPr lang="en-IN" sz="1200" b="0" i="0" kern="1200" dirty="0" smtClean="0">
                <a:solidFill>
                  <a:schemeClr val="tx1"/>
                </a:solidFill>
                <a:effectLst/>
                <a:latin typeface="+mn-lt"/>
                <a:ea typeface="+mn-ea"/>
                <a:cs typeface="+mn-cs"/>
              </a:rPr>
              <a:t>Do clients access services in an expected way?</a:t>
            </a:r>
          </a:p>
          <a:p>
            <a:r>
              <a:rPr lang="en-IN" sz="1200" b="0" i="0" kern="1200" dirty="0" smtClean="0">
                <a:solidFill>
                  <a:schemeClr val="tx1"/>
                </a:solidFill>
                <a:effectLst/>
                <a:latin typeface="+mn-lt"/>
                <a:ea typeface="+mn-ea"/>
                <a:cs typeface="+mn-cs"/>
              </a:rPr>
              <a:t>Are user actions normal?</a:t>
            </a:r>
          </a:p>
          <a:p>
            <a:r>
              <a:rPr lang="en-IN" sz="1200" b="0" i="0" kern="1200" dirty="0" smtClean="0">
                <a:solidFill>
                  <a:schemeClr val="tx1"/>
                </a:solidFill>
                <a:effectLst/>
                <a:latin typeface="+mn-lt"/>
                <a:ea typeface="+mn-ea"/>
                <a:cs typeface="+mn-cs"/>
              </a:rPr>
              <a:t>Are transactions typical?</a:t>
            </a:r>
          </a:p>
          <a:p>
            <a:r>
              <a:rPr lang="en-IN" sz="1200" b="0" i="0" kern="1200" dirty="0" smtClean="0">
                <a:solidFill>
                  <a:schemeClr val="tx1"/>
                </a:solidFill>
                <a:effectLst/>
                <a:latin typeface="+mn-lt"/>
                <a:ea typeface="+mn-ea"/>
                <a:cs typeface="+mn-cs"/>
              </a:rPr>
              <a:t>Are there any inconsistencies in the information provided by users?</a:t>
            </a:r>
          </a:p>
          <a:p>
            <a:r>
              <a:rPr lang="en-IN" sz="1200" b="0" i="0" kern="1200" dirty="0" smtClean="0">
                <a:solidFill>
                  <a:schemeClr val="tx1"/>
                </a:solidFill>
                <a:effectLst/>
                <a:latin typeface="+mn-lt"/>
                <a:ea typeface="+mn-ea"/>
                <a:cs typeface="+mn-cs"/>
              </a:rPr>
              <a:t>The anomaly detection approach is perhaps the most straightforward as it provides simple binary answers. This may be helpful in some cases. For instance, if the transaction looks suspicious, the system may ask a user to make multiple additional verification steps. Traditional anomaly detection doesn’t allow for revealing fraud, although it may be a good supportive instrument for existing rule-based systems.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0" baseline="0" dirty="0" smtClean="0"/>
          </a:p>
        </p:txBody>
      </p:sp>
    </p:spTree>
    <p:extLst>
      <p:ext uri="{BB962C8B-B14F-4D97-AF65-F5344CB8AC3E}">
        <p14:creationId xmlns:p14="http://schemas.microsoft.com/office/powerpoint/2010/main" val="861518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baseline="0" dirty="0" smtClean="0"/>
              <a:t>Image Link: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b="1" baseline="0" dirty="0" smtClean="0"/>
              <a:t>Notes:</a:t>
            </a:r>
          </a:p>
          <a:p>
            <a:r>
              <a:rPr lang="en-IN" sz="1200" b="0" i="0" kern="1200" dirty="0" smtClean="0">
                <a:solidFill>
                  <a:schemeClr val="tx1"/>
                </a:solidFill>
                <a:effectLst/>
                <a:latin typeface="+mn-lt"/>
                <a:ea typeface="+mn-ea"/>
                <a:cs typeface="+mn-cs"/>
              </a:rPr>
              <a:t>Anomaly detection-based fraud detection and prevention solutions are more common than those of predictive and prescriptive analytics. This type of application requires a much more common machine learning model that is trained on a continuous stream of incoming data. The model is trained to have a baseline sense of normalcy for the contents of banking transactions, loan applications, or information for opening a new account.</a:t>
            </a:r>
          </a:p>
          <a:p>
            <a:r>
              <a:rPr lang="en-IN" sz="1200" b="0" i="0" kern="1200" dirty="0" smtClean="0">
                <a:solidFill>
                  <a:schemeClr val="tx1"/>
                </a:solidFill>
                <a:effectLst/>
                <a:latin typeface="+mn-lt"/>
                <a:ea typeface="+mn-ea"/>
                <a:cs typeface="+mn-cs"/>
              </a:rPr>
              <a:t>The software can then notify a human monitor of any deviations from the normal pattern so that they may review it. The monitor can accept or reject this alert, which signals to the machine learning model that its determination of fraud from a transaction, application, or customer information is correct or not.</a:t>
            </a:r>
          </a:p>
          <a:p>
            <a:r>
              <a:rPr lang="en-IN" sz="1200" b="0" i="0" kern="1200" dirty="0" smtClean="0">
                <a:solidFill>
                  <a:schemeClr val="tx1"/>
                </a:solidFill>
                <a:effectLst/>
                <a:latin typeface="+mn-lt"/>
                <a:ea typeface="+mn-ea"/>
                <a:cs typeface="+mn-cs"/>
              </a:rPr>
              <a:t>This would further train the machine learning model to “understand” that the deviation it found was either fraud or a new acceptable deviation.</a:t>
            </a:r>
          </a:p>
          <a:p>
            <a:r>
              <a:rPr lang="en-IN" sz="1200" b="0" i="0" kern="1200" dirty="0" smtClean="0">
                <a:solidFill>
                  <a:schemeClr val="tx1"/>
                </a:solidFill>
                <a:effectLst/>
                <a:latin typeface="+mn-lt"/>
                <a:ea typeface="+mn-ea"/>
                <a:cs typeface="+mn-cs"/>
              </a:rPr>
              <a:t>This kind of baseline could also be established for interactions with various other banking operations or entities. In addition to account owners, fraud can come from merchants and issuers, and their transaction information can be used to train a machine learning model to recognize transactions processing properly.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baseline="0" dirty="0" smtClean="0"/>
          </a:p>
        </p:txBody>
      </p:sp>
    </p:spTree>
    <p:extLst>
      <p:ext uri="{BB962C8B-B14F-4D97-AF65-F5344CB8AC3E}">
        <p14:creationId xmlns:p14="http://schemas.microsoft.com/office/powerpoint/2010/main" val="2875604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7EB63D-E0D4-41DA-AB22-388681D5176E}"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1960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7EB63D-E0D4-41DA-AB22-388681D5176E}"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275837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7EB63D-E0D4-41DA-AB22-388681D5176E}"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78453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7EB63D-E0D4-41DA-AB22-388681D5176E}"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2309133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7EB63D-E0D4-41DA-AB22-388681D5176E}"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1501397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7EB63D-E0D4-41DA-AB22-388681D5176E}"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303929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7EB63D-E0D4-41DA-AB22-388681D5176E}" type="datetimeFigureOut">
              <a:rPr lang="en-IN" smtClean="0"/>
              <a:t>03-06-2021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1532042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7EB63D-E0D4-41DA-AB22-388681D5176E}" type="datetimeFigureOut">
              <a:rPr lang="en-IN" smtClean="0"/>
              <a:t>03-06-2021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380922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EB63D-E0D4-41DA-AB22-388681D5176E}" type="datetimeFigureOut">
              <a:rPr lang="en-IN" smtClean="0"/>
              <a:t>03-06-2021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2164346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7EB63D-E0D4-41DA-AB22-388681D5176E}"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509399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7EB63D-E0D4-41DA-AB22-388681D5176E}"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155926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EB63D-E0D4-41DA-AB22-388681D5176E}" type="datetimeFigureOut">
              <a:rPr lang="en-IN" smtClean="0"/>
              <a:t>03-06-2021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C7E46-0CE1-446F-8612-4BA0E3E913A7}" type="slidenum">
              <a:rPr lang="en-IN" smtClean="0"/>
              <a:t>‹#›</a:t>
            </a:fld>
            <a:endParaRPr lang="en-IN"/>
          </a:p>
        </p:txBody>
      </p:sp>
    </p:spTree>
    <p:extLst>
      <p:ext uri="{BB962C8B-B14F-4D97-AF65-F5344CB8AC3E}">
        <p14:creationId xmlns:p14="http://schemas.microsoft.com/office/powerpoint/2010/main" val="22395084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0530" y="3856776"/>
            <a:ext cx="9700769" cy="1233477"/>
          </a:xfrm>
        </p:spPr>
        <p:txBody>
          <a:bodyPr>
            <a:noAutofit/>
          </a:bodyPr>
          <a:lstStyle/>
          <a:p>
            <a:r>
              <a:rPr lang="en-IN" sz="2800" dirty="0">
                <a:latin typeface="Times New Roman" panose="02020603050405020304" pitchFamily="18" charset="0"/>
                <a:cs typeface="Times New Roman" panose="02020603050405020304" pitchFamily="18" charset="0"/>
              </a:rPr>
              <a:t>Fraud Analytics – Anomaly detection and outliers using statistical models and machine learning algorithms</a:t>
            </a:r>
          </a:p>
        </p:txBody>
      </p:sp>
      <p:pic>
        <p:nvPicPr>
          <p:cNvPr id="5" name="Content Placeholder 5">
            <a:extLst>
              <a:ext uri="{FF2B5EF4-FFF2-40B4-BE49-F238E27FC236}">
                <a16:creationId xmlns:a16="http://schemas.microsoft.com/office/drawing/2014/main" id="{F99DA5F7-E22D-41FD-BA1F-BEBB2F71C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4613" y="775815"/>
            <a:ext cx="2692605" cy="3080961"/>
          </a:xfrm>
          <a:prstGeom prst="rect">
            <a:avLst/>
          </a:prstGeom>
        </p:spPr>
      </p:pic>
    </p:spTree>
    <p:extLst>
      <p:ext uri="{BB962C8B-B14F-4D97-AF65-F5344CB8AC3E}">
        <p14:creationId xmlns:p14="http://schemas.microsoft.com/office/powerpoint/2010/main" val="4111129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a:t>
            </a:r>
            <a:endParaRPr lang="en-IN" sz="3600" dirty="0"/>
          </a:p>
        </p:txBody>
      </p:sp>
      <p:sp>
        <p:nvSpPr>
          <p:cNvPr id="3" name="Content Placeholder 2"/>
          <p:cNvSpPr>
            <a:spLocks noGrp="1"/>
          </p:cNvSpPr>
          <p:nvPr>
            <p:ph idx="1"/>
          </p:nvPr>
        </p:nvSpPr>
        <p:spPr>
          <a:xfrm>
            <a:off x="838200" y="1690688"/>
            <a:ext cx="10515600" cy="4486275"/>
          </a:xfrm>
        </p:spPr>
        <p:txBody>
          <a:bodyPr>
            <a:normAutofit/>
          </a:bodyPr>
          <a:lstStyle/>
          <a:p>
            <a:pPr marL="0" indent="0">
              <a:lnSpc>
                <a:spcPct val="120000"/>
              </a:lnSpc>
              <a:buNone/>
            </a:pPr>
            <a:r>
              <a:rPr lang="en-IN" u="sng" dirty="0" smtClean="0">
                <a:latin typeface="Times New Roman" panose="02020603050405020304" pitchFamily="18" charset="0"/>
                <a:cs typeface="Times New Roman" panose="02020603050405020304" pitchFamily="18" charset="0"/>
              </a:rPr>
              <a:t>Data </a:t>
            </a:r>
            <a:r>
              <a:rPr lang="en-IN" u="sng" dirty="0" err="1" smtClean="0">
                <a:latin typeface="Times New Roman" panose="02020603050405020304" pitchFamily="18" charset="0"/>
                <a:cs typeface="Times New Roman" panose="02020603050405020304" pitchFamily="18" charset="0"/>
              </a:rPr>
              <a:t>Preprocessing</a:t>
            </a:r>
            <a:r>
              <a:rPr lang="en-IN" u="sng" dirty="0" smtClean="0">
                <a:latin typeface="Times New Roman" panose="02020603050405020304" pitchFamily="18" charset="0"/>
                <a:cs typeface="Times New Roman" panose="02020603050405020304" pitchFamily="18" charset="0"/>
              </a:rPr>
              <a:t>:</a:t>
            </a:r>
          </a:p>
          <a:p>
            <a:pPr>
              <a:lnSpc>
                <a:spcPct val="120000"/>
              </a:lnSpc>
            </a:pPr>
            <a:endParaRPr lang="en-IN" dirty="0" smtClean="0">
              <a:latin typeface="Times New Roman" panose="02020603050405020304" pitchFamily="18" charset="0"/>
              <a:cs typeface="Times New Roman" panose="02020603050405020304" pitchFamily="18" charset="0"/>
            </a:endParaRPr>
          </a:p>
          <a:p>
            <a:pPr marL="0" indent="0">
              <a:lnSpc>
                <a:spcPct val="12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446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a:t>
            </a:r>
            <a:endParaRPr lang="en-IN" sz="3600" dirty="0"/>
          </a:p>
        </p:txBody>
      </p:sp>
      <p:sp>
        <p:nvSpPr>
          <p:cNvPr id="3" name="Content Placeholder 2"/>
          <p:cNvSpPr>
            <a:spLocks noGrp="1"/>
          </p:cNvSpPr>
          <p:nvPr>
            <p:ph idx="1"/>
          </p:nvPr>
        </p:nvSpPr>
        <p:spPr>
          <a:xfrm>
            <a:off x="838200" y="1690688"/>
            <a:ext cx="10515600" cy="4486275"/>
          </a:xfrm>
        </p:spPr>
        <p:txBody>
          <a:bodyPr>
            <a:normAutofit/>
          </a:bodyPr>
          <a:lstStyle/>
          <a:p>
            <a:pPr marL="0" indent="0">
              <a:lnSpc>
                <a:spcPct val="120000"/>
              </a:lnSpc>
              <a:buNone/>
            </a:pPr>
            <a:r>
              <a:rPr lang="en-IN" u="sng" dirty="0" smtClean="0">
                <a:latin typeface="Times New Roman" panose="02020603050405020304" pitchFamily="18" charset="0"/>
                <a:cs typeface="Times New Roman" panose="02020603050405020304" pitchFamily="18" charset="0"/>
              </a:rPr>
              <a:t>Machine Learning algorithms:</a:t>
            </a:r>
          </a:p>
        </p:txBody>
      </p:sp>
    </p:spTree>
    <p:extLst>
      <p:ext uri="{BB962C8B-B14F-4D97-AF65-F5344CB8AC3E}">
        <p14:creationId xmlns:p14="http://schemas.microsoft.com/office/powerpoint/2010/main" val="3969708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a:t>
            </a:r>
            <a:r>
              <a:rPr lang="en-IN" sz="3600">
                <a:latin typeface="Times New Roman" panose="02020603050405020304" pitchFamily="18" charset="0"/>
                <a:cs typeface="Times New Roman" panose="02020603050405020304" pitchFamily="18" charset="0"/>
              </a:rPr>
              <a:t>– </a:t>
            </a:r>
            <a:endParaRPr lang="en-IN" sz="3600" dirty="0"/>
          </a:p>
        </p:txBody>
      </p:sp>
      <p:sp>
        <p:nvSpPr>
          <p:cNvPr id="3" name="Content Placeholder 2"/>
          <p:cNvSpPr>
            <a:spLocks noGrp="1"/>
          </p:cNvSpPr>
          <p:nvPr>
            <p:ph idx="1"/>
          </p:nvPr>
        </p:nvSpPr>
        <p:spPr>
          <a:xfrm>
            <a:off x="838200" y="1690688"/>
            <a:ext cx="10515600" cy="4486275"/>
          </a:xfrm>
        </p:spPr>
        <p:txBody>
          <a:bodyPr>
            <a:normAutofit/>
          </a:bodyPr>
          <a:lstStyle/>
          <a:p>
            <a:pPr marL="0" indent="0">
              <a:lnSpc>
                <a:spcPct val="120000"/>
              </a:lnSpc>
              <a:buNone/>
            </a:pPr>
            <a:r>
              <a:rPr lang="en-IN" u="sng" dirty="0" smtClean="0">
                <a:latin typeface="Times New Roman" panose="02020603050405020304" pitchFamily="18" charset="0"/>
                <a:cs typeface="Times New Roman" panose="02020603050405020304" pitchFamily="18" charset="0"/>
              </a:rPr>
              <a:t>Evaluation of models:</a:t>
            </a:r>
          </a:p>
        </p:txBody>
      </p:sp>
    </p:spTree>
    <p:extLst>
      <p:ext uri="{BB962C8B-B14F-4D97-AF65-F5344CB8AC3E}">
        <p14:creationId xmlns:p14="http://schemas.microsoft.com/office/powerpoint/2010/main" val="496790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0222"/>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Rule-based v/s Machine Learning</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9684" y="1275348"/>
            <a:ext cx="6430781" cy="5233736"/>
          </a:xfrm>
        </p:spPr>
        <p:txBody>
          <a:bodyPr>
            <a:normAutofit lnSpcReduction="10000"/>
          </a:bodyPr>
          <a:lstStyle/>
          <a:p>
            <a:pPr>
              <a:lnSpc>
                <a:spcPct val="120000"/>
              </a:lnSpc>
            </a:pPr>
            <a:r>
              <a:rPr lang="en-IN" sz="2400" dirty="0">
                <a:latin typeface="Times New Roman" panose="02020603050405020304" pitchFamily="18" charset="0"/>
                <a:cs typeface="Times New Roman" panose="02020603050405020304" pitchFamily="18" charset="0"/>
              </a:rPr>
              <a:t>For </a:t>
            </a:r>
            <a:r>
              <a:rPr lang="en-IN" sz="2400" dirty="0" smtClean="0">
                <a:latin typeface="Times New Roman" panose="02020603050405020304" pitchFamily="18" charset="0"/>
                <a:cs typeface="Times New Roman" panose="02020603050405020304" pitchFamily="18" charset="0"/>
              </a:rPr>
              <a:t>years, </a:t>
            </a:r>
            <a:r>
              <a:rPr lang="en-IN" sz="2400" dirty="0">
                <a:latin typeface="Times New Roman" panose="02020603050405020304" pitchFamily="18" charset="0"/>
                <a:cs typeface="Times New Roman" panose="02020603050405020304" pitchFamily="18" charset="0"/>
              </a:rPr>
              <a:t>financial organizations used rule-based monitoring systems for fraud </a:t>
            </a:r>
            <a:r>
              <a:rPr lang="en-IN" sz="2400" dirty="0" smtClean="0">
                <a:latin typeface="Times New Roman" panose="02020603050405020304" pitchFamily="18" charset="0"/>
                <a:cs typeface="Times New Roman" panose="02020603050405020304" pitchFamily="18" charset="0"/>
              </a:rPr>
              <a:t>detection</a:t>
            </a:r>
          </a:p>
          <a:p>
            <a:pPr>
              <a:lnSpc>
                <a:spcPct val="120000"/>
              </a:lnSpc>
            </a:pPr>
            <a:r>
              <a:rPr lang="en-IN" sz="2400" dirty="0" smtClean="0">
                <a:latin typeface="Times New Roman" panose="02020603050405020304" pitchFamily="18" charset="0"/>
                <a:cs typeface="Times New Roman" panose="02020603050405020304" pitchFamily="18" charset="0"/>
              </a:rPr>
              <a:t>Rule-based </a:t>
            </a:r>
            <a:r>
              <a:rPr lang="en-IN" sz="2400" dirty="0">
                <a:latin typeface="Times New Roman" panose="02020603050405020304" pitchFamily="18" charset="0"/>
                <a:cs typeface="Times New Roman" panose="02020603050405020304" pitchFamily="18" charset="0"/>
              </a:rPr>
              <a:t>systems entail using algorithms that perform several fraud detection scenarios, manually written by fraud </a:t>
            </a:r>
            <a:r>
              <a:rPr lang="en-IN" sz="2400" dirty="0" smtClean="0">
                <a:latin typeface="Times New Roman" panose="02020603050405020304" pitchFamily="18" charset="0"/>
                <a:cs typeface="Times New Roman" panose="02020603050405020304" pitchFamily="18" charset="0"/>
              </a:rPr>
              <a:t>analysts</a:t>
            </a:r>
          </a:p>
          <a:p>
            <a:pPr>
              <a:lnSpc>
                <a:spcPct val="120000"/>
              </a:lnSpc>
            </a:pPr>
            <a:r>
              <a:rPr lang="en-IN" sz="2400" dirty="0" smtClean="0">
                <a:latin typeface="Times New Roman" panose="02020603050405020304" pitchFamily="18" charset="0"/>
                <a:cs typeface="Times New Roman" panose="02020603050405020304" pitchFamily="18" charset="0"/>
              </a:rPr>
              <a:t>These legacy </a:t>
            </a:r>
            <a:r>
              <a:rPr lang="en-IN" sz="2400" dirty="0">
                <a:latin typeface="Times New Roman" panose="02020603050405020304" pitchFamily="18" charset="0"/>
                <a:cs typeface="Times New Roman" panose="02020603050405020304" pitchFamily="18" charset="0"/>
              </a:rPr>
              <a:t>systems could hardly process the real-time data streams that are critical for the digital </a:t>
            </a:r>
            <a:r>
              <a:rPr lang="en-IN" sz="2400" dirty="0" smtClean="0">
                <a:latin typeface="Times New Roman" panose="02020603050405020304" pitchFamily="18" charset="0"/>
                <a:cs typeface="Times New Roman" panose="02020603050405020304" pitchFamily="18" charset="0"/>
              </a:rPr>
              <a:t>space – </a:t>
            </a:r>
            <a:r>
              <a:rPr lang="en-IN" sz="2400" dirty="0">
                <a:latin typeface="Times New Roman" panose="02020603050405020304" pitchFamily="18" charset="0"/>
                <a:cs typeface="Times New Roman" panose="02020603050405020304" pitchFamily="18" charset="0"/>
              </a:rPr>
              <a:t>resulting in breaking of the entire </a:t>
            </a:r>
            <a:r>
              <a:rPr lang="en-IN" sz="2400" dirty="0" smtClean="0">
                <a:latin typeface="Times New Roman" panose="02020603050405020304" pitchFamily="18" charset="0"/>
                <a:cs typeface="Times New Roman" panose="02020603050405020304" pitchFamily="18" charset="0"/>
              </a:rPr>
              <a:t>codebase</a:t>
            </a:r>
          </a:p>
          <a:p>
            <a:pPr>
              <a:lnSpc>
                <a:spcPct val="120000"/>
              </a:lnSpc>
            </a:pPr>
            <a:r>
              <a:rPr lang="en-IN" sz="2400" dirty="0">
                <a:latin typeface="Times New Roman" panose="02020603050405020304" pitchFamily="18" charset="0"/>
                <a:cs typeface="Times New Roman" panose="02020603050405020304" pitchFamily="18" charset="0"/>
              </a:rPr>
              <a:t>This prevented banks from fighting fraud </a:t>
            </a:r>
            <a:r>
              <a:rPr lang="en-IN" sz="2400" dirty="0" smtClean="0">
                <a:latin typeface="Times New Roman" panose="02020603050405020304" pitchFamily="18" charset="0"/>
                <a:cs typeface="Times New Roman" panose="02020603050405020304" pitchFamily="18" charset="0"/>
              </a:rPr>
              <a:t>effectively!</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7715250" y="1275348"/>
            <a:ext cx="3638550" cy="4962525"/>
          </a:xfrm>
          <a:prstGeom prst="rect">
            <a:avLst/>
          </a:prstGeom>
        </p:spPr>
      </p:pic>
    </p:spTree>
    <p:extLst>
      <p:ext uri="{BB962C8B-B14F-4D97-AF65-F5344CB8AC3E}">
        <p14:creationId xmlns:p14="http://schemas.microsoft.com/office/powerpoint/2010/main" val="3511775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0222"/>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Why Machine Learning?</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006" y="1175657"/>
            <a:ext cx="5925786" cy="5333427"/>
          </a:xfrm>
        </p:spPr>
        <p:txBody>
          <a:bodyPr>
            <a:normAutofit/>
          </a:bodyPr>
          <a:lstStyle/>
          <a:p>
            <a:pPr>
              <a:lnSpc>
                <a:spcPct val="120000"/>
              </a:lnSpc>
            </a:pPr>
            <a:r>
              <a:rPr lang="en-IN" sz="2400" dirty="0">
                <a:latin typeface="Times New Roman" panose="02020603050405020304" pitchFamily="18" charset="0"/>
                <a:cs typeface="Times New Roman" panose="02020603050405020304" pitchFamily="18" charset="0"/>
              </a:rPr>
              <a:t>ML algorithms can process millions of data objects quickly and link instances from seemingly unrelated datasets to detect suspicious </a:t>
            </a:r>
            <a:r>
              <a:rPr lang="en-IN" sz="2400" dirty="0" smtClean="0">
                <a:latin typeface="Times New Roman" panose="02020603050405020304" pitchFamily="18" charset="0"/>
                <a:cs typeface="Times New Roman" panose="02020603050405020304" pitchFamily="18" charset="0"/>
              </a:rPr>
              <a:t>patterns</a:t>
            </a:r>
          </a:p>
          <a:p>
            <a:pPr>
              <a:lnSpc>
                <a:spcPct val="120000"/>
              </a:lnSpc>
            </a:pPr>
            <a:r>
              <a:rPr lang="en-IN" sz="2400" dirty="0" smtClean="0">
                <a:latin typeface="Times New Roman" panose="02020603050405020304" pitchFamily="18" charset="0"/>
                <a:cs typeface="Times New Roman" panose="02020603050405020304" pitchFamily="18" charset="0"/>
              </a:rPr>
              <a:t>They help find </a:t>
            </a:r>
            <a:r>
              <a:rPr lang="en-IN" sz="2400" dirty="0">
                <a:latin typeface="Times New Roman" panose="02020603050405020304" pitchFamily="18" charset="0"/>
                <a:cs typeface="Times New Roman" panose="02020603050405020304" pitchFamily="18" charset="0"/>
              </a:rPr>
              <a:t>hidden correlations between user </a:t>
            </a:r>
            <a:r>
              <a:rPr lang="en-IN" sz="2400" dirty="0" err="1">
                <a:latin typeface="Times New Roman" panose="02020603050405020304" pitchFamily="18" charset="0"/>
                <a:cs typeface="Times New Roman" panose="02020603050405020304" pitchFamily="18" charset="0"/>
              </a:rPr>
              <a:t>behavior</a:t>
            </a:r>
            <a:r>
              <a:rPr lang="en-IN" sz="2400" dirty="0">
                <a:latin typeface="Times New Roman" panose="02020603050405020304" pitchFamily="18" charset="0"/>
                <a:cs typeface="Times New Roman" panose="02020603050405020304" pitchFamily="18" charset="0"/>
              </a:rPr>
              <a:t> and the likelihood of fraudulent actions</a:t>
            </a:r>
            <a:endParaRPr lang="en-IN" sz="2400" dirty="0" smtClean="0">
              <a:latin typeface="Times New Roman" panose="02020603050405020304" pitchFamily="18" charset="0"/>
              <a:cs typeface="Times New Roman" panose="02020603050405020304" pitchFamily="18" charset="0"/>
            </a:endParaRPr>
          </a:p>
          <a:p>
            <a:pPr>
              <a:lnSpc>
                <a:spcPct val="120000"/>
              </a:lnSpc>
            </a:pPr>
            <a:r>
              <a:rPr lang="en-IN" sz="2400" dirty="0" smtClean="0">
                <a:latin typeface="Times New Roman" panose="02020603050405020304" pitchFamily="18" charset="0"/>
                <a:cs typeface="Times New Roman" panose="02020603050405020304" pitchFamily="18" charset="0"/>
              </a:rPr>
              <a:t>They’re </a:t>
            </a:r>
            <a:r>
              <a:rPr lang="en-IN" sz="2400" dirty="0">
                <a:latin typeface="Times New Roman" panose="02020603050405020304" pitchFamily="18" charset="0"/>
                <a:cs typeface="Times New Roman" panose="02020603050405020304" pitchFamily="18" charset="0"/>
              </a:rPr>
              <a:t>one of the only tools left that can help banks and </a:t>
            </a:r>
            <a:r>
              <a:rPr lang="en-IN" sz="2400" dirty="0" err="1">
                <a:latin typeface="Times New Roman" panose="02020603050405020304" pitchFamily="18" charset="0"/>
                <a:cs typeface="Times New Roman" panose="02020603050405020304" pitchFamily="18" charset="0"/>
              </a:rPr>
              <a:t>FinTechs</a:t>
            </a:r>
            <a:r>
              <a:rPr lang="en-IN" sz="2400" dirty="0">
                <a:latin typeface="Times New Roman" panose="02020603050405020304" pitchFamily="18" charset="0"/>
                <a:cs typeface="Times New Roman" panose="02020603050405020304" pitchFamily="18" charset="0"/>
              </a:rPr>
              <a:t> keep up with new defrauding schemes, which are growing increasingly </a:t>
            </a:r>
            <a:r>
              <a:rPr lang="en-IN" sz="2400" dirty="0" smtClean="0">
                <a:latin typeface="Times New Roman" panose="02020603050405020304" pitchFamily="18" charset="0"/>
                <a:cs typeface="Times New Roman" panose="02020603050405020304" pitchFamily="18" charset="0"/>
              </a:rPr>
              <a:t>sophisticated</a:t>
            </a: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6234547" y="1885168"/>
            <a:ext cx="5803074" cy="3209037"/>
          </a:xfrm>
          <a:prstGeom prst="rect">
            <a:avLst/>
          </a:prstGeom>
        </p:spPr>
      </p:pic>
    </p:spTree>
    <p:extLst>
      <p:ext uri="{BB962C8B-B14F-4D97-AF65-F5344CB8AC3E}">
        <p14:creationId xmlns:p14="http://schemas.microsoft.com/office/powerpoint/2010/main" val="2141814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0222"/>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Why Machine Learning?</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006" y="1175657"/>
            <a:ext cx="5925786" cy="5333427"/>
          </a:xfrm>
        </p:spPr>
        <p:txBody>
          <a:bodyPr>
            <a:normAutofit fontScale="92500"/>
          </a:bodyPr>
          <a:lstStyle/>
          <a:p>
            <a:pPr>
              <a:lnSpc>
                <a:spcPct val="120000"/>
              </a:lnSpc>
            </a:pPr>
            <a:r>
              <a:rPr lang="en-IN" sz="2400" b="1" dirty="0">
                <a:latin typeface="Times New Roman" panose="02020603050405020304" pitchFamily="18" charset="0"/>
                <a:cs typeface="Times New Roman" panose="02020603050405020304" pitchFamily="18" charset="0"/>
              </a:rPr>
              <a:t>Speed </a:t>
            </a:r>
            <a:r>
              <a:rPr lang="en-IN" sz="2400" dirty="0" smtClean="0">
                <a:latin typeface="Times New Roman" panose="02020603050405020304" pitchFamily="18" charset="0"/>
                <a:cs typeface="Times New Roman" panose="02020603050405020304" pitchFamily="18" charset="0"/>
              </a:rPr>
              <a:t>– Machine </a:t>
            </a:r>
            <a:r>
              <a:rPr lang="en-IN" sz="2400" dirty="0">
                <a:latin typeface="Times New Roman" panose="02020603050405020304" pitchFamily="18" charset="0"/>
                <a:cs typeface="Times New Roman" panose="02020603050405020304" pitchFamily="18" charset="0"/>
              </a:rPr>
              <a:t>learning algorithms can evaluate enormous amounts of data in a very short amount of </a:t>
            </a:r>
            <a:r>
              <a:rPr lang="en-IN" sz="2400" dirty="0" smtClean="0">
                <a:latin typeface="Times New Roman" panose="02020603050405020304" pitchFamily="18" charset="0"/>
                <a:cs typeface="Times New Roman" panose="02020603050405020304" pitchFamily="18" charset="0"/>
              </a:rPr>
              <a:t>time</a:t>
            </a:r>
          </a:p>
          <a:p>
            <a:pPr>
              <a:lnSpc>
                <a:spcPct val="120000"/>
              </a:lnSpc>
            </a:pPr>
            <a:r>
              <a:rPr lang="en-IN" sz="2400" b="1" dirty="0">
                <a:latin typeface="Times New Roman" panose="02020603050405020304" pitchFamily="18" charset="0"/>
                <a:cs typeface="Times New Roman" panose="02020603050405020304" pitchFamily="18" charset="0"/>
              </a:rPr>
              <a:t>Efficiency</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Machine </a:t>
            </a:r>
            <a:r>
              <a:rPr lang="en-IN" sz="2400" dirty="0">
                <a:latin typeface="Times New Roman" panose="02020603050405020304" pitchFamily="18" charset="0"/>
                <a:cs typeface="Times New Roman" panose="02020603050405020304" pitchFamily="18" charset="0"/>
              </a:rPr>
              <a:t>learning algorithms can perform repetitive tasks and detect subtle changes in patterns across large amounts of </a:t>
            </a:r>
            <a:r>
              <a:rPr lang="en-IN" sz="2400" dirty="0" smtClean="0">
                <a:latin typeface="Times New Roman" panose="02020603050405020304" pitchFamily="18" charset="0"/>
                <a:cs typeface="Times New Roman" panose="02020603050405020304" pitchFamily="18" charset="0"/>
              </a:rPr>
              <a:t>data</a:t>
            </a:r>
          </a:p>
          <a:p>
            <a:pPr>
              <a:lnSpc>
                <a:spcPct val="120000"/>
              </a:lnSpc>
            </a:pPr>
            <a:r>
              <a:rPr lang="en-IN" sz="2400" b="1" dirty="0">
                <a:latin typeface="Times New Roman" panose="02020603050405020304" pitchFamily="18" charset="0"/>
                <a:cs typeface="Times New Roman" panose="02020603050405020304" pitchFamily="18" charset="0"/>
              </a:rPr>
              <a:t>Scalability</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Machine Learning improves </a:t>
            </a:r>
            <a:r>
              <a:rPr lang="en-IN" sz="2400" dirty="0">
                <a:latin typeface="Times New Roman" panose="02020603050405020304" pitchFamily="18" charset="0"/>
                <a:cs typeface="Times New Roman" panose="02020603050405020304" pitchFamily="18" charset="0"/>
              </a:rPr>
              <a:t>as more data comes in, enabling it to detect fraud </a:t>
            </a:r>
            <a:r>
              <a:rPr lang="en-IN" sz="2400" dirty="0" smtClean="0">
                <a:latin typeface="Times New Roman" panose="02020603050405020304" pitchFamily="18" charset="0"/>
                <a:cs typeface="Times New Roman" panose="02020603050405020304" pitchFamily="18" charset="0"/>
              </a:rPr>
              <a:t>fa</a:t>
            </a:r>
          </a:p>
          <a:p>
            <a:pPr>
              <a:lnSpc>
                <a:spcPct val="120000"/>
              </a:lnSpc>
            </a:pPr>
            <a:r>
              <a:rPr lang="en-IN" sz="2400" b="1" dirty="0">
                <a:latin typeface="Times New Roman" panose="02020603050405020304" pitchFamily="18" charset="0"/>
                <a:cs typeface="Times New Roman" panose="02020603050405020304" pitchFamily="18" charset="0"/>
              </a:rPr>
              <a:t>Accuracy</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Machine </a:t>
            </a:r>
            <a:r>
              <a:rPr lang="en-IN" sz="2400" dirty="0">
                <a:latin typeface="Times New Roman" panose="02020603050405020304" pitchFamily="18" charset="0"/>
                <a:cs typeface="Times New Roman" panose="02020603050405020304" pitchFamily="18" charset="0"/>
              </a:rPr>
              <a:t>learning algorithms can be trained to </a:t>
            </a:r>
            <a:r>
              <a:rPr lang="en-IN" sz="2400" dirty="0" err="1">
                <a:latin typeface="Times New Roman" panose="02020603050405020304" pitchFamily="18" charset="0"/>
                <a:cs typeface="Times New Roman" panose="02020603050405020304" pitchFamily="18" charset="0"/>
              </a:rPr>
              <a:t>analyze</a:t>
            </a:r>
            <a:r>
              <a:rPr lang="en-IN" sz="2400" dirty="0">
                <a:latin typeface="Times New Roman" panose="02020603050405020304" pitchFamily="18" charset="0"/>
                <a:cs typeface="Times New Roman" panose="02020603050405020304" pitchFamily="18" charset="0"/>
              </a:rPr>
              <a:t> and detect patterns across seemingly insignificant </a:t>
            </a:r>
            <a:r>
              <a:rPr lang="en-IN" sz="2400" dirty="0" err="1">
                <a:latin typeface="Times New Roman" panose="02020603050405020304" pitchFamily="18" charset="0"/>
                <a:cs typeface="Times New Roman" panose="02020603050405020304" pitchFamily="18" charset="0"/>
              </a:rPr>
              <a:t>dataster</a:t>
            </a:r>
            <a:r>
              <a:rPr lang="en-IN" sz="2400" dirty="0">
                <a:latin typeface="Times New Roman" panose="02020603050405020304" pitchFamily="18" charset="0"/>
                <a:cs typeface="Times New Roman" panose="02020603050405020304" pitchFamily="18" charset="0"/>
              </a:rPr>
              <a:t> and with more </a:t>
            </a:r>
            <a:r>
              <a:rPr lang="en-IN" sz="2400" dirty="0" smtClean="0">
                <a:latin typeface="Times New Roman" panose="02020603050405020304" pitchFamily="18" charset="0"/>
                <a:cs typeface="Times New Roman" panose="02020603050405020304" pitchFamily="18" charset="0"/>
              </a:rPr>
              <a:t>accuracy</a:t>
            </a: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6234547" y="1885168"/>
            <a:ext cx="5803074" cy="3209037"/>
          </a:xfrm>
          <a:prstGeom prst="rect">
            <a:avLst/>
          </a:prstGeom>
        </p:spPr>
      </p:pic>
    </p:spTree>
    <p:extLst>
      <p:ext uri="{BB962C8B-B14F-4D97-AF65-F5344CB8AC3E}">
        <p14:creationId xmlns:p14="http://schemas.microsoft.com/office/powerpoint/2010/main" val="4154687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010" y="273132"/>
            <a:ext cx="11329060" cy="902524"/>
          </a:xfrm>
        </p:spPr>
        <p:txBody>
          <a:bodyPr>
            <a:normAutofit/>
          </a:bodyPr>
          <a:lstStyle/>
          <a:p>
            <a:pPr algn="ctr"/>
            <a:r>
              <a:rPr lang="en-IN" sz="2800" dirty="0">
                <a:latin typeface="Times New Roman" panose="02020603050405020304" pitchFamily="18" charset="0"/>
                <a:cs typeface="Times New Roman" panose="02020603050405020304" pitchFamily="18" charset="0"/>
              </a:rPr>
              <a:t>Leading financial </a:t>
            </a:r>
            <a:r>
              <a:rPr lang="en-IN" sz="2800" dirty="0" smtClean="0">
                <a:latin typeface="Times New Roman" panose="02020603050405020304" pitchFamily="18" charset="0"/>
                <a:cs typeface="Times New Roman" panose="02020603050405020304" pitchFamily="18" charset="0"/>
              </a:rPr>
              <a:t>institutions</a:t>
            </a:r>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using </a:t>
            </a:r>
            <a:r>
              <a:rPr lang="en-IN" sz="2800" dirty="0">
                <a:latin typeface="Times New Roman" panose="02020603050405020304" pitchFamily="18" charset="0"/>
                <a:cs typeface="Times New Roman" panose="02020603050405020304" pitchFamily="18" charset="0"/>
              </a:rPr>
              <a:t>ML technology to combat fraudsters</a:t>
            </a:r>
          </a:p>
        </p:txBody>
      </p:sp>
      <p:sp>
        <p:nvSpPr>
          <p:cNvPr id="3" name="Content Placeholder 2"/>
          <p:cNvSpPr>
            <a:spLocks noGrp="1"/>
          </p:cNvSpPr>
          <p:nvPr>
            <p:ph idx="1"/>
          </p:nvPr>
        </p:nvSpPr>
        <p:spPr>
          <a:xfrm>
            <a:off x="463138" y="1805049"/>
            <a:ext cx="4215740" cy="4704035"/>
          </a:xfrm>
        </p:spPr>
        <p:txBody>
          <a:bodyPr>
            <a:normAutofit/>
          </a:bodyPr>
          <a:lstStyle/>
          <a:p>
            <a:pPr>
              <a:lnSpc>
                <a:spcPct val="120000"/>
              </a:lnSpc>
            </a:pPr>
            <a:r>
              <a:rPr lang="en-IN" sz="2000" b="1" dirty="0">
                <a:latin typeface="Times New Roman" panose="02020603050405020304" pitchFamily="18" charset="0"/>
                <a:cs typeface="Times New Roman" panose="02020603050405020304" pitchFamily="18" charset="0"/>
              </a:rPr>
              <a:t>MasterCard</a:t>
            </a:r>
            <a:r>
              <a:rPr lang="en-IN" sz="2000" dirty="0">
                <a:latin typeface="Times New Roman" panose="02020603050405020304" pitchFamily="18" charset="0"/>
                <a:cs typeface="Times New Roman" panose="02020603050405020304" pitchFamily="18" charset="0"/>
              </a:rPr>
              <a:t> integrated machine learning and AI to track and process such variables as transaction size, location, time, device, and purchase </a:t>
            </a:r>
            <a:r>
              <a:rPr lang="en-IN" sz="2000" dirty="0" smtClean="0">
                <a:latin typeface="Times New Roman" panose="02020603050405020304" pitchFamily="18" charset="0"/>
                <a:cs typeface="Times New Roman" panose="02020603050405020304" pitchFamily="18" charset="0"/>
              </a:rPr>
              <a:t>data</a:t>
            </a:r>
          </a:p>
          <a:p>
            <a:pPr>
              <a:lnSpc>
                <a:spcPct val="12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system assesses account </a:t>
            </a:r>
            <a:r>
              <a:rPr lang="en-IN" sz="2000" dirty="0" smtClean="0">
                <a:latin typeface="Times New Roman" panose="02020603050405020304" pitchFamily="18" charset="0"/>
                <a:cs typeface="Times New Roman" panose="02020603050405020304" pitchFamily="18" charset="0"/>
              </a:rPr>
              <a:t>behaviour </a:t>
            </a:r>
            <a:r>
              <a:rPr lang="en-IN" sz="2000" dirty="0">
                <a:latin typeface="Times New Roman" panose="02020603050405020304" pitchFamily="18" charset="0"/>
                <a:cs typeface="Times New Roman" panose="02020603050405020304" pitchFamily="18" charset="0"/>
              </a:rPr>
              <a:t>in each operation and provides real-time judgment on whether a transaction is </a:t>
            </a:r>
            <a:r>
              <a:rPr lang="en-IN" sz="2000" dirty="0" smtClean="0">
                <a:latin typeface="Times New Roman" panose="02020603050405020304" pitchFamily="18" charset="0"/>
                <a:cs typeface="Times New Roman" panose="02020603050405020304" pitchFamily="18" charset="0"/>
              </a:rPr>
              <a:t>fraudulent</a:t>
            </a:r>
          </a:p>
        </p:txBody>
      </p:sp>
      <p:sp>
        <p:nvSpPr>
          <p:cNvPr id="6" name="Content Placeholder 2"/>
          <p:cNvSpPr txBox="1">
            <a:spLocks/>
          </p:cNvSpPr>
          <p:nvPr/>
        </p:nvSpPr>
        <p:spPr>
          <a:xfrm>
            <a:off x="5285510" y="4134564"/>
            <a:ext cx="6696694" cy="23863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IN" sz="2000" b="1" dirty="0" err="1">
                <a:latin typeface="Times New Roman" panose="02020603050405020304" pitchFamily="18" charset="0"/>
                <a:cs typeface="Times New Roman" panose="02020603050405020304" pitchFamily="18" charset="0"/>
              </a:rPr>
              <a:t>Capgemini</a:t>
            </a:r>
            <a:r>
              <a:rPr lang="en-IN" sz="2000" dirty="0">
                <a:latin typeface="Times New Roman" panose="02020603050405020304" pitchFamily="18" charset="0"/>
                <a:cs typeface="Times New Roman" panose="02020603050405020304" pitchFamily="18" charset="0"/>
              </a:rPr>
              <a:t> claims that fraud detection systems using machine learning and analytics minimize fraud investigation time by 70 percent and improve detection accuracy by 90 </a:t>
            </a:r>
            <a:r>
              <a:rPr lang="en-IN" sz="2000" dirty="0" smtClean="0">
                <a:latin typeface="Times New Roman" panose="02020603050405020304" pitchFamily="18" charset="0"/>
                <a:cs typeface="Times New Roman" panose="02020603050405020304" pitchFamily="18" charset="0"/>
              </a:rPr>
              <a:t>percent</a:t>
            </a:r>
          </a:p>
        </p:txBody>
      </p:sp>
      <p:sp>
        <p:nvSpPr>
          <p:cNvPr id="7" name="Content Placeholder 2"/>
          <p:cNvSpPr txBox="1">
            <a:spLocks/>
          </p:cNvSpPr>
          <p:nvPr/>
        </p:nvSpPr>
        <p:spPr>
          <a:xfrm>
            <a:off x="5213269" y="1662545"/>
            <a:ext cx="6673931" cy="17100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IN" sz="2000" b="1" dirty="0" err="1">
                <a:latin typeface="Times New Roman" panose="02020603050405020304" pitchFamily="18" charset="0"/>
                <a:cs typeface="Times New Roman" panose="02020603050405020304" pitchFamily="18" charset="0"/>
              </a:rPr>
              <a:t>Feedzai</a:t>
            </a:r>
            <a:r>
              <a:rPr lang="en-IN" sz="2000" dirty="0">
                <a:latin typeface="Times New Roman" panose="02020603050405020304" pitchFamily="18" charset="0"/>
                <a:cs typeface="Times New Roman" panose="02020603050405020304" pitchFamily="18" charset="0"/>
              </a:rPr>
              <a:t>, a </a:t>
            </a:r>
            <a:r>
              <a:rPr lang="en-IN" sz="2000" dirty="0" err="1">
                <a:latin typeface="Times New Roman" panose="02020603050405020304" pitchFamily="18" charset="0"/>
                <a:cs typeface="Times New Roman" panose="02020603050405020304" pitchFamily="18" charset="0"/>
              </a:rPr>
              <a:t>fintech</a:t>
            </a:r>
            <a:r>
              <a:rPr lang="en-IN" sz="2000" dirty="0">
                <a:latin typeface="Times New Roman" panose="02020603050405020304" pitchFamily="18" charset="0"/>
                <a:cs typeface="Times New Roman" panose="02020603050405020304" pitchFamily="18" charset="0"/>
              </a:rPr>
              <a:t> company, claims that a fine-tuned machine learning solution can detect up to 95 percent of all fraud and minimize the cost of manual reconciliations, which accounts </a:t>
            </a:r>
            <a:r>
              <a:rPr lang="en-IN" sz="2000" dirty="0" smtClean="0">
                <a:latin typeface="Times New Roman" panose="02020603050405020304" pitchFamily="18" charset="0"/>
                <a:cs typeface="Times New Roman" panose="02020603050405020304" pitchFamily="18" charset="0"/>
              </a:rPr>
              <a:t>now </a:t>
            </a:r>
            <a:r>
              <a:rPr lang="en-IN" sz="2000" dirty="0">
                <a:latin typeface="Times New Roman" panose="02020603050405020304" pitchFamily="18" charset="0"/>
                <a:cs typeface="Times New Roman" panose="02020603050405020304" pitchFamily="18" charset="0"/>
              </a:rPr>
              <a:t>for 25 percent of fraud </a:t>
            </a:r>
            <a:r>
              <a:rPr lang="en-IN" sz="2000" dirty="0" smtClean="0">
                <a:latin typeface="Times New Roman" panose="02020603050405020304" pitchFamily="18" charset="0"/>
                <a:cs typeface="Times New Roman" panose="02020603050405020304" pitchFamily="18" charset="0"/>
              </a:rPr>
              <a:t>expenditures</a:t>
            </a:r>
          </a:p>
        </p:txBody>
      </p:sp>
      <p:sp>
        <p:nvSpPr>
          <p:cNvPr id="8" name="Rounded Rectangle 7"/>
          <p:cNvSpPr/>
          <p:nvPr/>
        </p:nvSpPr>
        <p:spPr>
          <a:xfrm>
            <a:off x="208312" y="1401288"/>
            <a:ext cx="4642263" cy="457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5128161" y="1275348"/>
            <a:ext cx="6919356" cy="2322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5128161" y="3908932"/>
            <a:ext cx="6919356" cy="21949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7043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0222"/>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Machine Learning techniques</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9657" y="1275348"/>
            <a:ext cx="11005851" cy="5233736"/>
          </a:xfrm>
        </p:spPr>
        <p:txBody>
          <a:bodyPr>
            <a:normAutofit/>
          </a:bodyPr>
          <a:lstStyle/>
          <a:p>
            <a:pPr marL="0" indent="0">
              <a:lnSpc>
                <a:spcPct val="120000"/>
              </a:lnSpc>
              <a:buNone/>
            </a:pPr>
            <a:r>
              <a:rPr lang="en-IN" sz="2400" dirty="0" smtClean="0">
                <a:latin typeface="Times New Roman" panose="02020603050405020304" pitchFamily="18" charset="0"/>
                <a:cs typeface="Times New Roman" panose="02020603050405020304" pitchFamily="18" charset="0"/>
              </a:rPr>
              <a:t>Machine Learning methods used for fraud prevention:</a:t>
            </a:r>
          </a:p>
          <a:p>
            <a:pPr>
              <a:lnSpc>
                <a:spcPct val="120000"/>
              </a:lnSpc>
            </a:pPr>
            <a:r>
              <a:rPr lang="en-IN" sz="2400" b="1" dirty="0" smtClean="0">
                <a:latin typeface="Times New Roman" panose="02020603050405020304" pitchFamily="18" charset="0"/>
                <a:cs typeface="Times New Roman" panose="02020603050405020304" pitchFamily="18" charset="0"/>
              </a:rPr>
              <a:t>Supervised models </a:t>
            </a:r>
            <a:r>
              <a:rPr lang="en-IN" sz="2400" dirty="0" smtClean="0">
                <a:latin typeface="Times New Roman" panose="02020603050405020304" pitchFamily="18" charset="0"/>
                <a:cs typeface="Times New Roman" panose="02020603050405020304" pitchFamily="18" charset="0"/>
              </a:rPr>
              <a:t>– rely </a:t>
            </a:r>
            <a:r>
              <a:rPr lang="en-IN" sz="2400" dirty="0">
                <a:latin typeface="Times New Roman" panose="02020603050405020304" pitchFamily="18" charset="0"/>
                <a:cs typeface="Times New Roman" panose="02020603050405020304" pitchFamily="18" charset="0"/>
              </a:rPr>
              <a:t>on explicit transaction labels i.e. machines need to be shown, repeatedly, what genuine transactions look like during training to be able to distinguish the fraudulent ones </a:t>
            </a:r>
            <a:r>
              <a:rPr lang="en-IN" sz="2400" dirty="0" smtClean="0">
                <a:latin typeface="Times New Roman" panose="02020603050405020304" pitchFamily="18" charset="0"/>
                <a:cs typeface="Times New Roman" panose="02020603050405020304" pitchFamily="18" charset="0"/>
              </a:rPr>
              <a:t>later</a:t>
            </a:r>
          </a:p>
          <a:p>
            <a:pPr>
              <a:lnSpc>
                <a:spcPct val="120000"/>
              </a:lnSpc>
            </a:pPr>
            <a:r>
              <a:rPr lang="en-IN" sz="2400" b="1" dirty="0" smtClean="0">
                <a:latin typeface="Times New Roman" panose="02020603050405020304" pitchFamily="18" charset="0"/>
                <a:cs typeface="Times New Roman" panose="02020603050405020304" pitchFamily="18" charset="0"/>
              </a:rPr>
              <a:t>Unsupervised </a:t>
            </a:r>
            <a:r>
              <a:rPr lang="en-IN" sz="2400" b="1" dirty="0">
                <a:latin typeface="Times New Roman" panose="02020603050405020304" pitchFamily="18" charset="0"/>
                <a:cs typeface="Times New Roman" panose="02020603050405020304" pitchFamily="18" charset="0"/>
              </a:rPr>
              <a:t>models </a:t>
            </a:r>
            <a:r>
              <a:rPr lang="en-IN" sz="2400" dirty="0" smtClean="0">
                <a:latin typeface="Times New Roman" panose="02020603050405020304" pitchFamily="18" charset="0"/>
                <a:cs typeface="Times New Roman" panose="02020603050405020304" pitchFamily="18" charset="0"/>
              </a:rPr>
              <a:t>– capture </a:t>
            </a:r>
            <a:r>
              <a:rPr lang="en-IN" sz="2400" dirty="0">
                <a:latin typeface="Times New Roman" panose="02020603050405020304" pitchFamily="18" charset="0"/>
                <a:cs typeface="Times New Roman" panose="02020603050405020304" pitchFamily="18" charset="0"/>
              </a:rPr>
              <a:t>normal data distribution in </a:t>
            </a:r>
            <a:r>
              <a:rPr lang="en-IN" sz="2400" dirty="0" err="1">
                <a:latin typeface="Times New Roman" panose="02020603050405020304" pitchFamily="18" charset="0"/>
                <a:cs typeface="Times New Roman" panose="02020603050405020304" pitchFamily="18" charset="0"/>
              </a:rPr>
              <a:t>unlabeled</a:t>
            </a:r>
            <a:r>
              <a:rPr lang="en-IN" sz="2400" dirty="0">
                <a:latin typeface="Times New Roman" panose="02020603050405020304" pitchFamily="18" charset="0"/>
                <a:cs typeface="Times New Roman" panose="02020603050405020304" pitchFamily="18" charset="0"/>
              </a:rPr>
              <a:t> data sets when they’re being trained. And then, when given a new data instance, they try to determine whether the sample is legitimate or abnormal (suspicious) based on the patterns and structures they’ve derived</a:t>
            </a:r>
          </a:p>
        </p:txBody>
      </p:sp>
    </p:spTree>
    <p:extLst>
      <p:ext uri="{BB962C8B-B14F-4D97-AF65-F5344CB8AC3E}">
        <p14:creationId xmlns:p14="http://schemas.microsoft.com/office/powerpoint/2010/main" val="3239842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0222"/>
          </a:xfrm>
        </p:spPr>
        <p:txBody>
          <a:bodyPr>
            <a:normAutofit/>
          </a:bodyPr>
          <a:lstStyle/>
          <a:p>
            <a:pPr algn="ctr"/>
            <a:r>
              <a:rPr lang="en-IN" sz="3600" dirty="0">
                <a:latin typeface="Times New Roman" panose="02020603050405020304" pitchFamily="18" charset="0"/>
                <a:cs typeface="Times New Roman" panose="02020603050405020304" pitchFamily="18" charset="0"/>
              </a:rPr>
              <a:t>Anomaly detection to reveal suspicious transactions</a:t>
            </a:r>
          </a:p>
        </p:txBody>
      </p:sp>
      <p:sp>
        <p:nvSpPr>
          <p:cNvPr id="3" name="Content Placeholder 2"/>
          <p:cNvSpPr>
            <a:spLocks noGrp="1"/>
          </p:cNvSpPr>
          <p:nvPr>
            <p:ph idx="1"/>
          </p:nvPr>
        </p:nvSpPr>
        <p:spPr>
          <a:xfrm>
            <a:off x="332510" y="1413164"/>
            <a:ext cx="6210794" cy="5095920"/>
          </a:xfrm>
        </p:spPr>
        <p:txBody>
          <a:bodyPr>
            <a:normAutofit lnSpcReduction="10000"/>
          </a:bodyPr>
          <a:lstStyle/>
          <a:p>
            <a:pPr>
              <a:lnSpc>
                <a:spcPct val="120000"/>
              </a:lnSpc>
            </a:pPr>
            <a:r>
              <a:rPr lang="en-IN" sz="2400" dirty="0">
                <a:latin typeface="Times New Roman" panose="02020603050405020304" pitchFamily="18" charset="0"/>
                <a:cs typeface="Times New Roman" panose="02020603050405020304" pitchFamily="18" charset="0"/>
              </a:rPr>
              <a:t>Anomaly detection is one of the common anti-fraud approaches in data </a:t>
            </a:r>
            <a:r>
              <a:rPr lang="en-IN" sz="2400" dirty="0" smtClean="0">
                <a:latin typeface="Times New Roman" panose="02020603050405020304" pitchFamily="18" charset="0"/>
                <a:cs typeface="Times New Roman" panose="02020603050405020304" pitchFamily="18" charset="0"/>
              </a:rPr>
              <a:t>science</a:t>
            </a:r>
          </a:p>
          <a:p>
            <a:pPr>
              <a:lnSpc>
                <a:spcPct val="120000"/>
              </a:lnSpc>
            </a:pPr>
            <a:r>
              <a:rPr lang="en-IN" sz="2400" dirty="0">
                <a:latin typeface="Times New Roman" panose="02020603050405020304" pitchFamily="18" charset="0"/>
                <a:cs typeface="Times New Roman" panose="02020603050405020304" pitchFamily="18" charset="0"/>
              </a:rPr>
              <a:t>It is based on classifying all objects in the available data into two groups: normal distribution and </a:t>
            </a:r>
            <a:r>
              <a:rPr lang="en-IN" sz="2400" dirty="0" smtClean="0">
                <a:latin typeface="Times New Roman" panose="02020603050405020304" pitchFamily="18" charset="0"/>
                <a:cs typeface="Times New Roman" panose="02020603050405020304" pitchFamily="18" charset="0"/>
              </a:rPr>
              <a:t>outliers</a:t>
            </a:r>
          </a:p>
          <a:p>
            <a:pPr>
              <a:lnSpc>
                <a:spcPct val="120000"/>
              </a:lnSpc>
            </a:pPr>
            <a:r>
              <a:rPr lang="en-IN" sz="2400" dirty="0" smtClean="0">
                <a:latin typeface="Times New Roman" panose="02020603050405020304" pitchFamily="18" charset="0"/>
                <a:cs typeface="Times New Roman" panose="02020603050405020304" pitchFamily="18" charset="0"/>
              </a:rPr>
              <a:t>Outliers</a:t>
            </a:r>
            <a:r>
              <a:rPr lang="en-IN" sz="2400" dirty="0">
                <a:latin typeface="Times New Roman" panose="02020603050405020304" pitchFamily="18" charset="0"/>
                <a:cs typeface="Times New Roman" panose="02020603050405020304" pitchFamily="18" charset="0"/>
              </a:rPr>
              <a:t>, in this case, are the objects (e.g. transactions) that deviate from normal ones and are considered potentially </a:t>
            </a:r>
            <a:r>
              <a:rPr lang="en-IN" sz="2400" dirty="0" smtClean="0">
                <a:latin typeface="Times New Roman" panose="02020603050405020304" pitchFamily="18" charset="0"/>
                <a:cs typeface="Times New Roman" panose="02020603050405020304" pitchFamily="18" charset="0"/>
              </a:rPr>
              <a:t>fraudulent</a:t>
            </a:r>
          </a:p>
          <a:p>
            <a:pPr>
              <a:lnSpc>
                <a:spcPct val="120000"/>
              </a:lnSpc>
            </a:pPr>
            <a:r>
              <a:rPr lang="en-IN" sz="2400" dirty="0">
                <a:latin typeface="Times New Roman" panose="02020603050405020304" pitchFamily="18" charset="0"/>
                <a:cs typeface="Times New Roman" panose="02020603050405020304" pitchFamily="18" charset="0"/>
              </a:rPr>
              <a:t>The anomaly detection approach is perhaps the most straightforward as it provides simple binary answers</a:t>
            </a:r>
          </a:p>
        </p:txBody>
      </p:sp>
      <p:pic>
        <p:nvPicPr>
          <p:cNvPr id="4" name="Picture 3"/>
          <p:cNvPicPr>
            <a:picLocks noChangeAspect="1"/>
          </p:cNvPicPr>
          <p:nvPr/>
        </p:nvPicPr>
        <p:blipFill>
          <a:blip r:embed="rId3"/>
          <a:stretch>
            <a:fillRect/>
          </a:stretch>
        </p:blipFill>
        <p:spPr>
          <a:xfrm>
            <a:off x="6988380" y="1681039"/>
            <a:ext cx="4689305" cy="4054743"/>
          </a:xfrm>
          <a:prstGeom prst="rect">
            <a:avLst/>
          </a:prstGeom>
        </p:spPr>
      </p:pic>
    </p:spTree>
    <p:extLst>
      <p:ext uri="{BB962C8B-B14F-4D97-AF65-F5344CB8AC3E}">
        <p14:creationId xmlns:p14="http://schemas.microsoft.com/office/powerpoint/2010/main" val="2665498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0222"/>
          </a:xfrm>
        </p:spPr>
        <p:txBody>
          <a:bodyPr>
            <a:normAutofit/>
          </a:bodyPr>
          <a:lstStyle/>
          <a:p>
            <a:pPr algn="ctr"/>
            <a:r>
              <a:rPr lang="en-IN" sz="3600" dirty="0">
                <a:latin typeface="Times New Roman" panose="02020603050405020304" pitchFamily="18" charset="0"/>
                <a:cs typeface="Times New Roman" panose="02020603050405020304" pitchFamily="18" charset="0"/>
              </a:rPr>
              <a:t>Anomaly detection to reveal suspicious transactions</a:t>
            </a:r>
          </a:p>
        </p:txBody>
      </p:sp>
      <p:sp>
        <p:nvSpPr>
          <p:cNvPr id="3" name="Content Placeholder 2"/>
          <p:cNvSpPr>
            <a:spLocks noGrp="1"/>
          </p:cNvSpPr>
          <p:nvPr>
            <p:ph idx="1"/>
          </p:nvPr>
        </p:nvSpPr>
        <p:spPr>
          <a:xfrm>
            <a:off x="332509" y="1388124"/>
            <a:ext cx="11466556" cy="5120959"/>
          </a:xfrm>
        </p:spPr>
        <p:txBody>
          <a:bodyPr>
            <a:normAutofit/>
          </a:bodyPr>
          <a:lstStyle/>
          <a:p>
            <a:pPr>
              <a:lnSpc>
                <a:spcPct val="120000"/>
              </a:lnSpc>
            </a:pPr>
            <a:r>
              <a:rPr lang="en-IN" sz="2400" dirty="0">
                <a:latin typeface="Times New Roman" panose="02020603050405020304" pitchFamily="18" charset="0"/>
                <a:cs typeface="Times New Roman" panose="02020603050405020304" pitchFamily="18" charset="0"/>
              </a:rPr>
              <a:t>The model is trained to have a baseline </a:t>
            </a:r>
            <a:r>
              <a:rPr lang="en-IN" sz="2400" dirty="0" smtClean="0">
                <a:latin typeface="Times New Roman" panose="02020603050405020304" pitchFamily="18" charset="0"/>
                <a:cs typeface="Times New Roman" panose="02020603050405020304" pitchFamily="18" charset="0"/>
              </a:rPr>
              <a:t>for </a:t>
            </a:r>
            <a:r>
              <a:rPr lang="en-IN" sz="2400" dirty="0">
                <a:latin typeface="Times New Roman" panose="02020603050405020304" pitchFamily="18" charset="0"/>
                <a:cs typeface="Times New Roman" panose="02020603050405020304" pitchFamily="18" charset="0"/>
              </a:rPr>
              <a:t>the contents of banking transactions, loan applications, or information for opening a new </a:t>
            </a:r>
            <a:r>
              <a:rPr lang="en-IN" sz="2400" dirty="0" smtClean="0">
                <a:latin typeface="Times New Roman" panose="02020603050405020304" pitchFamily="18" charset="0"/>
                <a:cs typeface="Times New Roman" panose="02020603050405020304" pitchFamily="18" charset="0"/>
              </a:rPr>
              <a:t>account, etc., </a:t>
            </a:r>
            <a:endParaRPr lang="en-IN" sz="2400" dirty="0">
              <a:latin typeface="Times New Roman" panose="02020603050405020304" pitchFamily="18" charset="0"/>
              <a:cs typeface="Times New Roman" panose="02020603050405020304" pitchFamily="18" charset="0"/>
            </a:endParaRPr>
          </a:p>
          <a:p>
            <a:pPr>
              <a:lnSpc>
                <a:spcPct val="120000"/>
              </a:lnSpc>
            </a:pPr>
            <a:r>
              <a:rPr lang="en-IN" sz="2400" dirty="0" smtClean="0">
                <a:latin typeface="Times New Roman" panose="02020603050405020304" pitchFamily="18" charset="0"/>
                <a:cs typeface="Times New Roman" panose="02020603050405020304" pitchFamily="18" charset="0"/>
              </a:rPr>
              <a:t>A </a:t>
            </a:r>
            <a:r>
              <a:rPr lang="en-IN" sz="2400" dirty="0">
                <a:latin typeface="Times New Roman" panose="02020603050405020304" pitchFamily="18" charset="0"/>
                <a:cs typeface="Times New Roman" panose="02020603050405020304" pitchFamily="18" charset="0"/>
              </a:rPr>
              <a:t>software can then notify a human monitor of any deviations from the normal pattern </a:t>
            </a:r>
            <a:r>
              <a:rPr lang="en-IN" sz="2400" dirty="0" smtClean="0">
                <a:latin typeface="Times New Roman" panose="02020603050405020304" pitchFamily="18" charset="0"/>
                <a:cs typeface="Times New Roman" panose="02020603050405020304" pitchFamily="18" charset="0"/>
              </a:rPr>
              <a:t>in order for it to be reviewed</a:t>
            </a:r>
          </a:p>
          <a:p>
            <a:pPr>
              <a:lnSpc>
                <a:spcPct val="120000"/>
              </a:lnSpc>
            </a:pP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monitor can accept or reject this alert, which signals to the machine learning model that its determination of fraud from a transaction, application, or customer information is correct or </a:t>
            </a:r>
            <a:r>
              <a:rPr lang="en-IN" sz="2400" dirty="0" smtClean="0">
                <a:latin typeface="Times New Roman" panose="02020603050405020304" pitchFamily="18" charset="0"/>
                <a:cs typeface="Times New Roman" panose="02020603050405020304" pitchFamily="18" charset="0"/>
              </a:rPr>
              <a:t>not</a:t>
            </a:r>
            <a:endParaRPr lang="en-IN" sz="2400" dirty="0">
              <a:latin typeface="Times New Roman" panose="02020603050405020304" pitchFamily="18" charset="0"/>
              <a:cs typeface="Times New Roman" panose="02020603050405020304" pitchFamily="18" charset="0"/>
            </a:endParaRPr>
          </a:p>
          <a:p>
            <a:pPr>
              <a:lnSpc>
                <a:spcPct val="120000"/>
              </a:lnSpc>
            </a:pPr>
            <a:r>
              <a:rPr lang="en-IN" sz="2400" dirty="0">
                <a:latin typeface="Times New Roman" panose="02020603050405020304" pitchFamily="18" charset="0"/>
                <a:cs typeface="Times New Roman" panose="02020603050405020304" pitchFamily="18" charset="0"/>
              </a:rPr>
              <a:t>This would further train the machine learning model to “understand” that the deviation it found was either fraud or a new acceptable </a:t>
            </a:r>
            <a:r>
              <a:rPr lang="en-IN" sz="2400" dirty="0" smtClean="0">
                <a:latin typeface="Times New Roman" panose="02020603050405020304" pitchFamily="18" charset="0"/>
                <a:cs typeface="Times New Roman" panose="02020603050405020304" pitchFamily="18" charset="0"/>
              </a:rPr>
              <a:t>deviation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5171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smtClean="0">
                <a:latin typeface="Times New Roman" panose="02020603050405020304" pitchFamily="18" charset="0"/>
                <a:cs typeface="Times New Roman" panose="02020603050405020304" pitchFamily="18" charset="0"/>
              </a:rPr>
              <a:t>Python Case Study – </a:t>
            </a:r>
            <a:endParaRPr lang="en-IN" sz="3600" dirty="0"/>
          </a:p>
        </p:txBody>
      </p:sp>
      <p:sp>
        <p:nvSpPr>
          <p:cNvPr id="3" name="Content Placeholder 2"/>
          <p:cNvSpPr>
            <a:spLocks noGrp="1"/>
          </p:cNvSpPr>
          <p:nvPr>
            <p:ph idx="1"/>
          </p:nvPr>
        </p:nvSpPr>
        <p:spPr>
          <a:xfrm>
            <a:off x="838200" y="1837656"/>
            <a:ext cx="10515600" cy="4351338"/>
          </a:xfrm>
        </p:spPr>
        <p:txBody>
          <a:bodyPr>
            <a:normAutofit/>
          </a:bodyPr>
          <a:lstStyle/>
          <a:p>
            <a:pPr marL="0" indent="0">
              <a:lnSpc>
                <a:spcPct val="120000"/>
              </a:lnSpc>
              <a:buNone/>
            </a:pPr>
            <a:r>
              <a:rPr lang="en-IN" u="sng" dirty="0" smtClean="0">
                <a:latin typeface="Times New Roman" panose="02020603050405020304" pitchFamily="18" charset="0"/>
                <a:cs typeface="Times New Roman" panose="02020603050405020304" pitchFamily="18" charset="0"/>
              </a:rPr>
              <a:t>Objective: </a:t>
            </a:r>
          </a:p>
          <a:p>
            <a:pPr marL="0" indent="0">
              <a:lnSpc>
                <a:spcPct val="120000"/>
              </a:lnSpc>
              <a:buNone/>
            </a:pPr>
            <a:endParaRPr lang="en-IN" u="sng" dirty="0" smtClean="0">
              <a:latin typeface="Times New Roman" panose="02020603050405020304" pitchFamily="18" charset="0"/>
              <a:cs typeface="Times New Roman" panose="02020603050405020304" pitchFamily="18" charset="0"/>
            </a:endParaRPr>
          </a:p>
          <a:p>
            <a:pPr marL="0" indent="0">
              <a:lnSpc>
                <a:spcPct val="120000"/>
              </a:lnSpc>
              <a:buNone/>
            </a:pPr>
            <a:r>
              <a:rPr lang="en-IN" u="sng" dirty="0" smtClean="0">
                <a:latin typeface="Times New Roman" panose="02020603050405020304" pitchFamily="18" charset="0"/>
                <a:cs typeface="Times New Roman" panose="02020603050405020304" pitchFamily="18" charset="0"/>
              </a:rPr>
              <a:t>Dataset: </a:t>
            </a:r>
          </a:p>
          <a:p>
            <a:pPr marL="0" indent="0">
              <a:lnSpc>
                <a:spcPct val="12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4610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3276</TotalTime>
  <Words>2096</Words>
  <Application>Microsoft Office PowerPoint</Application>
  <PresentationFormat>Widescreen</PresentationFormat>
  <Paragraphs>102</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Fraud Analytics – Anomaly detection and outliers using statistical models and machine learning algorithms</vt:lpstr>
      <vt:lpstr>Rule-based v/s Machine Learning</vt:lpstr>
      <vt:lpstr>Why Machine Learning?</vt:lpstr>
      <vt:lpstr>Why Machine Learning?</vt:lpstr>
      <vt:lpstr>Leading financial institutions using ML technology to combat fraudsters</vt:lpstr>
      <vt:lpstr>Machine Learning techniques</vt:lpstr>
      <vt:lpstr>Anomaly detection to reveal suspicious transactions</vt:lpstr>
      <vt:lpstr>Anomaly detection to reveal suspicious transactions</vt:lpstr>
      <vt:lpstr>Python Case Study – </vt:lpstr>
      <vt:lpstr>Python Case Study – </vt:lpstr>
      <vt:lpstr>Python Case Study – </vt:lpstr>
      <vt:lpstr>Python Case Study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 BANKING</dc:title>
  <dc:creator>Windows User</dc:creator>
  <cp:lastModifiedBy>VK</cp:lastModifiedBy>
  <cp:revision>134</cp:revision>
  <dcterms:created xsi:type="dcterms:W3CDTF">2021-05-17T06:29:12Z</dcterms:created>
  <dcterms:modified xsi:type="dcterms:W3CDTF">2021-06-03T02:59:34Z</dcterms:modified>
</cp:coreProperties>
</file>