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302" r:id="rId4"/>
    <p:sldId id="303" r:id="rId5"/>
    <p:sldId id="304" r:id="rId6"/>
    <p:sldId id="305" r:id="rId7"/>
    <p:sldId id="306" r:id="rId8"/>
    <p:sldId id="307" r:id="rId9"/>
    <p:sldId id="298" r:id="rId10"/>
    <p:sldId id="299" r:id="rId11"/>
    <p:sldId id="300" r:id="rId12"/>
    <p:sldId id="312" r:id="rId13"/>
    <p:sldId id="314" r:id="rId14"/>
    <p:sldId id="316" r:id="rId15"/>
    <p:sldId id="317" r:id="rId16"/>
    <p:sldId id="318" r:id="rId17"/>
    <p:sldId id="315" r:id="rId18"/>
    <p:sldId id="301" r:id="rId19"/>
    <p:sldId id="308" r:id="rId20"/>
    <p:sldId id="309" r:id="rId21"/>
    <p:sldId id="313" r:id="rId22"/>
    <p:sldId id="310" r:id="rId23"/>
    <p:sldId id="311" r:id="rId24"/>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81934" autoAdjust="0"/>
  </p:normalViewPr>
  <p:slideViewPr>
    <p:cSldViewPr snapToGrid="0">
      <p:cViewPr varScale="1">
        <p:scale>
          <a:sx n="60" d="100"/>
          <a:sy n="60" d="100"/>
        </p:scale>
        <p:origin x="1206"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4" d="100"/>
          <a:sy n="74" d="100"/>
        </p:scale>
        <p:origin x="192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40094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https://medium.com/@reubenyonatan/understanding-and-implementing-behavioral-segmentation-in-the-customer-journey-b90ccd06bd7a</a:t>
            </a:r>
          </a:p>
          <a:p>
            <a:endParaRPr lang="en-IN" b="0" baseline="0" dirty="0" smtClean="0"/>
          </a:p>
          <a:p>
            <a:r>
              <a:rPr lang="en-IN" b="1" baseline="0" dirty="0" smtClean="0"/>
              <a:t>Notes:</a:t>
            </a:r>
          </a:p>
          <a:p>
            <a:pPr fontAlgn="base"/>
            <a:r>
              <a:rPr lang="en-IN" sz="1200" b="0" i="0" kern="1200" dirty="0" smtClean="0">
                <a:solidFill>
                  <a:schemeClr val="tx1"/>
                </a:solidFill>
                <a:effectLst/>
                <a:latin typeface="+mn-lt"/>
                <a:ea typeface="+mn-ea"/>
                <a:cs typeface="+mn-cs"/>
              </a:rPr>
              <a:t>Customer segmentation: You’ve heard of it, you’re familiar with it, and you probably already use some form of it within your organization. In the digital age, data has become financial institution’s most valuable asset, providing insight into product performance, consumer </a:t>
            </a:r>
            <a:r>
              <a:rPr lang="en-IN" sz="1200" b="0" i="0" kern="1200" dirty="0" err="1" smtClean="0">
                <a:solidFill>
                  <a:schemeClr val="tx1"/>
                </a:solidFill>
                <a:effectLst/>
                <a:latin typeface="+mn-lt"/>
                <a:ea typeface="+mn-ea"/>
                <a:cs typeface="+mn-cs"/>
              </a:rPr>
              <a:t>behavior</a:t>
            </a:r>
            <a:r>
              <a:rPr lang="en-IN" sz="1200" b="0" i="0" kern="1200" dirty="0" smtClean="0">
                <a:solidFill>
                  <a:schemeClr val="tx1"/>
                </a:solidFill>
                <a:effectLst/>
                <a:latin typeface="+mn-lt"/>
                <a:ea typeface="+mn-ea"/>
                <a:cs typeface="+mn-cs"/>
              </a:rPr>
              <a:t>, market trends, and more. Customer segmentation plays a vital role in all of this, creating opportunities to better understand each customer’s needs and preferences and how to better target those needs and preferences in order to increase revenue.</a:t>
            </a:r>
          </a:p>
          <a:p>
            <a:pPr fontAlgn="base"/>
            <a:r>
              <a:rPr lang="en-IN" sz="1200" b="0" i="0" kern="1200" dirty="0" smtClean="0">
                <a:solidFill>
                  <a:schemeClr val="tx1"/>
                </a:solidFill>
                <a:effectLst/>
                <a:latin typeface="+mn-lt"/>
                <a:ea typeface="+mn-ea"/>
                <a:cs typeface="+mn-cs"/>
              </a:rPr>
              <a:t>But customer segmentation, taken on its own, isn’t enough. In order to see tangible results from your commercial or retail banking customer segmentation strategy, it needs to be effective.</a:t>
            </a:r>
          </a:p>
          <a:p>
            <a:endParaRPr lang="en-IN" b="0" baseline="0" dirty="0" smtClean="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2</a:t>
            </a:fld>
            <a:endParaRPr lang="en-IN"/>
          </a:p>
        </p:txBody>
      </p:sp>
    </p:spTree>
    <p:extLst>
      <p:ext uri="{BB962C8B-B14F-4D97-AF65-F5344CB8AC3E}">
        <p14:creationId xmlns:p14="http://schemas.microsoft.com/office/powerpoint/2010/main" val="808635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 Link:</a:t>
            </a:r>
            <a:r>
              <a:rPr lang="en-IN" b="1" baseline="0" dirty="0" smtClean="0"/>
              <a:t> </a:t>
            </a:r>
            <a:r>
              <a:rPr lang="en-IN" b="0" baseline="0" dirty="0" smtClean="0"/>
              <a:t>https://www.analyticsvidhya.com/blog/2019/08/comprehensive-guide-k-means-clustering/</a:t>
            </a:r>
          </a:p>
          <a:p>
            <a:endParaRPr lang="en-IN" b="0" baseline="0" dirty="0" smtClean="0"/>
          </a:p>
          <a:p>
            <a:r>
              <a:rPr lang="en-IN" b="1" baseline="0" dirty="0" smtClean="0"/>
              <a:t>Notes:</a:t>
            </a:r>
          </a:p>
          <a:p>
            <a:r>
              <a:rPr lang="en-US" b="0" dirty="0" smtClean="0"/>
              <a:t>There are essentially three stopping criteria that can be adopted to stop the K-means algorithm:</a:t>
            </a:r>
          </a:p>
          <a:p>
            <a:pPr marL="171450" indent="-171450">
              <a:buFont typeface="Arial" panose="020B0604020202020204" pitchFamily="34" charset="0"/>
              <a:buChar char="•"/>
            </a:pPr>
            <a:r>
              <a:rPr lang="en-US" b="0" dirty="0" smtClean="0"/>
              <a:t>Centroids of newly formed clusters do not change - We can stop the algorithm if the centroids of newly formed clusters are not changing. Even after multiple iterations, if we are getting the same centroids for all the clusters, we can say that the algorithm is not learning any new pattern and it is a sign to stop the training.</a:t>
            </a:r>
          </a:p>
          <a:p>
            <a:pPr marL="171450" indent="-171450">
              <a:buFont typeface="Arial" panose="020B0604020202020204" pitchFamily="34" charset="0"/>
              <a:buChar char="•"/>
            </a:pPr>
            <a:r>
              <a:rPr lang="en-US" b="0" dirty="0" smtClean="0"/>
              <a:t>Points remain in the same cluster - Another clear sign that we should stop the training process if the points remain in the same cluster even after training the algorithm for multiple iterations.</a:t>
            </a:r>
          </a:p>
          <a:p>
            <a:pPr marL="171450" indent="-171450">
              <a:buFont typeface="Arial" panose="020B0604020202020204" pitchFamily="34" charset="0"/>
              <a:buChar char="•"/>
            </a:pPr>
            <a:r>
              <a:rPr lang="en-US" b="0" dirty="0" smtClean="0"/>
              <a:t>Maximum number of iterations are reached -Finally, we can stop the training if the maximum number of iterations is reached. Suppose if we have set the number of iterations as 100, the process will repeat for 100 iterations before stopping. </a:t>
            </a:r>
            <a:endParaRPr lang="en-IN" b="0" dirty="0"/>
          </a:p>
        </p:txBody>
      </p:sp>
    </p:spTree>
    <p:extLst>
      <p:ext uri="{BB962C8B-B14F-4D97-AF65-F5344CB8AC3E}">
        <p14:creationId xmlns:p14="http://schemas.microsoft.com/office/powerpoint/2010/main" val="23903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https://www.slideshare.net/infoDiagram/visualizing-customer-segments</a:t>
            </a:r>
          </a:p>
          <a:p>
            <a:endParaRPr lang="en-IN" b="1" baseline="0" dirty="0" smtClean="0"/>
          </a:p>
          <a:p>
            <a:endParaRPr lang="en-IN" b="0" baseline="0" dirty="0" smtClean="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3</a:t>
            </a:fld>
            <a:endParaRPr lang="en-IN"/>
          </a:p>
        </p:txBody>
      </p:sp>
    </p:spTree>
    <p:extLst>
      <p:ext uri="{BB962C8B-B14F-4D97-AF65-F5344CB8AC3E}">
        <p14:creationId xmlns:p14="http://schemas.microsoft.com/office/powerpoint/2010/main" val="714423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Notes</a:t>
            </a:r>
            <a:r>
              <a:rPr lang="en-IN" b="1" baseline="0" dirty="0" smtClean="0"/>
              <a:t>:</a:t>
            </a:r>
          </a:p>
          <a:p>
            <a:pPr fontAlgn="base"/>
            <a:r>
              <a:rPr lang="en-IN" sz="1200" b="0" i="0" kern="1200" dirty="0" smtClean="0">
                <a:solidFill>
                  <a:schemeClr val="tx1"/>
                </a:solidFill>
                <a:effectLst/>
                <a:latin typeface="+mn-lt"/>
                <a:ea typeface="+mn-ea"/>
                <a:cs typeface="+mn-cs"/>
              </a:rPr>
              <a:t>This approach to customer segmentation in banking is limited because it lacks granularity and nuance; it relies on basic assumptions and treats each demographic as a homogenized group, when it’s anything but.</a:t>
            </a:r>
          </a:p>
          <a:p>
            <a:pPr fontAlgn="base"/>
            <a:r>
              <a:rPr lang="en-IN" sz="1200" b="0" i="0" kern="1200" dirty="0" smtClean="0">
                <a:solidFill>
                  <a:schemeClr val="tx1"/>
                </a:solidFill>
                <a:effectLst/>
                <a:latin typeface="+mn-lt"/>
                <a:ea typeface="+mn-ea"/>
                <a:cs typeface="+mn-cs"/>
              </a:rPr>
              <a:t>Basic segmentation is a good entry customer segmentation strategy, but you need to take things a step further and work to understand your customers as individuals. It’s a challenge almost every financial institution faces, regardless of whether it specializes in consumer, commercial, or retail banking.</a:t>
            </a:r>
          </a:p>
          <a:p>
            <a:pPr fontAlgn="base"/>
            <a:r>
              <a:rPr lang="en-IN" sz="1200" b="0" i="0" kern="1200" dirty="0" smtClean="0">
                <a:solidFill>
                  <a:schemeClr val="tx1"/>
                </a:solidFill>
                <a:effectLst/>
                <a:latin typeface="+mn-lt"/>
                <a:ea typeface="+mn-ea"/>
                <a:cs typeface="+mn-cs"/>
              </a:rPr>
              <a:t>Even organizations that excel at collecting really granular consumer data fail to leverage it as successfully as they could. For example, to return to the home loan example, let’s say that you go into your customer relationship management system and segment to see which customers have home loans with competitors. You then develop a marketing campaign to target these customers based on that information. Seems like a winning strategy, doesn’t it?</a:t>
            </a:r>
          </a:p>
          <a:p>
            <a:pPr fontAlgn="base"/>
            <a:r>
              <a:rPr lang="en-IN" sz="1200" b="0" i="0" kern="1200" dirty="0" smtClean="0">
                <a:solidFill>
                  <a:schemeClr val="tx1"/>
                </a:solidFill>
                <a:effectLst/>
                <a:latin typeface="+mn-lt"/>
                <a:ea typeface="+mn-ea"/>
                <a:cs typeface="+mn-cs"/>
              </a:rPr>
              <a:t>Not exactly. Your marketing campaign might convince a few customers to switch to your home loan product, which is a net positive — but your customer segmentation strategy would be even more effective if it indicated why those customers chose to work with other institutions in the first place. It could be for any number of reasons related to competitive products, relationship, or perhaps a lack of awareness of the products and services offered by your institution. Until you address the root cause, your customer segmentation strategy will continue to come up short.</a:t>
            </a:r>
          </a:p>
          <a:p>
            <a:endParaRPr lang="en-IN" b="0" baseline="0" dirty="0" smtClean="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4</a:t>
            </a:fld>
            <a:endParaRPr lang="en-IN"/>
          </a:p>
        </p:txBody>
      </p:sp>
    </p:spTree>
    <p:extLst>
      <p:ext uri="{BB962C8B-B14F-4D97-AF65-F5344CB8AC3E}">
        <p14:creationId xmlns:p14="http://schemas.microsoft.com/office/powerpoint/2010/main" val="213388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https://www.vecteezy.com/vector-art/628211-decision-making-concept-with-character-creative-flat-design-for-web-banner</a:t>
            </a:r>
          </a:p>
          <a:p>
            <a:endParaRPr lang="en-IN" b="0" baseline="0" dirty="0" smtClean="0"/>
          </a:p>
          <a:p>
            <a:r>
              <a:rPr lang="en-IN" b="1" baseline="0" dirty="0" smtClean="0"/>
              <a:t>Notes:</a:t>
            </a:r>
          </a:p>
          <a:p>
            <a:r>
              <a:rPr lang="en-IN" sz="1200" b="0" i="0" kern="1200" dirty="0" smtClean="0">
                <a:solidFill>
                  <a:schemeClr val="tx1"/>
                </a:solidFill>
                <a:effectLst/>
                <a:latin typeface="+mn-lt"/>
                <a:ea typeface="+mn-ea"/>
                <a:cs typeface="+mn-cs"/>
              </a:rPr>
              <a:t>As you can see, it’s relatively easy to build profiles based on customer information and make strategic decisions to target each of these segments. Bear in mind that the nature of these profiles will vary depending on what type of banking you do — for example, in commercial banking, you’ll likely want to consider which industry or sector your customers work in. </a:t>
            </a:r>
            <a:endParaRPr lang="en-IN" b="0" baseline="0" dirty="0" smtClean="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5</a:t>
            </a:fld>
            <a:endParaRPr lang="en-IN"/>
          </a:p>
        </p:txBody>
      </p:sp>
    </p:spTree>
    <p:extLst>
      <p:ext uri="{BB962C8B-B14F-4D97-AF65-F5344CB8AC3E}">
        <p14:creationId xmlns:p14="http://schemas.microsoft.com/office/powerpoint/2010/main" val="377854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a:t>
            </a:r>
          </a:p>
          <a:p>
            <a:endParaRPr lang="en-IN" b="0" baseline="0" dirty="0" smtClean="0"/>
          </a:p>
          <a:p>
            <a:r>
              <a:rPr lang="en-IN" b="1" baseline="0" dirty="0" smtClean="0"/>
              <a:t>Notes:</a:t>
            </a:r>
          </a:p>
          <a:p>
            <a:pPr fontAlgn="base"/>
            <a:r>
              <a:rPr lang="en-IN" sz="1200" b="1" i="0" kern="1200" dirty="0" smtClean="0">
                <a:solidFill>
                  <a:schemeClr val="tx1"/>
                </a:solidFill>
                <a:effectLst/>
                <a:latin typeface="+mn-lt"/>
                <a:ea typeface="+mn-ea"/>
                <a:cs typeface="+mn-cs"/>
              </a:rPr>
              <a:t>the biggest challenge comes at the moment you want to interpret your data-generated results</a:t>
            </a:r>
            <a:r>
              <a:rPr lang="en-IN" sz="1200" b="0" i="0" kern="1200" dirty="0" smtClean="0">
                <a:solidFill>
                  <a:schemeClr val="tx1"/>
                </a:solidFill>
                <a:effectLst/>
                <a:latin typeface="+mn-lt"/>
                <a:ea typeface="+mn-ea"/>
                <a:cs typeface="+mn-cs"/>
              </a:rPr>
              <a:t>.</a:t>
            </a:r>
          </a:p>
          <a:p>
            <a:pPr fontAlgn="base"/>
            <a:r>
              <a:rPr lang="en-IN" sz="1200" b="0" i="0" kern="1200" dirty="0" smtClean="0">
                <a:solidFill>
                  <a:schemeClr val="tx1"/>
                </a:solidFill>
                <a:effectLst/>
                <a:latin typeface="+mn-lt"/>
                <a:ea typeface="+mn-ea"/>
                <a:cs typeface="+mn-cs"/>
              </a:rPr>
              <a:t>New questions arise such as:</a:t>
            </a:r>
          </a:p>
          <a:p>
            <a:pPr fontAlgn="base"/>
            <a:r>
              <a:rPr lang="en-IN" sz="1200" b="0" i="0" kern="1200" dirty="0" smtClean="0">
                <a:solidFill>
                  <a:schemeClr val="tx1"/>
                </a:solidFill>
                <a:effectLst/>
                <a:latin typeface="+mn-lt"/>
                <a:ea typeface="+mn-ea"/>
                <a:cs typeface="+mn-cs"/>
              </a:rPr>
              <a:t>How can I turn the outcomes of my clustering algorithm into usable business segments?</a:t>
            </a:r>
          </a:p>
          <a:p>
            <a:pPr fontAlgn="base"/>
            <a:r>
              <a:rPr lang="en-IN" sz="1200" b="0" i="0" kern="1200" dirty="0" smtClean="0">
                <a:solidFill>
                  <a:schemeClr val="tx1"/>
                </a:solidFill>
                <a:effectLst/>
                <a:latin typeface="+mn-lt"/>
                <a:ea typeface="+mn-ea"/>
                <a:cs typeface="+mn-cs"/>
              </a:rPr>
              <a:t>How can I match data clusters to business labels like </a:t>
            </a:r>
            <a:r>
              <a:rPr lang="en-IN" sz="1200" b="0" i="1" kern="1200" dirty="0" smtClean="0">
                <a:solidFill>
                  <a:schemeClr val="tx1"/>
                </a:solidFill>
                <a:effectLst/>
                <a:latin typeface="+mn-lt"/>
                <a:ea typeface="+mn-ea"/>
                <a:cs typeface="+mn-cs"/>
              </a:rPr>
              <a:t>savers</a:t>
            </a:r>
            <a:r>
              <a:rPr lang="en-IN" sz="1200" b="0" i="0" kern="1200" dirty="0" smtClean="0">
                <a:solidFill>
                  <a:schemeClr val="tx1"/>
                </a:solidFill>
                <a:effectLst/>
                <a:latin typeface="+mn-lt"/>
                <a:ea typeface="+mn-ea"/>
                <a:cs typeface="+mn-cs"/>
              </a:rPr>
              <a:t>, </a:t>
            </a:r>
            <a:r>
              <a:rPr lang="en-IN" sz="1200" b="0" i="1" kern="1200" dirty="0" smtClean="0">
                <a:solidFill>
                  <a:schemeClr val="tx1"/>
                </a:solidFill>
                <a:effectLst/>
                <a:latin typeface="+mn-lt"/>
                <a:ea typeface="+mn-ea"/>
                <a:cs typeface="+mn-cs"/>
              </a:rPr>
              <a:t>investors</a:t>
            </a:r>
            <a:r>
              <a:rPr lang="en-IN" sz="1200" b="0" i="0" kern="1200" dirty="0" smtClean="0">
                <a:solidFill>
                  <a:schemeClr val="tx1"/>
                </a:solidFill>
                <a:effectLst/>
                <a:latin typeface="+mn-lt"/>
                <a:ea typeface="+mn-ea"/>
                <a:cs typeface="+mn-cs"/>
              </a:rPr>
              <a:t> and </a:t>
            </a:r>
            <a:r>
              <a:rPr lang="en-IN" sz="1200" b="0" i="1" kern="1200" dirty="0" smtClean="0">
                <a:solidFill>
                  <a:schemeClr val="tx1"/>
                </a:solidFill>
                <a:effectLst/>
                <a:latin typeface="+mn-lt"/>
                <a:ea typeface="+mn-ea"/>
                <a:cs typeface="+mn-cs"/>
              </a:rPr>
              <a:t>loan-takers?</a:t>
            </a:r>
            <a:endParaRPr lang="en-IN" sz="1200" b="0" i="0" kern="1200" dirty="0" smtClean="0">
              <a:solidFill>
                <a:schemeClr val="tx1"/>
              </a:solidFill>
              <a:effectLst/>
              <a:latin typeface="+mn-lt"/>
              <a:ea typeface="+mn-ea"/>
              <a:cs typeface="+mn-cs"/>
            </a:endParaRPr>
          </a:p>
          <a:p>
            <a:pPr fontAlgn="base"/>
            <a:r>
              <a:rPr lang="en-IN" sz="1200" b="0" i="0" kern="1200" dirty="0" smtClean="0">
                <a:solidFill>
                  <a:schemeClr val="tx1"/>
                </a:solidFill>
                <a:effectLst/>
                <a:latin typeface="+mn-lt"/>
                <a:ea typeface="+mn-ea"/>
                <a:cs typeface="+mn-cs"/>
              </a:rPr>
              <a:t>How many segments can I match in a statistically or commercially valid manner?</a:t>
            </a:r>
          </a:p>
          <a:p>
            <a:pPr fontAlgn="base"/>
            <a:r>
              <a:rPr lang="en-IN" sz="1200" b="0" i="0" kern="1200" dirty="0" smtClean="0">
                <a:solidFill>
                  <a:schemeClr val="tx1"/>
                </a:solidFill>
                <a:effectLst/>
                <a:latin typeface="+mn-lt"/>
                <a:ea typeface="+mn-ea"/>
                <a:cs typeface="+mn-cs"/>
              </a:rPr>
              <a:t>Is it enough to create an effective behavioural segmentation?</a:t>
            </a:r>
          </a:p>
          <a:p>
            <a:pPr fontAlgn="base"/>
            <a:r>
              <a:rPr lang="en-IN" sz="1200" b="0" i="0" kern="1200" dirty="0" smtClean="0">
                <a:solidFill>
                  <a:schemeClr val="tx1"/>
                </a:solidFill>
                <a:effectLst/>
                <a:latin typeface="+mn-lt"/>
                <a:ea typeface="+mn-ea"/>
                <a:cs typeface="+mn-cs"/>
              </a:rPr>
              <a:t>The answers to all these questions lie in your ability to measure the effectiveness of customer segmentation analysis from a strictly business-success point of view. </a:t>
            </a:r>
            <a:r>
              <a:rPr lang="en-IN" sz="1200" b="1" i="0" kern="1200" dirty="0" smtClean="0">
                <a:solidFill>
                  <a:schemeClr val="tx1"/>
                </a:solidFill>
                <a:effectLst/>
                <a:latin typeface="+mn-lt"/>
                <a:ea typeface="+mn-ea"/>
                <a:cs typeface="+mn-cs"/>
              </a:rPr>
              <a:t>Does your solution bring more value than it costs?</a:t>
            </a:r>
            <a:endParaRPr lang="en-IN" sz="1200" b="0" i="0" kern="1200" dirty="0" smtClean="0">
              <a:solidFill>
                <a:schemeClr val="tx1"/>
              </a:solidFill>
              <a:effectLst/>
              <a:latin typeface="+mn-lt"/>
              <a:ea typeface="+mn-ea"/>
              <a:cs typeface="+mn-cs"/>
            </a:endParaRPr>
          </a:p>
          <a:p>
            <a:endParaRPr lang="en-IN" b="0" baseline="0" dirty="0" smtClean="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6</a:t>
            </a:fld>
            <a:endParaRPr lang="en-IN"/>
          </a:p>
        </p:txBody>
      </p:sp>
    </p:spTree>
    <p:extLst>
      <p:ext uri="{BB962C8B-B14F-4D97-AF65-F5344CB8AC3E}">
        <p14:creationId xmlns:p14="http://schemas.microsoft.com/office/powerpoint/2010/main" val="396381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https://www.vecteezy.com/vector-art/2007051-concept-of-data-analysis-for-website-and-mobile-website-data-analytics-for-company-marketing-solutions-or-financial-performance-budget-accounting-or-statistics-concept-flat-design-illustration</a:t>
            </a:r>
          </a:p>
          <a:p>
            <a:endParaRPr lang="en-IN" b="0" baseline="0" dirty="0" smtClean="0"/>
          </a:p>
          <a:p>
            <a:r>
              <a:rPr lang="en-IN" b="1" baseline="0" dirty="0" smtClean="0"/>
              <a:t>Notes:</a:t>
            </a:r>
          </a:p>
          <a:p>
            <a:r>
              <a:rPr lang="en-IN" sz="1200" b="0" i="0" kern="1200" dirty="0" smtClean="0">
                <a:solidFill>
                  <a:schemeClr val="tx1"/>
                </a:solidFill>
                <a:effectLst/>
                <a:latin typeface="+mn-lt"/>
                <a:ea typeface="+mn-ea"/>
                <a:cs typeface="+mn-cs"/>
              </a:rPr>
              <a:t>Once you have successfully applied data-driven segmentation, the doors are open to even more complex techniques – you can discover new ways to get even deeper insights into your client base. </a:t>
            </a:r>
            <a:r>
              <a:rPr lang="en-IN" sz="1200" b="1" i="0" kern="1200" dirty="0" smtClean="0">
                <a:solidFill>
                  <a:schemeClr val="tx1"/>
                </a:solidFill>
                <a:effectLst/>
                <a:latin typeface="+mn-lt"/>
                <a:ea typeface="+mn-ea"/>
                <a:cs typeface="+mn-cs"/>
              </a:rPr>
              <a:t>This approach brings you real predictive power. </a:t>
            </a:r>
            <a:r>
              <a:rPr lang="en-IN" sz="1200" b="0" i="0" kern="1200" dirty="0" smtClean="0">
                <a:solidFill>
                  <a:schemeClr val="tx1"/>
                </a:solidFill>
                <a:effectLst/>
                <a:latin typeface="+mn-lt"/>
                <a:ea typeface="+mn-ea"/>
                <a:cs typeface="+mn-cs"/>
              </a:rPr>
              <a:t>You can use it to analyse the behavioural profiles of your customers. It allows you to accurately set the timing of cross-selling campaigns by predicting events in your customers’ life cycle and improve risk scoring by taking probable future behaviour into account.</a:t>
            </a:r>
            <a:endParaRPr lang="en-IN" b="0" baseline="0" dirty="0" smtClean="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7</a:t>
            </a:fld>
            <a:endParaRPr lang="en-IN"/>
          </a:p>
        </p:txBody>
      </p:sp>
    </p:spTree>
    <p:extLst>
      <p:ext uri="{BB962C8B-B14F-4D97-AF65-F5344CB8AC3E}">
        <p14:creationId xmlns:p14="http://schemas.microsoft.com/office/powerpoint/2010/main" val="1744999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IN" b="1" baseline="0" dirty="0" smtClean="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8</a:t>
            </a:fld>
            <a:endParaRPr lang="en-IN"/>
          </a:p>
        </p:txBody>
      </p:sp>
    </p:spTree>
    <p:extLst>
      <p:ext uri="{BB962C8B-B14F-4D97-AF65-F5344CB8AC3E}">
        <p14:creationId xmlns:p14="http://schemas.microsoft.com/office/powerpoint/2010/main" val="3471757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Image Link:</a:t>
            </a:r>
            <a:r>
              <a:rPr lang="en-IN" b="1" baseline="0" dirty="0" smtClean="0"/>
              <a:t> </a:t>
            </a:r>
            <a:r>
              <a:rPr lang="en-IN" b="0" baseline="0" dirty="0" smtClean="0"/>
              <a:t>https://www.analyticsvidhya.com/blog/2019/08/comprehensive-guide-k-means-clustering/</a:t>
            </a:r>
          </a:p>
          <a:p>
            <a:endParaRPr lang="en-IN" dirty="0"/>
          </a:p>
        </p:txBody>
      </p:sp>
    </p:spTree>
    <p:extLst>
      <p:ext uri="{BB962C8B-B14F-4D97-AF65-F5344CB8AC3E}">
        <p14:creationId xmlns:p14="http://schemas.microsoft.com/office/powerpoint/2010/main" val="842779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Image Link:</a:t>
            </a:r>
            <a:r>
              <a:rPr lang="en-IN" b="1" baseline="0" dirty="0" smtClean="0"/>
              <a:t> </a:t>
            </a:r>
            <a:r>
              <a:rPr lang="en-IN" b="0" baseline="0" dirty="0" smtClean="0"/>
              <a:t>https://www.analyticsvidhya.com/blog/2019/08/comprehensive-guide-k-means-clustering/</a:t>
            </a:r>
          </a:p>
          <a:p>
            <a:endParaRPr lang="en-IN" dirty="0"/>
          </a:p>
        </p:txBody>
      </p:sp>
    </p:spTree>
    <p:extLst>
      <p:ext uri="{BB962C8B-B14F-4D97-AF65-F5344CB8AC3E}">
        <p14:creationId xmlns:p14="http://schemas.microsoft.com/office/powerpoint/2010/main" val="2789153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1960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75837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78453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30913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7EB63D-E0D4-41DA-AB22-388681D5176E}" type="datetimeFigureOut">
              <a:rPr lang="en-IN" smtClean="0"/>
              <a:t>14-06-2021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0139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7EB63D-E0D4-41DA-AB22-388681D5176E}"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0392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7EB63D-E0D4-41DA-AB22-388681D5176E}" type="datetimeFigureOut">
              <a:rPr lang="en-IN" smtClean="0"/>
              <a:t>14-06-2021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3204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7EB63D-E0D4-41DA-AB22-388681D5176E}" type="datetimeFigureOut">
              <a:rPr lang="en-IN" smtClean="0"/>
              <a:t>14-06-2021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8092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EB63D-E0D4-41DA-AB22-388681D5176E}" type="datetimeFigureOut">
              <a:rPr lang="en-IN" smtClean="0"/>
              <a:t>14-06-2021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16434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50939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14-06-2021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5926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EB63D-E0D4-41DA-AB22-388681D5176E}" type="datetimeFigureOut">
              <a:rPr lang="en-IN" smtClean="0"/>
              <a:t>14-06-2021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C7E46-0CE1-446F-8612-4BA0E3E913A7}" type="slidenum">
              <a:rPr lang="en-IN" smtClean="0"/>
              <a:t>‹#›</a:t>
            </a:fld>
            <a:endParaRPr lang="en-IN"/>
          </a:p>
        </p:txBody>
      </p:sp>
    </p:spTree>
    <p:extLst>
      <p:ext uri="{BB962C8B-B14F-4D97-AF65-F5344CB8AC3E}">
        <p14:creationId xmlns:p14="http://schemas.microsoft.com/office/powerpoint/2010/main" val="22395084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arjunbhasin2013/cc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217" y="3934239"/>
            <a:ext cx="11846559" cy="1233477"/>
          </a:xfrm>
        </p:spPr>
        <p:txBody>
          <a:bodyPr>
            <a:noAutofit/>
          </a:bodyPr>
          <a:lstStyle/>
          <a:p>
            <a:r>
              <a:rPr lang="en-IN" sz="3200" dirty="0" smtClean="0">
                <a:latin typeface="Times New Roman" panose="02020603050405020304" pitchFamily="18" charset="0"/>
                <a:cs typeface="Times New Roman" panose="02020603050405020304" pitchFamily="18" charset="0"/>
              </a:rPr>
              <a:t>Marketing Analytics – Customer Segmentation and Optimizing Campaign Spends</a:t>
            </a:r>
            <a:endParaRPr lang="en-IN" sz="3200" dirty="0">
              <a:latin typeface="Times New Roman" panose="02020603050405020304" pitchFamily="18" charset="0"/>
              <a:cs typeface="Times New Roman" panose="02020603050405020304" pitchFamily="18" charset="0"/>
            </a:endParaRPr>
          </a:p>
        </p:txBody>
      </p:sp>
      <p:pic>
        <p:nvPicPr>
          <p:cNvPr id="5" name="Content Placeholder 5">
            <a:extLst>
              <a:ext uri="{FF2B5EF4-FFF2-40B4-BE49-F238E27FC236}">
                <a16:creationId xmlns:a16="http://schemas.microsoft.com/office/drawing/2014/main" id="{F99DA5F7-E22D-41FD-BA1F-BEBB2F71C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193" y="853278"/>
            <a:ext cx="2692605" cy="3080961"/>
          </a:xfrm>
          <a:prstGeom prst="rect">
            <a:avLst/>
          </a:prstGeom>
        </p:spPr>
      </p:pic>
    </p:spTree>
    <p:extLst>
      <p:ext uri="{BB962C8B-B14F-4D97-AF65-F5344CB8AC3E}">
        <p14:creationId xmlns:p14="http://schemas.microsoft.com/office/powerpoint/2010/main" val="4007251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Python Case Study – Customer Segmentation</a:t>
            </a:r>
            <a:endParaRPr lang="en-IN" sz="32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Data </a:t>
            </a:r>
            <a:r>
              <a:rPr lang="en-IN" sz="2400" u="sng" dirty="0" err="1" smtClean="0">
                <a:latin typeface="Times New Roman" panose="02020603050405020304" pitchFamily="18" charset="0"/>
                <a:cs typeface="Times New Roman" panose="02020603050405020304" pitchFamily="18" charset="0"/>
              </a:rPr>
              <a:t>Preprocessing</a:t>
            </a:r>
            <a:r>
              <a:rPr lang="en-IN" sz="2400" u="sng" dirty="0" smtClean="0">
                <a:latin typeface="Times New Roman" panose="02020603050405020304" pitchFamily="18" charset="0"/>
                <a:cs typeface="Times New Roman" panose="02020603050405020304" pitchFamily="18" charset="0"/>
              </a:rPr>
              <a:t>:</a:t>
            </a:r>
          </a:p>
          <a:p>
            <a:pPr>
              <a:lnSpc>
                <a:spcPct val="120000"/>
              </a:lnSpc>
            </a:pPr>
            <a:r>
              <a:rPr lang="en-US" sz="2400" dirty="0" smtClean="0">
                <a:latin typeface="Times New Roman" panose="02020603050405020304" pitchFamily="18" charset="0"/>
                <a:cs typeface="Times New Roman" panose="02020603050405020304" pitchFamily="18" charset="0"/>
              </a:rPr>
              <a:t>Missing </a:t>
            </a:r>
            <a:r>
              <a:rPr lang="en-US" sz="2400" dirty="0">
                <a:latin typeface="Times New Roman" panose="02020603050405020304" pitchFamily="18" charset="0"/>
                <a:cs typeface="Times New Roman" panose="02020603050405020304" pitchFamily="18" charset="0"/>
              </a:rPr>
              <a:t>value imputation – identify and fix missing </a:t>
            </a:r>
            <a:r>
              <a:rPr lang="en-US" sz="2400" dirty="0" smtClean="0">
                <a:latin typeface="Times New Roman" panose="02020603050405020304" pitchFamily="18" charset="0"/>
                <a:cs typeface="Times New Roman" panose="02020603050405020304" pitchFamily="18" charset="0"/>
              </a:rPr>
              <a:t>values</a:t>
            </a:r>
          </a:p>
          <a:p>
            <a:pPr>
              <a:lnSpc>
                <a:spcPct val="120000"/>
              </a:lnSpc>
            </a:pPr>
            <a:r>
              <a:rPr lang="en-US" sz="2400" dirty="0" smtClean="0">
                <a:latin typeface="Times New Roman" panose="02020603050405020304" pitchFamily="18" charset="0"/>
                <a:cs typeface="Times New Roman" panose="02020603050405020304" pitchFamily="18" charset="0"/>
              </a:rPr>
              <a:t>Outlier detection and treatment – identify and treat extreme values (outliers)</a:t>
            </a:r>
            <a:endParaRPr lang="en-US" sz="2400" dirty="0" smtClean="0">
              <a:latin typeface="Times New Roman" panose="02020603050405020304" pitchFamily="18" charset="0"/>
              <a:cs typeface="Times New Roman" panose="02020603050405020304" pitchFamily="18" charset="0"/>
            </a:endParaRPr>
          </a:p>
          <a:p>
            <a:pPr>
              <a:lnSpc>
                <a:spcPct val="120000"/>
              </a:lnSpc>
            </a:pPr>
            <a:r>
              <a:rPr lang="en-US" sz="2400" dirty="0" smtClean="0">
                <a:latin typeface="Times New Roman" panose="02020603050405020304" pitchFamily="18" charset="0"/>
                <a:cs typeface="Times New Roman" panose="02020603050405020304" pitchFamily="18" charset="0"/>
              </a:rPr>
              <a:t>Feature </a:t>
            </a:r>
            <a:r>
              <a:rPr lang="en-US" sz="2400" dirty="0">
                <a:latin typeface="Times New Roman" panose="02020603050405020304" pitchFamily="18" charset="0"/>
                <a:cs typeface="Times New Roman" panose="02020603050405020304" pitchFamily="18" charset="0"/>
              </a:rPr>
              <a:t>scaling – scaling numerical features to reduce skewness</a:t>
            </a:r>
          </a:p>
          <a:p>
            <a:pPr>
              <a:lnSpc>
                <a:spcPct val="120000"/>
              </a:lnSpc>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44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Python Case Study – Customer Segmentation</a:t>
            </a:r>
            <a:endParaRPr lang="en-IN" sz="32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Machine Learning algorithms:</a:t>
            </a:r>
          </a:p>
          <a:p>
            <a:pPr>
              <a:lnSpc>
                <a:spcPct val="120000"/>
              </a:lnSpc>
            </a:pPr>
            <a:r>
              <a:rPr lang="en-IN" sz="2400" dirty="0" smtClean="0">
                <a:latin typeface="Times New Roman" panose="02020603050405020304" pitchFamily="18" charset="0"/>
                <a:cs typeface="Times New Roman" panose="02020603050405020304" pitchFamily="18" charset="0"/>
              </a:rPr>
              <a:t>Scaled data is</a:t>
            </a:r>
            <a:r>
              <a:rPr lang="en-IN" sz="2400" dirty="0" smtClean="0">
                <a:latin typeface="Times New Roman" panose="02020603050405020304" pitchFamily="18" charset="0"/>
                <a:cs typeface="Times New Roman" panose="02020603050405020304" pitchFamily="18" charset="0"/>
              </a:rPr>
              <a:t> fit with </a:t>
            </a:r>
            <a:r>
              <a:rPr lang="en-IN" sz="2400" dirty="0" err="1" smtClean="0">
                <a:latin typeface="Times New Roman" panose="02020603050405020304" pitchFamily="18" charset="0"/>
                <a:cs typeface="Times New Roman" panose="02020603050405020304" pitchFamily="18" charset="0"/>
              </a:rPr>
              <a:t>KMeans</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clustering model </a:t>
            </a:r>
            <a:r>
              <a:rPr lang="en-IN" sz="2400" dirty="0" smtClean="0">
                <a:latin typeface="Times New Roman" panose="02020603050405020304" pitchFamily="18" charset="0"/>
                <a:cs typeface="Times New Roman" panose="02020603050405020304" pitchFamily="18" charset="0"/>
              </a:rPr>
              <a:t>for a range of clusters </a:t>
            </a:r>
          </a:p>
          <a:p>
            <a:pPr>
              <a:lnSpc>
                <a:spcPct val="120000"/>
              </a:lnSpc>
            </a:pPr>
            <a:r>
              <a:rPr lang="en-IN" sz="2400" dirty="0">
                <a:latin typeface="Times New Roman" panose="02020603050405020304" pitchFamily="18" charset="0"/>
                <a:cs typeface="Times New Roman" panose="02020603050405020304" pitchFamily="18" charset="0"/>
              </a:rPr>
              <a:t>T</a:t>
            </a:r>
            <a:r>
              <a:rPr lang="en-IN" sz="2400" dirty="0" smtClean="0">
                <a:latin typeface="Times New Roman" panose="02020603050405020304" pitchFamily="18" charset="0"/>
                <a:cs typeface="Times New Roman" panose="02020603050405020304" pitchFamily="18" charset="0"/>
              </a:rPr>
              <a:t>he </a:t>
            </a:r>
            <a:r>
              <a:rPr lang="en-IN" sz="2400" dirty="0" smtClean="0">
                <a:latin typeface="Times New Roman" panose="02020603050405020304" pitchFamily="18" charset="0"/>
                <a:cs typeface="Times New Roman" panose="02020603050405020304" pitchFamily="18" charset="0"/>
              </a:rPr>
              <a:t>elbow method </a:t>
            </a:r>
            <a:r>
              <a:rPr lang="en-IN" sz="2400" dirty="0" smtClean="0">
                <a:latin typeface="Times New Roman" panose="02020603050405020304" pitchFamily="18" charset="0"/>
                <a:cs typeface="Times New Roman" panose="02020603050405020304" pitchFamily="18" charset="0"/>
              </a:rPr>
              <a:t>is first used to </a:t>
            </a:r>
            <a:r>
              <a:rPr lang="en-IN" sz="2400" dirty="0" smtClean="0">
                <a:latin typeface="Times New Roman" panose="02020603050405020304" pitchFamily="18" charset="0"/>
                <a:cs typeface="Times New Roman" panose="02020603050405020304" pitchFamily="18" charset="0"/>
              </a:rPr>
              <a:t>find the optimal number of clusters at which </a:t>
            </a:r>
            <a:r>
              <a:rPr lang="en-IN" sz="2400" dirty="0" smtClean="0">
                <a:latin typeface="Times New Roman" panose="02020603050405020304" pitchFamily="18" charset="0"/>
                <a:cs typeface="Times New Roman" panose="02020603050405020304" pitchFamily="18" charset="0"/>
              </a:rPr>
              <a:t>SSE </a:t>
            </a:r>
            <a:r>
              <a:rPr lang="en-IN" sz="2400" dirty="0" smtClean="0">
                <a:latin typeface="Times New Roman" panose="02020603050405020304" pitchFamily="18" charset="0"/>
                <a:cs typeface="Times New Roman" panose="02020603050405020304" pitchFamily="18" charset="0"/>
              </a:rPr>
              <a:t>begins to decrease </a:t>
            </a:r>
            <a:r>
              <a:rPr lang="en-IN" sz="2400" dirty="0" smtClean="0">
                <a:latin typeface="Times New Roman" panose="02020603050405020304" pitchFamily="18" charset="0"/>
                <a:cs typeface="Times New Roman" panose="02020603050405020304" pitchFamily="18" charset="0"/>
              </a:rPr>
              <a:t>linearly</a:t>
            </a:r>
          </a:p>
          <a:p>
            <a:pPr>
              <a:lnSpc>
                <a:spcPct val="120000"/>
              </a:lnSpc>
            </a:pPr>
            <a:r>
              <a:rPr lang="en-IN" sz="2400" dirty="0" smtClean="0">
                <a:latin typeface="Times New Roman" panose="02020603050405020304" pitchFamily="18" charset="0"/>
                <a:cs typeface="Times New Roman" panose="02020603050405020304" pitchFamily="18" charset="0"/>
              </a:rPr>
              <a:t>Silhouette scores are also used to identify optimal number of clusters by choosing those with a high score</a:t>
            </a:r>
            <a:endParaRPr lang="en-IN" sz="2400" dirty="0" smtClean="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Reverse scaling of data is carried out to restore the original unscaled values</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708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Python Case Study – Customer Segmentation</a:t>
            </a:r>
            <a:endParaRPr lang="en-IN" sz="32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Machine Learning algorithms:</a:t>
            </a:r>
          </a:p>
          <a:p>
            <a:pPr>
              <a:lnSpc>
                <a:spcPct val="120000"/>
              </a:lnSpc>
            </a:pPr>
            <a:r>
              <a:rPr lang="en-IN" sz="2400" dirty="0" smtClean="0">
                <a:latin typeface="Times New Roman" panose="02020603050405020304" pitchFamily="18" charset="0"/>
                <a:cs typeface="Times New Roman" panose="02020603050405020304" pitchFamily="18" charset="0"/>
              </a:rPr>
              <a:t>Cluster </a:t>
            </a:r>
            <a:r>
              <a:rPr lang="en-IN" sz="2400" dirty="0" smtClean="0">
                <a:latin typeface="Times New Roman" panose="02020603050405020304" pitchFamily="18" charset="0"/>
                <a:cs typeface="Times New Roman" panose="02020603050405020304" pitchFamily="18" charset="0"/>
              </a:rPr>
              <a:t>labels </a:t>
            </a:r>
            <a:r>
              <a:rPr lang="en-IN" sz="2400" dirty="0" smtClean="0">
                <a:latin typeface="Times New Roman" panose="02020603050405020304" pitchFamily="18" charset="0"/>
                <a:cs typeface="Times New Roman" panose="02020603050405020304" pitchFamily="18" charset="0"/>
              </a:rPr>
              <a:t>and the customer IDs which were earlier dropped from the </a:t>
            </a:r>
            <a:r>
              <a:rPr lang="en-IN" sz="2400" dirty="0" err="1" smtClean="0">
                <a:latin typeface="Times New Roman" panose="02020603050405020304" pitchFamily="18" charset="0"/>
                <a:cs typeface="Times New Roman" panose="02020603050405020304" pitchFamily="18" charset="0"/>
              </a:rPr>
              <a:t>dataframe</a:t>
            </a:r>
            <a:r>
              <a:rPr lang="en-IN" sz="2400" dirty="0" smtClean="0">
                <a:latin typeface="Times New Roman" panose="02020603050405020304" pitchFamily="18" charset="0"/>
                <a:cs typeface="Times New Roman" panose="02020603050405020304" pitchFamily="18" charset="0"/>
              </a:rPr>
              <a:t> are </a:t>
            </a:r>
            <a:r>
              <a:rPr lang="en-IN" sz="2400" dirty="0" smtClean="0">
                <a:latin typeface="Times New Roman" panose="02020603050405020304" pitchFamily="18" charset="0"/>
                <a:cs typeface="Times New Roman" panose="02020603050405020304" pitchFamily="18" charset="0"/>
              </a:rPr>
              <a:t>then added back to the </a:t>
            </a:r>
            <a:r>
              <a:rPr lang="en-IN" sz="2400" dirty="0" smtClean="0">
                <a:latin typeface="Times New Roman" panose="02020603050405020304" pitchFamily="18" charset="0"/>
                <a:cs typeface="Times New Roman" panose="02020603050405020304" pitchFamily="18" charset="0"/>
              </a:rPr>
              <a:t>latter and </a:t>
            </a:r>
            <a:r>
              <a:rPr lang="en-IN" sz="2400" dirty="0" smtClean="0">
                <a:latin typeface="Times New Roman" panose="02020603050405020304" pitchFamily="18" charset="0"/>
                <a:cs typeface="Times New Roman" panose="02020603050405020304" pitchFamily="18" charset="0"/>
              </a:rPr>
              <a:t>used for interpretation</a:t>
            </a:r>
          </a:p>
          <a:p>
            <a:pPr>
              <a:lnSpc>
                <a:spcPct val="120000"/>
              </a:lnSpc>
            </a:pPr>
            <a:r>
              <a:rPr lang="en-IN" sz="2400" dirty="0" smtClean="0">
                <a:latin typeface="Times New Roman" panose="02020603050405020304" pitchFamily="18" charset="0"/>
                <a:cs typeface="Times New Roman" panose="02020603050405020304" pitchFamily="18" charset="0"/>
              </a:rPr>
              <a:t>Clusters are displayed as a scatter </a:t>
            </a:r>
            <a:r>
              <a:rPr lang="en-IN" sz="2400" dirty="0" smtClean="0">
                <a:latin typeface="Times New Roman" panose="02020603050405020304" pitchFamily="18" charset="0"/>
                <a:cs typeface="Times New Roman" panose="02020603050405020304" pitchFamily="18" charset="0"/>
              </a:rPr>
              <a:t>plot</a:t>
            </a:r>
          </a:p>
          <a:p>
            <a:pPr>
              <a:lnSpc>
                <a:spcPct val="120000"/>
              </a:lnSpc>
            </a:pPr>
            <a:r>
              <a:rPr lang="en-IN" sz="2400" dirty="0" smtClean="0">
                <a:latin typeface="Times New Roman" panose="02020603050405020304" pitchFamily="18" charset="0"/>
                <a:cs typeface="Times New Roman" panose="02020603050405020304" pitchFamily="18" charset="0"/>
              </a:rPr>
              <a:t>Supervised modelling with logistic regression in terms of cluster labels created is carried out and the model is evaluated using metrics like accuracy score, precision, recall, f1-score and roc-</a:t>
            </a:r>
            <a:r>
              <a:rPr lang="en-IN" sz="2400" dirty="0" err="1" smtClean="0">
                <a:latin typeface="Times New Roman" panose="02020603050405020304" pitchFamily="18" charset="0"/>
                <a:cs typeface="Times New Roman" panose="02020603050405020304" pitchFamily="18" charset="0"/>
              </a:rPr>
              <a:t>auc</a:t>
            </a:r>
            <a:r>
              <a:rPr lang="en-IN" sz="2400" dirty="0" smtClean="0">
                <a:latin typeface="Times New Roman" panose="02020603050405020304" pitchFamily="18" charset="0"/>
                <a:cs typeface="Times New Roman" panose="02020603050405020304" pitchFamily="18" charset="0"/>
              </a:rPr>
              <a:t> score</a:t>
            </a: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509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600" dirty="0" err="1" smtClean="0">
                <a:latin typeface="Times New Roman" panose="02020603050405020304" pitchFamily="18" charset="0"/>
                <a:cs typeface="Times New Roman" panose="02020603050405020304" pitchFamily="18" charset="0"/>
              </a:rPr>
              <a:t>Kmeans</a:t>
            </a:r>
            <a:r>
              <a:rPr lang="en-IN" sz="3600" dirty="0" smtClean="0">
                <a:latin typeface="Times New Roman" panose="02020603050405020304" pitchFamily="18" charset="0"/>
                <a:cs typeface="Times New Roman" panose="02020603050405020304" pitchFamily="18" charset="0"/>
              </a:rPr>
              <a:t> Clustering</a:t>
            </a:r>
            <a:endParaRPr lang="en-IN" sz="3600" dirty="0"/>
          </a:p>
        </p:txBody>
      </p:sp>
      <p:sp>
        <p:nvSpPr>
          <p:cNvPr id="3" name="Content Placeholder 2"/>
          <p:cNvSpPr>
            <a:spLocks noGrp="1"/>
          </p:cNvSpPr>
          <p:nvPr>
            <p:ph idx="1"/>
          </p:nvPr>
        </p:nvSpPr>
        <p:spPr>
          <a:xfrm>
            <a:off x="660400" y="1300480"/>
            <a:ext cx="10982960" cy="4968240"/>
          </a:xfrm>
        </p:spPr>
        <p:txBody>
          <a:bodyPr>
            <a:normAutofit lnSpcReduction="10000"/>
          </a:bodyPr>
          <a:lstStyle/>
          <a:p>
            <a:pPr>
              <a:lnSpc>
                <a:spcPct val="120000"/>
              </a:lnSpc>
            </a:pPr>
            <a:r>
              <a:rPr lang="en-US" sz="2400" dirty="0">
                <a:latin typeface="Times New Roman" panose="02020603050405020304" pitchFamily="18" charset="0"/>
                <a:cs typeface="Times New Roman" panose="02020603050405020304" pitchFamily="18" charset="0"/>
              </a:rPr>
              <a:t>k-means clustering is a method of vector quantization, originally from signal processing, that aims to partition n observations into k clusters in which each observation belongs to the cluster with the nearest mean (cluster centers or cluster centroid), serving as a prototype of the cluster. </a:t>
            </a:r>
            <a:endParaRPr lang="en-US" sz="2400" dirty="0" smtClean="0">
              <a:latin typeface="Times New Roman" panose="02020603050405020304" pitchFamily="18" charset="0"/>
              <a:cs typeface="Times New Roman" panose="02020603050405020304" pitchFamily="18" charset="0"/>
            </a:endParaRPr>
          </a:p>
          <a:p>
            <a:pPr>
              <a:lnSpc>
                <a:spcPct val="120000"/>
              </a:lnSpc>
            </a:pP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iterative algorithm that tries to partition the dataset into 'k' pre-defined distinct non-overlapping subgroups (clusters) where each data point belongs to only one </a:t>
            </a:r>
            <a:r>
              <a:rPr lang="en-US" sz="2400" dirty="0" smtClean="0">
                <a:latin typeface="Times New Roman" panose="02020603050405020304" pitchFamily="18" charset="0"/>
                <a:cs typeface="Times New Roman" panose="02020603050405020304" pitchFamily="18" charset="0"/>
              </a:rPr>
              <a:t>group.</a:t>
            </a:r>
            <a:endParaRPr lang="en-US" sz="2400" dirty="0">
              <a:latin typeface="Times New Roman" panose="02020603050405020304" pitchFamily="18" charset="0"/>
              <a:cs typeface="Times New Roman" panose="02020603050405020304" pitchFamily="18" charset="0"/>
            </a:endParaRPr>
          </a:p>
          <a:p>
            <a:pPr>
              <a:lnSpc>
                <a:spcPct val="120000"/>
              </a:lnSpc>
            </a:pPr>
            <a:r>
              <a:rPr lang="en-US" sz="2400" dirty="0">
                <a:latin typeface="Times New Roman" panose="02020603050405020304" pitchFamily="18" charset="0"/>
                <a:cs typeface="Times New Roman" panose="02020603050405020304" pitchFamily="18" charset="0"/>
              </a:rPr>
              <a:t>It assigns data points to a cluster such that the sum of the squared distance between the data points and the cluster’s centroid (arithmetic mean of all the data points that belong to that cluster) is at the minimum. The less variation we have within clusters, the more homogeneous (similar) the data points are within the same cluster.</a:t>
            </a:r>
          </a:p>
        </p:txBody>
      </p:sp>
    </p:spTree>
    <p:extLst>
      <p:ext uri="{BB962C8B-B14F-4D97-AF65-F5344CB8AC3E}">
        <p14:creationId xmlns:p14="http://schemas.microsoft.com/office/powerpoint/2010/main" val="221271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600" dirty="0" err="1" smtClean="0">
                <a:latin typeface="Times New Roman" panose="02020603050405020304" pitchFamily="18" charset="0"/>
                <a:cs typeface="Times New Roman" panose="02020603050405020304" pitchFamily="18" charset="0"/>
              </a:rPr>
              <a:t>Kmeans</a:t>
            </a:r>
            <a:r>
              <a:rPr lang="en-IN" sz="3600" dirty="0" smtClean="0">
                <a:latin typeface="Times New Roman" panose="02020603050405020304" pitchFamily="18" charset="0"/>
                <a:cs typeface="Times New Roman" panose="02020603050405020304" pitchFamily="18" charset="0"/>
              </a:rPr>
              <a:t> Clustering – Steps </a:t>
            </a:r>
            <a:endParaRPr lang="en-IN" sz="3600" dirty="0"/>
          </a:p>
        </p:txBody>
      </p:sp>
      <p:sp>
        <p:nvSpPr>
          <p:cNvPr id="3" name="Content Placeholder 2"/>
          <p:cNvSpPr>
            <a:spLocks noGrp="1"/>
          </p:cNvSpPr>
          <p:nvPr>
            <p:ph idx="1"/>
          </p:nvPr>
        </p:nvSpPr>
        <p:spPr>
          <a:xfrm>
            <a:off x="660400" y="1300480"/>
            <a:ext cx="6468820" cy="5363791"/>
          </a:xfrm>
        </p:spPr>
        <p:txBody>
          <a:bodyPr>
            <a:normAutofit fontScale="92500" lnSpcReduction="10000"/>
          </a:bodyPr>
          <a:lstStyle/>
          <a:p>
            <a:pPr marL="0" indent="0">
              <a:lnSpc>
                <a:spcPct val="120000"/>
              </a:lnSpc>
              <a:buNone/>
            </a:pPr>
            <a:r>
              <a:rPr lang="en-US" sz="2400" dirty="0" smtClean="0">
                <a:latin typeface="Times New Roman" panose="02020603050405020304" pitchFamily="18" charset="0"/>
                <a:cs typeface="Times New Roman" panose="02020603050405020304" pitchFamily="18" charset="0"/>
              </a:rPr>
              <a:t>Suppose we’ve a couple of data points that need to be segmented.</a:t>
            </a:r>
          </a:p>
          <a:p>
            <a:pPr marL="0" indent="0">
              <a:lnSpc>
                <a:spcPct val="120000"/>
              </a:lnSpc>
              <a:buNone/>
            </a:pPr>
            <a:r>
              <a:rPr lang="en-US" sz="2400" u="sng" dirty="0">
                <a:latin typeface="Times New Roman" panose="02020603050405020304" pitchFamily="18" charset="0"/>
                <a:cs typeface="Times New Roman" panose="02020603050405020304" pitchFamily="18" charset="0"/>
              </a:rPr>
              <a:t>Step 1: Choose the number of clusters </a:t>
            </a:r>
            <a:r>
              <a:rPr lang="en-US" sz="2400" u="sng" dirty="0" smtClean="0">
                <a:latin typeface="Times New Roman" panose="02020603050405020304" pitchFamily="18" charset="0"/>
                <a:cs typeface="Times New Roman" panose="02020603050405020304" pitchFamily="18" charset="0"/>
              </a:rPr>
              <a:t>‘k’</a:t>
            </a:r>
            <a:endParaRPr lang="en-US" sz="2400" u="sng" dirty="0">
              <a:latin typeface="Times New Roman" panose="02020603050405020304" pitchFamily="18" charset="0"/>
              <a:cs typeface="Times New Roman" panose="02020603050405020304" pitchFamily="18" charset="0"/>
            </a:endParaRPr>
          </a:p>
          <a:p>
            <a:pPr marL="0" indent="0">
              <a:lnSpc>
                <a:spcPct val="120000"/>
              </a:lnSpc>
              <a:buNone/>
            </a:pPr>
            <a:r>
              <a:rPr lang="en-US" sz="2400" dirty="0">
                <a:latin typeface="Times New Roman" panose="02020603050405020304" pitchFamily="18" charset="0"/>
                <a:cs typeface="Times New Roman" panose="02020603050405020304" pitchFamily="18" charset="0"/>
              </a:rPr>
              <a:t>The first step in k-means is to pick the number of clusters, k.</a:t>
            </a:r>
            <a:endParaRPr lang="en-US" sz="2400" dirty="0" smtClean="0">
              <a:latin typeface="Times New Roman" panose="02020603050405020304" pitchFamily="18" charset="0"/>
              <a:cs typeface="Times New Roman" panose="02020603050405020304" pitchFamily="18" charset="0"/>
            </a:endParaRPr>
          </a:p>
          <a:p>
            <a:pPr marL="0" indent="0">
              <a:lnSpc>
                <a:spcPct val="120000"/>
              </a:lnSpc>
              <a:buNone/>
            </a:pPr>
            <a:r>
              <a:rPr lang="en-US" sz="2400" u="sng" dirty="0" smtClean="0">
                <a:latin typeface="Times New Roman" panose="02020603050405020304" pitchFamily="18" charset="0"/>
                <a:cs typeface="Times New Roman" panose="02020603050405020304" pitchFamily="18" charset="0"/>
              </a:rPr>
              <a:t>Step </a:t>
            </a:r>
            <a:r>
              <a:rPr lang="en-US" sz="2400" u="sng" dirty="0">
                <a:latin typeface="Times New Roman" panose="02020603050405020304" pitchFamily="18" charset="0"/>
                <a:cs typeface="Times New Roman" panose="02020603050405020304" pitchFamily="18" charset="0"/>
              </a:rPr>
              <a:t>2: Select k random points from the data as </a:t>
            </a:r>
            <a:r>
              <a:rPr lang="en-US" sz="2400" u="sng" dirty="0" smtClean="0">
                <a:latin typeface="Times New Roman" panose="02020603050405020304" pitchFamily="18" charset="0"/>
                <a:cs typeface="Times New Roman" panose="02020603050405020304" pitchFamily="18" charset="0"/>
              </a:rPr>
              <a:t>centroids</a:t>
            </a:r>
          </a:p>
          <a:p>
            <a:pPr marL="0" indent="0">
              <a:lnSpc>
                <a:spcPct val="120000"/>
              </a:lnSpc>
              <a:buNone/>
            </a:pPr>
            <a:r>
              <a:rPr lang="en-US" sz="2400" dirty="0">
                <a:latin typeface="Times New Roman" panose="02020603050405020304" pitchFamily="18" charset="0"/>
                <a:cs typeface="Times New Roman" panose="02020603050405020304" pitchFamily="18" charset="0"/>
              </a:rPr>
              <a:t>Next, we randomly select the centroid for each cluster. Let’s say we want to have 2 clusters, so k is equal to 2 here. We then randomly select the </a:t>
            </a:r>
            <a:r>
              <a:rPr lang="en-US" sz="2400" dirty="0" smtClean="0">
                <a:latin typeface="Times New Roman" panose="02020603050405020304" pitchFamily="18" charset="0"/>
                <a:cs typeface="Times New Roman" panose="02020603050405020304" pitchFamily="18" charset="0"/>
              </a:rPr>
              <a:t>centroid as shown.</a:t>
            </a:r>
          </a:p>
          <a:p>
            <a:pPr marL="0" indent="0">
              <a:lnSpc>
                <a:spcPct val="120000"/>
              </a:lnSpc>
              <a:buNone/>
            </a:pPr>
            <a:r>
              <a:rPr lang="en-US" sz="2400" dirty="0">
                <a:latin typeface="Times New Roman" panose="02020603050405020304" pitchFamily="18" charset="0"/>
                <a:cs typeface="Times New Roman" panose="02020603050405020304" pitchFamily="18" charset="0"/>
              </a:rPr>
              <a:t>Here, the red and green circles represent the centroid for these clusters.</a:t>
            </a:r>
            <a:endParaRPr lang="en-US"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6644" y="1507414"/>
            <a:ext cx="3656345" cy="23557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651" y="4070114"/>
            <a:ext cx="3438338" cy="2253894"/>
          </a:xfrm>
          <a:prstGeom prst="rect">
            <a:avLst/>
          </a:prstGeom>
        </p:spPr>
      </p:pic>
    </p:spTree>
    <p:extLst>
      <p:ext uri="{BB962C8B-B14F-4D97-AF65-F5344CB8AC3E}">
        <p14:creationId xmlns:p14="http://schemas.microsoft.com/office/powerpoint/2010/main" val="2097360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600" dirty="0" err="1" smtClean="0">
                <a:latin typeface="Times New Roman" panose="02020603050405020304" pitchFamily="18" charset="0"/>
                <a:cs typeface="Times New Roman" panose="02020603050405020304" pitchFamily="18" charset="0"/>
              </a:rPr>
              <a:t>Kmeans</a:t>
            </a:r>
            <a:r>
              <a:rPr lang="en-IN" sz="3600" dirty="0" smtClean="0">
                <a:latin typeface="Times New Roman" panose="02020603050405020304" pitchFamily="18" charset="0"/>
                <a:cs typeface="Times New Roman" panose="02020603050405020304" pitchFamily="18" charset="0"/>
              </a:rPr>
              <a:t> Clustering – Steps </a:t>
            </a:r>
            <a:endParaRPr lang="en-IN" sz="3600" dirty="0"/>
          </a:p>
        </p:txBody>
      </p:sp>
      <p:sp>
        <p:nvSpPr>
          <p:cNvPr id="3" name="Content Placeholder 2"/>
          <p:cNvSpPr>
            <a:spLocks noGrp="1"/>
          </p:cNvSpPr>
          <p:nvPr>
            <p:ph idx="1"/>
          </p:nvPr>
        </p:nvSpPr>
        <p:spPr>
          <a:xfrm>
            <a:off x="660400" y="1300480"/>
            <a:ext cx="6468820" cy="5363791"/>
          </a:xfrm>
        </p:spPr>
        <p:txBody>
          <a:bodyPr>
            <a:normAutofit fontScale="92500" lnSpcReduction="20000"/>
          </a:bodyPr>
          <a:lstStyle/>
          <a:p>
            <a:pPr marL="0" indent="0">
              <a:lnSpc>
                <a:spcPct val="120000"/>
              </a:lnSpc>
              <a:buNone/>
            </a:pPr>
            <a:r>
              <a:rPr lang="en-US" sz="2400" u="sng" dirty="0">
                <a:latin typeface="Times New Roman" panose="02020603050405020304" pitchFamily="18" charset="0"/>
                <a:cs typeface="Times New Roman" panose="02020603050405020304" pitchFamily="18" charset="0"/>
              </a:rPr>
              <a:t>Step 3: Assign all the points to the closest cluster centroid</a:t>
            </a:r>
          </a:p>
          <a:p>
            <a:pPr marL="0" indent="0">
              <a:lnSpc>
                <a:spcPct val="120000"/>
              </a:lnSpc>
              <a:buNone/>
            </a:pPr>
            <a:r>
              <a:rPr lang="en-US" sz="2400" dirty="0">
                <a:latin typeface="Times New Roman" panose="02020603050405020304" pitchFamily="18" charset="0"/>
                <a:cs typeface="Times New Roman" panose="02020603050405020304" pitchFamily="18" charset="0"/>
              </a:rPr>
              <a:t>Once we have initialized the centroids, we assign each point to the closest cluster </a:t>
            </a:r>
            <a:r>
              <a:rPr lang="en-US" sz="2400" dirty="0" smtClean="0">
                <a:latin typeface="Times New Roman" panose="02020603050405020304" pitchFamily="18" charset="0"/>
                <a:cs typeface="Times New Roman" panose="02020603050405020304" pitchFamily="18" charset="0"/>
              </a:rPr>
              <a:t>centroid. </a:t>
            </a:r>
          </a:p>
          <a:p>
            <a:pPr marL="0" indent="0">
              <a:lnSpc>
                <a:spcPct val="120000"/>
              </a:lnSpc>
              <a:buNone/>
            </a:pPr>
            <a:r>
              <a:rPr lang="en-US" sz="2400" dirty="0">
                <a:latin typeface="Times New Roman" panose="02020603050405020304" pitchFamily="18" charset="0"/>
                <a:cs typeface="Times New Roman" panose="02020603050405020304" pitchFamily="18" charset="0"/>
              </a:rPr>
              <a:t>Here you can see that the points which are closer to the red point are assigned to the red cluster whereas the points which are closer to the green point are assigned to the green cluster</a:t>
            </a:r>
            <a:r>
              <a:rPr lang="en-US" sz="2400" dirty="0" smtClean="0">
                <a:latin typeface="Times New Roman" panose="02020603050405020304" pitchFamily="18" charset="0"/>
                <a:cs typeface="Times New Roman" panose="02020603050405020304" pitchFamily="18" charset="0"/>
              </a:rPr>
              <a:t>.</a:t>
            </a:r>
          </a:p>
          <a:p>
            <a:pPr marL="0" indent="0">
              <a:lnSpc>
                <a:spcPct val="120000"/>
              </a:lnSpc>
              <a:buNone/>
            </a:pPr>
            <a:r>
              <a:rPr lang="en-US" sz="2400" u="sng" dirty="0">
                <a:latin typeface="Times New Roman" panose="02020603050405020304" pitchFamily="18" charset="0"/>
                <a:cs typeface="Times New Roman" panose="02020603050405020304" pitchFamily="18" charset="0"/>
              </a:rPr>
              <a:t>Step 4: </a:t>
            </a:r>
            <a:r>
              <a:rPr lang="en-US" sz="2400" u="sng" dirty="0" err="1">
                <a:latin typeface="Times New Roman" panose="02020603050405020304" pitchFamily="18" charset="0"/>
                <a:cs typeface="Times New Roman" panose="02020603050405020304" pitchFamily="18" charset="0"/>
              </a:rPr>
              <a:t>Recompute</a:t>
            </a:r>
            <a:r>
              <a:rPr lang="en-US" sz="2400" u="sng" dirty="0">
                <a:latin typeface="Times New Roman" panose="02020603050405020304" pitchFamily="18" charset="0"/>
                <a:cs typeface="Times New Roman" panose="02020603050405020304" pitchFamily="18" charset="0"/>
              </a:rPr>
              <a:t> the centroids of newly formed clusters</a:t>
            </a:r>
          </a:p>
          <a:p>
            <a:pPr marL="0" indent="0">
              <a:lnSpc>
                <a:spcPct val="120000"/>
              </a:lnSpc>
              <a:buNone/>
            </a:pPr>
            <a:r>
              <a:rPr lang="en-US" sz="2400" dirty="0">
                <a:latin typeface="Times New Roman" panose="02020603050405020304" pitchFamily="18" charset="0"/>
                <a:cs typeface="Times New Roman" panose="02020603050405020304" pitchFamily="18" charset="0"/>
              </a:rPr>
              <a:t>Now, once we have assigned all of the points to either cluster, the next step is to compute the centroids of newly formed clusters.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red and green crosses are the new centroids.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868" y="1526063"/>
            <a:ext cx="3235932" cy="217803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7867" y="4158500"/>
            <a:ext cx="3102905" cy="2354344"/>
          </a:xfrm>
          <a:prstGeom prst="rect">
            <a:avLst/>
          </a:prstGeom>
        </p:spPr>
      </p:pic>
    </p:spTree>
    <p:extLst>
      <p:ext uri="{BB962C8B-B14F-4D97-AF65-F5344CB8AC3E}">
        <p14:creationId xmlns:p14="http://schemas.microsoft.com/office/powerpoint/2010/main" val="3440985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600" dirty="0" err="1" smtClean="0">
                <a:latin typeface="Times New Roman" panose="02020603050405020304" pitchFamily="18" charset="0"/>
                <a:cs typeface="Times New Roman" panose="02020603050405020304" pitchFamily="18" charset="0"/>
              </a:rPr>
              <a:t>Kmeans</a:t>
            </a:r>
            <a:r>
              <a:rPr lang="en-IN" sz="3600" dirty="0" smtClean="0">
                <a:latin typeface="Times New Roman" panose="02020603050405020304" pitchFamily="18" charset="0"/>
                <a:cs typeface="Times New Roman" panose="02020603050405020304" pitchFamily="18" charset="0"/>
              </a:rPr>
              <a:t> Clustering – Steps </a:t>
            </a:r>
            <a:endParaRPr lang="en-IN" sz="3600" dirty="0"/>
          </a:p>
        </p:txBody>
      </p:sp>
      <p:sp>
        <p:nvSpPr>
          <p:cNvPr id="3" name="Content Placeholder 2"/>
          <p:cNvSpPr>
            <a:spLocks noGrp="1"/>
          </p:cNvSpPr>
          <p:nvPr>
            <p:ph idx="1"/>
          </p:nvPr>
        </p:nvSpPr>
        <p:spPr>
          <a:xfrm>
            <a:off x="660400" y="1300480"/>
            <a:ext cx="6468820" cy="5363791"/>
          </a:xfrm>
        </p:spPr>
        <p:txBody>
          <a:bodyPr>
            <a:normAutofit fontScale="92500"/>
          </a:bodyPr>
          <a:lstStyle/>
          <a:p>
            <a:pPr marL="0" indent="0">
              <a:lnSpc>
                <a:spcPct val="120000"/>
              </a:lnSpc>
              <a:buNone/>
            </a:pPr>
            <a:r>
              <a:rPr lang="en-US" sz="2400" u="sng" dirty="0">
                <a:latin typeface="Times New Roman" panose="02020603050405020304" pitchFamily="18" charset="0"/>
                <a:cs typeface="Times New Roman" panose="02020603050405020304" pitchFamily="18" charset="0"/>
              </a:rPr>
              <a:t>Step 5: </a:t>
            </a:r>
            <a:r>
              <a:rPr lang="en-US" sz="2400" u="sng" dirty="0" smtClean="0">
                <a:latin typeface="Times New Roman" panose="02020603050405020304" pitchFamily="18" charset="0"/>
                <a:cs typeface="Times New Roman" panose="02020603050405020304" pitchFamily="18" charset="0"/>
              </a:rPr>
              <a:t>Repeat </a:t>
            </a:r>
            <a:r>
              <a:rPr lang="en-US" sz="2400" u="sng" dirty="0">
                <a:latin typeface="Times New Roman" panose="02020603050405020304" pitchFamily="18" charset="0"/>
                <a:cs typeface="Times New Roman" panose="02020603050405020304" pitchFamily="18" charset="0"/>
              </a:rPr>
              <a:t>steps 3 and </a:t>
            </a:r>
            <a:r>
              <a:rPr lang="en-US" sz="2400" u="sng" dirty="0" smtClean="0">
                <a:latin typeface="Times New Roman" panose="02020603050405020304" pitchFamily="18" charset="0"/>
                <a:cs typeface="Times New Roman" panose="02020603050405020304" pitchFamily="18" charset="0"/>
              </a:rPr>
              <a:t>4</a:t>
            </a:r>
          </a:p>
          <a:p>
            <a:pPr marL="0" indent="0">
              <a:lnSpc>
                <a:spcPct val="120000"/>
              </a:lnSpc>
              <a:buNone/>
            </a:pPr>
            <a:r>
              <a:rPr lang="en-US" sz="2400" dirty="0">
                <a:latin typeface="Times New Roman" panose="02020603050405020304" pitchFamily="18" charset="0"/>
                <a:cs typeface="Times New Roman" panose="02020603050405020304" pitchFamily="18" charset="0"/>
              </a:rPr>
              <a:t>The step of computing the centroid and assigning all the points to the cluster based on their distance from the centroid is a single iteration</a:t>
            </a:r>
            <a:r>
              <a:rPr lang="en-US" sz="2400" dirty="0" smtClean="0">
                <a:latin typeface="Times New Roman" panose="02020603050405020304" pitchFamily="18" charset="0"/>
                <a:cs typeface="Times New Roman" panose="02020603050405020304" pitchFamily="18" charset="0"/>
              </a:rPr>
              <a:t>. There may be multiple such iterations depending on the data being dealt with.</a:t>
            </a:r>
          </a:p>
          <a:p>
            <a:pPr marL="0" indent="0">
              <a:lnSpc>
                <a:spcPct val="120000"/>
              </a:lnSpc>
              <a:buNone/>
            </a:pPr>
            <a:r>
              <a:rPr lang="en-US" sz="2400" dirty="0">
                <a:latin typeface="Times New Roman" panose="02020603050405020304" pitchFamily="18" charset="0"/>
                <a:cs typeface="Times New Roman" panose="02020603050405020304" pitchFamily="18" charset="0"/>
              </a:rPr>
              <a:t>There are essentially three stopping criteria that can be adopted to stop the K-means algorithm:</a:t>
            </a:r>
          </a:p>
          <a:p>
            <a:pPr>
              <a:lnSpc>
                <a:spcPct val="120000"/>
              </a:lnSpc>
            </a:pPr>
            <a:r>
              <a:rPr lang="en-US" sz="2400" dirty="0" smtClean="0">
                <a:latin typeface="Times New Roman" panose="02020603050405020304" pitchFamily="18" charset="0"/>
                <a:cs typeface="Times New Roman" panose="02020603050405020304" pitchFamily="18" charset="0"/>
              </a:rPr>
              <a:t>Centroids </a:t>
            </a:r>
            <a:r>
              <a:rPr lang="en-US" sz="2400" dirty="0">
                <a:latin typeface="Times New Roman" panose="02020603050405020304" pitchFamily="18" charset="0"/>
                <a:cs typeface="Times New Roman" panose="02020603050405020304" pitchFamily="18" charset="0"/>
              </a:rPr>
              <a:t>of newly formed clusters do not </a:t>
            </a:r>
            <a:r>
              <a:rPr lang="en-US" sz="2400" dirty="0" smtClean="0">
                <a:latin typeface="Times New Roman" panose="02020603050405020304" pitchFamily="18" charset="0"/>
                <a:cs typeface="Times New Roman" panose="02020603050405020304" pitchFamily="18" charset="0"/>
              </a:rPr>
              <a:t>change</a:t>
            </a:r>
          </a:p>
          <a:p>
            <a:pPr>
              <a:lnSpc>
                <a:spcPct val="120000"/>
              </a:lnSpc>
            </a:pPr>
            <a:r>
              <a:rPr lang="en-US" sz="2400" dirty="0" smtClean="0">
                <a:latin typeface="Times New Roman" panose="02020603050405020304" pitchFamily="18" charset="0"/>
                <a:cs typeface="Times New Roman" panose="02020603050405020304" pitchFamily="18" charset="0"/>
              </a:rPr>
              <a:t>Points </a:t>
            </a:r>
            <a:r>
              <a:rPr lang="en-US" sz="2400" dirty="0">
                <a:latin typeface="Times New Roman" panose="02020603050405020304" pitchFamily="18" charset="0"/>
                <a:cs typeface="Times New Roman" panose="02020603050405020304" pitchFamily="18" charset="0"/>
              </a:rPr>
              <a:t>remain in the same </a:t>
            </a:r>
            <a:r>
              <a:rPr lang="en-US" sz="2400" dirty="0" smtClean="0">
                <a:latin typeface="Times New Roman" panose="02020603050405020304" pitchFamily="18" charset="0"/>
                <a:cs typeface="Times New Roman" panose="02020603050405020304" pitchFamily="18" charset="0"/>
              </a:rPr>
              <a:t>cluster</a:t>
            </a:r>
          </a:p>
          <a:p>
            <a:pPr>
              <a:lnSpc>
                <a:spcPct val="120000"/>
              </a:lnSpc>
            </a:pPr>
            <a:r>
              <a:rPr lang="en-US" sz="2400" dirty="0" smtClean="0">
                <a:latin typeface="Times New Roman" panose="02020603050405020304" pitchFamily="18" charset="0"/>
                <a:cs typeface="Times New Roman" panose="02020603050405020304" pitchFamily="18" charset="0"/>
              </a:rPr>
              <a:t>Maximum </a:t>
            </a:r>
            <a:r>
              <a:rPr lang="en-US" sz="2400" dirty="0">
                <a:latin typeface="Times New Roman" panose="02020603050405020304" pitchFamily="18" charset="0"/>
                <a:cs typeface="Times New Roman" panose="02020603050405020304" pitchFamily="18" charset="0"/>
              </a:rPr>
              <a:t>number of iterations are reached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6989" y="2629960"/>
            <a:ext cx="3646811" cy="2704830"/>
          </a:xfrm>
          <a:prstGeom prst="rect">
            <a:avLst/>
          </a:prstGeom>
        </p:spPr>
      </p:pic>
    </p:spTree>
    <p:extLst>
      <p:ext uri="{BB962C8B-B14F-4D97-AF65-F5344CB8AC3E}">
        <p14:creationId xmlns:p14="http://schemas.microsoft.com/office/powerpoint/2010/main" val="3222069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Silhouette Score</a:t>
            </a:r>
            <a:endParaRPr lang="en-IN" sz="3600" dirty="0"/>
          </a:p>
        </p:txBody>
      </p:sp>
      <p:sp>
        <p:nvSpPr>
          <p:cNvPr id="3" name="Content Placeholder 2"/>
          <p:cNvSpPr>
            <a:spLocks noGrp="1"/>
          </p:cNvSpPr>
          <p:nvPr>
            <p:ph idx="1"/>
          </p:nvPr>
        </p:nvSpPr>
        <p:spPr>
          <a:xfrm>
            <a:off x="660400" y="1300480"/>
            <a:ext cx="10982960" cy="4968240"/>
          </a:xfrm>
        </p:spPr>
        <p:txBody>
          <a:bodyPr>
            <a:normAutofit/>
          </a:bodyPr>
          <a:lstStyle/>
          <a:p>
            <a:pPr>
              <a:lnSpc>
                <a:spcPct val="120000"/>
              </a:lnSpc>
            </a:pPr>
            <a:r>
              <a:rPr lang="en-US" sz="2400" dirty="0">
                <a:latin typeface="Times New Roman" panose="02020603050405020304" pitchFamily="18" charset="0"/>
                <a:cs typeface="Times New Roman" panose="02020603050405020304" pitchFamily="18" charset="0"/>
              </a:rPr>
              <a:t>Silhouette refers to a method of interpretation and validation of consistency within clusters of </a:t>
            </a: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a measure of how similar an object is to its own cluster (cohesion) compared to other clusters (separation).</a:t>
            </a:r>
            <a:endParaRPr lang="en-US" sz="2400" dirty="0" smtClean="0">
              <a:latin typeface="Times New Roman" panose="02020603050405020304" pitchFamily="18" charset="0"/>
              <a:cs typeface="Times New Roman" panose="02020603050405020304" pitchFamily="18" charset="0"/>
            </a:endParaRPr>
          </a:p>
          <a:p>
            <a:pPr>
              <a:lnSpc>
                <a:spcPct val="120000"/>
              </a:lnSpc>
            </a:pPr>
            <a:r>
              <a:rPr lang="en-US" sz="2400" dirty="0">
                <a:latin typeface="Times New Roman" panose="02020603050405020304" pitchFamily="18" charset="0"/>
                <a:cs typeface="Times New Roman" panose="02020603050405020304" pitchFamily="18" charset="0"/>
              </a:rPr>
              <a:t>The silhouette ranges from −1 to +1, where a high value indicates that the object is well matched to its own cluster and poorly matched to neighboring clusters. If most objects have a high value, then the clustering configuration is appropriate. If many points have a low or negative value, then the clustering configuration may have too many or too few clusters</a:t>
            </a:r>
            <a:r>
              <a:rPr lang="en-US" sz="2400" dirty="0" smtClean="0">
                <a:latin typeface="Times New Roman" panose="02020603050405020304" pitchFamily="18" charset="0"/>
                <a:cs typeface="Times New Roman" panose="02020603050405020304" pitchFamily="18" charset="0"/>
              </a:rPr>
              <a:t>.</a:t>
            </a:r>
          </a:p>
          <a:p>
            <a:pPr>
              <a:lnSpc>
                <a:spcPct val="120000"/>
              </a:lnSpc>
            </a:pPr>
            <a:r>
              <a:rPr lang="en-US" sz="2400" dirty="0">
                <a:latin typeface="Times New Roman" panose="02020603050405020304" pitchFamily="18" charset="0"/>
                <a:cs typeface="Times New Roman" panose="02020603050405020304" pitchFamily="18" charset="0"/>
              </a:rPr>
              <a:t>The silhouette can be calculated with any distance metric, such as the Euclidean distance or the Manhattan distance.</a:t>
            </a:r>
          </a:p>
        </p:txBody>
      </p:sp>
    </p:spTree>
    <p:extLst>
      <p:ext uri="{BB962C8B-B14F-4D97-AF65-F5344CB8AC3E}">
        <p14:creationId xmlns:p14="http://schemas.microsoft.com/office/powerpoint/2010/main" val="647344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Python Case Study – Customer Segmentation</a:t>
            </a:r>
            <a:endParaRPr lang="en-IN" sz="3200" dirty="0"/>
          </a:p>
        </p:txBody>
      </p:sp>
      <p:sp>
        <p:nvSpPr>
          <p:cNvPr id="3" name="Content Placeholder 2"/>
          <p:cNvSpPr>
            <a:spLocks noGrp="1"/>
          </p:cNvSpPr>
          <p:nvPr>
            <p:ph idx="1"/>
          </p:nvPr>
        </p:nvSpPr>
        <p:spPr>
          <a:xfrm>
            <a:off x="838200" y="1690688"/>
            <a:ext cx="6148804" cy="4617122"/>
          </a:xfrm>
        </p:spPr>
        <p:txBody>
          <a:bodyPr>
            <a:normAutofit lnSpcReduction="10000"/>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Interpretation of model:</a:t>
            </a:r>
          </a:p>
          <a:p>
            <a:pPr>
              <a:lnSpc>
                <a:spcPct val="120000"/>
              </a:lnSpc>
            </a:pPr>
            <a:r>
              <a:rPr lang="en-IN" sz="2400" dirty="0" smtClean="0">
                <a:latin typeface="Times New Roman" panose="02020603050405020304" pitchFamily="18" charset="0"/>
                <a:cs typeface="Times New Roman" panose="02020603050405020304" pitchFamily="18" charset="0"/>
              </a:rPr>
              <a:t>Clusters are interpreted by performing a </a:t>
            </a:r>
            <a:r>
              <a:rPr lang="en-IN" sz="2400" dirty="0" err="1" smtClean="0">
                <a:latin typeface="Times New Roman" panose="02020603050405020304" pitchFamily="18" charset="0"/>
                <a:cs typeface="Times New Roman" panose="02020603050405020304" pitchFamily="18" charset="0"/>
              </a:rPr>
              <a:t>groupby</a:t>
            </a:r>
            <a:r>
              <a:rPr lang="en-IN" sz="2400" dirty="0" smtClean="0">
                <a:latin typeface="Times New Roman" panose="02020603050405020304" pitchFamily="18" charset="0"/>
                <a:cs typeface="Times New Roman" panose="02020603050405020304" pitchFamily="18" charset="0"/>
              </a:rPr>
              <a:t>() operation on the cluster labels </a:t>
            </a:r>
            <a:r>
              <a:rPr lang="en-IN" sz="2400" dirty="0" smtClean="0">
                <a:latin typeface="Times New Roman" panose="02020603050405020304" pitchFamily="18" charset="0"/>
                <a:cs typeface="Times New Roman" panose="02020603050405020304" pitchFamily="18" charset="0"/>
              </a:rPr>
              <a:t>and </a:t>
            </a:r>
            <a:r>
              <a:rPr lang="en-IN" sz="2400" dirty="0" smtClean="0">
                <a:latin typeface="Times New Roman" panose="02020603050405020304" pitchFamily="18" charset="0"/>
                <a:cs typeface="Times New Roman" panose="02020603050405020304" pitchFamily="18" charset="0"/>
              </a:rPr>
              <a:t>determining the average for </a:t>
            </a:r>
            <a:r>
              <a:rPr lang="en-IN" sz="2400" dirty="0" smtClean="0">
                <a:latin typeface="Times New Roman" panose="02020603050405020304" pitchFamily="18" charset="0"/>
                <a:cs typeface="Times New Roman" panose="02020603050405020304" pitchFamily="18" charset="0"/>
              </a:rPr>
              <a:t>all features as they all are numerical</a:t>
            </a:r>
            <a:endParaRPr lang="en-IN" sz="2400" dirty="0" smtClean="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Measures and suggestions are customised for each customer cluster depending on the area lacking attention from the bank, so that they can adopt those additional steps to increase their business and profit margins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004" y="2232453"/>
            <a:ext cx="5012150" cy="3133960"/>
          </a:xfrm>
          <a:prstGeom prst="rect">
            <a:avLst/>
          </a:prstGeom>
        </p:spPr>
      </p:pic>
    </p:spTree>
    <p:extLst>
      <p:ext uri="{BB962C8B-B14F-4D97-AF65-F5344CB8AC3E}">
        <p14:creationId xmlns:p14="http://schemas.microsoft.com/office/powerpoint/2010/main" val="496790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7104"/>
          </a:xfrm>
        </p:spPr>
        <p:txBody>
          <a:bodyPr>
            <a:normAutofit/>
          </a:bodyPr>
          <a:lstStyle/>
          <a:p>
            <a:pPr algn="ctr"/>
            <a:r>
              <a:rPr lang="en-IN" sz="3200" dirty="0">
                <a:latin typeface="Times New Roman" panose="02020603050405020304" pitchFamily="18" charset="0"/>
                <a:cs typeface="Times New Roman" panose="02020603050405020304" pitchFamily="18" charset="0"/>
              </a:rPr>
              <a:t>Python Case Study – Customer Segmentation</a:t>
            </a:r>
            <a:endParaRPr lang="en-IN" sz="3200" dirty="0"/>
          </a:p>
        </p:txBody>
      </p:sp>
      <p:sp>
        <p:nvSpPr>
          <p:cNvPr id="3" name="Content Placeholder 2"/>
          <p:cNvSpPr>
            <a:spLocks noGrp="1"/>
          </p:cNvSpPr>
          <p:nvPr>
            <p:ph idx="1"/>
          </p:nvPr>
        </p:nvSpPr>
        <p:spPr>
          <a:xfrm>
            <a:off x="366025" y="1423310"/>
            <a:ext cx="11459949" cy="5167312"/>
          </a:xfrm>
        </p:spPr>
        <p:txBody>
          <a:bodyPr>
            <a:noAutofit/>
          </a:bodyPr>
          <a:lstStyle/>
          <a:p>
            <a:pPr marL="0" indent="0">
              <a:lnSpc>
                <a:spcPct val="120000"/>
              </a:lnSpc>
              <a:buNone/>
            </a:pPr>
            <a:r>
              <a:rPr lang="en-IN" sz="2200" u="sng" dirty="0" smtClean="0">
                <a:latin typeface="Times New Roman" panose="02020603050405020304" pitchFamily="18" charset="0"/>
                <a:cs typeface="Times New Roman" panose="02020603050405020304" pitchFamily="18" charset="0"/>
              </a:rPr>
              <a:t>Post-modelling analysis and business takeaways:</a:t>
            </a:r>
            <a:endParaRPr lang="en-IN" sz="2200" dirty="0">
              <a:latin typeface="Times New Roman" panose="02020603050405020304" pitchFamily="18" charset="0"/>
              <a:cs typeface="Times New Roman" panose="02020603050405020304" pitchFamily="18" charset="0"/>
            </a:endParaRPr>
          </a:p>
          <a:p>
            <a:pPr marL="0" indent="0">
              <a:lnSpc>
                <a:spcPct val="120000"/>
              </a:lnSpc>
              <a:buNone/>
            </a:pPr>
            <a:r>
              <a:rPr lang="en-IN" sz="2200" dirty="0" smtClean="0">
                <a:latin typeface="Times New Roman" panose="02020603050405020304" pitchFamily="18" charset="0"/>
                <a:cs typeface="Times New Roman" panose="02020603050405020304" pitchFamily="18" charset="0"/>
              </a:rPr>
              <a:t>From the customer clusters that have been plotted in terms of </a:t>
            </a:r>
            <a:r>
              <a:rPr lang="en-IN" sz="2200" dirty="0" smtClean="0">
                <a:latin typeface="Times New Roman" panose="02020603050405020304" pitchFamily="18" charset="0"/>
                <a:cs typeface="Times New Roman" panose="02020603050405020304" pitchFamily="18" charset="0"/>
              </a:rPr>
              <a:t>‘PURCHASES’ </a:t>
            </a:r>
            <a:r>
              <a:rPr lang="en-IN" sz="2200" dirty="0" smtClean="0">
                <a:latin typeface="Times New Roman" panose="02020603050405020304" pitchFamily="18" charset="0"/>
                <a:cs typeface="Times New Roman" panose="02020603050405020304" pitchFamily="18" charset="0"/>
              </a:rPr>
              <a:t>and </a:t>
            </a:r>
            <a:r>
              <a:rPr lang="en-IN" sz="2200" dirty="0" smtClean="0">
                <a:latin typeface="Times New Roman" panose="02020603050405020304" pitchFamily="18" charset="0"/>
                <a:cs typeface="Times New Roman" panose="02020603050405020304" pitchFamily="18" charset="0"/>
              </a:rPr>
              <a:t>‘BALANCE’, </a:t>
            </a:r>
            <a:r>
              <a:rPr lang="en-IN" sz="2200" dirty="0" smtClean="0">
                <a:latin typeface="Times New Roman" panose="02020603050405020304" pitchFamily="18" charset="0"/>
                <a:cs typeface="Times New Roman" panose="02020603050405020304" pitchFamily="18" charset="0"/>
              </a:rPr>
              <a:t>the following inferences can be made:</a:t>
            </a:r>
          </a:p>
          <a:p>
            <a:pPr>
              <a:lnSpc>
                <a:spcPct val="120000"/>
              </a:lnSpc>
            </a:pPr>
            <a:r>
              <a:rPr lang="en-IN" sz="2200" dirty="0" smtClean="0">
                <a:latin typeface="Times New Roman" panose="02020603050405020304" pitchFamily="18" charset="0"/>
                <a:cs typeface="Times New Roman" panose="02020603050405020304" pitchFamily="18" charset="0"/>
              </a:rPr>
              <a:t>Cluster ‘0’/Segment ‘1’ – </a:t>
            </a:r>
            <a:r>
              <a:rPr lang="en-US" sz="2200" dirty="0">
                <a:latin typeface="Times New Roman" panose="02020603050405020304" pitchFamily="18" charset="0"/>
                <a:cs typeface="Times New Roman" panose="02020603050405020304" pitchFamily="18" charset="0"/>
              </a:rPr>
              <a:t>Number of purchase transactions are less even with sufficient credit limit and account balances, along with low installment based purchases. Hence, the bank should offer them some promo-based cashback offers and discounts to further increase the usage of credit cards to encourage further installment based purchases or even </a:t>
            </a:r>
            <a:r>
              <a:rPr lang="en-US" sz="2200" dirty="0" err="1">
                <a:latin typeface="Times New Roman" panose="02020603050405020304" pitchFamily="18" charset="0"/>
                <a:cs typeface="Times New Roman" panose="02020603050405020304" pitchFamily="18" charset="0"/>
              </a:rPr>
              <a:t>oneoff</a:t>
            </a:r>
            <a:r>
              <a:rPr lang="en-US" sz="2200" dirty="0">
                <a:latin typeface="Times New Roman" panose="02020603050405020304" pitchFamily="18" charset="0"/>
                <a:cs typeface="Times New Roman" panose="02020603050405020304" pitchFamily="18" charset="0"/>
              </a:rPr>
              <a:t>-purchases. This specific cluster of customers prefer cash withdrawal over online purchase transactions. Such cash advances carry a high interest rate and involve immediate accrual of interest as banks view them as high risk, and therefore a keen eye should be kept on this cluster to avoid future defaults. In-depth analysis may yield information regarding their areas of interest while making purchases, which may then be targeted to extend suitable promotional offers and attractive allowances.</a:t>
            </a:r>
            <a:endParaRPr lang="en-IN" sz="2200" dirty="0">
              <a:latin typeface="Times New Roman" panose="02020603050405020304" pitchFamily="18" charset="0"/>
              <a:cs typeface="Times New Roman" panose="02020603050405020304" pitchFamily="18" charset="0"/>
            </a:endParaRPr>
          </a:p>
          <a:p>
            <a:pPr>
              <a:lnSpc>
                <a:spcPct val="120000"/>
              </a:lnSpc>
            </a:pPr>
            <a:endParaRPr lang="en-IN"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06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Customer Segmentation – A Data-Based Approach</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0703" y="1322173"/>
            <a:ext cx="5755777" cy="5122694"/>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Data </a:t>
            </a:r>
            <a:r>
              <a:rPr lang="en-IN" sz="2400" dirty="0">
                <a:latin typeface="Times New Roman" panose="02020603050405020304" pitchFamily="18" charset="0"/>
                <a:cs typeface="Times New Roman" panose="02020603050405020304" pitchFamily="18" charset="0"/>
              </a:rPr>
              <a:t>has become </a:t>
            </a:r>
            <a:r>
              <a:rPr lang="en-IN" sz="2400" dirty="0" smtClean="0">
                <a:latin typeface="Times New Roman" panose="02020603050405020304" pitchFamily="18" charset="0"/>
                <a:cs typeface="Times New Roman" panose="02020603050405020304" pitchFamily="18" charset="0"/>
              </a:rPr>
              <a:t>a financial </a:t>
            </a:r>
            <a:r>
              <a:rPr lang="en-IN" sz="2400" dirty="0">
                <a:latin typeface="Times New Roman" panose="02020603050405020304" pitchFamily="18" charset="0"/>
                <a:cs typeface="Times New Roman" panose="02020603050405020304" pitchFamily="18" charset="0"/>
              </a:rPr>
              <a:t>institution’s most valuable asset and Customer </a:t>
            </a:r>
            <a:r>
              <a:rPr lang="en-IN" sz="2400" dirty="0" smtClean="0">
                <a:latin typeface="Times New Roman" panose="02020603050405020304" pitchFamily="18" charset="0"/>
                <a:cs typeface="Times New Roman" panose="02020603050405020304" pitchFamily="18" charset="0"/>
              </a:rPr>
              <a:t>Segmentation </a:t>
            </a:r>
            <a:r>
              <a:rPr lang="en-IN" sz="2400" dirty="0">
                <a:latin typeface="Times New Roman" panose="02020603050405020304" pitchFamily="18" charset="0"/>
                <a:cs typeface="Times New Roman" panose="02020603050405020304" pitchFamily="18" charset="0"/>
              </a:rPr>
              <a:t>plays a vital role in all of this – to </a:t>
            </a:r>
            <a:r>
              <a:rPr lang="en-IN" sz="2400" dirty="0" smtClean="0">
                <a:latin typeface="Times New Roman" panose="02020603050405020304" pitchFamily="18" charset="0"/>
                <a:cs typeface="Times New Roman" panose="02020603050405020304" pitchFamily="18" charset="0"/>
              </a:rPr>
              <a:t>understand customer’s </a:t>
            </a:r>
            <a:r>
              <a:rPr lang="en-IN" sz="2400" dirty="0">
                <a:latin typeface="Times New Roman" panose="02020603050405020304" pitchFamily="18" charset="0"/>
                <a:cs typeface="Times New Roman" panose="02020603050405020304" pitchFamily="18" charset="0"/>
              </a:rPr>
              <a:t>needs and preferences and how to better target those needs and preferences in order to increase </a:t>
            </a:r>
            <a:r>
              <a:rPr lang="en-IN" sz="2400" dirty="0" smtClean="0">
                <a:latin typeface="Times New Roman" panose="02020603050405020304" pitchFamily="18" charset="0"/>
                <a:cs typeface="Times New Roman" panose="02020603050405020304" pitchFamily="18" charset="0"/>
              </a:rPr>
              <a:t>revenue</a:t>
            </a:r>
          </a:p>
          <a:p>
            <a:pPr>
              <a:lnSpc>
                <a:spcPct val="120000"/>
              </a:lnSpc>
            </a:pPr>
            <a:r>
              <a:rPr lang="en-IN" sz="2400" dirty="0" smtClean="0">
                <a:latin typeface="Times New Roman" panose="02020603050405020304" pitchFamily="18" charset="0"/>
                <a:cs typeface="Times New Roman" panose="02020603050405020304" pitchFamily="18" charset="0"/>
              </a:rPr>
              <a:t>But on it’s own, customer segmentation isn’t enough – it needs to be effective</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394623" y="1431151"/>
            <a:ext cx="5601402" cy="4794421"/>
          </a:xfrm>
          <a:prstGeom prst="rect">
            <a:avLst/>
          </a:prstGeom>
        </p:spPr>
      </p:pic>
    </p:spTree>
    <p:extLst>
      <p:ext uri="{BB962C8B-B14F-4D97-AF65-F5344CB8AC3E}">
        <p14:creationId xmlns:p14="http://schemas.microsoft.com/office/powerpoint/2010/main" val="233879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7104"/>
          </a:xfrm>
        </p:spPr>
        <p:txBody>
          <a:bodyPr>
            <a:normAutofit/>
          </a:bodyPr>
          <a:lstStyle/>
          <a:p>
            <a:pPr algn="ctr"/>
            <a:r>
              <a:rPr lang="en-IN" sz="3200" dirty="0">
                <a:latin typeface="Times New Roman" panose="02020603050405020304" pitchFamily="18" charset="0"/>
                <a:cs typeface="Times New Roman" panose="02020603050405020304" pitchFamily="18" charset="0"/>
              </a:rPr>
              <a:t>Python Case Study – Customer Segmentation</a:t>
            </a:r>
            <a:endParaRPr lang="en-IN" sz="3200" dirty="0"/>
          </a:p>
        </p:txBody>
      </p:sp>
      <p:sp>
        <p:nvSpPr>
          <p:cNvPr id="3" name="Content Placeholder 2"/>
          <p:cNvSpPr>
            <a:spLocks noGrp="1"/>
          </p:cNvSpPr>
          <p:nvPr>
            <p:ph idx="1"/>
          </p:nvPr>
        </p:nvSpPr>
        <p:spPr>
          <a:xfrm>
            <a:off x="838200" y="1690688"/>
            <a:ext cx="10515600" cy="4486275"/>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Cluster ‘1’/Segment ‘2’ </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The credit limit of </a:t>
            </a: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cluster is high and so are their purchase transactions, whether one-off(s) or installments. The bank may target this cluster for credit card up-gradation like Silver to Gold, or Platinum variants with higher credit limits. This group also can be offered premium concierge services on a chargeable basis. They may also be targeted for loan cross-sell as this will help to increase profitability and stickiness. Adequate measures must be taken to convert them to long-term customers</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46876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7104"/>
          </a:xfrm>
        </p:spPr>
        <p:txBody>
          <a:bodyPr>
            <a:normAutofit/>
          </a:bodyPr>
          <a:lstStyle/>
          <a:p>
            <a:pPr algn="ctr"/>
            <a:r>
              <a:rPr lang="en-IN" sz="3200" dirty="0">
                <a:latin typeface="Times New Roman" panose="02020603050405020304" pitchFamily="18" charset="0"/>
                <a:cs typeface="Times New Roman" panose="02020603050405020304" pitchFamily="18" charset="0"/>
              </a:rPr>
              <a:t>Python Case Study – Customer Segmentation</a:t>
            </a:r>
            <a:endParaRPr lang="en-IN" sz="3200" dirty="0"/>
          </a:p>
        </p:txBody>
      </p:sp>
      <p:sp>
        <p:nvSpPr>
          <p:cNvPr id="3" name="Content Placeholder 2"/>
          <p:cNvSpPr>
            <a:spLocks noGrp="1"/>
          </p:cNvSpPr>
          <p:nvPr>
            <p:ph idx="1"/>
          </p:nvPr>
        </p:nvSpPr>
        <p:spPr>
          <a:xfrm>
            <a:off x="838200" y="1690688"/>
            <a:ext cx="10515600" cy="4486275"/>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Cluster </a:t>
            </a:r>
            <a:r>
              <a:rPr lang="en-IN" sz="2400" dirty="0" smtClean="0">
                <a:latin typeface="Times New Roman" panose="02020603050405020304" pitchFamily="18" charset="0"/>
                <a:cs typeface="Times New Roman" panose="02020603050405020304" pitchFamily="18" charset="0"/>
              </a:rPr>
              <a:t>‘2’/Segment ‘3’ </a:t>
            </a:r>
            <a:r>
              <a:rPr lang="en-IN"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Purchase transactions and account balances tend to be lesser than their respective averages. Credit limit also appears to be on the low side in comparison to the other two clusters. Hence, adequate measures must be necessitated by the bank to extend more credit and thereby increase their spending to help generate revenue as well as raise the profit margin. Rewards such as cashback or bonus points may help cultivate increased purchases from this segment's </a:t>
            </a:r>
            <a:r>
              <a:rPr lang="en-US" sz="2400" dirty="0" smtClean="0">
                <a:latin typeface="Times New Roman" panose="02020603050405020304" pitchFamily="18" charset="0"/>
                <a:cs typeface="Times New Roman" panose="02020603050405020304" pitchFamily="18" charset="0"/>
              </a:rPr>
              <a:t>side.</a:t>
            </a:r>
            <a:r>
              <a:rPr lang="en-IN" sz="24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886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7104"/>
          </a:xfrm>
        </p:spPr>
        <p:txBody>
          <a:bodyPr>
            <a:normAutofit/>
          </a:bodyPr>
          <a:lstStyle/>
          <a:p>
            <a:pPr algn="ctr"/>
            <a:r>
              <a:rPr lang="en-IN" sz="3200" dirty="0">
                <a:latin typeface="Times New Roman" panose="02020603050405020304" pitchFamily="18" charset="0"/>
                <a:cs typeface="Times New Roman" panose="02020603050405020304" pitchFamily="18" charset="0"/>
              </a:rPr>
              <a:t>Python Case Study – Customer Segmentation</a:t>
            </a:r>
            <a:endParaRPr lang="en-IN" sz="3200" dirty="0"/>
          </a:p>
        </p:txBody>
      </p:sp>
      <p:sp>
        <p:nvSpPr>
          <p:cNvPr id="3" name="Content Placeholder 2"/>
          <p:cNvSpPr>
            <a:spLocks noGrp="1"/>
          </p:cNvSpPr>
          <p:nvPr>
            <p:ph idx="1"/>
          </p:nvPr>
        </p:nvSpPr>
        <p:spPr>
          <a:xfrm>
            <a:off x="838200" y="1690688"/>
            <a:ext cx="10515600" cy="4486275"/>
          </a:xfrm>
        </p:spPr>
        <p:txBody>
          <a:bodyPr>
            <a:normAutofit/>
          </a:bodyPr>
          <a:lstStyle/>
          <a:p>
            <a:pPr>
              <a:lnSpc>
                <a:spcPct val="130000"/>
              </a:lnSpc>
            </a:pPr>
            <a:r>
              <a:rPr lang="en-US" sz="2400" dirty="0">
                <a:latin typeface="Times New Roman" panose="02020603050405020304" pitchFamily="18" charset="0"/>
                <a:cs typeface="Times New Roman" panose="02020603050405020304" pitchFamily="18" charset="0"/>
              </a:rPr>
              <a:t>Additional probing into the customer demographics may help banks and/or financial institutions to sensitize the customers to start pension planning immediately, if not already initiated by the latter, and must offer related product solutions as well. The bank should offer insurance plans related to life, health, and general categories.</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411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7315" y="2716439"/>
            <a:ext cx="10515600" cy="1325563"/>
          </a:xfrm>
        </p:spPr>
        <p:txBody>
          <a:bodyPr>
            <a:normAutofit/>
          </a:bodyPr>
          <a:lstStyle/>
          <a:p>
            <a:pPr algn="ctr"/>
            <a:r>
              <a:rPr lang="en-IN" sz="5400" dirty="0" smtClean="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17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Customer Segmentation – A Data-Based Approach</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3870" y="1211856"/>
            <a:ext cx="5511113" cy="5122694"/>
          </a:xfrm>
        </p:spPr>
        <p:txBody>
          <a:bodyPr>
            <a:normAutofit/>
          </a:bodyPr>
          <a:lstStyle/>
          <a:p>
            <a:pPr>
              <a:lnSpc>
                <a:spcPct val="120000"/>
              </a:lnSpc>
            </a:pPr>
            <a:r>
              <a:rPr lang="en-IN" sz="2400" dirty="0">
                <a:latin typeface="Times New Roman" panose="02020603050405020304" pitchFamily="18" charset="0"/>
                <a:cs typeface="Times New Roman" panose="02020603050405020304" pitchFamily="18" charset="0"/>
              </a:rPr>
              <a:t>Customers leave behind a large footprint in terms of the transactions they perform, which can be </a:t>
            </a:r>
            <a:r>
              <a:rPr lang="en-IN" sz="2400" dirty="0" err="1">
                <a:latin typeface="Times New Roman" panose="02020603050405020304" pitchFamily="18" charset="0"/>
                <a:cs typeface="Times New Roman" panose="02020603050405020304" pitchFamily="18" charset="0"/>
              </a:rPr>
              <a:t>analyzed</a:t>
            </a:r>
            <a:r>
              <a:rPr lang="en-IN" sz="2400" dirty="0">
                <a:latin typeface="Times New Roman" panose="02020603050405020304" pitchFamily="18" charset="0"/>
                <a:cs typeface="Times New Roman" panose="02020603050405020304" pitchFamily="18" charset="0"/>
              </a:rPr>
              <a:t> to determine who the most valuable customers are and how to nurture and grow the business by leveraging the existing customer </a:t>
            </a:r>
            <a:r>
              <a:rPr lang="en-IN" sz="2400" dirty="0" smtClean="0">
                <a:latin typeface="Times New Roman" panose="02020603050405020304" pitchFamily="18" charset="0"/>
                <a:cs typeface="Times New Roman" panose="02020603050405020304" pitchFamily="18" charset="0"/>
              </a:rPr>
              <a:t>base</a:t>
            </a:r>
          </a:p>
          <a:p>
            <a:pPr>
              <a:lnSpc>
                <a:spcPct val="120000"/>
              </a:lnSpc>
            </a:pPr>
            <a:r>
              <a:rPr lang="en-IN" sz="2400" dirty="0" smtClean="0">
                <a:latin typeface="Times New Roman" panose="02020603050405020304" pitchFamily="18" charset="0"/>
                <a:cs typeface="Times New Roman" panose="02020603050405020304" pitchFamily="18" charset="0"/>
              </a:rPr>
              <a:t>Most banks follow the basic approach of viewing the customer base by basic demographics – age, geography, income, etc. – but that will only take you so far</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528588" y="1566990"/>
            <a:ext cx="4814195" cy="4117117"/>
          </a:xfrm>
          <a:prstGeom prst="rect">
            <a:avLst/>
          </a:prstGeom>
        </p:spPr>
      </p:pic>
    </p:spTree>
    <p:extLst>
      <p:ext uri="{BB962C8B-B14F-4D97-AF65-F5344CB8AC3E}">
        <p14:creationId xmlns:p14="http://schemas.microsoft.com/office/powerpoint/2010/main" val="400697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Customer Segmentation – A Data-Based Approach</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0768" y="1334530"/>
            <a:ext cx="10762015" cy="5000020"/>
          </a:xfrm>
        </p:spPr>
        <p:txBody>
          <a:bodyPr>
            <a:normAutofit/>
          </a:bodyPr>
          <a:lstStyle/>
          <a:p>
            <a:pPr>
              <a:lnSpc>
                <a:spcPct val="120000"/>
              </a:lnSpc>
            </a:pPr>
            <a:r>
              <a:rPr lang="en-IN" sz="2400" dirty="0">
                <a:latin typeface="Times New Roman" panose="02020603050405020304" pitchFamily="18" charset="0"/>
                <a:cs typeface="Times New Roman" panose="02020603050405020304" pitchFamily="18" charset="0"/>
              </a:rPr>
              <a:t>The basic approach to customer segmentation in banking is limited because it lacks granularity and nuance; it relies on basic assumptions and treats each demographic as a homogenized group, when it’s anything </a:t>
            </a:r>
            <a:r>
              <a:rPr lang="en-IN" sz="2400" dirty="0" smtClean="0">
                <a:latin typeface="Times New Roman" panose="02020603050405020304" pitchFamily="18" charset="0"/>
                <a:cs typeface="Times New Roman" panose="02020603050405020304" pitchFamily="18" charset="0"/>
              </a:rPr>
              <a:t>but</a:t>
            </a:r>
          </a:p>
          <a:p>
            <a:pPr>
              <a:lnSpc>
                <a:spcPct val="120000"/>
              </a:lnSpc>
            </a:pPr>
            <a:r>
              <a:rPr lang="en-IN" sz="2400" dirty="0">
                <a:latin typeface="Times New Roman" panose="02020603050405020304" pitchFamily="18" charset="0"/>
                <a:cs typeface="Times New Roman" panose="02020603050405020304" pitchFamily="18" charset="0"/>
              </a:rPr>
              <a:t>The problem with this approach is that the data don’t show you anything that you don’t already </a:t>
            </a:r>
            <a:r>
              <a:rPr lang="en-IN" sz="2400" dirty="0" smtClean="0">
                <a:latin typeface="Times New Roman" panose="02020603050405020304" pitchFamily="18" charset="0"/>
                <a:cs typeface="Times New Roman" panose="02020603050405020304" pitchFamily="18" charset="0"/>
              </a:rPr>
              <a:t>know</a:t>
            </a:r>
          </a:p>
          <a:p>
            <a:pPr>
              <a:lnSpc>
                <a:spcPct val="120000"/>
              </a:lnSpc>
            </a:pPr>
            <a:r>
              <a:rPr lang="en-IN" sz="2400" dirty="0" smtClean="0">
                <a:latin typeface="Times New Roman" panose="02020603050405020304" pitchFamily="18" charset="0"/>
                <a:cs typeface="Times New Roman" panose="02020603050405020304" pitchFamily="18" charset="0"/>
              </a:rPr>
              <a:t>To take it a step further – you need to start viewing segmentation as a data-driven process and work to understand customers as individuals – for example: </a:t>
            </a:r>
            <a:r>
              <a:rPr lang="en-IN" sz="2400" i="1" dirty="0" smtClean="0">
                <a:latin typeface="Times New Roman" panose="02020603050405020304" pitchFamily="18" charset="0"/>
                <a:cs typeface="Times New Roman" panose="02020603050405020304" pitchFamily="18" charset="0"/>
              </a:rPr>
              <a:t>Why</a:t>
            </a:r>
            <a:r>
              <a:rPr lang="en-IN" sz="2400" dirty="0" smtClean="0">
                <a:latin typeface="Times New Roman" panose="02020603050405020304" pitchFamily="18" charset="0"/>
                <a:cs typeface="Times New Roman" panose="02020603050405020304" pitchFamily="18" charset="0"/>
              </a:rPr>
              <a:t> does a </a:t>
            </a:r>
            <a:r>
              <a:rPr lang="en-IN" sz="2400" dirty="0">
                <a:latin typeface="Times New Roman" panose="02020603050405020304" pitchFamily="18" charset="0"/>
                <a:cs typeface="Times New Roman" panose="02020603050405020304" pitchFamily="18" charset="0"/>
              </a:rPr>
              <a:t>certain customer have home loans with </a:t>
            </a:r>
            <a:r>
              <a:rPr lang="en-IN" sz="2400" dirty="0" smtClean="0">
                <a:latin typeface="Times New Roman" panose="02020603050405020304" pitchFamily="18" charset="0"/>
                <a:cs typeface="Times New Roman" panose="02020603050405020304" pitchFamily="18" charset="0"/>
              </a:rPr>
              <a:t>competitors, what are the reasons?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34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Customer Segmentation – A Data-Based Approach</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3870" y="1470454"/>
            <a:ext cx="5678649" cy="4864096"/>
          </a:xfrm>
        </p:spPr>
        <p:txBody>
          <a:bodyPr>
            <a:normAutofit/>
          </a:bodyPr>
          <a:lstStyle/>
          <a:p>
            <a:pPr>
              <a:lnSpc>
                <a:spcPct val="120000"/>
              </a:lnSpc>
            </a:pPr>
            <a:r>
              <a:rPr lang="en-IN" sz="2400" dirty="0">
                <a:latin typeface="Times New Roman" panose="02020603050405020304" pitchFamily="18" charset="0"/>
                <a:cs typeface="Times New Roman" panose="02020603050405020304" pitchFamily="18" charset="0"/>
              </a:rPr>
              <a:t>Applying analytics to complex data helps you uncover hidden patterns that are not obvious, like which customer segments tend to get loans and who is a suitable candidate for investment </a:t>
            </a:r>
            <a:r>
              <a:rPr lang="en-IN" sz="2400" dirty="0" smtClean="0">
                <a:latin typeface="Times New Roman" panose="02020603050405020304" pitchFamily="18" charset="0"/>
                <a:cs typeface="Times New Roman" panose="02020603050405020304" pitchFamily="18" charset="0"/>
              </a:rPr>
              <a:t>products</a:t>
            </a:r>
          </a:p>
          <a:p>
            <a:pPr>
              <a:lnSpc>
                <a:spcPct val="120000"/>
              </a:lnSpc>
            </a:pPr>
            <a:r>
              <a:rPr lang="en-IN" sz="2400" dirty="0" smtClean="0">
                <a:latin typeface="Times New Roman" panose="02020603050405020304" pitchFamily="18" charset="0"/>
                <a:cs typeface="Times New Roman" panose="02020603050405020304" pitchFamily="18" charset="0"/>
              </a:rPr>
              <a:t>But the biggest challenge comes from interpreting the data-generated segments – and making strategic decisions may vary based on the profiles of these segments</a:t>
            </a: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399308" y="1211856"/>
            <a:ext cx="4943475" cy="4933950"/>
          </a:xfrm>
          <a:prstGeom prst="rect">
            <a:avLst/>
          </a:prstGeom>
        </p:spPr>
      </p:pic>
    </p:spTree>
    <p:extLst>
      <p:ext uri="{BB962C8B-B14F-4D97-AF65-F5344CB8AC3E}">
        <p14:creationId xmlns:p14="http://schemas.microsoft.com/office/powerpoint/2010/main" val="3226627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Customer Segmentation – A Data-Based Approach</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3870" y="1470454"/>
            <a:ext cx="11066195" cy="4864096"/>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Questions that may arise post-segmentation could be:</a:t>
            </a:r>
          </a:p>
          <a:p>
            <a:pPr lvl="1">
              <a:lnSpc>
                <a:spcPct val="12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How can I turn the outcomes of my clustering algorithm into usable business segments?</a:t>
            </a:r>
          </a:p>
          <a:p>
            <a:pPr lvl="1">
              <a:lnSpc>
                <a:spcPct val="12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How can I match data clusters to business labels like </a:t>
            </a:r>
            <a:r>
              <a:rPr lang="en-IN" i="1" dirty="0">
                <a:latin typeface="Times New Roman" panose="02020603050405020304" pitchFamily="18" charset="0"/>
                <a:cs typeface="Times New Roman" panose="02020603050405020304" pitchFamily="18" charset="0"/>
              </a:rPr>
              <a:t>savers, investors and loan-takers?</a:t>
            </a:r>
          </a:p>
          <a:p>
            <a:pPr lvl="1">
              <a:lnSpc>
                <a:spcPct val="12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How many segments can I match in a statistically or commercially valid manner?</a:t>
            </a:r>
          </a:p>
          <a:p>
            <a:pPr lvl="1">
              <a:lnSpc>
                <a:spcPct val="12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Is it enough to create an effective behavioural segmentation?</a:t>
            </a:r>
          </a:p>
        </p:txBody>
      </p:sp>
    </p:spTree>
    <p:extLst>
      <p:ext uri="{BB962C8B-B14F-4D97-AF65-F5344CB8AC3E}">
        <p14:creationId xmlns:p14="http://schemas.microsoft.com/office/powerpoint/2010/main" val="230014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Customer Segmentation – A Data-Based Approach</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7136" y="1309816"/>
            <a:ext cx="6141307" cy="5024734"/>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On applying data-driven segmentation, opportunities arise </a:t>
            </a:r>
            <a:r>
              <a:rPr lang="en-IN" sz="2400" dirty="0">
                <a:latin typeface="Times New Roman" panose="02020603050405020304" pitchFamily="18" charset="0"/>
                <a:cs typeface="Times New Roman" panose="02020603050405020304" pitchFamily="18" charset="0"/>
              </a:rPr>
              <a:t>to further analyse the behavioural profiles of your </a:t>
            </a:r>
            <a:r>
              <a:rPr lang="en-IN" sz="2400" dirty="0" smtClean="0">
                <a:latin typeface="Times New Roman" panose="02020603050405020304" pitchFamily="18" charset="0"/>
                <a:cs typeface="Times New Roman" panose="02020603050405020304" pitchFamily="18" charset="0"/>
              </a:rPr>
              <a:t>customers using complex analytical techniques – for example, </a:t>
            </a:r>
            <a:r>
              <a:rPr lang="en-IN" sz="2400" dirty="0">
                <a:latin typeface="Times New Roman" panose="02020603050405020304" pitchFamily="18" charset="0"/>
                <a:cs typeface="Times New Roman" panose="02020603050405020304" pitchFamily="18" charset="0"/>
              </a:rPr>
              <a:t>analytics allows to set the timing of cross-selling campaigns by predicting events in your customers’ life cycle and improve risk scoring by taking probable future behaviour into </a:t>
            </a:r>
            <a:r>
              <a:rPr lang="en-IN" sz="2400" dirty="0" smtClean="0">
                <a:latin typeface="Times New Roman" panose="02020603050405020304" pitchFamily="18" charset="0"/>
                <a:cs typeface="Times New Roman" panose="02020603050405020304" pitchFamily="18" charset="0"/>
              </a:rPr>
              <a:t>account, tailor recommendations for each segments by diving further into customer data, etc., </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795057" y="1420528"/>
            <a:ext cx="5076825" cy="4705350"/>
          </a:xfrm>
          <a:prstGeom prst="rect">
            <a:avLst/>
          </a:prstGeom>
        </p:spPr>
      </p:pic>
    </p:spTree>
    <p:extLst>
      <p:ext uri="{BB962C8B-B14F-4D97-AF65-F5344CB8AC3E}">
        <p14:creationId xmlns:p14="http://schemas.microsoft.com/office/powerpoint/2010/main" val="167776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4"/>
            <a:ext cx="10515600" cy="939972"/>
          </a:xfrm>
        </p:spPr>
        <p:txBody>
          <a:bodyPr>
            <a:normAutofit/>
          </a:bodyPr>
          <a:lstStyle/>
          <a:p>
            <a:pPr algn="ctr"/>
            <a:r>
              <a:rPr lang="en-IN" sz="3200" dirty="0" smtClean="0">
                <a:latin typeface="Times New Roman" panose="02020603050405020304" pitchFamily="18" charset="0"/>
                <a:cs typeface="Times New Roman" panose="02020603050405020304" pitchFamily="18" charset="0"/>
              </a:rPr>
              <a:t>Customer Segmentation – Benefits</a:t>
            </a:r>
            <a:endParaRPr lang="en-IN" sz="32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991221" y="1825402"/>
            <a:ext cx="2978698" cy="13468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Establish one master version for each customer</a:t>
            </a:r>
          </a:p>
        </p:txBody>
      </p:sp>
      <p:sp>
        <p:nvSpPr>
          <p:cNvPr id="6" name="Rounded Rectangle 5"/>
          <p:cNvSpPr/>
          <p:nvPr/>
        </p:nvSpPr>
        <p:spPr>
          <a:xfrm>
            <a:off x="8364085" y="1825402"/>
            <a:ext cx="2978698" cy="13468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Achieve smarter cross sell and up sell of products</a:t>
            </a:r>
          </a:p>
        </p:txBody>
      </p:sp>
      <p:sp>
        <p:nvSpPr>
          <p:cNvPr id="7" name="Rounded Rectangle 6"/>
          <p:cNvSpPr/>
          <p:nvPr/>
        </p:nvSpPr>
        <p:spPr>
          <a:xfrm>
            <a:off x="8364085" y="4009355"/>
            <a:ext cx="2978698" cy="13468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Predict next best action for each customer</a:t>
            </a:r>
          </a:p>
        </p:txBody>
      </p:sp>
      <p:sp>
        <p:nvSpPr>
          <p:cNvPr id="8" name="Rounded Rectangle 7"/>
          <p:cNvSpPr/>
          <p:nvPr/>
        </p:nvSpPr>
        <p:spPr>
          <a:xfrm>
            <a:off x="4677653" y="1825402"/>
            <a:ext cx="2978698" cy="13468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Times New Roman" panose="02020603050405020304" pitchFamily="18" charset="0"/>
                <a:cs typeface="Times New Roman" panose="02020603050405020304" pitchFamily="18" charset="0"/>
              </a:rPr>
              <a:t>Effective ad campaigns tailored to each segments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4677653" y="4009355"/>
            <a:ext cx="2978698" cy="13468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Profile new customers as soon as they sign up</a:t>
            </a:r>
          </a:p>
        </p:txBody>
      </p:sp>
      <p:sp>
        <p:nvSpPr>
          <p:cNvPr id="10" name="Rounded Rectangle 9"/>
          <p:cNvSpPr/>
          <p:nvPr/>
        </p:nvSpPr>
        <p:spPr>
          <a:xfrm>
            <a:off x="991221" y="4009355"/>
            <a:ext cx="2978698" cy="13468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Real time monitoring and reallocation of </a:t>
            </a:r>
            <a:r>
              <a:rPr lang="en-IN" dirty="0" smtClean="0">
                <a:solidFill>
                  <a:schemeClr val="tx1"/>
                </a:solidFill>
                <a:latin typeface="Times New Roman" panose="02020603050405020304" pitchFamily="18" charset="0"/>
                <a:cs typeface="Times New Roman" panose="02020603050405020304" pitchFamily="18" charset="0"/>
              </a:rPr>
              <a:t>segments based on customer movements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98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smtClean="0">
                <a:latin typeface="Times New Roman" panose="02020603050405020304" pitchFamily="18" charset="0"/>
                <a:cs typeface="Times New Roman" panose="02020603050405020304" pitchFamily="18" charset="0"/>
              </a:rPr>
              <a:t>Python Case Study – Customer Segmentation</a:t>
            </a:r>
            <a:endParaRPr lang="en-IN" sz="3200" dirty="0"/>
          </a:p>
        </p:txBody>
      </p:sp>
      <p:sp>
        <p:nvSpPr>
          <p:cNvPr id="3" name="Content Placeholder 2"/>
          <p:cNvSpPr>
            <a:spLocks noGrp="1"/>
          </p:cNvSpPr>
          <p:nvPr>
            <p:ph idx="1"/>
          </p:nvPr>
        </p:nvSpPr>
        <p:spPr>
          <a:xfrm>
            <a:off x="934720" y="1690688"/>
            <a:ext cx="10419080" cy="4486275"/>
          </a:xfrm>
        </p:spPr>
        <p:txBody>
          <a:bodyPr>
            <a:normAutofit lnSpcReduction="10000"/>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Objective:</a:t>
            </a:r>
          </a:p>
          <a:p>
            <a:pPr marL="0" indent="0">
              <a:lnSpc>
                <a:spcPct val="120000"/>
              </a:lnSpc>
              <a:buNone/>
            </a:pPr>
            <a:r>
              <a:rPr lang="en-US" sz="2400" dirty="0" smtClean="0">
                <a:latin typeface="Times New Roman" panose="02020603050405020304" pitchFamily="18" charset="0"/>
                <a:cs typeface="Times New Roman" panose="02020603050405020304" pitchFamily="18" charset="0"/>
              </a:rPr>
              <a:t>Identify </a:t>
            </a:r>
            <a:r>
              <a:rPr lang="en-US" sz="2400" dirty="0">
                <a:latin typeface="Times New Roman" panose="02020603050405020304" pitchFamily="18" charset="0"/>
                <a:cs typeface="Times New Roman" panose="02020603050405020304" pitchFamily="18" charset="0"/>
              </a:rPr>
              <a:t>different segments </a:t>
            </a:r>
            <a:r>
              <a:rPr lang="en-US" sz="2400" dirty="0" smtClean="0">
                <a:latin typeface="Times New Roman" panose="02020603050405020304" pitchFamily="18" charset="0"/>
                <a:cs typeface="Times New Roman" panose="02020603050405020304" pitchFamily="18" charset="0"/>
              </a:rPr>
              <a:t>among </a:t>
            </a:r>
            <a:r>
              <a:rPr lang="en-US" sz="2400" dirty="0">
                <a:latin typeface="Times New Roman" panose="02020603050405020304" pitchFamily="18" charset="0"/>
                <a:cs typeface="Times New Roman" panose="02020603050405020304" pitchFamily="18" charset="0"/>
              </a:rPr>
              <a:t>the existing customer </a:t>
            </a:r>
            <a:r>
              <a:rPr lang="en-US" sz="2400" dirty="0" smtClean="0">
                <a:latin typeface="Times New Roman" panose="02020603050405020304" pitchFamily="18" charset="0"/>
                <a:cs typeface="Times New Roman" panose="02020603050405020304" pitchFamily="18" charset="0"/>
              </a:rPr>
              <a:t>base, as per </a:t>
            </a:r>
            <a:r>
              <a:rPr lang="en-US" sz="2400" dirty="0">
                <a:latin typeface="Times New Roman" panose="02020603050405020304" pitchFamily="18" charset="0"/>
                <a:cs typeface="Times New Roman" panose="02020603050405020304" pitchFamily="18" charset="0"/>
              </a:rPr>
              <a:t>their spending patterns as well as past </a:t>
            </a:r>
            <a:r>
              <a:rPr lang="en-US" sz="2400" dirty="0" smtClean="0">
                <a:latin typeface="Times New Roman" panose="02020603050405020304" pitchFamily="18" charset="0"/>
                <a:cs typeface="Times New Roman" panose="02020603050405020304" pitchFamily="18" charset="0"/>
              </a:rPr>
              <a:t>interactions </a:t>
            </a:r>
            <a:r>
              <a:rPr lang="en-US" sz="2400" dirty="0">
                <a:latin typeface="Times New Roman" panose="02020603050405020304" pitchFamily="18" charset="0"/>
                <a:cs typeface="Times New Roman" panose="02020603050405020304" pitchFamily="18" charset="0"/>
              </a:rPr>
              <a:t>with the </a:t>
            </a:r>
            <a:r>
              <a:rPr lang="en-US" sz="2400" dirty="0" smtClean="0">
                <a:latin typeface="Times New Roman" panose="02020603050405020304" pitchFamily="18" charset="0"/>
                <a:cs typeface="Times New Roman" panose="02020603050405020304" pitchFamily="18" charset="0"/>
              </a:rPr>
              <a:t>bank.</a:t>
            </a:r>
            <a:endParaRPr lang="en-IN" sz="2400" u="sng" dirty="0" smtClean="0">
              <a:latin typeface="Times New Roman" panose="02020603050405020304" pitchFamily="18" charset="0"/>
              <a:cs typeface="Times New Roman" panose="02020603050405020304" pitchFamily="18" charset="0"/>
            </a:endParaRPr>
          </a:p>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Dataset: </a:t>
            </a:r>
          </a:p>
          <a:p>
            <a:pPr marL="0" indent="0">
              <a:lnSpc>
                <a:spcPct val="120000"/>
              </a:lnSpc>
              <a:buNone/>
            </a:pPr>
            <a:r>
              <a:rPr lang="en-IN" sz="2400" dirty="0" smtClean="0">
                <a:latin typeface="Times New Roman" panose="02020603050405020304" pitchFamily="18" charset="0"/>
                <a:cs typeface="Times New Roman" panose="02020603050405020304" pitchFamily="18" charset="0"/>
                <a:hlinkClick r:id="rId2"/>
              </a:rPr>
              <a:t>https://www.kaggle.com/arjunbhasin2013/ccdata</a:t>
            </a: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r>
              <a:rPr lang="en-IN" sz="2400" dirty="0" smtClean="0">
                <a:latin typeface="Times New Roman" panose="02020603050405020304" pitchFamily="18" charset="0"/>
                <a:cs typeface="Times New Roman" panose="02020603050405020304" pitchFamily="18" charset="0"/>
              </a:rPr>
              <a:t>Credits availed by various customers of a bank, and their usage of the same has been detailed out in the dataset. Various transactions undertaken and credit repayment information are also provided for comprehensive analysis and segmentation of customers.</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610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3249</TotalTime>
  <Words>2761</Words>
  <Application>Microsoft Office PowerPoint</Application>
  <PresentationFormat>Widescreen</PresentationFormat>
  <Paragraphs>139</Paragraphs>
  <Slides>23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Marketing Analytics – Customer Segmentation and Optimizing Campaign Spends</vt:lpstr>
      <vt:lpstr>Customer Segmentation – A Data-Based Approach</vt:lpstr>
      <vt:lpstr>Customer Segmentation – A Data-Based Approach</vt:lpstr>
      <vt:lpstr>Customer Segmentation – A Data-Based Approach</vt:lpstr>
      <vt:lpstr>Customer Segmentation – A Data-Based Approach</vt:lpstr>
      <vt:lpstr>Customer Segmentation – A Data-Based Approach</vt:lpstr>
      <vt:lpstr>Customer Segmentation – A Data-Based Approach</vt:lpstr>
      <vt:lpstr>Customer Segmentation – Benefits</vt:lpstr>
      <vt:lpstr>Python Case Study – Customer Segmentation</vt:lpstr>
      <vt:lpstr>Python Case Study – Customer Segmentation</vt:lpstr>
      <vt:lpstr>Python Case Study – Customer Segmentation</vt:lpstr>
      <vt:lpstr>Python Case Study – Customer Segmentation</vt:lpstr>
      <vt:lpstr>Kmeans Clustering</vt:lpstr>
      <vt:lpstr>Kmeans Clustering – Steps </vt:lpstr>
      <vt:lpstr>Kmeans Clustering – Steps </vt:lpstr>
      <vt:lpstr>Kmeans Clustering – Steps </vt:lpstr>
      <vt:lpstr>Silhouette Score</vt:lpstr>
      <vt:lpstr>Python Case Study – Customer Segmentation</vt:lpstr>
      <vt:lpstr>Python Case Study – Customer Segmentation</vt:lpstr>
      <vt:lpstr>Python Case Study – Customer Segmentation</vt:lpstr>
      <vt:lpstr>Python Case Study – Customer Segmentation</vt:lpstr>
      <vt:lpstr>Python Case Study – Customer Segmentation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BANKING</dc:title>
  <dc:creator>Windows User</dc:creator>
  <cp:lastModifiedBy>Windows User</cp:lastModifiedBy>
  <cp:revision>219</cp:revision>
  <dcterms:created xsi:type="dcterms:W3CDTF">2021-05-17T06:29:12Z</dcterms:created>
  <dcterms:modified xsi:type="dcterms:W3CDTF">2021-06-14T11:20:58Z</dcterms:modified>
</cp:coreProperties>
</file>