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66" r:id="rId4"/>
    <p:sldId id="265" r:id="rId5"/>
    <p:sldId id="261" r:id="rId6"/>
    <p:sldId id="262" r:id="rId7"/>
    <p:sldId id="264" r:id="rId8"/>
    <p:sldId id="267" r:id="rId9"/>
    <p:sldId id="268" r:id="rId10"/>
    <p:sldId id="269" r:id="rId11"/>
    <p:sldId id="270" r:id="rId12"/>
    <p:sldId id="271"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934" autoAdjust="0"/>
  </p:normalViewPr>
  <p:slideViewPr>
    <p:cSldViewPr snapToGrid="0">
      <p:cViewPr varScale="1">
        <p:scale>
          <a:sx n="60" d="100"/>
          <a:sy n="60" d="100"/>
        </p:scale>
        <p:origin x="11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A7482A-0280-4CFA-AB5D-E0860B974DFC}"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en-US"/>
        </a:p>
      </dgm:t>
    </dgm:pt>
    <dgm:pt modelId="{46867112-8AE9-4113-82A5-7186314846A6}">
      <dgm:prSet phldrT="[Text]" custT="1"/>
      <dgm:spPr/>
      <dgm:t>
        <a:bodyPr/>
        <a:lstStyle/>
        <a:p>
          <a:r>
            <a:rPr lang="en-US" sz="1800" dirty="0" smtClean="0"/>
            <a:t>Speech Recognition</a:t>
          </a:r>
          <a:endParaRPr lang="en-US" sz="1800" dirty="0"/>
        </a:p>
      </dgm:t>
    </dgm:pt>
    <dgm:pt modelId="{5FD74E82-2AE7-45B7-9FBC-3037A494E66C}" type="parTrans" cxnId="{85A70F7B-130E-48E5-87BF-D28087FC4BC9}">
      <dgm:prSet/>
      <dgm:spPr/>
      <dgm:t>
        <a:bodyPr/>
        <a:lstStyle/>
        <a:p>
          <a:endParaRPr lang="en-US"/>
        </a:p>
      </dgm:t>
    </dgm:pt>
    <dgm:pt modelId="{FA612174-B344-485F-9658-C8518AC3EB2E}" type="sibTrans" cxnId="{85A70F7B-130E-48E5-87BF-D28087FC4BC9}">
      <dgm:prSet/>
      <dgm:spPr/>
      <dgm:t>
        <a:bodyPr/>
        <a:lstStyle/>
        <a:p>
          <a:endParaRPr lang="en-US"/>
        </a:p>
      </dgm:t>
    </dgm:pt>
    <dgm:pt modelId="{3CB0D01A-D0EF-44B9-BD4F-D4DCDEBBE330}">
      <dgm:prSet phldrT="[Text]" custT="1"/>
      <dgm:spPr/>
      <dgm:t>
        <a:bodyPr/>
        <a:lstStyle/>
        <a:p>
          <a:r>
            <a:rPr lang="en-US" sz="1800" dirty="0" smtClean="0"/>
            <a:t>Sentiment Analysis</a:t>
          </a:r>
          <a:endParaRPr lang="en-US" sz="1800" dirty="0"/>
        </a:p>
      </dgm:t>
    </dgm:pt>
    <dgm:pt modelId="{442E0419-B0EF-490B-836B-5E4F93009182}" type="parTrans" cxnId="{B1DA3E2E-4D79-4B32-9F8D-8A50F3A3D101}">
      <dgm:prSet/>
      <dgm:spPr/>
      <dgm:t>
        <a:bodyPr/>
        <a:lstStyle/>
        <a:p>
          <a:endParaRPr lang="en-US"/>
        </a:p>
      </dgm:t>
    </dgm:pt>
    <dgm:pt modelId="{7BFDFBC0-075F-4397-B45A-B09D10EBE169}" type="sibTrans" cxnId="{B1DA3E2E-4D79-4B32-9F8D-8A50F3A3D101}">
      <dgm:prSet/>
      <dgm:spPr/>
      <dgm:t>
        <a:bodyPr/>
        <a:lstStyle/>
        <a:p>
          <a:endParaRPr lang="en-US"/>
        </a:p>
      </dgm:t>
    </dgm:pt>
    <dgm:pt modelId="{8290338F-A369-4975-BBB8-DEC5BACCD46F}">
      <dgm:prSet phldrT="[Text]" custT="1"/>
      <dgm:spPr/>
      <dgm:t>
        <a:bodyPr/>
        <a:lstStyle/>
        <a:p>
          <a:r>
            <a:rPr lang="en-US" sz="1800" dirty="0" smtClean="0"/>
            <a:t>Spam Detection</a:t>
          </a:r>
          <a:endParaRPr lang="en-US" sz="1800" dirty="0"/>
        </a:p>
      </dgm:t>
    </dgm:pt>
    <dgm:pt modelId="{574309A6-0029-4DDB-9B23-180790216126}" type="parTrans" cxnId="{3338D2D9-4328-486D-9AAA-360E6D6A7B6C}">
      <dgm:prSet/>
      <dgm:spPr/>
      <dgm:t>
        <a:bodyPr/>
        <a:lstStyle/>
        <a:p>
          <a:endParaRPr lang="en-US"/>
        </a:p>
      </dgm:t>
    </dgm:pt>
    <dgm:pt modelId="{2DC404DD-2931-4636-B667-A2DCE367486F}" type="sibTrans" cxnId="{3338D2D9-4328-486D-9AAA-360E6D6A7B6C}">
      <dgm:prSet/>
      <dgm:spPr/>
      <dgm:t>
        <a:bodyPr/>
        <a:lstStyle/>
        <a:p>
          <a:endParaRPr lang="en-US"/>
        </a:p>
      </dgm:t>
    </dgm:pt>
    <dgm:pt modelId="{ED670371-CDB0-4399-942E-1476D49DBA43}" type="pres">
      <dgm:prSet presAssocID="{3AA7482A-0280-4CFA-AB5D-E0860B974DFC}" presName="Name0" presStyleCnt="0">
        <dgm:presLayoutVars>
          <dgm:chMax/>
          <dgm:chPref/>
          <dgm:dir/>
          <dgm:animLvl val="lvl"/>
        </dgm:presLayoutVars>
      </dgm:prSet>
      <dgm:spPr/>
    </dgm:pt>
    <dgm:pt modelId="{B4228309-6AD4-4CEA-A132-067D96BCAFD2}" type="pres">
      <dgm:prSet presAssocID="{46867112-8AE9-4113-82A5-7186314846A6}" presName="composite" presStyleCnt="0"/>
      <dgm:spPr/>
    </dgm:pt>
    <dgm:pt modelId="{E39804AD-94A4-46DD-8415-DB2BB6124E5C}" type="pres">
      <dgm:prSet presAssocID="{46867112-8AE9-4113-82A5-7186314846A6}" presName="Parent1" presStyleLbl="node1" presStyleIdx="0" presStyleCnt="6" custScaleX="105618" custScaleY="107359" custLinFactNeighborY="-5">
        <dgm:presLayoutVars>
          <dgm:chMax val="1"/>
          <dgm:chPref val="1"/>
          <dgm:bulletEnabled val="1"/>
        </dgm:presLayoutVars>
      </dgm:prSet>
      <dgm:spPr/>
      <dgm:t>
        <a:bodyPr/>
        <a:lstStyle/>
        <a:p>
          <a:endParaRPr lang="en-US"/>
        </a:p>
      </dgm:t>
    </dgm:pt>
    <dgm:pt modelId="{FAC11AC3-2117-416D-9F01-499A3D3B2375}" type="pres">
      <dgm:prSet presAssocID="{46867112-8AE9-4113-82A5-7186314846A6}" presName="Childtext1" presStyleLbl="revTx" presStyleIdx="0" presStyleCnt="3">
        <dgm:presLayoutVars>
          <dgm:chMax val="0"/>
          <dgm:chPref val="0"/>
          <dgm:bulletEnabled val="1"/>
        </dgm:presLayoutVars>
      </dgm:prSet>
      <dgm:spPr/>
      <dgm:t>
        <a:bodyPr/>
        <a:lstStyle/>
        <a:p>
          <a:endParaRPr lang="en-US"/>
        </a:p>
      </dgm:t>
    </dgm:pt>
    <dgm:pt modelId="{A79497A8-4153-4C19-9C9F-4F4B6A7726F5}" type="pres">
      <dgm:prSet presAssocID="{46867112-8AE9-4113-82A5-7186314846A6}" presName="BalanceSpacing" presStyleCnt="0"/>
      <dgm:spPr/>
    </dgm:pt>
    <dgm:pt modelId="{F36FD6BE-3EE3-484F-B352-E498C2DCC783}" type="pres">
      <dgm:prSet presAssocID="{46867112-8AE9-4113-82A5-7186314846A6}" presName="BalanceSpacing1" presStyleCnt="0"/>
      <dgm:spPr/>
    </dgm:pt>
    <dgm:pt modelId="{7A8DF1FD-2D14-40B0-8CE6-5D407505AC17}" type="pres">
      <dgm:prSet presAssocID="{FA612174-B344-485F-9658-C8518AC3EB2E}" presName="Accent1Text" presStyleLbl="node1" presStyleIdx="1" presStyleCnt="6" custScaleX="99171" custScaleY="105588"/>
      <dgm:spPr/>
    </dgm:pt>
    <dgm:pt modelId="{5A7FAD80-3217-4B36-8774-0D305BBB5EFC}" type="pres">
      <dgm:prSet presAssocID="{FA612174-B344-485F-9658-C8518AC3EB2E}" presName="spaceBetweenRectangles" presStyleCnt="0"/>
      <dgm:spPr/>
    </dgm:pt>
    <dgm:pt modelId="{9358A883-A8AB-406C-89F3-156FDFABE0AA}" type="pres">
      <dgm:prSet presAssocID="{3CB0D01A-D0EF-44B9-BD4F-D4DCDEBBE330}" presName="composite" presStyleCnt="0"/>
      <dgm:spPr/>
    </dgm:pt>
    <dgm:pt modelId="{2A7ADB3C-E97C-48BB-8933-292F3A74ADB7}" type="pres">
      <dgm:prSet presAssocID="{3CB0D01A-D0EF-44B9-BD4F-D4DCDEBBE330}" presName="Parent1" presStyleLbl="node1" presStyleIdx="2" presStyleCnt="6">
        <dgm:presLayoutVars>
          <dgm:chMax val="1"/>
          <dgm:chPref val="1"/>
          <dgm:bulletEnabled val="1"/>
        </dgm:presLayoutVars>
      </dgm:prSet>
      <dgm:spPr/>
      <dgm:t>
        <a:bodyPr/>
        <a:lstStyle/>
        <a:p>
          <a:endParaRPr lang="en-US"/>
        </a:p>
      </dgm:t>
    </dgm:pt>
    <dgm:pt modelId="{C0223B50-8B73-4DA9-A504-F77F014F2A5B}" type="pres">
      <dgm:prSet presAssocID="{3CB0D01A-D0EF-44B9-BD4F-D4DCDEBBE330}" presName="Childtext1" presStyleLbl="revTx" presStyleIdx="1" presStyleCnt="3">
        <dgm:presLayoutVars>
          <dgm:chMax val="0"/>
          <dgm:chPref val="0"/>
          <dgm:bulletEnabled val="1"/>
        </dgm:presLayoutVars>
      </dgm:prSet>
      <dgm:spPr/>
      <dgm:t>
        <a:bodyPr/>
        <a:lstStyle/>
        <a:p>
          <a:endParaRPr lang="en-US"/>
        </a:p>
      </dgm:t>
    </dgm:pt>
    <dgm:pt modelId="{04980306-C47B-4722-A864-BD8C9E4F8B4B}" type="pres">
      <dgm:prSet presAssocID="{3CB0D01A-D0EF-44B9-BD4F-D4DCDEBBE330}" presName="BalanceSpacing" presStyleCnt="0"/>
      <dgm:spPr/>
    </dgm:pt>
    <dgm:pt modelId="{3E9EAC67-C345-47AA-B9B1-3ED1AF91BF82}" type="pres">
      <dgm:prSet presAssocID="{3CB0D01A-D0EF-44B9-BD4F-D4DCDEBBE330}" presName="BalanceSpacing1" presStyleCnt="0"/>
      <dgm:spPr/>
    </dgm:pt>
    <dgm:pt modelId="{FAC4F222-D9CA-499B-9D21-563380509FBA}" type="pres">
      <dgm:prSet presAssocID="{7BFDFBC0-075F-4397-B45A-B09D10EBE169}" presName="Accent1Text" presStyleLbl="node1" presStyleIdx="3" presStyleCnt="6"/>
      <dgm:spPr/>
    </dgm:pt>
    <dgm:pt modelId="{AA2C22DC-768C-4FB3-9A4F-F586CB559FEC}" type="pres">
      <dgm:prSet presAssocID="{7BFDFBC0-075F-4397-B45A-B09D10EBE169}" presName="spaceBetweenRectangles" presStyleCnt="0"/>
      <dgm:spPr/>
    </dgm:pt>
    <dgm:pt modelId="{F1157F53-343C-4FBE-A0B5-F52E2EB09422}" type="pres">
      <dgm:prSet presAssocID="{8290338F-A369-4975-BBB8-DEC5BACCD46F}" presName="composite" presStyleCnt="0"/>
      <dgm:spPr/>
    </dgm:pt>
    <dgm:pt modelId="{45DD748D-FE09-47F0-AEBF-FFE8F4C020C2}" type="pres">
      <dgm:prSet presAssocID="{8290338F-A369-4975-BBB8-DEC5BACCD46F}" presName="Parent1" presStyleLbl="node1" presStyleIdx="4" presStyleCnt="6">
        <dgm:presLayoutVars>
          <dgm:chMax val="1"/>
          <dgm:chPref val="1"/>
          <dgm:bulletEnabled val="1"/>
        </dgm:presLayoutVars>
      </dgm:prSet>
      <dgm:spPr/>
    </dgm:pt>
    <dgm:pt modelId="{4869B61E-FDCA-484C-8E23-3217BF299A64}" type="pres">
      <dgm:prSet presAssocID="{8290338F-A369-4975-BBB8-DEC5BACCD46F}" presName="Childtext1" presStyleLbl="revTx" presStyleIdx="2" presStyleCnt="3">
        <dgm:presLayoutVars>
          <dgm:chMax val="0"/>
          <dgm:chPref val="0"/>
          <dgm:bulletEnabled val="1"/>
        </dgm:presLayoutVars>
      </dgm:prSet>
      <dgm:spPr/>
      <dgm:t>
        <a:bodyPr/>
        <a:lstStyle/>
        <a:p>
          <a:endParaRPr lang="en-US"/>
        </a:p>
      </dgm:t>
    </dgm:pt>
    <dgm:pt modelId="{B10A0A26-3D6E-4495-BE26-B241AA2EEB21}" type="pres">
      <dgm:prSet presAssocID="{8290338F-A369-4975-BBB8-DEC5BACCD46F}" presName="BalanceSpacing" presStyleCnt="0"/>
      <dgm:spPr/>
    </dgm:pt>
    <dgm:pt modelId="{47C6CD4F-3A2E-4825-8685-A49074342FD1}" type="pres">
      <dgm:prSet presAssocID="{8290338F-A369-4975-BBB8-DEC5BACCD46F}" presName="BalanceSpacing1" presStyleCnt="0"/>
      <dgm:spPr/>
    </dgm:pt>
    <dgm:pt modelId="{65B4719B-7596-4C8F-B2F4-B77F4F6585B7}" type="pres">
      <dgm:prSet presAssocID="{2DC404DD-2931-4636-B667-A2DCE367486F}" presName="Accent1Text" presStyleLbl="node1" presStyleIdx="5" presStyleCnt="6"/>
      <dgm:spPr/>
    </dgm:pt>
  </dgm:ptLst>
  <dgm:cxnLst>
    <dgm:cxn modelId="{B1DA3E2E-4D79-4B32-9F8D-8A50F3A3D101}" srcId="{3AA7482A-0280-4CFA-AB5D-E0860B974DFC}" destId="{3CB0D01A-D0EF-44B9-BD4F-D4DCDEBBE330}" srcOrd="1" destOrd="0" parTransId="{442E0419-B0EF-490B-836B-5E4F93009182}" sibTransId="{7BFDFBC0-075F-4397-B45A-B09D10EBE169}"/>
    <dgm:cxn modelId="{288DB464-CDB7-459D-8CF9-86DCFCD933D1}" type="presOf" srcId="{46867112-8AE9-4113-82A5-7186314846A6}" destId="{E39804AD-94A4-46DD-8415-DB2BB6124E5C}" srcOrd="0" destOrd="0" presId="urn:microsoft.com/office/officeart/2008/layout/AlternatingHexagons"/>
    <dgm:cxn modelId="{EB44B5FE-3A1D-4FD6-B3C9-FAF9E3318802}" type="presOf" srcId="{3AA7482A-0280-4CFA-AB5D-E0860B974DFC}" destId="{ED670371-CDB0-4399-942E-1476D49DBA43}" srcOrd="0" destOrd="0" presId="urn:microsoft.com/office/officeart/2008/layout/AlternatingHexagons"/>
    <dgm:cxn modelId="{C3D7872C-3127-42E8-86F3-090314E47A0A}" type="presOf" srcId="{3CB0D01A-D0EF-44B9-BD4F-D4DCDEBBE330}" destId="{2A7ADB3C-E97C-48BB-8933-292F3A74ADB7}" srcOrd="0" destOrd="0" presId="urn:microsoft.com/office/officeart/2008/layout/AlternatingHexagons"/>
    <dgm:cxn modelId="{3338D2D9-4328-486D-9AAA-360E6D6A7B6C}" srcId="{3AA7482A-0280-4CFA-AB5D-E0860B974DFC}" destId="{8290338F-A369-4975-BBB8-DEC5BACCD46F}" srcOrd="2" destOrd="0" parTransId="{574309A6-0029-4DDB-9B23-180790216126}" sibTransId="{2DC404DD-2931-4636-B667-A2DCE367486F}"/>
    <dgm:cxn modelId="{78A1AACB-873E-4E17-8462-ED674A4FE773}" type="presOf" srcId="{7BFDFBC0-075F-4397-B45A-B09D10EBE169}" destId="{FAC4F222-D9CA-499B-9D21-563380509FBA}" srcOrd="0" destOrd="0" presId="urn:microsoft.com/office/officeart/2008/layout/AlternatingHexagons"/>
    <dgm:cxn modelId="{CF5B0AE0-294A-49B0-A49A-F1D6A0447034}" type="presOf" srcId="{8290338F-A369-4975-BBB8-DEC5BACCD46F}" destId="{45DD748D-FE09-47F0-AEBF-FFE8F4C020C2}" srcOrd="0" destOrd="0" presId="urn:microsoft.com/office/officeart/2008/layout/AlternatingHexagons"/>
    <dgm:cxn modelId="{2CE257AF-AFA0-4EE7-8FFD-138C9F185EDC}" type="presOf" srcId="{2DC404DD-2931-4636-B667-A2DCE367486F}" destId="{65B4719B-7596-4C8F-B2F4-B77F4F6585B7}" srcOrd="0" destOrd="0" presId="urn:microsoft.com/office/officeart/2008/layout/AlternatingHexagons"/>
    <dgm:cxn modelId="{85A70F7B-130E-48E5-87BF-D28087FC4BC9}" srcId="{3AA7482A-0280-4CFA-AB5D-E0860B974DFC}" destId="{46867112-8AE9-4113-82A5-7186314846A6}" srcOrd="0" destOrd="0" parTransId="{5FD74E82-2AE7-45B7-9FBC-3037A494E66C}" sibTransId="{FA612174-B344-485F-9658-C8518AC3EB2E}"/>
    <dgm:cxn modelId="{F03B0E62-0C32-4AA7-A5B6-8E35ED3AC8C5}" type="presOf" srcId="{FA612174-B344-485F-9658-C8518AC3EB2E}" destId="{7A8DF1FD-2D14-40B0-8CE6-5D407505AC17}" srcOrd="0" destOrd="0" presId="urn:microsoft.com/office/officeart/2008/layout/AlternatingHexagons"/>
    <dgm:cxn modelId="{5774EDAD-E2DD-4B07-BF6D-E87A28491C7E}" type="presParOf" srcId="{ED670371-CDB0-4399-942E-1476D49DBA43}" destId="{B4228309-6AD4-4CEA-A132-067D96BCAFD2}" srcOrd="0" destOrd="0" presId="urn:microsoft.com/office/officeart/2008/layout/AlternatingHexagons"/>
    <dgm:cxn modelId="{FBFF42E7-AD50-42C4-BF67-154EF5078A13}" type="presParOf" srcId="{B4228309-6AD4-4CEA-A132-067D96BCAFD2}" destId="{E39804AD-94A4-46DD-8415-DB2BB6124E5C}" srcOrd="0" destOrd="0" presId="urn:microsoft.com/office/officeart/2008/layout/AlternatingHexagons"/>
    <dgm:cxn modelId="{F6CCDE90-2097-4DFE-95BE-85091E5A1E48}" type="presParOf" srcId="{B4228309-6AD4-4CEA-A132-067D96BCAFD2}" destId="{FAC11AC3-2117-416D-9F01-499A3D3B2375}" srcOrd="1" destOrd="0" presId="urn:microsoft.com/office/officeart/2008/layout/AlternatingHexagons"/>
    <dgm:cxn modelId="{DCC01EC6-9279-4C1C-A32B-C1DB5D59FFDA}" type="presParOf" srcId="{B4228309-6AD4-4CEA-A132-067D96BCAFD2}" destId="{A79497A8-4153-4C19-9C9F-4F4B6A7726F5}" srcOrd="2" destOrd="0" presId="urn:microsoft.com/office/officeart/2008/layout/AlternatingHexagons"/>
    <dgm:cxn modelId="{5F29F4A1-8B25-4C43-8648-EAFADD8FA4E0}" type="presParOf" srcId="{B4228309-6AD4-4CEA-A132-067D96BCAFD2}" destId="{F36FD6BE-3EE3-484F-B352-E498C2DCC783}" srcOrd="3" destOrd="0" presId="urn:microsoft.com/office/officeart/2008/layout/AlternatingHexagons"/>
    <dgm:cxn modelId="{CD149EED-B6C9-490F-9A81-9CB58A070495}" type="presParOf" srcId="{B4228309-6AD4-4CEA-A132-067D96BCAFD2}" destId="{7A8DF1FD-2D14-40B0-8CE6-5D407505AC17}" srcOrd="4" destOrd="0" presId="urn:microsoft.com/office/officeart/2008/layout/AlternatingHexagons"/>
    <dgm:cxn modelId="{9A88EC19-5046-4EEE-B670-EA3DDDCD1CCB}" type="presParOf" srcId="{ED670371-CDB0-4399-942E-1476D49DBA43}" destId="{5A7FAD80-3217-4B36-8774-0D305BBB5EFC}" srcOrd="1" destOrd="0" presId="urn:microsoft.com/office/officeart/2008/layout/AlternatingHexagons"/>
    <dgm:cxn modelId="{7E04C2FF-76B7-45CB-BBA0-BDC5455C960A}" type="presParOf" srcId="{ED670371-CDB0-4399-942E-1476D49DBA43}" destId="{9358A883-A8AB-406C-89F3-156FDFABE0AA}" srcOrd="2" destOrd="0" presId="urn:microsoft.com/office/officeart/2008/layout/AlternatingHexagons"/>
    <dgm:cxn modelId="{8D40F2C2-77F3-45BE-9FE6-950DCF24F848}" type="presParOf" srcId="{9358A883-A8AB-406C-89F3-156FDFABE0AA}" destId="{2A7ADB3C-E97C-48BB-8933-292F3A74ADB7}" srcOrd="0" destOrd="0" presId="urn:microsoft.com/office/officeart/2008/layout/AlternatingHexagons"/>
    <dgm:cxn modelId="{18208E20-80B1-43C7-8944-DD1714EFC9EA}" type="presParOf" srcId="{9358A883-A8AB-406C-89F3-156FDFABE0AA}" destId="{C0223B50-8B73-4DA9-A504-F77F014F2A5B}" srcOrd="1" destOrd="0" presId="urn:microsoft.com/office/officeart/2008/layout/AlternatingHexagons"/>
    <dgm:cxn modelId="{C05735C7-3594-4E60-AB32-BBDBB99E50C9}" type="presParOf" srcId="{9358A883-A8AB-406C-89F3-156FDFABE0AA}" destId="{04980306-C47B-4722-A864-BD8C9E4F8B4B}" srcOrd="2" destOrd="0" presId="urn:microsoft.com/office/officeart/2008/layout/AlternatingHexagons"/>
    <dgm:cxn modelId="{7150F5AC-B68D-4E4E-81C4-D82589D87523}" type="presParOf" srcId="{9358A883-A8AB-406C-89F3-156FDFABE0AA}" destId="{3E9EAC67-C345-47AA-B9B1-3ED1AF91BF82}" srcOrd="3" destOrd="0" presId="urn:microsoft.com/office/officeart/2008/layout/AlternatingHexagons"/>
    <dgm:cxn modelId="{8698E2BE-A9BE-43FD-94A9-5A149DAEBF2A}" type="presParOf" srcId="{9358A883-A8AB-406C-89F3-156FDFABE0AA}" destId="{FAC4F222-D9CA-499B-9D21-563380509FBA}" srcOrd="4" destOrd="0" presId="urn:microsoft.com/office/officeart/2008/layout/AlternatingHexagons"/>
    <dgm:cxn modelId="{4F9929CB-1BB1-44FA-9677-3F7D53EA394A}" type="presParOf" srcId="{ED670371-CDB0-4399-942E-1476D49DBA43}" destId="{AA2C22DC-768C-4FB3-9A4F-F586CB559FEC}" srcOrd="3" destOrd="0" presId="urn:microsoft.com/office/officeart/2008/layout/AlternatingHexagons"/>
    <dgm:cxn modelId="{AE4D3C25-50C8-4AF5-8CF3-76034DDA5A9B}" type="presParOf" srcId="{ED670371-CDB0-4399-942E-1476D49DBA43}" destId="{F1157F53-343C-4FBE-A0B5-F52E2EB09422}" srcOrd="4" destOrd="0" presId="urn:microsoft.com/office/officeart/2008/layout/AlternatingHexagons"/>
    <dgm:cxn modelId="{90ADADDF-0B52-4816-B772-82AA8FCCFD32}" type="presParOf" srcId="{F1157F53-343C-4FBE-A0B5-F52E2EB09422}" destId="{45DD748D-FE09-47F0-AEBF-FFE8F4C020C2}" srcOrd="0" destOrd="0" presId="urn:microsoft.com/office/officeart/2008/layout/AlternatingHexagons"/>
    <dgm:cxn modelId="{A9A9FC93-2EB4-40B6-A17A-FF785D01C32E}" type="presParOf" srcId="{F1157F53-343C-4FBE-A0B5-F52E2EB09422}" destId="{4869B61E-FDCA-484C-8E23-3217BF299A64}" srcOrd="1" destOrd="0" presId="urn:microsoft.com/office/officeart/2008/layout/AlternatingHexagons"/>
    <dgm:cxn modelId="{DD81F9D5-7437-4C33-92EB-9A3604E75BC0}" type="presParOf" srcId="{F1157F53-343C-4FBE-A0B5-F52E2EB09422}" destId="{B10A0A26-3D6E-4495-BE26-B241AA2EEB21}" srcOrd="2" destOrd="0" presId="urn:microsoft.com/office/officeart/2008/layout/AlternatingHexagons"/>
    <dgm:cxn modelId="{2580A14D-06F8-4347-8759-A8131CF8DE46}" type="presParOf" srcId="{F1157F53-343C-4FBE-A0B5-F52E2EB09422}" destId="{47C6CD4F-3A2E-4825-8685-A49074342FD1}" srcOrd="3" destOrd="0" presId="urn:microsoft.com/office/officeart/2008/layout/AlternatingHexagons"/>
    <dgm:cxn modelId="{9449C89F-71F3-4050-B8CE-150858B8A6FC}" type="presParOf" srcId="{F1157F53-343C-4FBE-A0B5-F52E2EB09422}" destId="{65B4719B-7596-4C8F-B2F4-B77F4F6585B7}"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804AD-94A4-46DD-8415-DB2BB6124E5C}">
      <dsp:nvSpPr>
        <dsp:cNvPr id="0" name=""/>
        <dsp:cNvSpPr/>
      </dsp:nvSpPr>
      <dsp:spPr>
        <a:xfrm rot="5400000">
          <a:off x="3450217" y="153583"/>
          <a:ext cx="2097265" cy="1795031"/>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Speech Recognition</a:t>
          </a:r>
          <a:endParaRPr lang="en-US" sz="1800" kern="1200" dirty="0"/>
        </a:p>
      </dsp:txBody>
      <dsp:txXfrm rot="-5400000">
        <a:off x="3878949" y="326824"/>
        <a:ext cx="1239801" cy="1448549"/>
      </dsp:txXfrm>
    </dsp:sp>
    <dsp:sp modelId="{FAC11AC3-2117-416D-9F01-499A3D3B2375}">
      <dsp:nvSpPr>
        <dsp:cNvPr id="0" name=""/>
        <dsp:cNvSpPr/>
      </dsp:nvSpPr>
      <dsp:spPr>
        <a:xfrm>
          <a:off x="5400198" y="465144"/>
          <a:ext cx="2180113" cy="1172104"/>
        </a:xfrm>
        <a:prstGeom prst="rect">
          <a:avLst/>
        </a:prstGeom>
        <a:noFill/>
        <a:ln>
          <a:noFill/>
        </a:ln>
        <a:effectLst/>
      </dsp:spPr>
      <dsp:style>
        <a:lnRef idx="0">
          <a:scrgbClr r="0" g="0" b="0"/>
        </a:lnRef>
        <a:fillRef idx="0">
          <a:scrgbClr r="0" g="0" b="0"/>
        </a:fillRef>
        <a:effectRef idx="0">
          <a:scrgbClr r="0" g="0" b="0"/>
        </a:effectRef>
        <a:fontRef idx="minor"/>
      </dsp:style>
    </dsp:sp>
    <dsp:sp modelId="{7A8DF1FD-2D14-40B0-8CE6-5D407505AC17}">
      <dsp:nvSpPr>
        <dsp:cNvPr id="0" name=""/>
        <dsp:cNvSpPr/>
      </dsp:nvSpPr>
      <dsp:spPr>
        <a:xfrm rot="5400000">
          <a:off x="1632001" y="208465"/>
          <a:ext cx="2062668" cy="1685461"/>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075829" y="332206"/>
        <a:ext cx="1175011" cy="1437980"/>
      </dsp:txXfrm>
    </dsp:sp>
    <dsp:sp modelId="{2A7ADB3C-E97C-48BB-8933-292F3A74ADB7}">
      <dsp:nvSpPr>
        <dsp:cNvPr id="0" name=""/>
        <dsp:cNvSpPr/>
      </dsp:nvSpPr>
      <dsp:spPr>
        <a:xfrm rot="5400000">
          <a:off x="2600823" y="1931437"/>
          <a:ext cx="1953506" cy="1699551"/>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Sentiment Analysis</a:t>
          </a:r>
          <a:endParaRPr lang="en-US" sz="1800" kern="1200" dirty="0"/>
        </a:p>
      </dsp:txBody>
      <dsp:txXfrm rot="-5400000">
        <a:off x="2992647" y="2108881"/>
        <a:ext cx="1169857" cy="1344664"/>
      </dsp:txXfrm>
    </dsp:sp>
    <dsp:sp modelId="{C0223B50-8B73-4DA9-A504-F77F014F2A5B}">
      <dsp:nvSpPr>
        <dsp:cNvPr id="0" name=""/>
        <dsp:cNvSpPr/>
      </dsp:nvSpPr>
      <dsp:spPr>
        <a:xfrm>
          <a:off x="547687" y="2195160"/>
          <a:ext cx="2109787" cy="1172104"/>
        </a:xfrm>
        <a:prstGeom prst="rect">
          <a:avLst/>
        </a:prstGeom>
        <a:noFill/>
        <a:ln>
          <a:noFill/>
        </a:ln>
        <a:effectLst/>
      </dsp:spPr>
      <dsp:style>
        <a:lnRef idx="0">
          <a:scrgbClr r="0" g="0" b="0"/>
        </a:lnRef>
        <a:fillRef idx="0">
          <a:scrgbClr r="0" g="0" b="0"/>
        </a:fillRef>
        <a:effectRef idx="0">
          <a:scrgbClr r="0" g="0" b="0"/>
        </a:effectRef>
        <a:fontRef idx="minor"/>
      </dsp:style>
    </dsp:sp>
    <dsp:sp modelId="{FAC4F222-D9CA-499B-9D21-563380509FBA}">
      <dsp:nvSpPr>
        <dsp:cNvPr id="0" name=""/>
        <dsp:cNvSpPr/>
      </dsp:nvSpPr>
      <dsp:spPr>
        <a:xfrm rot="5400000">
          <a:off x="4436338" y="1931437"/>
          <a:ext cx="1953506" cy="1699551"/>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4828162" y="2108881"/>
        <a:ext cx="1169857" cy="1344664"/>
      </dsp:txXfrm>
    </dsp:sp>
    <dsp:sp modelId="{45DD748D-FE09-47F0-AEBF-FFE8F4C020C2}">
      <dsp:nvSpPr>
        <dsp:cNvPr id="0" name=""/>
        <dsp:cNvSpPr/>
      </dsp:nvSpPr>
      <dsp:spPr>
        <a:xfrm rot="5400000">
          <a:off x="3522097" y="3589573"/>
          <a:ext cx="1953506" cy="1699551"/>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Spam Detection</a:t>
          </a:r>
          <a:endParaRPr lang="en-US" sz="1800" kern="1200" dirty="0"/>
        </a:p>
      </dsp:txBody>
      <dsp:txXfrm rot="-5400000">
        <a:off x="3913921" y="3767017"/>
        <a:ext cx="1169857" cy="1344664"/>
      </dsp:txXfrm>
    </dsp:sp>
    <dsp:sp modelId="{4869B61E-FDCA-484C-8E23-3217BF299A64}">
      <dsp:nvSpPr>
        <dsp:cNvPr id="0" name=""/>
        <dsp:cNvSpPr/>
      </dsp:nvSpPr>
      <dsp:spPr>
        <a:xfrm>
          <a:off x="5400198" y="3853297"/>
          <a:ext cx="2180113" cy="1172104"/>
        </a:xfrm>
        <a:prstGeom prst="rect">
          <a:avLst/>
        </a:prstGeom>
        <a:noFill/>
        <a:ln>
          <a:noFill/>
        </a:ln>
        <a:effectLst/>
      </dsp:spPr>
      <dsp:style>
        <a:lnRef idx="0">
          <a:scrgbClr r="0" g="0" b="0"/>
        </a:lnRef>
        <a:fillRef idx="0">
          <a:scrgbClr r="0" g="0" b="0"/>
        </a:fillRef>
        <a:effectRef idx="0">
          <a:scrgbClr r="0" g="0" b="0"/>
        </a:effectRef>
        <a:fontRef idx="minor"/>
      </dsp:style>
    </dsp:sp>
    <dsp:sp modelId="{65B4719B-7596-4C8F-B2F4-B77F4F6585B7}">
      <dsp:nvSpPr>
        <dsp:cNvPr id="0" name=""/>
        <dsp:cNvSpPr/>
      </dsp:nvSpPr>
      <dsp:spPr>
        <a:xfrm rot="5400000">
          <a:off x="1686582" y="3589573"/>
          <a:ext cx="1953506" cy="1699551"/>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078406" y="3767017"/>
        <a:ext cx="1169857" cy="134466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6FA9B-AE21-4E8E-AC73-0F917F1D1953}" type="datetimeFigureOut">
              <a:rPr lang="en-IN" smtClean="0"/>
              <a:t>06-07-2021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CE80F-7902-4A02-B2C3-6915AADE4393}" type="slidenum">
              <a:rPr lang="en-IN" smtClean="0"/>
              <a:t>‹#›</a:t>
            </a:fld>
            <a:endParaRPr lang="en-IN"/>
          </a:p>
        </p:txBody>
      </p:sp>
    </p:spTree>
    <p:extLst>
      <p:ext uri="{BB962C8B-B14F-4D97-AF65-F5344CB8AC3E}">
        <p14:creationId xmlns:p14="http://schemas.microsoft.com/office/powerpoint/2010/main" val="426946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69213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a:t>
            </a:r>
            <a:r>
              <a:rPr lang="en-IN" b="1" baseline="0" dirty="0" smtClean="0"/>
              <a:t> link: </a:t>
            </a:r>
            <a:r>
              <a:rPr lang="en-IN" b="0" baseline="0" dirty="0" smtClean="0"/>
              <a:t>https://i1.wp.com/aliz.ai/wp-content/uploads/2019/05/Natural-Language-Processing-03-1.png?fit=3042%2C1521&amp;ssl=1</a:t>
            </a:r>
          </a:p>
          <a:p>
            <a:endParaRPr lang="en-IN" b="0" baseline="0" dirty="0" smtClean="0"/>
          </a:p>
          <a:p>
            <a:r>
              <a:rPr lang="en-IN" b="1" baseline="0" dirty="0" smtClean="0"/>
              <a:t>Notes:</a:t>
            </a:r>
          </a:p>
          <a:p>
            <a:r>
              <a:rPr lang="en-US" b="0" dirty="0" smtClean="0"/>
              <a:t>Natural Language Processing (NLP) is a branch of Artificial Intelligence that enables machines to understand human language and respond in kind. This involves training them to process text and speech and interpret the meaning of words, sentences and paragraphs in context. By utilizing NLP and its components, one can organize the massive chunks of text data, perform numerous automated tasks and solve a wide range of problems such as – automatic summarization, machine translation, named entity recognition, relationship extraction, sentiment analysis, speech recognition, topic segmentation, etc.</a:t>
            </a:r>
          </a:p>
          <a:p>
            <a:endParaRPr lang="en-US" b="0" dirty="0" smtClean="0"/>
          </a:p>
          <a:p>
            <a:r>
              <a:rPr lang="en-US" b="0" dirty="0" smtClean="0"/>
              <a:t>Human-machine ‘conversations’ or interactions can be broken down as follows:</a:t>
            </a:r>
          </a:p>
          <a:p>
            <a:pPr marL="171450" indent="-171450">
              <a:buFont typeface="Arial" panose="020B0604020202020204" pitchFamily="34" charset="0"/>
              <a:buChar char="•"/>
            </a:pPr>
            <a:r>
              <a:rPr lang="en-US" b="0" dirty="0" smtClean="0"/>
              <a:t>We provide text or speech input (e.g. typing into a </a:t>
            </a:r>
            <a:r>
              <a:rPr lang="en-US" b="0" dirty="0" err="1" smtClean="0"/>
              <a:t>chatbot</a:t>
            </a:r>
            <a:r>
              <a:rPr lang="en-US" b="0" dirty="0" smtClean="0"/>
              <a:t> interface or talking to a smart speaker).</a:t>
            </a:r>
          </a:p>
          <a:p>
            <a:pPr marL="171450" indent="-171450">
              <a:buFont typeface="Arial" panose="020B0604020202020204" pitchFamily="34" charset="0"/>
              <a:buChar char="•"/>
            </a:pPr>
            <a:r>
              <a:rPr lang="en-US" b="0" dirty="0" smtClean="0"/>
              <a:t>The machine converts the text/speech into a format it understands (e.g. converts speech to text and words to vectors). This helps in clustering and classifying different words.</a:t>
            </a:r>
          </a:p>
          <a:p>
            <a:pPr marL="171450" indent="-171450">
              <a:buFont typeface="Arial" panose="020B0604020202020204" pitchFamily="34" charset="0"/>
              <a:buChar char="•"/>
            </a:pPr>
            <a:r>
              <a:rPr lang="en-US" b="0" dirty="0" smtClean="0"/>
              <a:t>The</a:t>
            </a:r>
            <a:r>
              <a:rPr lang="en-US" b="0" baseline="0" dirty="0" smtClean="0"/>
              <a:t> machine then</a:t>
            </a:r>
            <a:r>
              <a:rPr lang="en-US" b="0" dirty="0" smtClean="0"/>
              <a:t> figures out the meaning and context using its own data.</a:t>
            </a:r>
            <a:r>
              <a:rPr lang="en-US" b="0" baseline="0" dirty="0" smtClean="0"/>
              <a:t> A</a:t>
            </a:r>
            <a:r>
              <a:rPr lang="en-US" b="0" dirty="0" smtClean="0"/>
              <a:t>n appropriate response is determined and converted to text or speech that we can understand, and dishes them</a:t>
            </a:r>
            <a:r>
              <a:rPr lang="en-US" b="0" baseline="0" dirty="0" smtClean="0"/>
              <a:t> out</a:t>
            </a:r>
            <a:r>
              <a:rPr lang="en-US" b="0" dirty="0" smtClean="0"/>
              <a:t> </a:t>
            </a:r>
          </a:p>
          <a:p>
            <a:pPr marL="0" indent="0">
              <a:buFont typeface="Arial" panose="020B0604020202020204" pitchFamily="34" charset="0"/>
              <a:buNone/>
            </a:pPr>
            <a:endParaRPr lang="en-US" b="0" dirty="0" smtClean="0"/>
          </a:p>
          <a:p>
            <a:pPr marL="0" indent="0">
              <a:buFont typeface="Arial" panose="020B0604020202020204" pitchFamily="34" charset="0"/>
              <a:buNone/>
            </a:pPr>
            <a:r>
              <a:rPr lang="en-US" b="0" dirty="0" smtClean="0"/>
              <a:t>Natural language processing is actually an umbrella term that includes two related methods: Natural Language Understanding and Natural Language Generation.</a:t>
            </a:r>
          </a:p>
          <a:p>
            <a:pPr marL="0" indent="0">
              <a:buFont typeface="Arial" panose="020B0604020202020204" pitchFamily="34" charset="0"/>
              <a:buNone/>
            </a:pPr>
            <a:r>
              <a:rPr lang="en-US" b="0" dirty="0" smtClean="0"/>
              <a:t>Natural language understanding (NLU) figures out the meaning behind text and speech. This involves taking unstructured text and speech input from humans and converting it to structured formats that machines can understand. When you ask Alexa for a weather report, for example, it uses natural language understanding to figure out what you’re saying.</a:t>
            </a:r>
          </a:p>
          <a:p>
            <a:pPr marL="0" indent="0">
              <a:buFont typeface="Arial" panose="020B0604020202020204" pitchFamily="34" charset="0"/>
              <a:buNone/>
            </a:pPr>
            <a:r>
              <a:rPr lang="en-US" b="0" dirty="0" smtClean="0"/>
              <a:t>Natural language generation (NLG) refers to computer-generated text and speech. NLG turns structured data into text and speech that humans can understand. Continuing our previous example, Alexa uses natural language generation when it responds ‘It is sunny today. Would you like to place an order for sunglasses?’</a:t>
            </a:r>
            <a:endParaRPr lang="en-IN" b="0" dirty="0"/>
          </a:p>
        </p:txBody>
      </p:sp>
    </p:spTree>
    <p:extLst>
      <p:ext uri="{BB962C8B-B14F-4D97-AF65-F5344CB8AC3E}">
        <p14:creationId xmlns:p14="http://schemas.microsoft.com/office/powerpoint/2010/main" val="3526384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 </a:t>
            </a:r>
            <a:r>
              <a:rPr lang="en-IN" dirty="0" smtClean="0"/>
              <a:t>https://image.ibb.co/kkaABL/NLP-768x356.png</a:t>
            </a:r>
            <a:endParaRPr lang="en-IN" dirty="0"/>
          </a:p>
        </p:txBody>
      </p:sp>
      <p:sp>
        <p:nvSpPr>
          <p:cNvPr id="4" name="Slide Number Placeholder 3"/>
          <p:cNvSpPr>
            <a:spLocks noGrp="1"/>
          </p:cNvSpPr>
          <p:nvPr>
            <p:ph type="sldNum" sz="quarter" idx="10"/>
          </p:nvPr>
        </p:nvSpPr>
        <p:spPr/>
        <p:txBody>
          <a:bodyPr/>
          <a:lstStyle/>
          <a:p>
            <a:fld id="{1E0CE80F-7902-4A02-B2C3-6915AADE4393}" type="slidenum">
              <a:rPr lang="en-IN" smtClean="0"/>
              <a:t>3</a:t>
            </a:fld>
            <a:endParaRPr lang="en-IN"/>
          </a:p>
        </p:txBody>
      </p:sp>
    </p:spTree>
    <p:extLst>
      <p:ext uri="{BB962C8B-B14F-4D97-AF65-F5344CB8AC3E}">
        <p14:creationId xmlns:p14="http://schemas.microsoft.com/office/powerpoint/2010/main" val="416626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Notes:</a:t>
            </a:r>
          </a:p>
          <a:p>
            <a:pPr>
              <a:lnSpc>
                <a:spcPct val="120000"/>
              </a:lnSpc>
            </a:pPr>
            <a:r>
              <a:rPr lang="en-US" sz="1200" dirty="0" smtClean="0">
                <a:latin typeface="Times New Roman" panose="02020603050405020304" pitchFamily="18" charset="0"/>
                <a:cs typeface="Times New Roman" panose="02020603050405020304" pitchFamily="18" charset="0"/>
              </a:rPr>
              <a:t>Machine Translation - is the process by which computer software is used to translate a text from one natural language to another </a:t>
            </a:r>
          </a:p>
          <a:p>
            <a:pPr>
              <a:lnSpc>
                <a:spcPct val="120000"/>
              </a:lnSpc>
            </a:pPr>
            <a:r>
              <a:rPr lang="en-US" sz="1200" dirty="0" smtClean="0">
                <a:latin typeface="Times New Roman" panose="02020603050405020304" pitchFamily="18" charset="0"/>
                <a:cs typeface="Times New Roman" panose="02020603050405020304" pitchFamily="18" charset="0"/>
              </a:rPr>
              <a:t>Speech Recognition - is the process by which a computer (or other type of machine) identifies spoken words</a:t>
            </a:r>
          </a:p>
          <a:p>
            <a:pPr>
              <a:lnSpc>
                <a:spcPct val="120000"/>
              </a:lnSpc>
            </a:pPr>
            <a:r>
              <a:rPr lang="en-US" sz="1200" dirty="0" smtClean="0">
                <a:latin typeface="Times New Roman" panose="02020603050405020304" pitchFamily="18" charset="0"/>
                <a:cs typeface="Times New Roman" panose="02020603050405020304" pitchFamily="18" charset="0"/>
              </a:rPr>
              <a:t>Sentiment Analysis - is the process of detecting positive or negative sentiment in text; often used by businesses to detect sentiment in social data, gauge brand reputation, and understand customers</a:t>
            </a:r>
          </a:p>
          <a:p>
            <a:pPr>
              <a:lnSpc>
                <a:spcPct val="120000"/>
              </a:lnSpc>
            </a:pPr>
            <a:r>
              <a:rPr lang="en-US" sz="1200" dirty="0" err="1" smtClean="0">
                <a:latin typeface="Times New Roman" panose="02020603050405020304" pitchFamily="18" charset="0"/>
                <a:cs typeface="Times New Roman" panose="02020603050405020304" pitchFamily="18" charset="0"/>
              </a:rPr>
              <a:t>Chatbot</a:t>
            </a:r>
            <a:r>
              <a:rPr lang="en-US" sz="1200" dirty="0" smtClean="0">
                <a:latin typeface="Times New Roman" panose="02020603050405020304" pitchFamily="18" charset="0"/>
                <a:cs typeface="Times New Roman" panose="02020603050405020304" pitchFamily="18" charset="0"/>
              </a:rPr>
              <a:t> - a </a:t>
            </a:r>
            <a:r>
              <a:rPr lang="en-US" sz="1200" dirty="0" err="1" smtClean="0">
                <a:latin typeface="Times New Roman" panose="02020603050405020304" pitchFamily="18" charset="0"/>
                <a:cs typeface="Times New Roman" panose="02020603050405020304" pitchFamily="18" charset="0"/>
              </a:rPr>
              <a:t>chatbot</a:t>
            </a:r>
            <a:r>
              <a:rPr lang="en-US" sz="1200" dirty="0" smtClean="0">
                <a:latin typeface="Times New Roman" panose="02020603050405020304" pitchFamily="18" charset="0"/>
                <a:cs typeface="Times New Roman" panose="02020603050405020304" pitchFamily="18" charset="0"/>
              </a:rPr>
              <a:t> is a software application used to conduct an on-line chat conversation via text or text-to-speech, in lieu of providing direct contact with a live human agent</a:t>
            </a:r>
          </a:p>
          <a:p>
            <a:pPr>
              <a:lnSpc>
                <a:spcPct val="120000"/>
              </a:lnSpc>
            </a:pPr>
            <a:r>
              <a:rPr lang="en-US" sz="1200" dirty="0" smtClean="0">
                <a:latin typeface="Times New Roman" panose="02020603050405020304" pitchFamily="18" charset="0"/>
                <a:cs typeface="Times New Roman" panose="02020603050405020304" pitchFamily="18" charset="0"/>
              </a:rPr>
              <a:t>Text Classifications - the process of categorizing the text into a group of words; by using NLP, text classification can automatically analyze text and then assign a set of predefined tags or categories based on its context</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Spam Detection - detect unsolicited, unwanted, and virus-infested email (called spam) and stop it from getting into email inboxes</a:t>
            </a:r>
          </a:p>
          <a:p>
            <a:pPr>
              <a:lnSpc>
                <a:spcPct val="120000"/>
              </a:lnSpc>
            </a:pPr>
            <a:endParaRPr lang="en-US" sz="1200" dirty="0" smtClean="0">
              <a:latin typeface="Times New Roman" panose="02020603050405020304" pitchFamily="18" charset="0"/>
              <a:cs typeface="Times New Roman" panose="02020603050405020304" pitchFamily="18" charset="0"/>
            </a:endParaRPr>
          </a:p>
          <a:p>
            <a:pPr>
              <a:lnSpc>
                <a:spcPct val="120000"/>
              </a:lnSpc>
            </a:pPr>
            <a:r>
              <a:rPr lang="en-IN" sz="1200" dirty="0" smtClean="0">
                <a:latin typeface="+mn-lt"/>
                <a:cs typeface="+mn-cs"/>
              </a:rPr>
              <a:t>The</a:t>
            </a:r>
            <a:r>
              <a:rPr lang="en-IN" sz="1200" baseline="0" dirty="0" smtClean="0">
                <a:latin typeface="+mn-lt"/>
                <a:cs typeface="+mn-cs"/>
              </a:rPr>
              <a:t> application aspects of NLP are vast and these just scratch the surface of what is yet to be discovered.</a:t>
            </a:r>
            <a:endParaRPr lang="en-US"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0CE80F-7902-4A02-B2C3-6915AADE4393}" type="slidenum">
              <a:rPr lang="en-IN" smtClean="0"/>
              <a:t>4</a:t>
            </a:fld>
            <a:endParaRPr lang="en-IN"/>
          </a:p>
        </p:txBody>
      </p:sp>
    </p:spTree>
    <p:extLst>
      <p:ext uri="{BB962C8B-B14F-4D97-AF65-F5344CB8AC3E}">
        <p14:creationId xmlns:p14="http://schemas.microsoft.com/office/powerpoint/2010/main" val="112637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a:t>
            </a:r>
            <a:r>
              <a:rPr lang="en-IN" b="0" baseline="0" dirty="0" smtClean="0"/>
              <a:t> https://ontotext.com/wp-content/uploads/2019/09/Text-Mining-and-Analytics_Technical-Solutions-Leveraging-Tailored-Text-Mining.svg</a:t>
            </a:r>
            <a:endParaRPr lang="en-IN" b="0" dirty="0"/>
          </a:p>
        </p:txBody>
      </p:sp>
    </p:spTree>
    <p:extLst>
      <p:ext uri="{BB962C8B-B14F-4D97-AF65-F5344CB8AC3E}">
        <p14:creationId xmlns:p14="http://schemas.microsoft.com/office/powerpoint/2010/main" val="649707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Notes:</a:t>
            </a:r>
          </a:p>
          <a:p>
            <a:r>
              <a:rPr lang="en-US" b="0" dirty="0" smtClean="0"/>
              <a:t>Banks may apply natural language processing to large volumes of text and speech data to extract information, gain insights, and streamline manual tasks. While time and cost savings are obvious benefits, the ability to identify key information (the proverbial needle in the haystack) can be a competitive difference maker.</a:t>
            </a:r>
          </a:p>
          <a:p>
            <a:r>
              <a:rPr lang="en-US" b="0" dirty="0" smtClean="0"/>
              <a:t>The three areas where banks are applying natural language processing</a:t>
            </a:r>
            <a:r>
              <a:rPr lang="en-US" b="0" baseline="0" dirty="0" smtClean="0"/>
              <a:t> are Intelligent Document Search, Investment Analysis, Customer Service &amp; Insights.</a:t>
            </a:r>
            <a:endParaRPr lang="en-US" b="0" dirty="0" smtClean="0"/>
          </a:p>
          <a:p>
            <a:endParaRPr lang="en-US" b="0" dirty="0" smtClean="0"/>
          </a:p>
          <a:p>
            <a:r>
              <a:rPr lang="en-US" b="0" u="sng" dirty="0" smtClean="0"/>
              <a:t>Intelligent Document Search</a:t>
            </a:r>
          </a:p>
          <a:p>
            <a:r>
              <a:rPr lang="en-US" b="0" u="none" dirty="0" smtClean="0"/>
              <a:t>JP Morgan Chase’s COIN (Contract Intelligence) software uses natural language processing to help the bank’s legal team search and review large volumes of legal documents.</a:t>
            </a:r>
          </a:p>
          <a:p>
            <a:r>
              <a:rPr lang="en-US" b="0" u="none" dirty="0" smtClean="0"/>
              <a:t>COIN can reportedly save the bank’s legal team 360,000 hours, or 15,000 days, of document search tasks per year. It can extract key data and clauses to help loan officers review commercial loan agreements, for example.</a:t>
            </a:r>
          </a:p>
          <a:p>
            <a:r>
              <a:rPr lang="en-US" b="0" u="none" dirty="0" smtClean="0"/>
              <a:t>COIN is apparently trained to recognize key information (attributes) within documents that the bank’s legal team flags as important. This enables the software to extract key information from documents that are structured differently. The bank claims it extracted 150 relevant attributes from 12,000 commercial credit agreements in seconds.</a:t>
            </a:r>
          </a:p>
          <a:p>
            <a:r>
              <a:rPr lang="en-US" b="0" u="none" dirty="0" smtClean="0"/>
              <a:t>The software’s workings are not public since it’s used internally. We can speculate that it could be powered by natural language processing (to search within documents), optical character recognition (to recognize characters in scanned documents), and machine learning (to classify &amp; cluster data within documents and to improve search algorithms over time).</a:t>
            </a:r>
          </a:p>
          <a:p>
            <a:r>
              <a:rPr lang="en-US" b="0" u="none" dirty="0" smtClean="0"/>
              <a:t>These methods can be applied to other banking activities. It can help banks extract types of customer data that they don’t have time to track. This data could help predict customer needs and identify cross-selling opportunities. It can also speed up Know Your Customer (KYC) processes that require document analysis, thereby making customer onboarding easier.</a:t>
            </a:r>
          </a:p>
          <a:p>
            <a:endParaRPr lang="en-US" b="0" u="none" dirty="0" smtClean="0"/>
          </a:p>
          <a:p>
            <a:r>
              <a:rPr lang="en-US" b="0" u="sng" dirty="0" smtClean="0"/>
              <a:t>Investment Analysis</a:t>
            </a:r>
          </a:p>
          <a:p>
            <a:r>
              <a:rPr lang="en-US" b="0" u="none" dirty="0" smtClean="0"/>
              <a:t>Securities research desks at banks are using natural language processing to find valuable insights within mountains of company reports and conference calls.</a:t>
            </a:r>
          </a:p>
          <a:p>
            <a:r>
              <a:rPr lang="en-US" b="0" u="none" dirty="0" smtClean="0"/>
              <a:t>Banks previously hired armies of analysts to comb through earnings reports and other filings and enter pertinent data into databases and valuation models.</a:t>
            </a:r>
          </a:p>
          <a:p>
            <a:r>
              <a:rPr lang="en-US" b="0" u="none" dirty="0" smtClean="0"/>
              <a:t>Now, banks are using natural language processing tools that ‘read’ hundreds of documents at a time and summarize key information for human analysts. Speech analysis tools can ‘listen’ to analyst conference calls to determine the tone and sentiment behind what company management is saying, which can provides insight for equity analysis. These tools are huge time savers and allow analysts to focus on alpha generation.</a:t>
            </a:r>
          </a:p>
          <a:p>
            <a:r>
              <a:rPr lang="en-US" b="0" u="none" dirty="0" smtClean="0"/>
              <a:t>Banks also use natural language processing for sentiment analysis. These tools analyze large volumes of news and social media posts to extract key insights, determine how a company is perceived, or track market reaction to significant events. These timely insights can inform analyst recommendations.</a:t>
            </a:r>
          </a:p>
          <a:p>
            <a:r>
              <a:rPr lang="en-US" b="0" u="none" dirty="0" smtClean="0"/>
              <a:t>Banks either use tools developed internally or by vendors. One vendor, </a:t>
            </a:r>
            <a:r>
              <a:rPr lang="en-US" b="0" u="none" dirty="0" err="1" smtClean="0"/>
              <a:t>Dataminr</a:t>
            </a:r>
            <a:r>
              <a:rPr lang="en-US" b="0" u="none" dirty="0" smtClean="0"/>
              <a:t>, claims to analyze social media and financial news to identify relevant information including unexpected news, emerging trends, or risks.</a:t>
            </a:r>
          </a:p>
          <a:p>
            <a:endParaRPr lang="en-US" b="0" u="none" dirty="0" smtClean="0"/>
          </a:p>
          <a:p>
            <a:r>
              <a:rPr lang="en-US" b="0" u="sng" dirty="0" smtClean="0"/>
              <a:t>Customer Service &amp; Insights</a:t>
            </a:r>
          </a:p>
          <a:p>
            <a:r>
              <a:rPr lang="en-US" b="0" u="none" dirty="0" smtClean="0"/>
              <a:t>Major banks are introducing some level of customer service automation through </a:t>
            </a:r>
            <a:r>
              <a:rPr lang="en-US" b="0" u="none" dirty="0" err="1" smtClean="0"/>
              <a:t>chatbots</a:t>
            </a:r>
            <a:r>
              <a:rPr lang="en-US" b="0" u="none" dirty="0" smtClean="0"/>
              <a:t>. In early 2019, Bank of America launched Erica, a mobile virtual assistant, which soon amassed over one million users through the </a:t>
            </a:r>
            <a:r>
              <a:rPr lang="en-US" b="0" u="none" dirty="0" err="1" smtClean="0"/>
              <a:t>BofA</a:t>
            </a:r>
            <a:r>
              <a:rPr lang="en-US" b="0" u="none" dirty="0" smtClean="0"/>
              <a:t> mobile app.</a:t>
            </a:r>
          </a:p>
          <a:p>
            <a:r>
              <a:rPr lang="en-US" b="0" u="none" dirty="0" smtClean="0"/>
              <a:t>Erica accepts voice and text commands and combines predictive analytics with natural language processing to help customers:</a:t>
            </a:r>
          </a:p>
          <a:p>
            <a:pPr marL="171450" indent="-171450">
              <a:buFont typeface="Arial" panose="020B0604020202020204" pitchFamily="34" charset="0"/>
              <a:buChar char="•"/>
            </a:pPr>
            <a:r>
              <a:rPr lang="en-US" b="0" u="none" dirty="0" smtClean="0"/>
              <a:t>Check balances and transfer money</a:t>
            </a:r>
          </a:p>
          <a:p>
            <a:pPr marL="171450" indent="-171450">
              <a:buFont typeface="Arial" panose="020B0604020202020204" pitchFamily="34" charset="0"/>
              <a:buChar char="•"/>
            </a:pPr>
            <a:r>
              <a:rPr lang="en-US" b="0" u="none" dirty="0" smtClean="0"/>
              <a:t>Searching for past transactions and account info on demand</a:t>
            </a:r>
          </a:p>
          <a:p>
            <a:pPr marL="171450" indent="-171450">
              <a:buFont typeface="Arial" panose="020B0604020202020204" pitchFamily="34" charset="0"/>
              <a:buChar char="•"/>
            </a:pPr>
            <a:r>
              <a:rPr lang="en-US" b="0" u="none" dirty="0" smtClean="0"/>
              <a:t>Track spending habits (probably using predictive analytics, which is a value-add that encourages more </a:t>
            </a:r>
            <a:r>
              <a:rPr lang="en-US" b="0" u="none" dirty="0" err="1" smtClean="0"/>
              <a:t>chatbot</a:t>
            </a:r>
            <a:r>
              <a:rPr lang="en-US" b="0" u="none" dirty="0" smtClean="0"/>
              <a:t> usage)</a:t>
            </a:r>
          </a:p>
          <a:p>
            <a:pPr marL="171450" indent="-171450">
              <a:buFont typeface="Arial" panose="020B0604020202020204" pitchFamily="34" charset="0"/>
              <a:buChar char="•"/>
            </a:pPr>
            <a:r>
              <a:rPr lang="en-US" b="0" u="none" dirty="0" smtClean="0"/>
              <a:t>Help customers manage recurring or late payments</a:t>
            </a:r>
          </a:p>
          <a:p>
            <a:endParaRPr lang="en-US" b="0" u="none" dirty="0" smtClean="0"/>
          </a:p>
          <a:p>
            <a:r>
              <a:rPr lang="en-US" b="0" u="none" dirty="0" err="1" smtClean="0"/>
              <a:t>Chatbots</a:t>
            </a:r>
            <a:r>
              <a:rPr lang="en-US" b="0" u="none" dirty="0" smtClean="0"/>
              <a:t> let customers access account information and perform basic transactions on their phone instead of using internet banking or visiting their local branch. Executing transactions through a clean </a:t>
            </a:r>
            <a:r>
              <a:rPr lang="en-US" b="0" u="none" dirty="0" err="1" smtClean="0"/>
              <a:t>chatbot</a:t>
            </a:r>
            <a:r>
              <a:rPr lang="en-US" b="0" u="none" dirty="0" smtClean="0"/>
              <a:t> interface may also take less time.</a:t>
            </a:r>
          </a:p>
          <a:p>
            <a:r>
              <a:rPr lang="en-US" b="0" u="none" dirty="0" smtClean="0"/>
              <a:t>A bigger win for banks will be using natural language processing for customer insights. Using methods related to intelligent document search and sentiment analysis described above, banks can better understand and predict customer needs and pain points. Sentiment analysis tools can monitor social media to see what people are saying about the bank. Document search tools can analyze feedback forms and customer information to respond to issues, offer tailored products, and increase customer retention.</a:t>
            </a:r>
            <a:endParaRPr lang="en-IN" b="0" u="none" dirty="0"/>
          </a:p>
        </p:txBody>
      </p:sp>
    </p:spTree>
    <p:extLst>
      <p:ext uri="{BB962C8B-B14F-4D97-AF65-F5344CB8AC3E}">
        <p14:creationId xmlns:p14="http://schemas.microsoft.com/office/powerpoint/2010/main" val="3619235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a:t>
            </a:r>
            <a:r>
              <a:rPr lang="en-IN" b="0" baseline="0" dirty="0" smtClean="0"/>
              <a:t> https://menafn.com/updates/pr/2020-04/02/G_c09de87e-9image_story.jpeg</a:t>
            </a:r>
          </a:p>
          <a:p>
            <a:endParaRPr lang="en-IN" b="0" baseline="0" dirty="0" smtClean="0"/>
          </a:p>
          <a:p>
            <a:r>
              <a:rPr lang="en-IN" b="1" baseline="0" dirty="0" smtClean="0"/>
              <a:t>Notes:</a:t>
            </a:r>
          </a:p>
          <a:p>
            <a:r>
              <a:rPr lang="en-US" b="0" dirty="0" smtClean="0"/>
              <a:t>Banking leaders realize that natural language processing can automate routine document analysis, research, and customer service.</a:t>
            </a:r>
          </a:p>
          <a:p>
            <a:r>
              <a:rPr lang="en-US" b="0" dirty="0" smtClean="0"/>
              <a:t>Cost savings are just the tip of the iceberg. By analyzing text and speech data more quickly and extracting more actionable insights on customers and the market, banks can serve customers better and make better investments. The potential for greater market share and income are the real difference makers.</a:t>
            </a:r>
          </a:p>
          <a:p>
            <a:r>
              <a:rPr lang="en-US" b="0" dirty="0" smtClean="0"/>
              <a:t>While we have not covered all possible use cases, banks can apply natural language techniques to any function that processes large volumes of text or speech data. There are numerous applications in compliance, risk management, or order execution, for example.</a:t>
            </a:r>
          </a:p>
          <a:p>
            <a:r>
              <a:rPr lang="en-US" b="0" dirty="0" smtClean="0"/>
              <a:t>Key considerations include whether to build AI and natural language processing tools in-house or to license software from an AI vendor. Building in-house requires data scientists, developers, and an organizational AI strategy. While this takes time, internally developed solutions might meet the bank’s needs better than a vendor product. In addition, data quality and availability across departments also have to be addressed.</a:t>
            </a:r>
          </a:p>
          <a:p>
            <a:r>
              <a:rPr lang="en-US" b="0" dirty="0" smtClean="0"/>
              <a:t>Given the broad range of banking activities that natural language processing can be applied to, banks that apply these solutions across departments are likely to see far greater returns on investment.</a:t>
            </a:r>
            <a:endParaRPr lang="en-IN" b="0" dirty="0"/>
          </a:p>
        </p:txBody>
      </p:sp>
    </p:spTree>
    <p:extLst>
      <p:ext uri="{BB962C8B-B14F-4D97-AF65-F5344CB8AC3E}">
        <p14:creationId xmlns:p14="http://schemas.microsoft.com/office/powerpoint/2010/main" val="2741563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17067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88419E-F53B-4C1A-B1CC-C82E9BB0F41B}"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96618-16F2-4BDE-8B2C-DDC12225D6D2}" type="slidenum">
              <a:rPr lang="en-IN" smtClean="0"/>
              <a:t>‹#›</a:t>
            </a:fld>
            <a:endParaRPr lang="en-IN"/>
          </a:p>
        </p:txBody>
      </p:sp>
    </p:spTree>
    <p:extLst>
      <p:ext uri="{BB962C8B-B14F-4D97-AF65-F5344CB8AC3E}">
        <p14:creationId xmlns:p14="http://schemas.microsoft.com/office/powerpoint/2010/main" val="91815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88419E-F53B-4C1A-B1CC-C82E9BB0F41B}"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96618-16F2-4BDE-8B2C-DDC12225D6D2}" type="slidenum">
              <a:rPr lang="en-IN" smtClean="0"/>
              <a:t>‹#›</a:t>
            </a:fld>
            <a:endParaRPr lang="en-IN"/>
          </a:p>
        </p:txBody>
      </p:sp>
    </p:spTree>
    <p:extLst>
      <p:ext uri="{BB962C8B-B14F-4D97-AF65-F5344CB8AC3E}">
        <p14:creationId xmlns:p14="http://schemas.microsoft.com/office/powerpoint/2010/main" val="422588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88419E-F53B-4C1A-B1CC-C82E9BB0F41B}"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96618-16F2-4BDE-8B2C-DDC12225D6D2}" type="slidenum">
              <a:rPr lang="en-IN" smtClean="0"/>
              <a:t>‹#›</a:t>
            </a:fld>
            <a:endParaRPr lang="en-IN"/>
          </a:p>
        </p:txBody>
      </p:sp>
    </p:spTree>
    <p:extLst>
      <p:ext uri="{BB962C8B-B14F-4D97-AF65-F5344CB8AC3E}">
        <p14:creationId xmlns:p14="http://schemas.microsoft.com/office/powerpoint/2010/main" val="346160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88419E-F53B-4C1A-B1CC-C82E9BB0F41B}"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96618-16F2-4BDE-8B2C-DDC12225D6D2}" type="slidenum">
              <a:rPr lang="en-IN" smtClean="0"/>
              <a:t>‹#›</a:t>
            </a:fld>
            <a:endParaRPr lang="en-IN"/>
          </a:p>
        </p:txBody>
      </p:sp>
    </p:spTree>
    <p:extLst>
      <p:ext uri="{BB962C8B-B14F-4D97-AF65-F5344CB8AC3E}">
        <p14:creationId xmlns:p14="http://schemas.microsoft.com/office/powerpoint/2010/main" val="174408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88419E-F53B-4C1A-B1CC-C82E9BB0F41B}"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96618-16F2-4BDE-8B2C-DDC12225D6D2}" type="slidenum">
              <a:rPr lang="en-IN" smtClean="0"/>
              <a:t>‹#›</a:t>
            </a:fld>
            <a:endParaRPr lang="en-IN"/>
          </a:p>
        </p:txBody>
      </p:sp>
    </p:spTree>
    <p:extLst>
      <p:ext uri="{BB962C8B-B14F-4D97-AF65-F5344CB8AC3E}">
        <p14:creationId xmlns:p14="http://schemas.microsoft.com/office/powerpoint/2010/main" val="41032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388419E-F53B-4C1A-B1CC-C82E9BB0F41B}"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96618-16F2-4BDE-8B2C-DDC12225D6D2}" type="slidenum">
              <a:rPr lang="en-IN" smtClean="0"/>
              <a:t>‹#›</a:t>
            </a:fld>
            <a:endParaRPr lang="en-IN"/>
          </a:p>
        </p:txBody>
      </p:sp>
    </p:spTree>
    <p:extLst>
      <p:ext uri="{BB962C8B-B14F-4D97-AF65-F5344CB8AC3E}">
        <p14:creationId xmlns:p14="http://schemas.microsoft.com/office/powerpoint/2010/main" val="172840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88419E-F53B-4C1A-B1CC-C82E9BB0F41B}" type="datetimeFigureOut">
              <a:rPr lang="en-IN" smtClean="0"/>
              <a:t>06-07-2021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96618-16F2-4BDE-8B2C-DDC12225D6D2}" type="slidenum">
              <a:rPr lang="en-IN" smtClean="0"/>
              <a:t>‹#›</a:t>
            </a:fld>
            <a:endParaRPr lang="en-IN"/>
          </a:p>
        </p:txBody>
      </p:sp>
    </p:spTree>
    <p:extLst>
      <p:ext uri="{BB962C8B-B14F-4D97-AF65-F5344CB8AC3E}">
        <p14:creationId xmlns:p14="http://schemas.microsoft.com/office/powerpoint/2010/main" val="96982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88419E-F53B-4C1A-B1CC-C82E9BB0F41B}" type="datetimeFigureOut">
              <a:rPr lang="en-IN" smtClean="0"/>
              <a:t>06-07-2021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96618-16F2-4BDE-8B2C-DDC12225D6D2}" type="slidenum">
              <a:rPr lang="en-IN" smtClean="0"/>
              <a:t>‹#›</a:t>
            </a:fld>
            <a:endParaRPr lang="en-IN"/>
          </a:p>
        </p:txBody>
      </p:sp>
    </p:spTree>
    <p:extLst>
      <p:ext uri="{BB962C8B-B14F-4D97-AF65-F5344CB8AC3E}">
        <p14:creationId xmlns:p14="http://schemas.microsoft.com/office/powerpoint/2010/main" val="65363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8419E-F53B-4C1A-B1CC-C82E9BB0F41B}" type="datetimeFigureOut">
              <a:rPr lang="en-IN" smtClean="0"/>
              <a:t>06-07-2021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96618-16F2-4BDE-8B2C-DDC12225D6D2}" type="slidenum">
              <a:rPr lang="en-IN" smtClean="0"/>
              <a:t>‹#›</a:t>
            </a:fld>
            <a:endParaRPr lang="en-IN"/>
          </a:p>
        </p:txBody>
      </p:sp>
    </p:spTree>
    <p:extLst>
      <p:ext uri="{BB962C8B-B14F-4D97-AF65-F5344CB8AC3E}">
        <p14:creationId xmlns:p14="http://schemas.microsoft.com/office/powerpoint/2010/main" val="148305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88419E-F53B-4C1A-B1CC-C82E9BB0F41B}"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96618-16F2-4BDE-8B2C-DDC12225D6D2}" type="slidenum">
              <a:rPr lang="en-IN" smtClean="0"/>
              <a:t>‹#›</a:t>
            </a:fld>
            <a:endParaRPr lang="en-IN"/>
          </a:p>
        </p:txBody>
      </p:sp>
    </p:spTree>
    <p:extLst>
      <p:ext uri="{BB962C8B-B14F-4D97-AF65-F5344CB8AC3E}">
        <p14:creationId xmlns:p14="http://schemas.microsoft.com/office/powerpoint/2010/main" val="249614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88419E-F53B-4C1A-B1CC-C82E9BB0F41B}"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96618-16F2-4BDE-8B2C-DDC12225D6D2}" type="slidenum">
              <a:rPr lang="en-IN" smtClean="0"/>
              <a:t>‹#›</a:t>
            </a:fld>
            <a:endParaRPr lang="en-IN"/>
          </a:p>
        </p:txBody>
      </p:sp>
    </p:spTree>
    <p:extLst>
      <p:ext uri="{BB962C8B-B14F-4D97-AF65-F5344CB8AC3E}">
        <p14:creationId xmlns:p14="http://schemas.microsoft.com/office/powerpoint/2010/main" val="111047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8419E-F53B-4C1A-B1CC-C82E9BB0F41B}" type="datetimeFigureOut">
              <a:rPr lang="en-IN" smtClean="0"/>
              <a:t>06-07-2021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96618-16F2-4BDE-8B2C-DDC12225D6D2}" type="slidenum">
              <a:rPr lang="en-IN" smtClean="0"/>
              <a:t>‹#›</a:t>
            </a:fld>
            <a:endParaRPr lang="en-IN"/>
          </a:p>
        </p:txBody>
      </p:sp>
    </p:spTree>
    <p:extLst>
      <p:ext uri="{BB962C8B-B14F-4D97-AF65-F5344CB8AC3E}">
        <p14:creationId xmlns:p14="http://schemas.microsoft.com/office/powerpoint/2010/main" val="2160520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3926" y="3878810"/>
            <a:ext cx="10050349" cy="1233477"/>
          </a:xfrm>
        </p:spPr>
        <p:txBody>
          <a:bodyPr>
            <a:noAutofit/>
          </a:bodyPr>
          <a:lstStyle/>
          <a:p>
            <a:r>
              <a:rPr lang="en-IN" sz="2800" dirty="0" smtClean="0">
                <a:latin typeface="Times New Roman" panose="02020603050405020304" pitchFamily="18" charset="0"/>
                <a:cs typeface="Times New Roman" panose="02020603050405020304" pitchFamily="18" charset="0"/>
              </a:rPr>
              <a:t>Text Analytics – Basics Of NLP</a:t>
            </a:r>
            <a:endParaRPr lang="en-IN" sz="2800" dirty="0">
              <a:latin typeface="Times New Roman" panose="02020603050405020304" pitchFamily="18" charset="0"/>
              <a:cs typeface="Times New Roman" panose="02020603050405020304" pitchFamily="18" charset="0"/>
            </a:endParaRPr>
          </a:p>
        </p:txBody>
      </p:sp>
      <p:pic>
        <p:nvPicPr>
          <p:cNvPr id="5" name="Content Placeholder 5">
            <a:extLst>
              <a:ext uri="{FF2B5EF4-FFF2-40B4-BE49-F238E27FC236}">
                <a16:creationId xmlns:a16="http://schemas.microsoft.com/office/drawing/2014/main" id="{F99DA5F7-E22D-41FD-BA1F-BEBB2F71C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799" y="643613"/>
            <a:ext cx="2692605" cy="3080961"/>
          </a:xfrm>
          <a:prstGeom prst="rect">
            <a:avLst/>
          </a:prstGeom>
        </p:spPr>
      </p:pic>
    </p:spTree>
    <p:extLst>
      <p:ext uri="{BB962C8B-B14F-4D97-AF65-F5344CB8AC3E}">
        <p14:creationId xmlns:p14="http://schemas.microsoft.com/office/powerpoint/2010/main" val="1852985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193"/>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a:t>
            </a:r>
            <a:r>
              <a:rPr lang="en-IN" sz="3600" dirty="0" smtClean="0">
                <a:latin typeface="Times New Roman" panose="02020603050405020304" pitchFamily="18" charset="0"/>
                <a:cs typeface="Times New Roman" panose="02020603050405020304" pitchFamily="18" charset="0"/>
              </a:rPr>
              <a:t>– Basics of </a:t>
            </a:r>
            <a:r>
              <a:rPr lang="en-IN" sz="3600" dirty="0">
                <a:latin typeface="Times New Roman" panose="02020603050405020304" pitchFamily="18" charset="0"/>
                <a:cs typeface="Times New Roman" panose="02020603050405020304" pitchFamily="18" charset="0"/>
              </a:rPr>
              <a:t>T</a:t>
            </a:r>
            <a:r>
              <a:rPr lang="en-IN" sz="3600" dirty="0" smtClean="0">
                <a:latin typeface="Times New Roman" panose="02020603050405020304" pitchFamily="18" charset="0"/>
                <a:cs typeface="Times New Roman" panose="02020603050405020304" pitchFamily="18" charset="0"/>
              </a:rPr>
              <a:t>ext Analytics</a:t>
            </a:r>
            <a:endParaRPr lang="en-IN" sz="3600" dirty="0"/>
          </a:p>
        </p:txBody>
      </p:sp>
      <p:sp>
        <p:nvSpPr>
          <p:cNvPr id="3" name="Content Placeholder 2"/>
          <p:cNvSpPr>
            <a:spLocks noGrp="1"/>
          </p:cNvSpPr>
          <p:nvPr>
            <p:ph idx="1"/>
          </p:nvPr>
        </p:nvSpPr>
        <p:spPr>
          <a:xfrm>
            <a:off x="838200" y="1704756"/>
            <a:ext cx="10515600" cy="4351338"/>
          </a:xfrm>
        </p:spPr>
        <p:txBody>
          <a:bodyPr>
            <a:no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Text Pre-Processing:</a:t>
            </a:r>
          </a:p>
          <a:p>
            <a:pPr>
              <a:lnSpc>
                <a:spcPct val="120000"/>
              </a:lnSpc>
            </a:pPr>
            <a:r>
              <a:rPr lang="en-IN" sz="2400" dirty="0" smtClean="0">
                <a:latin typeface="Times New Roman" panose="02020603050405020304" pitchFamily="18" charset="0"/>
                <a:cs typeface="Times New Roman" panose="02020603050405020304" pitchFamily="18" charset="0"/>
              </a:rPr>
              <a:t>Spell checking of data using </a:t>
            </a:r>
            <a:r>
              <a:rPr lang="en-IN" sz="2400" dirty="0" err="1" smtClean="0">
                <a:latin typeface="Times New Roman" panose="02020603050405020304" pitchFamily="18" charset="0"/>
                <a:cs typeface="Times New Roman" panose="02020603050405020304" pitchFamily="18" charset="0"/>
              </a:rPr>
              <a:t>TextBlob</a:t>
            </a:r>
            <a:r>
              <a:rPr lang="en-IN" sz="2400" dirty="0" smtClean="0">
                <a:latin typeface="Times New Roman" panose="02020603050405020304" pitchFamily="18" charset="0"/>
                <a:cs typeface="Times New Roman" panose="02020603050405020304" pitchFamily="18" charset="0"/>
              </a:rPr>
              <a:t>, a python library for textual data processing</a:t>
            </a:r>
          </a:p>
          <a:p>
            <a:pPr>
              <a:lnSpc>
                <a:spcPct val="120000"/>
              </a:lnSpc>
            </a:pPr>
            <a:r>
              <a:rPr lang="en-IN" sz="2400" dirty="0" smtClean="0">
                <a:latin typeface="Times New Roman" panose="02020603050405020304" pitchFamily="18" charset="0"/>
                <a:cs typeface="Times New Roman" panose="02020603050405020304" pitchFamily="18" charset="0"/>
              </a:rPr>
              <a:t>Splitting chunks of text data into tokens, the process which is regarded as tokenization, is undertaken using ‘regular expression’, NLTK and </a:t>
            </a:r>
            <a:r>
              <a:rPr lang="en-IN" sz="2400" dirty="0" err="1" smtClean="0">
                <a:latin typeface="Times New Roman" panose="02020603050405020304" pitchFamily="18" charset="0"/>
                <a:cs typeface="Times New Roman" panose="02020603050405020304" pitchFamily="18" charset="0"/>
              </a:rPr>
              <a:t>SpaCy</a:t>
            </a:r>
            <a:r>
              <a:rPr lang="en-IN" sz="2400" dirty="0" smtClean="0">
                <a:latin typeface="Times New Roman" panose="02020603050405020304" pitchFamily="18" charset="0"/>
                <a:cs typeface="Times New Roman" panose="02020603050405020304" pitchFamily="18" charset="0"/>
              </a:rPr>
              <a:t> libraries</a:t>
            </a:r>
          </a:p>
          <a:p>
            <a:pPr>
              <a:lnSpc>
                <a:spcPct val="120000"/>
              </a:lnSpc>
            </a:pPr>
            <a:r>
              <a:rPr lang="en-IN" sz="2400" dirty="0" smtClean="0">
                <a:latin typeface="Times New Roman" panose="02020603050405020304" pitchFamily="18" charset="0"/>
                <a:cs typeface="Times New Roman" panose="02020603050405020304" pitchFamily="18" charset="0"/>
              </a:rPr>
              <a:t>Stemming and lemmatization of text data utilizing Porter and Snowball stemmers for the former, and </a:t>
            </a:r>
            <a:r>
              <a:rPr lang="en-IN" sz="2400" dirty="0" err="1" smtClean="0">
                <a:latin typeface="Times New Roman" panose="02020603050405020304" pitchFamily="18" charset="0"/>
                <a:cs typeface="Times New Roman" panose="02020603050405020304" pitchFamily="18" charset="0"/>
              </a:rPr>
              <a:t>WordNetLemmatizer</a:t>
            </a:r>
            <a:r>
              <a:rPr lang="en-IN" sz="2400" dirty="0" smtClean="0">
                <a:latin typeface="Times New Roman" panose="02020603050405020304" pitchFamily="18" charset="0"/>
                <a:cs typeface="Times New Roman" panose="02020603050405020304" pitchFamily="18" charset="0"/>
              </a:rPr>
              <a:t> method for the latter all of which are available in the NLTK library</a:t>
            </a: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74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193"/>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a:t>
            </a:r>
            <a:r>
              <a:rPr lang="en-IN" sz="3600" dirty="0" smtClean="0">
                <a:latin typeface="Times New Roman" panose="02020603050405020304" pitchFamily="18" charset="0"/>
                <a:cs typeface="Times New Roman" panose="02020603050405020304" pitchFamily="18" charset="0"/>
              </a:rPr>
              <a:t>– Basics of </a:t>
            </a:r>
            <a:r>
              <a:rPr lang="en-IN" sz="3600" dirty="0">
                <a:latin typeface="Times New Roman" panose="02020603050405020304" pitchFamily="18" charset="0"/>
                <a:cs typeface="Times New Roman" panose="02020603050405020304" pitchFamily="18" charset="0"/>
              </a:rPr>
              <a:t>T</a:t>
            </a:r>
            <a:r>
              <a:rPr lang="en-IN" sz="3600" dirty="0" smtClean="0">
                <a:latin typeface="Times New Roman" panose="02020603050405020304" pitchFamily="18" charset="0"/>
                <a:cs typeface="Times New Roman" panose="02020603050405020304" pitchFamily="18" charset="0"/>
              </a:rPr>
              <a:t>ext Analytics</a:t>
            </a:r>
            <a:endParaRPr lang="en-IN" sz="3600" dirty="0"/>
          </a:p>
        </p:txBody>
      </p:sp>
      <p:sp>
        <p:nvSpPr>
          <p:cNvPr id="3" name="Content Placeholder 2"/>
          <p:cNvSpPr>
            <a:spLocks noGrp="1"/>
          </p:cNvSpPr>
          <p:nvPr>
            <p:ph idx="1"/>
          </p:nvPr>
        </p:nvSpPr>
        <p:spPr>
          <a:xfrm>
            <a:off x="838200" y="1704756"/>
            <a:ext cx="10515600" cy="4351338"/>
          </a:xfrm>
        </p:spPr>
        <p:txBody>
          <a:bodyPr>
            <a:no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Text Pre-Processing:</a:t>
            </a:r>
          </a:p>
          <a:p>
            <a:pPr>
              <a:lnSpc>
                <a:spcPct val="120000"/>
              </a:lnSpc>
            </a:pPr>
            <a:r>
              <a:rPr lang="en-IN" sz="2400" dirty="0">
                <a:latin typeface="Times New Roman" panose="02020603050405020304" pitchFamily="18" charset="0"/>
                <a:cs typeface="Times New Roman" panose="02020603050405020304" pitchFamily="18" charset="0"/>
              </a:rPr>
              <a:t>Tagging parts of speech by making use of appropriate methods in the NLTK and </a:t>
            </a:r>
            <a:r>
              <a:rPr lang="en-IN" sz="2400" dirty="0" err="1">
                <a:latin typeface="Times New Roman" panose="02020603050405020304" pitchFamily="18" charset="0"/>
                <a:cs typeface="Times New Roman" panose="02020603050405020304" pitchFamily="18" charset="0"/>
              </a:rPr>
              <a:t>SpaCy</a:t>
            </a:r>
            <a:r>
              <a:rPr lang="en-IN" sz="2400" dirty="0">
                <a:latin typeface="Times New Roman" panose="02020603050405020304" pitchFamily="18" charset="0"/>
                <a:cs typeface="Times New Roman" panose="02020603050405020304" pitchFamily="18" charset="0"/>
              </a:rPr>
              <a:t> libraries</a:t>
            </a:r>
          </a:p>
          <a:p>
            <a:pPr>
              <a:lnSpc>
                <a:spcPct val="120000"/>
              </a:lnSpc>
            </a:pPr>
            <a:r>
              <a:rPr lang="en-IN" sz="2400" dirty="0">
                <a:latin typeface="Times New Roman" panose="02020603050405020304" pitchFamily="18" charset="0"/>
                <a:cs typeface="Times New Roman" panose="02020603050405020304" pitchFamily="18" charset="0"/>
              </a:rPr>
              <a:t>Identifying and classifying the named entities into various pre-defined classes with the help of NLTK and </a:t>
            </a:r>
            <a:r>
              <a:rPr lang="en-IN" sz="2400" dirty="0" err="1">
                <a:latin typeface="Times New Roman" panose="02020603050405020304" pitchFamily="18" charset="0"/>
                <a:cs typeface="Times New Roman" panose="02020603050405020304" pitchFamily="18" charset="0"/>
              </a:rPr>
              <a:t>SpaCy</a:t>
            </a:r>
            <a:endParaRPr lang="en-IN"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193"/>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a:t>
            </a:r>
            <a:r>
              <a:rPr lang="en-IN" sz="3600" dirty="0" smtClean="0">
                <a:latin typeface="Times New Roman" panose="02020603050405020304" pitchFamily="18" charset="0"/>
                <a:cs typeface="Times New Roman" panose="02020603050405020304" pitchFamily="18" charset="0"/>
              </a:rPr>
              <a:t>– Basics of </a:t>
            </a:r>
            <a:r>
              <a:rPr lang="en-IN" sz="3600" dirty="0">
                <a:latin typeface="Times New Roman" panose="02020603050405020304" pitchFamily="18" charset="0"/>
                <a:cs typeface="Times New Roman" panose="02020603050405020304" pitchFamily="18" charset="0"/>
              </a:rPr>
              <a:t>T</a:t>
            </a:r>
            <a:r>
              <a:rPr lang="en-IN" sz="3600" dirty="0" smtClean="0">
                <a:latin typeface="Times New Roman" panose="02020603050405020304" pitchFamily="18" charset="0"/>
                <a:cs typeface="Times New Roman" panose="02020603050405020304" pitchFamily="18" charset="0"/>
              </a:rPr>
              <a:t>ext Analytics</a:t>
            </a:r>
            <a:endParaRPr lang="en-IN" sz="3600" dirty="0"/>
          </a:p>
        </p:txBody>
      </p:sp>
      <p:sp>
        <p:nvSpPr>
          <p:cNvPr id="3" name="Content Placeholder 2"/>
          <p:cNvSpPr>
            <a:spLocks noGrp="1"/>
          </p:cNvSpPr>
          <p:nvPr>
            <p:ph idx="1"/>
          </p:nvPr>
        </p:nvSpPr>
        <p:spPr>
          <a:xfrm>
            <a:off x="838200" y="1704756"/>
            <a:ext cx="10515600" cy="4351338"/>
          </a:xfrm>
        </p:spPr>
        <p:txBody>
          <a:bodyPr>
            <a:no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Data Ingestion Using APIs:</a:t>
            </a:r>
          </a:p>
          <a:p>
            <a:pPr>
              <a:lnSpc>
                <a:spcPct val="120000"/>
              </a:lnSpc>
            </a:pPr>
            <a:r>
              <a:rPr lang="en-IN" sz="2400" dirty="0" smtClean="0">
                <a:latin typeface="Times New Roman" panose="02020603050405020304" pitchFamily="18" charset="0"/>
                <a:cs typeface="Times New Roman" panose="02020603050405020304" pitchFamily="18" charset="0"/>
              </a:rPr>
              <a:t>Ingesting data from Twitter in the form of tweets and their authors with </a:t>
            </a:r>
            <a:r>
              <a:rPr lang="en-IN" sz="2400" dirty="0" err="1" smtClean="0">
                <a:latin typeface="Times New Roman" panose="02020603050405020304" pitchFamily="18" charset="0"/>
                <a:cs typeface="Times New Roman" panose="02020603050405020304" pitchFamily="18" charset="0"/>
              </a:rPr>
              <a:t>Tweepy</a:t>
            </a:r>
            <a:r>
              <a:rPr lang="en-IN"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open source </a:t>
            </a:r>
            <a:r>
              <a:rPr lang="en-US" sz="2400" dirty="0" smtClean="0">
                <a:latin typeface="Times New Roman" panose="02020603050405020304" pitchFamily="18" charset="0"/>
                <a:cs typeface="Times New Roman" panose="02020603050405020304" pitchFamily="18" charset="0"/>
              </a:rPr>
              <a:t>python </a:t>
            </a:r>
            <a:r>
              <a:rPr lang="en-US" sz="2400" dirty="0">
                <a:latin typeface="Times New Roman" panose="02020603050405020304" pitchFamily="18" charset="0"/>
                <a:cs typeface="Times New Roman" panose="02020603050405020304" pitchFamily="18" charset="0"/>
              </a:rPr>
              <a:t>package that gives </a:t>
            </a:r>
            <a:r>
              <a:rPr lang="en-US" sz="2400" dirty="0" smtClean="0">
                <a:latin typeface="Times New Roman" panose="02020603050405020304" pitchFamily="18" charset="0"/>
                <a:cs typeface="Times New Roman" panose="02020603050405020304" pitchFamily="18" charset="0"/>
              </a:rPr>
              <a:t>easy and </a:t>
            </a:r>
            <a:r>
              <a:rPr lang="en-US" sz="2400" dirty="0">
                <a:latin typeface="Times New Roman" panose="02020603050405020304" pitchFamily="18" charset="0"/>
                <a:cs typeface="Times New Roman" panose="02020603050405020304" pitchFamily="18" charset="0"/>
              </a:rPr>
              <a:t>convenient </a:t>
            </a:r>
            <a:r>
              <a:rPr lang="en-US" sz="2400" dirty="0" smtClean="0">
                <a:latin typeface="Times New Roman" panose="02020603050405020304" pitchFamily="18" charset="0"/>
                <a:cs typeface="Times New Roman" panose="02020603050405020304" pitchFamily="18" charset="0"/>
              </a:rPr>
              <a:t>access to the </a:t>
            </a:r>
            <a:r>
              <a:rPr lang="en-US" sz="2400" dirty="0">
                <a:latin typeface="Times New Roman" panose="02020603050405020304" pitchFamily="18" charset="0"/>
                <a:cs typeface="Times New Roman" panose="02020603050405020304" pitchFamily="18" charset="0"/>
              </a:rPr>
              <a:t>Twitter API </a:t>
            </a:r>
            <a:r>
              <a:rPr lang="en-US" sz="2400" dirty="0" smtClean="0">
                <a:latin typeface="Times New Roman" panose="02020603050405020304" pitchFamily="18" charset="0"/>
                <a:cs typeface="Times New Roman" panose="02020603050405020304" pitchFamily="18" charset="0"/>
              </a:rPr>
              <a:t>via python</a:t>
            </a:r>
            <a:endParaRPr lang="en-IN" sz="2400" dirty="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Collecting data using </a:t>
            </a:r>
            <a:r>
              <a:rPr lang="en-IN" sz="2400" dirty="0" err="1" smtClean="0">
                <a:latin typeface="Times New Roman" panose="02020603050405020304" pitchFamily="18" charset="0"/>
                <a:cs typeface="Times New Roman" panose="02020603050405020304" pitchFamily="18" charset="0"/>
              </a:rPr>
              <a:t>GoogleNews</a:t>
            </a:r>
            <a:r>
              <a:rPr lang="en-IN" sz="2400" dirty="0" smtClean="0">
                <a:latin typeface="Times New Roman" panose="02020603050405020304" pitchFamily="18" charset="0"/>
                <a:cs typeface="Times New Roman" panose="02020603050405020304" pitchFamily="18" charset="0"/>
              </a:rPr>
              <a:t> which aggregates news data from thousands of different publishers and magazines</a:t>
            </a:r>
            <a:endParaRPr lang="en-IN"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34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7411" y="2590967"/>
            <a:ext cx="10515600" cy="1325563"/>
          </a:xfrm>
        </p:spPr>
        <p:txBody>
          <a:bodyPr>
            <a:normAutofit/>
          </a:bodyPr>
          <a:lstStyle/>
          <a:p>
            <a:pPr algn="ctr"/>
            <a:r>
              <a:rPr lang="en-IN" sz="4800" dirty="0" smtClean="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21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813678"/>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Natural Language Processing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3388" y="1277957"/>
            <a:ext cx="5295005" cy="5432809"/>
          </a:xfrm>
        </p:spPr>
        <p:txBody>
          <a:bodyPr>
            <a:normAutofit/>
          </a:bodyPr>
          <a:lstStyle/>
          <a:p>
            <a:pPr>
              <a:lnSpc>
                <a:spcPct val="120000"/>
              </a:lnSpc>
            </a:pPr>
            <a:r>
              <a:rPr lang="en-US" sz="2400" dirty="0" smtClean="0">
                <a:latin typeface="Times New Roman" panose="02020603050405020304" pitchFamily="18" charset="0"/>
                <a:cs typeface="Times New Roman" panose="02020603050405020304" pitchFamily="18" charset="0"/>
              </a:rPr>
              <a:t>NLP is a branch of data science that consists of systematic processes for analyzing, understanding, and deriving information from the text data in a smart and efficient manner </a:t>
            </a:r>
          </a:p>
          <a:p>
            <a:pPr>
              <a:lnSpc>
                <a:spcPct val="120000"/>
              </a:lnSpc>
            </a:pPr>
            <a:r>
              <a:rPr lang="en-US" sz="2400" dirty="0" smtClean="0">
                <a:latin typeface="Times New Roman" panose="02020603050405020304" pitchFamily="18" charset="0"/>
                <a:cs typeface="Times New Roman" panose="02020603050405020304" pitchFamily="18" charset="0"/>
              </a:rPr>
              <a:t>Natural language processing is actually an umbrella term that includes two related methods: Natural Language Understanding and Natural Language Generation.</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3299" y="1859797"/>
            <a:ext cx="6284936" cy="3456122"/>
          </a:xfrm>
          <a:prstGeom prst="rect">
            <a:avLst/>
          </a:prstGeom>
        </p:spPr>
      </p:pic>
    </p:spTree>
    <p:extLst>
      <p:ext uri="{BB962C8B-B14F-4D97-AF65-F5344CB8AC3E}">
        <p14:creationId xmlns:p14="http://schemas.microsoft.com/office/powerpoint/2010/main" val="205607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64902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98994021"/>
              </p:ext>
            </p:extLst>
          </p:nvPr>
        </p:nvGraphicFramePr>
        <p:xfrm>
          <a:off x="2032000" y="114030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4041057" y="1828800"/>
            <a:ext cx="1297858" cy="646331"/>
          </a:xfrm>
          <a:prstGeom prst="rect">
            <a:avLst/>
          </a:prstGeom>
          <a:noFill/>
        </p:spPr>
        <p:txBody>
          <a:bodyPr wrap="square" rtlCol="0">
            <a:spAutoFit/>
          </a:bodyPr>
          <a:lstStyle/>
          <a:p>
            <a:pPr algn="ctr"/>
            <a:r>
              <a:rPr lang="en-IN" dirty="0" smtClean="0">
                <a:solidFill>
                  <a:schemeClr val="bg1"/>
                </a:solidFill>
              </a:rPr>
              <a:t>Machine Translation</a:t>
            </a:r>
            <a:endParaRPr lang="en-IN" dirty="0">
              <a:solidFill>
                <a:schemeClr val="bg1"/>
              </a:solidFill>
            </a:endParaRPr>
          </a:p>
        </p:txBody>
      </p:sp>
      <p:sp>
        <p:nvSpPr>
          <p:cNvPr id="5" name="TextBox 4"/>
          <p:cNvSpPr txBox="1"/>
          <p:nvPr/>
        </p:nvSpPr>
        <p:spPr>
          <a:xfrm>
            <a:off x="6946492" y="3664970"/>
            <a:ext cx="1047135" cy="369332"/>
          </a:xfrm>
          <a:prstGeom prst="rect">
            <a:avLst/>
          </a:prstGeom>
          <a:noFill/>
        </p:spPr>
        <p:txBody>
          <a:bodyPr wrap="square" rtlCol="0">
            <a:spAutoFit/>
          </a:bodyPr>
          <a:lstStyle/>
          <a:p>
            <a:pPr algn="ctr"/>
            <a:r>
              <a:rPr lang="en-IN" dirty="0" err="1" smtClean="0">
                <a:solidFill>
                  <a:schemeClr val="bg1"/>
                </a:solidFill>
              </a:rPr>
              <a:t>Chatbot</a:t>
            </a:r>
            <a:endParaRPr lang="en-IN" dirty="0">
              <a:solidFill>
                <a:schemeClr val="bg1"/>
              </a:solidFill>
            </a:endParaRPr>
          </a:p>
        </p:txBody>
      </p:sp>
      <p:sp>
        <p:nvSpPr>
          <p:cNvPr id="6" name="TextBox 5"/>
          <p:cNvSpPr txBox="1"/>
          <p:nvPr/>
        </p:nvSpPr>
        <p:spPr>
          <a:xfrm>
            <a:off x="3989437" y="5220927"/>
            <a:ext cx="1401097" cy="646331"/>
          </a:xfrm>
          <a:prstGeom prst="rect">
            <a:avLst/>
          </a:prstGeom>
          <a:noFill/>
        </p:spPr>
        <p:txBody>
          <a:bodyPr wrap="square" rtlCol="0">
            <a:spAutoFit/>
          </a:bodyPr>
          <a:lstStyle/>
          <a:p>
            <a:pPr algn="ctr"/>
            <a:r>
              <a:rPr lang="en-IN" dirty="0" smtClean="0">
                <a:solidFill>
                  <a:schemeClr val="bg1"/>
                </a:solidFill>
              </a:rPr>
              <a:t>Text Classification</a:t>
            </a:r>
            <a:endParaRPr lang="en-IN" dirty="0">
              <a:solidFill>
                <a:schemeClr val="bg1"/>
              </a:solidFill>
            </a:endParaRPr>
          </a:p>
        </p:txBody>
      </p:sp>
      <p:sp>
        <p:nvSpPr>
          <p:cNvPr id="7" name="Title 1"/>
          <p:cNvSpPr txBox="1">
            <a:spLocks/>
          </p:cNvSpPr>
          <p:nvPr/>
        </p:nvSpPr>
        <p:spPr>
          <a:xfrm>
            <a:off x="838200" y="365127"/>
            <a:ext cx="10515600" cy="8136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smtClean="0">
                <a:latin typeface="Times New Roman" panose="02020603050405020304" pitchFamily="18" charset="0"/>
                <a:cs typeface="Times New Roman" panose="02020603050405020304" pitchFamily="18" charset="0"/>
              </a:rPr>
              <a:t>Some Applications of NLP</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84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108" y="286640"/>
            <a:ext cx="10515600" cy="813678"/>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Components of NLP</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2059" y="1021831"/>
            <a:ext cx="5971765" cy="5950416"/>
          </a:xfrm>
        </p:spPr>
        <p:txBody>
          <a:bodyPr>
            <a:noAutofit/>
          </a:bodyPr>
          <a:lstStyle/>
          <a:p>
            <a:pPr>
              <a:lnSpc>
                <a:spcPct val="120000"/>
              </a:lnSpc>
            </a:pPr>
            <a:r>
              <a:rPr lang="en-US" sz="2000" dirty="0" smtClean="0">
                <a:latin typeface="Times New Roman" panose="02020603050405020304" pitchFamily="18" charset="0"/>
                <a:cs typeface="Times New Roman" panose="02020603050405020304" pitchFamily="18" charset="0"/>
              </a:rPr>
              <a:t>Lexical Analysis - with lexical analysis, we divide a whole chunk of text into paragraphs, sentences, and words; involves identifying and analyzing structure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of words</a:t>
            </a:r>
            <a:endParaRPr lang="en-US" sz="2000" dirty="0">
              <a:latin typeface="Times New Roman" panose="02020603050405020304" pitchFamily="18" charset="0"/>
              <a:cs typeface="Times New Roman" panose="02020603050405020304" pitchFamily="18" charset="0"/>
            </a:endParaRPr>
          </a:p>
          <a:p>
            <a:pPr>
              <a:lnSpc>
                <a:spcPct val="120000"/>
              </a:lnSpc>
            </a:pPr>
            <a:r>
              <a:rPr lang="en-US" sz="2000" dirty="0" smtClean="0">
                <a:latin typeface="Times New Roman" panose="02020603050405020304" pitchFamily="18" charset="0"/>
                <a:cs typeface="Times New Roman" panose="02020603050405020304" pitchFamily="18" charset="0"/>
              </a:rPr>
              <a:t>Syntactic Analysis - involves the analysis of words in a sentence for grammar and arranging words in a manner that shows the relationship among the words</a:t>
            </a:r>
          </a:p>
          <a:p>
            <a:pPr>
              <a:lnSpc>
                <a:spcPct val="120000"/>
              </a:lnSpc>
            </a:pPr>
            <a:r>
              <a:rPr lang="en-US" sz="2000" dirty="0" smtClean="0">
                <a:latin typeface="Times New Roman" panose="02020603050405020304" pitchFamily="18" charset="0"/>
                <a:cs typeface="Times New Roman" panose="02020603050405020304" pitchFamily="18" charset="0"/>
              </a:rPr>
              <a:t>Semantic Analysis - draws the exact meaning for the words, and it analyzes the text meaningfulness</a:t>
            </a:r>
          </a:p>
          <a:p>
            <a:pPr>
              <a:lnSpc>
                <a:spcPct val="120000"/>
              </a:lnSpc>
            </a:pPr>
            <a:r>
              <a:rPr lang="en-US" sz="2000" dirty="0" smtClean="0">
                <a:latin typeface="Times New Roman" panose="02020603050405020304" pitchFamily="18" charset="0"/>
                <a:cs typeface="Times New Roman" panose="02020603050405020304" pitchFamily="18" charset="0"/>
              </a:rPr>
              <a:t>Disclosure Integration - it takes into account the context of the text and considers the meaning of the sentence before it ends </a:t>
            </a:r>
          </a:p>
          <a:p>
            <a:pPr>
              <a:lnSpc>
                <a:spcPct val="120000"/>
              </a:lnSpc>
            </a:pPr>
            <a:r>
              <a:rPr lang="en-US" sz="2000" dirty="0" smtClean="0">
                <a:latin typeface="Times New Roman" panose="02020603050405020304" pitchFamily="18" charset="0"/>
                <a:cs typeface="Times New Roman" panose="02020603050405020304" pitchFamily="18" charset="0"/>
              </a:rPr>
              <a:t>Pragmatic Analysis - deals with overall communication and interpretation of language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824" y="1992483"/>
            <a:ext cx="6008176" cy="4009112"/>
          </a:xfrm>
          <a:prstGeom prst="rect">
            <a:avLst/>
          </a:prstGeom>
        </p:spPr>
      </p:pic>
    </p:spTree>
    <p:extLst>
      <p:ext uri="{BB962C8B-B14F-4D97-AF65-F5344CB8AC3E}">
        <p14:creationId xmlns:p14="http://schemas.microsoft.com/office/powerpoint/2010/main" val="58834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813678"/>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NLP In </a:t>
            </a:r>
            <a:r>
              <a:rPr lang="en-IN" sz="3600" dirty="0" smtClean="0">
                <a:latin typeface="Times New Roman" panose="02020603050405020304" pitchFamily="18" charset="0"/>
                <a:cs typeface="Times New Roman" panose="02020603050405020304" pitchFamily="18" charset="0"/>
              </a:rPr>
              <a:t>Banking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7625" y="1322024"/>
            <a:ext cx="10719412" cy="638978"/>
          </a:xfrm>
        </p:spPr>
        <p:txBody>
          <a:bodyPr>
            <a:normAutofit/>
          </a:bodyPr>
          <a:lstStyle/>
          <a:p>
            <a:pPr marL="0" indent="0">
              <a:lnSpc>
                <a:spcPct val="120000"/>
              </a:lnSpc>
              <a:buNone/>
            </a:pPr>
            <a:r>
              <a:rPr lang="en-IN" sz="2400" dirty="0" smtClean="0">
                <a:latin typeface="Times New Roman" panose="02020603050405020304" pitchFamily="18" charset="0"/>
                <a:cs typeface="Times New Roman" panose="02020603050405020304" pitchFamily="18" charset="0"/>
              </a:rPr>
              <a:t>Some applications of Natural Language Processing in Banking:</a:t>
            </a:r>
            <a:endParaRPr lang="en-IN" sz="24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484742" y="2203373"/>
            <a:ext cx="3249975" cy="3955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anose="02020603050405020304" pitchFamily="18" charset="0"/>
                <a:cs typeface="Times New Roman" panose="02020603050405020304" pitchFamily="18" charset="0"/>
              </a:rPr>
              <a:t>Intelligent Document </a:t>
            </a:r>
            <a:r>
              <a:rPr lang="en-US" b="1" dirty="0">
                <a:solidFill>
                  <a:schemeClr val="tx1"/>
                </a:solidFill>
                <a:latin typeface="Times New Roman" panose="02020603050405020304" pitchFamily="18" charset="0"/>
                <a:cs typeface="Times New Roman" panose="02020603050405020304" pitchFamily="18" charset="0"/>
              </a:rPr>
              <a:t>S</a:t>
            </a:r>
            <a:r>
              <a:rPr lang="en-US" b="1" dirty="0" smtClean="0">
                <a:solidFill>
                  <a:schemeClr val="tx1"/>
                </a:solidFill>
                <a:latin typeface="Times New Roman" panose="02020603050405020304" pitchFamily="18" charset="0"/>
                <a:cs typeface="Times New Roman" panose="02020603050405020304" pitchFamily="18" charset="0"/>
              </a:rPr>
              <a:t>earch: </a:t>
            </a:r>
          </a:p>
          <a:p>
            <a:pPr algn="ctr"/>
            <a:r>
              <a:rPr lang="en-US" dirty="0">
                <a:solidFill>
                  <a:schemeClr val="tx1"/>
                </a:solidFill>
                <a:latin typeface="Times New Roman" panose="02020603050405020304" pitchFamily="18" charset="0"/>
                <a:cs typeface="Times New Roman" panose="02020603050405020304" pitchFamily="18" charset="0"/>
              </a:rPr>
              <a:t>F</a:t>
            </a:r>
            <a:r>
              <a:rPr lang="en-US" dirty="0" smtClean="0">
                <a:solidFill>
                  <a:schemeClr val="tx1"/>
                </a:solidFill>
                <a:latin typeface="Times New Roman" panose="02020603050405020304" pitchFamily="18" charset="0"/>
                <a:cs typeface="Times New Roman" panose="02020603050405020304" pitchFamily="18" charset="0"/>
              </a:rPr>
              <a:t>inding relevant information in large volumes of scanned document.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4081750" y="2203373"/>
            <a:ext cx="3371160" cy="3955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anose="02020603050405020304" pitchFamily="18" charset="0"/>
                <a:cs typeface="Times New Roman" panose="02020603050405020304" pitchFamily="18" charset="0"/>
              </a:rPr>
              <a:t>Investment Analysis: </a:t>
            </a:r>
            <a:r>
              <a:rPr lang="en-US" dirty="0">
                <a:solidFill>
                  <a:schemeClr val="tx1"/>
                </a:solidFill>
                <a:latin typeface="Times New Roman" panose="02020603050405020304" pitchFamily="18" charset="0"/>
                <a:cs typeface="Times New Roman" panose="02020603050405020304" pitchFamily="18" charset="0"/>
              </a:rPr>
              <a:t>A</a:t>
            </a:r>
            <a:r>
              <a:rPr lang="en-US" dirty="0" smtClean="0">
                <a:solidFill>
                  <a:schemeClr val="tx1"/>
                </a:solidFill>
                <a:latin typeface="Times New Roman" panose="02020603050405020304" pitchFamily="18" charset="0"/>
                <a:cs typeface="Times New Roman" panose="02020603050405020304" pitchFamily="18" charset="0"/>
              </a:rPr>
              <a:t>utomating routine analysis of earnings reports and news so that analysts can focus on alpha generation.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7799943" y="2203373"/>
            <a:ext cx="3327094" cy="3955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anose="02020603050405020304" pitchFamily="18" charset="0"/>
                <a:cs typeface="Times New Roman" panose="02020603050405020304" pitchFamily="18" charset="0"/>
              </a:rPr>
              <a:t>Customer Service &amp; Insights: </a:t>
            </a:r>
          </a:p>
          <a:p>
            <a:pPr algn="ctr"/>
            <a:r>
              <a:rPr lang="en-US" dirty="0">
                <a:solidFill>
                  <a:schemeClr val="tx1"/>
                </a:solidFill>
                <a:latin typeface="Times New Roman" panose="02020603050405020304" pitchFamily="18" charset="0"/>
                <a:cs typeface="Times New Roman" panose="02020603050405020304" pitchFamily="18" charset="0"/>
              </a:rPr>
              <a:t>D</a:t>
            </a:r>
            <a:r>
              <a:rPr lang="en-US" dirty="0" smtClean="0">
                <a:solidFill>
                  <a:schemeClr val="tx1"/>
                </a:solidFill>
                <a:latin typeface="Times New Roman" panose="02020603050405020304" pitchFamily="18" charset="0"/>
                <a:cs typeface="Times New Roman" panose="02020603050405020304" pitchFamily="18" charset="0"/>
              </a:rPr>
              <a:t>eploying </a:t>
            </a:r>
            <a:r>
              <a:rPr lang="en-US" dirty="0" err="1" smtClean="0">
                <a:solidFill>
                  <a:schemeClr val="tx1"/>
                </a:solidFill>
                <a:latin typeface="Times New Roman" panose="02020603050405020304" pitchFamily="18" charset="0"/>
                <a:cs typeface="Times New Roman" panose="02020603050405020304" pitchFamily="18" charset="0"/>
              </a:rPr>
              <a:t>chatbots</a:t>
            </a:r>
            <a:r>
              <a:rPr lang="en-US" dirty="0" smtClean="0">
                <a:solidFill>
                  <a:schemeClr val="tx1"/>
                </a:solidFill>
                <a:latin typeface="Times New Roman" panose="02020603050405020304" pitchFamily="18" charset="0"/>
                <a:cs typeface="Times New Roman" panose="02020603050405020304" pitchFamily="18" charset="0"/>
              </a:rPr>
              <a:t> to answer customer queries and understand customer needs.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73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813678"/>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Unearthing Potential Of NLP In Banking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7566" y="1178805"/>
            <a:ext cx="5502941" cy="5960549"/>
          </a:xfrm>
        </p:spPr>
        <p:txBody>
          <a:bodyPr>
            <a:noAutofit/>
          </a:bodyPr>
          <a:lstStyle/>
          <a:p>
            <a:pPr>
              <a:lnSpc>
                <a:spcPct val="120000"/>
              </a:lnSpc>
            </a:pPr>
            <a:r>
              <a:rPr lang="en-US" sz="2200" dirty="0" smtClean="0">
                <a:latin typeface="Times New Roman" panose="02020603050405020304" pitchFamily="18" charset="0"/>
                <a:cs typeface="Times New Roman" panose="02020603050405020304" pitchFamily="18" charset="0"/>
              </a:rPr>
              <a:t>By analyzing text and speech data more quickly and extracting more actionable insights on customers and the market, banks can serve customers better and make better investments</a:t>
            </a:r>
          </a:p>
          <a:p>
            <a:pPr>
              <a:lnSpc>
                <a:spcPct val="120000"/>
              </a:lnSpc>
            </a:pPr>
            <a:r>
              <a:rPr lang="en-US" sz="2200" dirty="0" smtClean="0">
                <a:latin typeface="Times New Roman" panose="02020603050405020304" pitchFamily="18" charset="0"/>
                <a:cs typeface="Times New Roman" panose="02020603050405020304" pitchFamily="18" charset="0"/>
              </a:rPr>
              <a:t> The potential for greater market share and income are the real difference makers</a:t>
            </a:r>
          </a:p>
          <a:p>
            <a:pPr>
              <a:lnSpc>
                <a:spcPct val="120000"/>
              </a:lnSpc>
            </a:pPr>
            <a:r>
              <a:rPr lang="en-US" sz="2200" dirty="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anks may apply natural language techniques to any function that processes large volumes of text or speech data such as in compliance, risk management, order execution, and so 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747" y="1178805"/>
            <a:ext cx="5887272" cy="4696480"/>
          </a:xfrm>
          <a:prstGeom prst="rect">
            <a:avLst/>
          </a:prstGeom>
        </p:spPr>
      </p:pic>
    </p:spTree>
    <p:extLst>
      <p:ext uri="{BB962C8B-B14F-4D97-AF65-F5344CB8AC3E}">
        <p14:creationId xmlns:p14="http://schemas.microsoft.com/office/powerpoint/2010/main" val="31109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193"/>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a:t>
            </a:r>
            <a:r>
              <a:rPr lang="en-IN" sz="3600" dirty="0" smtClean="0">
                <a:latin typeface="Times New Roman" panose="02020603050405020304" pitchFamily="18" charset="0"/>
                <a:cs typeface="Times New Roman" panose="02020603050405020304" pitchFamily="18" charset="0"/>
              </a:rPr>
              <a:t>– Basics of </a:t>
            </a:r>
            <a:r>
              <a:rPr lang="en-IN" sz="3600" dirty="0">
                <a:latin typeface="Times New Roman" panose="02020603050405020304" pitchFamily="18" charset="0"/>
                <a:cs typeface="Times New Roman" panose="02020603050405020304" pitchFamily="18" charset="0"/>
              </a:rPr>
              <a:t>T</a:t>
            </a:r>
            <a:r>
              <a:rPr lang="en-IN" sz="3600" dirty="0" smtClean="0">
                <a:latin typeface="Times New Roman" panose="02020603050405020304" pitchFamily="18" charset="0"/>
                <a:cs typeface="Times New Roman" panose="02020603050405020304" pitchFamily="18" charset="0"/>
              </a:rPr>
              <a:t>ext Analytics</a:t>
            </a:r>
            <a:endParaRPr lang="en-IN" sz="3600" dirty="0"/>
          </a:p>
        </p:txBody>
      </p:sp>
      <p:sp>
        <p:nvSpPr>
          <p:cNvPr id="3" name="Content Placeholder 2"/>
          <p:cNvSpPr>
            <a:spLocks noGrp="1"/>
          </p:cNvSpPr>
          <p:nvPr>
            <p:ph idx="1"/>
          </p:nvPr>
        </p:nvSpPr>
        <p:spPr>
          <a:xfrm>
            <a:off x="838200" y="1704756"/>
            <a:ext cx="10515600" cy="4351338"/>
          </a:xfrm>
        </p:spPr>
        <p:txBody>
          <a:bodyPr>
            <a:no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Objective: </a:t>
            </a:r>
          </a:p>
          <a:p>
            <a:pPr marL="0" indent="0">
              <a:lnSpc>
                <a:spcPct val="120000"/>
              </a:lnSpc>
              <a:buNone/>
            </a:pPr>
            <a:r>
              <a:rPr lang="en-IN" sz="2400" dirty="0" smtClean="0">
                <a:latin typeface="Times New Roman" panose="02020603050405020304" pitchFamily="18" charset="0"/>
                <a:cs typeface="Times New Roman" panose="02020603050405020304" pitchFamily="18" charset="0"/>
              </a:rPr>
              <a:t>Exploring and conducting analysis on text data using existing as well as ingested data </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Dataset: </a:t>
            </a:r>
          </a:p>
          <a:p>
            <a:pPr marL="0" indent="0">
              <a:lnSpc>
                <a:spcPct val="120000"/>
              </a:lnSpc>
              <a:buNone/>
            </a:pPr>
            <a:r>
              <a:rPr lang="en-IN" sz="2400" dirty="0" smtClean="0">
                <a:latin typeface="Times New Roman" panose="02020603050405020304" pitchFamily="18" charset="0"/>
                <a:cs typeface="Times New Roman" panose="02020603050405020304" pitchFamily="18" charset="0"/>
              </a:rPr>
              <a:t>IMDB movie review dataset available in </a:t>
            </a:r>
            <a:r>
              <a:rPr lang="en-IN" sz="2400" dirty="0" err="1" smtClean="0">
                <a:latin typeface="Times New Roman" panose="02020603050405020304" pitchFamily="18" charset="0"/>
                <a:cs typeface="Times New Roman" panose="02020603050405020304" pitchFamily="18" charset="0"/>
              </a:rPr>
              <a:t>Kaggle</a:t>
            </a:r>
            <a:r>
              <a:rPr lang="en-IN" sz="2400" dirty="0" smtClean="0">
                <a:latin typeface="Times New Roman" panose="02020603050405020304" pitchFamily="18" charset="0"/>
                <a:cs typeface="Times New Roman" panose="02020603050405020304" pitchFamily="18" charset="0"/>
              </a:rPr>
              <a:t> has been made use of for our purpose, which comprises of both the review and the ratings assigned for several different movies.</a:t>
            </a: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405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193"/>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a:t>
            </a:r>
            <a:r>
              <a:rPr lang="en-IN" sz="3600" dirty="0" smtClean="0">
                <a:latin typeface="Times New Roman" panose="02020603050405020304" pitchFamily="18" charset="0"/>
                <a:cs typeface="Times New Roman" panose="02020603050405020304" pitchFamily="18" charset="0"/>
              </a:rPr>
              <a:t>– Basics of </a:t>
            </a:r>
            <a:r>
              <a:rPr lang="en-IN" sz="3600" dirty="0">
                <a:latin typeface="Times New Roman" panose="02020603050405020304" pitchFamily="18" charset="0"/>
                <a:cs typeface="Times New Roman" panose="02020603050405020304" pitchFamily="18" charset="0"/>
              </a:rPr>
              <a:t>T</a:t>
            </a:r>
            <a:r>
              <a:rPr lang="en-IN" sz="3600" dirty="0" smtClean="0">
                <a:latin typeface="Times New Roman" panose="02020603050405020304" pitchFamily="18" charset="0"/>
                <a:cs typeface="Times New Roman" panose="02020603050405020304" pitchFamily="18" charset="0"/>
              </a:rPr>
              <a:t>ext Analytics</a:t>
            </a:r>
            <a:endParaRPr lang="en-IN" sz="3600" dirty="0"/>
          </a:p>
        </p:txBody>
      </p:sp>
      <p:sp>
        <p:nvSpPr>
          <p:cNvPr id="3" name="Content Placeholder 2"/>
          <p:cNvSpPr>
            <a:spLocks noGrp="1"/>
          </p:cNvSpPr>
          <p:nvPr>
            <p:ph idx="1"/>
          </p:nvPr>
        </p:nvSpPr>
        <p:spPr>
          <a:xfrm>
            <a:off x="838200" y="1704756"/>
            <a:ext cx="10515600" cy="4351338"/>
          </a:xfrm>
        </p:spPr>
        <p:txBody>
          <a:bodyPr>
            <a:no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Data Handling:</a:t>
            </a:r>
          </a:p>
          <a:p>
            <a:pPr>
              <a:lnSpc>
                <a:spcPct val="120000"/>
              </a:lnSpc>
            </a:pPr>
            <a:r>
              <a:rPr lang="en-IN" sz="2400" dirty="0" smtClean="0">
                <a:latin typeface="Times New Roman" panose="02020603050405020304" pitchFamily="18" charset="0"/>
                <a:cs typeface="Times New Roman" panose="02020603050405020304" pitchFamily="18" charset="0"/>
              </a:rPr>
              <a:t>Handling of text and JSON files using built-in functions and python libraries</a:t>
            </a:r>
          </a:p>
          <a:p>
            <a:pPr>
              <a:lnSpc>
                <a:spcPct val="120000"/>
              </a:lnSpc>
            </a:pPr>
            <a:r>
              <a:rPr lang="en-IN" sz="2400" dirty="0" smtClean="0">
                <a:latin typeface="Times New Roman" panose="02020603050405020304" pitchFamily="18" charset="0"/>
                <a:cs typeface="Times New Roman" panose="02020603050405020304" pitchFamily="18" charset="0"/>
              </a:rPr>
              <a:t>Text manipulation using ‘regular expressions’ module</a:t>
            </a:r>
          </a:p>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Text Pre-Processing:</a:t>
            </a:r>
          </a:p>
          <a:p>
            <a:pPr>
              <a:lnSpc>
                <a:spcPct val="120000"/>
              </a:lnSpc>
            </a:pPr>
            <a:r>
              <a:rPr lang="en-IN" sz="2400" dirty="0" smtClean="0">
                <a:latin typeface="Times New Roman" panose="02020603050405020304" pitchFamily="18" charset="0"/>
                <a:cs typeface="Times New Roman" panose="02020603050405020304" pitchFamily="18" charset="0"/>
              </a:rPr>
              <a:t>Case conversion using built-in functions</a:t>
            </a:r>
          </a:p>
          <a:p>
            <a:pPr>
              <a:lnSpc>
                <a:spcPct val="120000"/>
              </a:lnSpc>
            </a:pPr>
            <a:r>
              <a:rPr lang="en-IN" sz="2400" dirty="0" smtClean="0">
                <a:latin typeface="Times New Roman" panose="02020603050405020304" pitchFamily="18" charset="0"/>
                <a:cs typeface="Times New Roman" panose="02020603050405020304" pitchFamily="18" charset="0"/>
              </a:rPr>
              <a:t>Removal of punctuations using ‘regular expressions’ and ‘string’ modules</a:t>
            </a:r>
          </a:p>
          <a:p>
            <a:pPr>
              <a:lnSpc>
                <a:spcPct val="120000"/>
              </a:lnSpc>
            </a:pPr>
            <a:r>
              <a:rPr lang="en-IN" sz="2400" dirty="0" smtClean="0">
                <a:latin typeface="Times New Roman" panose="02020603050405020304" pitchFamily="18" charset="0"/>
                <a:cs typeface="Times New Roman" panose="02020603050405020304" pitchFamily="18" charset="0"/>
              </a:rPr>
              <a:t>Dropping the stop words (those which do not impart any meaning to text) using NLTK library</a:t>
            </a:r>
          </a:p>
          <a:p>
            <a:pPr>
              <a:lnSpc>
                <a:spcPct val="120000"/>
              </a:lnSpc>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003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2176</Words>
  <Application>Microsoft Office PowerPoint</Application>
  <PresentationFormat>Widescreen</PresentationFormat>
  <Paragraphs>117</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Text Analytics – Basics Of NLP</vt:lpstr>
      <vt:lpstr>Natural Language Processing</vt:lpstr>
      <vt:lpstr>PowerPoint Presentation</vt:lpstr>
      <vt:lpstr>PowerPoint Presentation</vt:lpstr>
      <vt:lpstr>Components of NLP</vt:lpstr>
      <vt:lpstr>NLP In Banking</vt:lpstr>
      <vt:lpstr>Unearthing Potential Of NLP In Banking</vt:lpstr>
      <vt:lpstr>Python Case Study – Basics of Text Analytics</vt:lpstr>
      <vt:lpstr>Python Case Study – Basics of Text Analytics</vt:lpstr>
      <vt:lpstr>Python Case Study – Basics of Text Analytics</vt:lpstr>
      <vt:lpstr>Python Case Study – Basics of Text Analytics</vt:lpstr>
      <vt:lpstr>Python Case Study – Basics of Text Analytics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Analytics – for social media and blog data, on reviews, and for customer satisfaction scores</dc:title>
  <dc:creator>Windows User</dc:creator>
  <cp:lastModifiedBy>Windows User</cp:lastModifiedBy>
  <cp:revision>21</cp:revision>
  <dcterms:created xsi:type="dcterms:W3CDTF">2021-07-04T12:09:01Z</dcterms:created>
  <dcterms:modified xsi:type="dcterms:W3CDTF">2021-07-06T09:28:50Z</dcterms:modified>
</cp:coreProperties>
</file>