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son\Downloads\Hackathon%20fund%20analysi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kson\Downloads\Hackathon%20fund%20analysi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F&amp;O</a:t>
            </a:r>
            <a:r>
              <a:rPr lang="en-IN" baseline="0"/>
              <a:t> TRADERS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81657202627822E-2"/>
          <c:y val="0.24440196769726397"/>
          <c:w val="0.94882158336161526"/>
          <c:h val="0.45200067035778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'[Hackathon fund analysis data.xlsx]Sheet4'!$A$13</c:f>
              <c:strCache>
                <c:ptCount val="1"/>
                <c:pt idx="0">
                  <c:v>0- 10000 dep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data.xlsx]Sheet4'!$B$12:$G$12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data.xlsx]Sheet4'!$B$13:$G$13</c:f>
              <c:numCache>
                <c:formatCode>0%</c:formatCode>
                <c:ptCount val="6"/>
                <c:pt idx="0">
                  <c:v>0.64155251141552516</c:v>
                </c:pt>
                <c:pt idx="1">
                  <c:v>0.1860730593607306</c:v>
                </c:pt>
                <c:pt idx="2">
                  <c:v>7.1917808219178078E-2</c:v>
                </c:pt>
                <c:pt idx="3">
                  <c:v>5.3652968036529677E-2</c:v>
                </c:pt>
                <c:pt idx="4">
                  <c:v>3.6529680365296802E-2</c:v>
                </c:pt>
                <c:pt idx="5">
                  <c:v>1.0273972602739725E-2</c:v>
                </c:pt>
              </c:numCache>
            </c:numRef>
          </c:val>
        </c:ser>
        <c:ser>
          <c:idx val="1"/>
          <c:order val="1"/>
          <c:tx>
            <c:strRef>
              <c:f>'[Hackathon fund analysis data.xlsx]Sheet4'!$A$14</c:f>
              <c:strCache>
                <c:ptCount val="1"/>
                <c:pt idx="0">
                  <c:v>10000 to 25000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data.xlsx]Sheet4'!$B$12:$G$12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data.xlsx]Sheet4'!$B$14:$G$14</c:f>
              <c:numCache>
                <c:formatCode>0%</c:formatCode>
                <c:ptCount val="6"/>
                <c:pt idx="0">
                  <c:v>0.60087719298245612</c:v>
                </c:pt>
                <c:pt idx="1">
                  <c:v>0.21929824561403508</c:v>
                </c:pt>
                <c:pt idx="2">
                  <c:v>7.8947368421052627E-2</c:v>
                </c:pt>
                <c:pt idx="3">
                  <c:v>6.1403508771929821E-2</c:v>
                </c:pt>
                <c:pt idx="4">
                  <c:v>1.7543859649122806E-2</c:v>
                </c:pt>
                <c:pt idx="5">
                  <c:v>2.1929824561403508E-2</c:v>
                </c:pt>
              </c:numCache>
            </c:numRef>
          </c:val>
        </c:ser>
        <c:ser>
          <c:idx val="2"/>
          <c:order val="2"/>
          <c:tx>
            <c:strRef>
              <c:f>'[Hackathon fund analysis data.xlsx]Sheet4'!$A$15</c:f>
              <c:strCache>
                <c:ptCount val="1"/>
                <c:pt idx="0">
                  <c:v>25000 to 50000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data.xlsx]Sheet4'!$B$12:$G$12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data.xlsx]Sheet4'!$B$15:$G$15</c:f>
              <c:numCache>
                <c:formatCode>0%</c:formatCode>
                <c:ptCount val="6"/>
                <c:pt idx="0">
                  <c:v>0.50980392156862742</c:v>
                </c:pt>
                <c:pt idx="1">
                  <c:v>0.15686274509803921</c:v>
                </c:pt>
                <c:pt idx="2">
                  <c:v>0.15686274509803921</c:v>
                </c:pt>
                <c:pt idx="3">
                  <c:v>0.13725490196078433</c:v>
                </c:pt>
                <c:pt idx="4">
                  <c:v>2.9411764705882353E-2</c:v>
                </c:pt>
                <c:pt idx="5">
                  <c:v>9.8039215686274508E-3</c:v>
                </c:pt>
              </c:numCache>
            </c:numRef>
          </c:val>
        </c:ser>
        <c:ser>
          <c:idx val="3"/>
          <c:order val="3"/>
          <c:tx>
            <c:strRef>
              <c:f>'[Hackathon fund analysis data.xlsx]Sheet4'!$A$16</c:f>
              <c:strCache>
                <c:ptCount val="1"/>
                <c:pt idx="0">
                  <c:v>50000 to 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data.xlsx]Sheet4'!$B$12:$G$12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data.xlsx]Sheet4'!$B$16:$G$16</c:f>
              <c:numCache>
                <c:formatCode>0%</c:formatCode>
                <c:ptCount val="6"/>
                <c:pt idx="0">
                  <c:v>0.44</c:v>
                </c:pt>
                <c:pt idx="1">
                  <c:v>0.28000000000000003</c:v>
                </c:pt>
                <c:pt idx="2">
                  <c:v>0.08</c:v>
                </c:pt>
                <c:pt idx="3">
                  <c:v>0.16</c:v>
                </c:pt>
                <c:pt idx="4">
                  <c:v>0.04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'[Hackathon fund analysis data.xlsx]Sheet4'!$A$17</c:f>
              <c:strCache>
                <c:ptCount val="1"/>
                <c:pt idx="0">
                  <c:v>more than one lakh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data.xlsx]Sheet4'!$B$12:$G$12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data.xlsx]Sheet4'!$B$17:$G$17</c:f>
              <c:numCache>
                <c:formatCode>0%</c:formatCode>
                <c:ptCount val="6"/>
                <c:pt idx="0">
                  <c:v>0.72727272727272729</c:v>
                </c:pt>
                <c:pt idx="1">
                  <c:v>9.0909090909090912E-2</c:v>
                </c:pt>
                <c:pt idx="2">
                  <c:v>0.18181818181818182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8479008"/>
        <c:axId val="748481728"/>
      </c:barChart>
      <c:catAx>
        <c:axId val="74847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481728"/>
        <c:crosses val="autoZero"/>
        <c:auto val="1"/>
        <c:lblAlgn val="ctr"/>
        <c:lblOffset val="100"/>
        <c:noMultiLvlLbl val="0"/>
      </c:catAx>
      <c:valAx>
        <c:axId val="74848172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47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MIX</a:t>
            </a:r>
            <a:r>
              <a:rPr lang="en-IN" baseline="0"/>
              <a:t> TRADERS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81657202627822E-2"/>
          <c:y val="0.24440196769726397"/>
          <c:w val="0.94882158336161526"/>
          <c:h val="0.45200067035778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'[Hackathon fund analysis data.xlsx]Sheet4'!$A$23</c:f>
              <c:strCache>
                <c:ptCount val="1"/>
                <c:pt idx="0">
                  <c:v>0- 10000 dep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data.xlsx]Sheet4'!$B$22:$G$22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data.xlsx]Sheet4'!$B$23:$G$23</c:f>
              <c:numCache>
                <c:formatCode>0%</c:formatCode>
                <c:ptCount val="6"/>
                <c:pt idx="0">
                  <c:v>0.20212765957446807</c:v>
                </c:pt>
                <c:pt idx="1">
                  <c:v>0.28368794326241137</c:v>
                </c:pt>
                <c:pt idx="2">
                  <c:v>0.1773049645390071</c:v>
                </c:pt>
                <c:pt idx="3">
                  <c:v>0.14893617021276595</c:v>
                </c:pt>
                <c:pt idx="4">
                  <c:v>0.13120567375886524</c:v>
                </c:pt>
                <c:pt idx="5">
                  <c:v>5.6737588652482268E-2</c:v>
                </c:pt>
              </c:numCache>
            </c:numRef>
          </c:val>
        </c:ser>
        <c:ser>
          <c:idx val="1"/>
          <c:order val="1"/>
          <c:tx>
            <c:strRef>
              <c:f>'[Hackathon fund analysis data.xlsx]Sheet4'!$A$24</c:f>
              <c:strCache>
                <c:ptCount val="1"/>
                <c:pt idx="0">
                  <c:v>10000 to 25000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data.xlsx]Sheet4'!$B$22:$G$22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data.xlsx]Sheet4'!$B$24:$G$24</c:f>
              <c:numCache>
                <c:formatCode>0%</c:formatCode>
                <c:ptCount val="6"/>
                <c:pt idx="0">
                  <c:v>0.17808219178082191</c:v>
                </c:pt>
                <c:pt idx="1">
                  <c:v>0.26027397260273971</c:v>
                </c:pt>
                <c:pt idx="2">
                  <c:v>0.34246575342465752</c:v>
                </c:pt>
                <c:pt idx="3">
                  <c:v>9.5890410958904104E-2</c:v>
                </c:pt>
                <c:pt idx="4">
                  <c:v>8.2191780821917804E-2</c:v>
                </c:pt>
                <c:pt idx="5">
                  <c:v>4.1095890410958902E-2</c:v>
                </c:pt>
              </c:numCache>
            </c:numRef>
          </c:val>
        </c:ser>
        <c:ser>
          <c:idx val="2"/>
          <c:order val="2"/>
          <c:tx>
            <c:strRef>
              <c:f>'[Hackathon fund analysis data.xlsx]Sheet4'!$A$25</c:f>
              <c:strCache>
                <c:ptCount val="1"/>
                <c:pt idx="0">
                  <c:v>25000 to 50000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data.xlsx]Sheet4'!$B$22:$G$22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data.xlsx]Sheet4'!$B$25:$G$25</c:f>
              <c:numCache>
                <c:formatCode>0%</c:formatCode>
                <c:ptCount val="6"/>
                <c:pt idx="0">
                  <c:v>0.18421052631578946</c:v>
                </c:pt>
                <c:pt idx="1">
                  <c:v>0.28947368421052633</c:v>
                </c:pt>
                <c:pt idx="2">
                  <c:v>0.21052631578947367</c:v>
                </c:pt>
                <c:pt idx="3">
                  <c:v>0.13157894736842105</c:v>
                </c:pt>
                <c:pt idx="4">
                  <c:v>0.13157894736842105</c:v>
                </c:pt>
                <c:pt idx="5">
                  <c:v>5.2631578947368418E-2</c:v>
                </c:pt>
              </c:numCache>
            </c:numRef>
          </c:val>
        </c:ser>
        <c:ser>
          <c:idx val="3"/>
          <c:order val="3"/>
          <c:tx>
            <c:strRef>
              <c:f>'[Hackathon fund analysis data.xlsx]Sheet4'!$A$26</c:f>
              <c:strCache>
                <c:ptCount val="1"/>
                <c:pt idx="0">
                  <c:v>50000 to 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data.xlsx]Sheet4'!$B$22:$G$22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data.xlsx]Sheet4'!$B$26:$G$26</c:f>
              <c:numCache>
                <c:formatCode>0%</c:formatCode>
                <c:ptCount val="6"/>
                <c:pt idx="0">
                  <c:v>5.5555555555555552E-2</c:v>
                </c:pt>
                <c:pt idx="1">
                  <c:v>0.55555555555555558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5.5555555555555552E-2</c:v>
                </c:pt>
                <c:pt idx="5">
                  <c:v>0.1111111111111111</c:v>
                </c:pt>
              </c:numCache>
            </c:numRef>
          </c:val>
        </c:ser>
        <c:ser>
          <c:idx val="4"/>
          <c:order val="4"/>
          <c:tx>
            <c:strRef>
              <c:f>'[Hackathon fund analysis data.xlsx]Sheet4'!$A$27</c:f>
              <c:strCache>
                <c:ptCount val="1"/>
                <c:pt idx="0">
                  <c:v>more than one lakh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'[Hackathon fund analysis data.xlsx]Sheet4'!$B$22:$G$22</c:f>
              <c:strCache>
                <c:ptCount val="6"/>
                <c:pt idx="0">
                  <c:v>one month</c:v>
                </c:pt>
                <c:pt idx="1">
                  <c:v>two month</c:v>
                </c:pt>
                <c:pt idx="2">
                  <c:v>three months</c:v>
                </c:pt>
                <c:pt idx="3">
                  <c:v>four months</c:v>
                </c:pt>
                <c:pt idx="4">
                  <c:v>five months</c:v>
                </c:pt>
                <c:pt idx="5">
                  <c:v>six months</c:v>
                </c:pt>
              </c:strCache>
            </c:strRef>
          </c:cat>
          <c:val>
            <c:numRef>
              <c:f>'[Hackathon fund analysis data.xlsx]Sheet4'!$B$27:$G$27</c:f>
              <c:numCache>
                <c:formatCode>0%</c:formatCode>
                <c:ptCount val="6"/>
                <c:pt idx="0">
                  <c:v>0.27272727272727271</c:v>
                </c:pt>
                <c:pt idx="1">
                  <c:v>0.27272727272727271</c:v>
                </c:pt>
                <c:pt idx="2">
                  <c:v>9.0909090909090912E-2</c:v>
                </c:pt>
                <c:pt idx="3">
                  <c:v>0.18181818181818182</c:v>
                </c:pt>
                <c:pt idx="4">
                  <c:v>9.0909090909090912E-2</c:v>
                </c:pt>
                <c:pt idx="5">
                  <c:v>9.0909090909090912E-2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9672480"/>
        <c:axId val="989667040"/>
      </c:barChart>
      <c:catAx>
        <c:axId val="9896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667040"/>
        <c:crosses val="autoZero"/>
        <c:auto val="1"/>
        <c:lblAlgn val="ctr"/>
        <c:lblOffset val="100"/>
        <c:noMultiLvlLbl val="0"/>
      </c:catAx>
      <c:valAx>
        <c:axId val="9896670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67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646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2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60cf1c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60cf1c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0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460cf1c0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460cf1c0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9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60cf1c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60cf1c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28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01ac5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01ac5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6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01ac5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01ac5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09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01ac5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01ac5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01ac5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01ac5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15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60cf1c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60cf1c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1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60cf1c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60cf1c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18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60cf1c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60cf1c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0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Team Optimus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1724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Pawan K Patidar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Madhu Goyal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Sanjeev Jaiswal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Manan Gandhi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Raja Chadokar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924" y="162250"/>
            <a:ext cx="2426102" cy="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Technology stack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435" y="111950"/>
            <a:ext cx="1965814" cy="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08878" y="1345580"/>
            <a:ext cx="8430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SSO with 3</a:t>
            </a:r>
            <a:r>
              <a:rPr lang="en-IN" baseline="30000" dirty="0" smtClean="0"/>
              <a:t>rd</a:t>
            </a:r>
            <a:r>
              <a:rPr lang="en-IN" dirty="0" smtClean="0"/>
              <a:t> party’s to enable single click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of orders placed/positions/</a:t>
            </a:r>
            <a:r>
              <a:rPr lang="en-IN" dirty="0" err="1" smtClean="0"/>
              <a:t>holidngs</a:t>
            </a:r>
            <a:r>
              <a:rPr lang="en-IN" dirty="0" smtClean="0"/>
              <a:t> along with </a:t>
            </a:r>
            <a:r>
              <a:rPr lang="en-IN" dirty="0" err="1" smtClean="0"/>
              <a:t>reco</a:t>
            </a:r>
            <a:r>
              <a:rPr lang="en-IN" dirty="0" smtClean="0"/>
              <a:t> of the systems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Customisation in holdings &amp; positions 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Using tools like signal R to notify client and making them aware</a:t>
            </a:r>
            <a:br>
              <a:rPr lang="en-IN" dirty="0" smtClean="0"/>
            </a:br>
            <a:r>
              <a:rPr lang="en-IN" dirty="0" smtClean="0"/>
              <a:t>push notification API’s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775" y="162250"/>
            <a:ext cx="1837051" cy="3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/>
              <a:t>Triggering Habit Formation: Simplifying Client Activation</a:t>
            </a:r>
            <a:endParaRPr sz="240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575" y="162250"/>
            <a:ext cx="1837051" cy="3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8676" y="1153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Data </a:t>
            </a:r>
            <a:r>
              <a:rPr lang="en-GB" sz="1800" dirty="0" smtClean="0"/>
              <a:t>Analysis on Client’s lifecycle in Swastika based on first deposit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8" y="688031"/>
            <a:ext cx="6457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8676" y="1153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Data </a:t>
            </a:r>
            <a:r>
              <a:rPr lang="en-GB" sz="1800" dirty="0" smtClean="0"/>
              <a:t>Analysis on Client’s lifecycle in Swastika based on first deposit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8" y="509612"/>
            <a:ext cx="7794436" cy="207236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409734"/>
              </p:ext>
            </p:extLst>
          </p:nvPr>
        </p:nvGraphicFramePr>
        <p:xfrm>
          <a:off x="260195" y="2653990"/>
          <a:ext cx="8244468" cy="22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8676" y="26121"/>
            <a:ext cx="8520600" cy="496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1800" dirty="0" smtClean="0"/>
              <a:t>Problem Statement</a:t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1. Client depositing funds between 0 – 10k are 41% and not depositing any funds is      also almost 43%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2. most of client (almost 72% ) trading only in equity remain active for almost 1 month</a:t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3.  </a:t>
            </a:r>
            <a:r>
              <a:rPr lang="en-IN" sz="1800" dirty="0"/>
              <a:t>most of client (almost </a:t>
            </a:r>
            <a:r>
              <a:rPr lang="en-IN" sz="1800" dirty="0" smtClean="0"/>
              <a:t>65% ) trading </a:t>
            </a:r>
            <a:r>
              <a:rPr lang="en-IN" sz="1800" dirty="0"/>
              <a:t>only in equity remain active for almost 1 </a:t>
            </a:r>
            <a:r>
              <a:rPr lang="en-IN" sz="1800" dirty="0" smtClean="0"/>
              <a:t>month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31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8676" y="855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Data </a:t>
            </a:r>
            <a:r>
              <a:rPr lang="en-GB" sz="1800" dirty="0" smtClean="0"/>
              <a:t>Analysis on Client’s lifecycle in Swastika based on first deposit</a:t>
            </a:r>
            <a:endParaRPr sz="1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80730"/>
              </p:ext>
            </p:extLst>
          </p:nvPr>
        </p:nvGraphicFramePr>
        <p:xfrm>
          <a:off x="223024" y="929268"/>
          <a:ext cx="8742556" cy="262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36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Solution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57250" lvl="1" indent="-285750">
              <a:buSzPts val="1800"/>
            </a:pPr>
            <a:r>
              <a:rPr lang="en-IN" dirty="0" smtClean="0">
                <a:solidFill>
                  <a:schemeClr val="tx1"/>
                </a:solidFill>
              </a:rPr>
              <a:t>For setup Moment: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Offers on Fund deposit.</a:t>
            </a:r>
          </a:p>
          <a:p>
            <a:pPr marL="571500" lvl="1" indent="0">
              <a:buSzPts val="1800"/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71500" lvl="1" indent="0">
              <a:buSzPts val="1800"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857250" lvl="1" indent="-285750">
              <a:buSzPts val="1800"/>
            </a:pPr>
            <a:r>
              <a:rPr lang="en-IN" dirty="0" smtClean="0">
                <a:solidFill>
                  <a:schemeClr val="tx1"/>
                </a:solidFill>
              </a:rPr>
              <a:t>Mini PMS (Portfolio management service):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Customised your portfolio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Invest in our recommended baskets (based on our fund allocation </a:t>
            </a:r>
            <a:r>
              <a:rPr lang="en-IN" dirty="0" err="1" smtClean="0">
                <a:solidFill>
                  <a:schemeClr val="tx1"/>
                </a:solidFill>
              </a:rPr>
              <a:t>algorithim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435" y="111950"/>
            <a:ext cx="1965814" cy="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79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Offers on fund deposit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435" y="111950"/>
            <a:ext cx="1965814" cy="3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4" y="893042"/>
            <a:ext cx="6155472" cy="41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Mini PMS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435" y="111950"/>
            <a:ext cx="1965814" cy="33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2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112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Proxima Nova</vt:lpstr>
      <vt:lpstr>Arial</vt:lpstr>
      <vt:lpstr>Spearmint</vt:lpstr>
      <vt:lpstr>Team Optimus</vt:lpstr>
      <vt:lpstr>Triggering Habit Formation: Simplifying Client Activation</vt:lpstr>
      <vt:lpstr>Data Analysis on Client’s lifecycle in Swastika based on first deposit</vt:lpstr>
      <vt:lpstr>Data Analysis on Client’s lifecycle in Swastika based on first deposit</vt:lpstr>
      <vt:lpstr>Problem Statement  1. Client depositing funds between 0 – 10k are 41% and not depositing any funds is      also almost 43%   2. most of client (almost 72% ) trading only in equity remain active for almost 1 month  3.  most of client (almost 65% ) trading only in equity remain active for almost 1 month</vt:lpstr>
      <vt:lpstr>Data Analysis on Client’s lifecycle in Swastika based on first deposit</vt:lpstr>
      <vt:lpstr>The Solution</vt:lpstr>
      <vt:lpstr>Offers on fund deposit  </vt:lpstr>
      <vt:lpstr>Mini PMS</vt:lpstr>
      <vt:lpstr>Technology stack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&lt;&lt;Team Name&gt;&gt;</dc:title>
  <cp:lastModifiedBy>Microsoft account</cp:lastModifiedBy>
  <cp:revision>24</cp:revision>
  <dcterms:modified xsi:type="dcterms:W3CDTF">2024-02-25T11:17:59Z</dcterms:modified>
</cp:coreProperties>
</file>