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Inter"/>
      <p:regular r:id="rId23"/>
      <p:bold r:id="rId24"/>
    </p:embeddedFont>
    <p:embeddedFont>
      <p:font typeface="Helvetica Neue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isyinhODT5rHAqAercopftiBfv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4B000B7-8610-4E13-A958-F720DC379095}">
  <a:tblStyle styleId="{D4B000B7-8610-4E13-A958-F720DC37909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Inter-bold.fntdata"/><Relationship Id="rId23" Type="http://schemas.openxmlformats.org/officeDocument/2006/relationships/font" Target="fonts/Inter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5" Type="http://schemas.openxmlformats.org/officeDocument/2006/relationships/font" Target="fonts/Robo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Lato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c/rsna-pneumonia-detection-challenge/overview/acknowledgement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AIML CAPSTONE PROJECT</a:t>
            </a:r>
            <a:br>
              <a:rPr b="1" lang="en-IN"/>
            </a:br>
            <a:r>
              <a:rPr b="1" lang="en-IN"/>
              <a:t>Pneumonia Detection Challenge</a:t>
            </a:r>
            <a:endParaRPr b="1"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 Mentor: </a:t>
            </a:r>
            <a:r>
              <a:rPr lang="en-IN" sz="2750"/>
              <a:t>Srihari </a:t>
            </a:r>
            <a:r>
              <a:rPr lang="en-IN" sz="2750">
                <a:latin typeface="Roboto"/>
                <a:ea typeface="Roboto"/>
                <a:cs typeface="Roboto"/>
                <a:sym typeface="Roboto"/>
              </a:rPr>
              <a:t>Nalabolu</a:t>
            </a:r>
            <a:endParaRPr sz="275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 Team: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0" i="0" lang="en-IN" sz="1800" u="none" strike="noStrike">
                <a:latin typeface="Roboto"/>
                <a:ea typeface="Roboto"/>
                <a:cs typeface="Roboto"/>
                <a:sym typeface="Roboto"/>
              </a:rPr>
              <a:t>Guru Siddarth J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0" i="0" lang="en-IN" sz="1800" u="none" strike="noStrike">
                <a:latin typeface="Roboto"/>
                <a:ea typeface="Roboto"/>
                <a:cs typeface="Roboto"/>
                <a:sym typeface="Roboto"/>
              </a:rPr>
              <a:t>Keyur Singh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0" i="0" lang="en-IN" sz="1800" u="none" strike="noStrike">
                <a:latin typeface="Roboto"/>
                <a:ea typeface="Roboto"/>
                <a:cs typeface="Roboto"/>
                <a:sym typeface="Roboto"/>
              </a:rPr>
              <a:t>Michael Prasan S</a:t>
            </a:r>
            <a:endParaRPr b="0" i="0" sz="1800" u="none" strike="noStrike"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lang="en-IN" sz="1800">
                <a:latin typeface="Roboto"/>
                <a:ea typeface="Roboto"/>
                <a:cs typeface="Roboto"/>
                <a:sym typeface="Roboto"/>
              </a:rPr>
              <a:t>M V Pavankumar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0" i="0" lang="en-IN" sz="1800" u="none" strike="noStrike">
                <a:latin typeface="Roboto"/>
                <a:ea typeface="Roboto"/>
                <a:cs typeface="Roboto"/>
                <a:sym typeface="Roboto"/>
              </a:rPr>
              <a:t>Swastika Samanta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0" i="0" lang="en-IN" sz="1800" u="none" strike="noStrike">
                <a:latin typeface="Roboto"/>
                <a:ea typeface="Roboto"/>
                <a:cs typeface="Roboto"/>
                <a:sym typeface="Roboto"/>
              </a:rPr>
              <a:t>Vignesh Jairam</a:t>
            </a:r>
            <a:r>
              <a:rPr b="0" i="0" lang="en-IN" sz="1800" u="sng"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idx="1" type="body"/>
          </p:nvPr>
        </p:nvSpPr>
        <p:spPr>
          <a:xfrm>
            <a:off x="838200" y="403412"/>
            <a:ext cx="10515600" cy="577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>
                <a:latin typeface="Raleway"/>
                <a:ea typeface="Raleway"/>
                <a:cs typeface="Raleway"/>
                <a:sym typeface="Raleway"/>
              </a:rPr>
              <a:t>Pneumonia: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>
                <a:latin typeface="Lato"/>
                <a:ea typeface="Lato"/>
                <a:cs typeface="Lato"/>
                <a:sym typeface="Lato"/>
              </a:rPr>
              <a:t>Pneumonia is an infection in one or both lungs. Bacteria, viruses, and fungi cause it. The infection causes inflammation in the air sacs in your lungs, which are called alveoli.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i="0" sz="1800" u="none" strike="noStrike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i="0" lang="en-IN" sz="1800" u="none" strike="noStrike">
                <a:latin typeface="Raleway"/>
                <a:ea typeface="Raleway"/>
                <a:cs typeface="Raleway"/>
                <a:sym typeface="Raleway"/>
              </a:rPr>
              <a:t>Problem Statement ,Objective and Steps:</a:t>
            </a:r>
            <a:endParaRPr b="0" sz="12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IN" sz="1800" u="none" strike="noStrike">
                <a:latin typeface="Lato"/>
                <a:ea typeface="Lato"/>
                <a:cs typeface="Lato"/>
                <a:sym typeface="Lato"/>
              </a:rPr>
              <a:t>The aim of the project is to build a model to detect pneumonia by locating the position of inflammation in the given images. The three steps are as follows:</a:t>
            </a:r>
            <a:endParaRPr b="0" sz="1200"/>
          </a:p>
          <a:p>
            <a:pPr indent="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IN" sz="1800" u="none" strike="noStrike">
                <a:latin typeface="Lato"/>
                <a:ea typeface="Lato"/>
                <a:cs typeface="Lato"/>
                <a:sym typeface="Lato"/>
              </a:rPr>
              <a:t>1.Exploratory Data Analysis,Visualization and Pre-processing of data</a:t>
            </a:r>
            <a:endParaRPr b="0" sz="1200"/>
          </a:p>
          <a:p>
            <a:pPr indent="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IN" sz="1800" u="none" strike="noStrike">
                <a:latin typeface="Lato"/>
                <a:ea typeface="Lato"/>
                <a:cs typeface="Lato"/>
                <a:sym typeface="Lato"/>
              </a:rPr>
              <a:t>2.Building the image classification and object detection</a:t>
            </a:r>
            <a:r>
              <a:rPr lang="en-I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-IN" sz="1800" u="none" strike="noStrike">
                <a:latin typeface="Lato"/>
                <a:ea typeface="Lato"/>
                <a:cs typeface="Lato"/>
                <a:sym typeface="Lato"/>
              </a:rPr>
              <a:t>models</a:t>
            </a:r>
            <a:endParaRPr b="0" sz="1200"/>
          </a:p>
          <a:p>
            <a:pPr indent="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IN" sz="1800" u="none" strike="noStrike">
                <a:latin typeface="Lato"/>
                <a:ea typeface="Lato"/>
                <a:cs typeface="Lato"/>
                <a:sym typeface="Lato"/>
              </a:rPr>
              <a:t>3.Evaluating and fine-tuning the models</a:t>
            </a:r>
            <a:endParaRPr b="0" sz="1200"/>
          </a:p>
          <a:p>
            <a:pPr indent="0" lvl="0" marL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br>
              <a:rPr lang="en-IN" sz="1200"/>
            </a:br>
            <a:r>
              <a:rPr lang="en-IN" sz="1200"/>
              <a:t> </a:t>
            </a:r>
            <a:r>
              <a:rPr b="1" lang="en-IN" sz="1800">
                <a:latin typeface="Roboto"/>
                <a:ea typeface="Roboto"/>
                <a:cs typeface="Roboto"/>
                <a:sym typeface="Roboto"/>
              </a:rPr>
              <a:t>Dataset:</a:t>
            </a:r>
            <a:r>
              <a:rPr lang="en-IN"/>
              <a:t> </a:t>
            </a:r>
            <a:r>
              <a:rPr b="1" i="0" lang="en-IN" sz="17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RSNA Pneumonia Detection Challenge</a:t>
            </a:r>
            <a:endParaRPr sz="17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0" i="0" lang="en-IN" sz="1800" u="none" strike="noStrike">
                <a:latin typeface="Lato"/>
                <a:ea typeface="Lato"/>
                <a:cs typeface="Lato"/>
                <a:sym typeface="Lato"/>
              </a:rPr>
              <a:t>The dataset we are using is already split into train, test images, train labels and class info.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838200" y="365126"/>
            <a:ext cx="10515600" cy="8899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EDA</a:t>
            </a:r>
            <a:endParaRPr/>
          </a:p>
        </p:txBody>
      </p:sp>
      <p:sp>
        <p:nvSpPr>
          <p:cNvPr id="96" name="Google Shape;96;p3"/>
          <p:cNvSpPr txBox="1"/>
          <p:nvPr>
            <p:ph idx="1" type="body"/>
          </p:nvPr>
        </p:nvSpPr>
        <p:spPr>
          <a:xfrm>
            <a:off x="838200" y="1255060"/>
            <a:ext cx="10515600" cy="49219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IN" sz="2400"/>
              <a:t>EDA observations: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IN" sz="2400"/>
              <a:t>No of Patients with Pneumonia – 6,012 23% of dataset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IN" sz="2400"/>
              <a:t>No of Patients without Pneumonia – 20,672 77% of dataset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b="1" i="0" lang="en-IN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fields present in stage_2_detailed_class_info: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IN" sz="2400"/>
              <a:t>PatientId - Each patientId corresponds to a unique image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IN" sz="2400"/>
              <a:t>Class – It has three values depending what is the current state of the patient's lung: 'No Lung Opacity / Not Normal', 'Normal' and 'Lung Opacity’.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IN" sz="2400"/>
              <a:t>Normal – 29%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IN" sz="2400"/>
              <a:t>Lung Opacity – 32%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IN" sz="2400"/>
              <a:t>No Lung Opacity / Not Normal – 39%</a:t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838200" y="365126"/>
            <a:ext cx="10515600" cy="8720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Image Classification</a:t>
            </a:r>
            <a:endParaRPr/>
          </a:p>
        </p:txBody>
      </p:sp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838200" y="1048871"/>
            <a:ext cx="10515600" cy="5128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Dicom images were converted to JPEG format.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Models used and the accuracy:</a:t>
            </a:r>
            <a:endParaRPr/>
          </a:p>
          <a:p>
            <a:pPr indent="-20955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➢"/>
            </a:pPr>
            <a:r>
              <a:rPr lang="en-IN" sz="2500"/>
              <a:t>VGG-16</a:t>
            </a:r>
            <a:endParaRPr sz="2500"/>
          </a:p>
          <a:p>
            <a:pPr indent="-20955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➢"/>
            </a:pPr>
            <a:r>
              <a:rPr lang="en-IN" sz="2500"/>
              <a:t>Resnet50</a:t>
            </a:r>
            <a:endParaRPr sz="2500"/>
          </a:p>
          <a:p>
            <a:pPr indent="-20955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➢"/>
            </a:pPr>
            <a:r>
              <a:rPr lang="en-IN" sz="2500"/>
              <a:t>DenseNet121</a:t>
            </a:r>
            <a:endParaRPr sz="25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03" name="Google Shape;103;p4"/>
          <p:cNvGraphicFramePr/>
          <p:nvPr/>
        </p:nvGraphicFramePr>
        <p:xfrm>
          <a:off x="1001059" y="43460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{D4B000B7-8610-4E13-A958-F720DC379095}</a:tableStyleId>
              </a:tblPr>
              <a:tblGrid>
                <a:gridCol w="3188125"/>
                <a:gridCol w="3188125"/>
                <a:gridCol w="3188125"/>
              </a:tblGrid>
              <a:tr h="356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Model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Train Accuracy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Test Accuracy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6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VGG-16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0.74725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0.782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6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ResNet50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0.6825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0.7728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6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DenseNet121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0.7195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0.7118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74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Object Detection</a:t>
            </a:r>
            <a:endParaRPr b="1"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838200" y="1299882"/>
            <a:ext cx="10515600" cy="48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We have used Cosine learning rate annealing for object detection.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 Findings:</a:t>
            </a:r>
            <a:endParaRPr/>
          </a:p>
          <a:p>
            <a:pPr indent="-22860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/>
              <a:t>Average Validation Accuracy – 0.9573</a:t>
            </a:r>
            <a:endParaRPr/>
          </a:p>
          <a:p>
            <a:pPr indent="-22860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/>
              <a:t>Average Validation IOU score – 0.6092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0" name="Google Shape;11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850" y="3333463"/>
            <a:ext cx="607695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2022-07-20T17:43:52Z</dcterms:created>
  <dc:creator>Pavan Kumar</dc:creator>
</cp:coreProperties>
</file>