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5" r:id="rId6"/>
    <p:sldId id="265" r:id="rId7"/>
    <p:sldId id="266" r:id="rId8"/>
    <p:sldId id="268" r:id="rId9"/>
    <p:sldId id="267" r:id="rId10"/>
    <p:sldId id="269" r:id="rId11"/>
    <p:sldId id="270" r:id="rId12"/>
    <p:sldId id="271" r:id="rId13"/>
    <p:sldId id="272" r:id="rId14"/>
    <p:sldId id="273" r:id="rId15"/>
    <p:sldId id="274" r:id="rId16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5F8D"/>
    <a:srgbClr val="7C94B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howGuides="1">
      <p:cViewPr varScale="1">
        <p:scale>
          <a:sx n="56" d="100"/>
          <a:sy n="56" d="100"/>
        </p:scale>
        <p:origin x="77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1A8D7CD-8991-473A-98DD-9481C69F516C}" type="datetime1">
              <a:rPr lang="ru-RU" smtClean="0"/>
              <a:t>22.04.2020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89E2E-5006-462F-9CFF-40BE8892199F}" type="datetime1">
              <a:rPr lang="ru-RU" smtClean="0"/>
              <a:pPr/>
              <a:t>22.04.2020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9686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0985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790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184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5537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52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3611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003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2416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5545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947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496C0B-B31D-497F-9CE4-6E431D417F46}" type="datetime1">
              <a:rPr lang="ru-RU" noProof="0" smtClean="0"/>
              <a:t>22.04.2020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5F7D0D-9C0B-42C0-9BF9-5FB54A607EF4}" type="datetime1">
              <a:rPr lang="ru-RU" noProof="0" smtClean="0"/>
              <a:t>22.04.2020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3E89C5-D85E-4904-A3B3-21A025A36710}" type="datetime1">
              <a:rPr lang="ru-RU" noProof="0" smtClean="0"/>
              <a:t>22.04.2020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1CBF33-99D0-4B58-882B-5267B7A4CC16}" type="datetime1">
              <a:rPr lang="ru-RU" noProof="0" smtClean="0"/>
              <a:t>22.04.2020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F105AF-73C1-4F69-BBE7-4B515F245F84}" type="datetime1">
              <a:rPr lang="ru-RU" noProof="0" smtClean="0"/>
              <a:t>22.04.2020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D999AE-4496-4A50-B2C7-3CFC0508C87E}" type="datetime1">
              <a:rPr lang="ru-RU" noProof="0" smtClean="0"/>
              <a:t>22.04.2020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5B330E-76FE-4B0A-B62E-9DA8ADBB56B9}" type="datetime1">
              <a:rPr lang="ru-RU" noProof="0" smtClean="0"/>
              <a:t>22.04.2020</a:t>
            </a:fld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6039CF-334C-46F0-98D6-52EB300FDF3E}" type="datetime1">
              <a:rPr lang="ru-RU" noProof="0" smtClean="0"/>
              <a:t>22.04.2020</a:t>
            </a:fld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30C9EF-6ECF-471E-9B05-297DB3344CFA}" type="datetime1">
              <a:rPr lang="ru-RU" noProof="0" smtClean="0"/>
              <a:t>22.04.2020</a:t>
            </a:fld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5CFBC1-777C-451A-8A03-EE746BBDCB41}" type="datetime1">
              <a:rPr lang="ru-RU" noProof="0" smtClean="0"/>
              <a:t>22.04.2020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DD312389-0A3B-4391-96D8-8E3F6108E838}" type="datetime1">
              <a:rPr lang="ru-RU" noProof="0" smtClean="0"/>
              <a:t>22.04.2020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AEAE4A8-A6E5-453E-B946-FB774B73F48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7909518" cy="2751584"/>
          </a:xfrm>
        </p:spPr>
        <p:txBody>
          <a:bodyPr rtlCol="0">
            <a:normAutofit/>
          </a:bodyPr>
          <a:lstStyle/>
          <a:p>
            <a:r>
              <a:rPr lang="ru-RU" dirty="0">
                <a:solidFill>
                  <a:srgbClr val="455F8D"/>
                </a:solidFill>
              </a:rPr>
              <a:t>Проект политики информационной безопасности Банка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5214" y="3429000"/>
            <a:ext cx="5029201" cy="1397000"/>
          </a:xfrm>
        </p:spPr>
        <p:txBody>
          <a:bodyPr rtlCol="0">
            <a:normAutofit fontScale="70000" lnSpcReduction="20000"/>
          </a:bodyPr>
          <a:lstStyle/>
          <a:p>
            <a:r>
              <a:rPr lang="ru-RU" dirty="0">
                <a:solidFill>
                  <a:srgbClr val="455F8D"/>
                </a:solidFill>
              </a:rPr>
              <a:t>Студент:</a:t>
            </a:r>
          </a:p>
          <a:p>
            <a:r>
              <a:rPr lang="ru-RU" dirty="0" err="1"/>
              <a:t>Лэ</a:t>
            </a:r>
            <a:r>
              <a:rPr lang="ru-RU" dirty="0"/>
              <a:t> Никита </a:t>
            </a:r>
            <a:r>
              <a:rPr lang="ru-RU" dirty="0" err="1"/>
              <a:t>Зыонгович</a:t>
            </a:r>
            <a:endParaRPr lang="ru-RU" dirty="0"/>
          </a:p>
          <a:p>
            <a:r>
              <a:rPr lang="ru-RU" dirty="0"/>
              <a:t>Вариант 8</a:t>
            </a:r>
          </a:p>
          <a:p>
            <a:r>
              <a:rPr lang="ru-RU" dirty="0">
                <a:solidFill>
                  <a:srgbClr val="455F8D"/>
                </a:solidFill>
              </a:rPr>
              <a:t>Преподаватель:</a:t>
            </a:r>
          </a:p>
          <a:p>
            <a:r>
              <a:rPr lang="ru-RU"/>
              <a:t>Берников Владислав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455F8D"/>
                </a:solidFill>
              </a:rPr>
              <a:t>Средства обеспечения информационной безопасности Банка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5212" y="1700808"/>
            <a:ext cx="8686801" cy="482453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7C94BE"/>
                </a:solidFill>
              </a:rPr>
              <a:t>физические средства </a:t>
            </a:r>
            <a:r>
              <a:rPr lang="ru-RU" dirty="0"/>
              <a:t>(применении разного рода механических, электронных или электронно-механических устройств и сооружений, специально предназначенных для создания физических препятствий на возможных путях проникновения и доступа потенциальных нарушителей к компонентам системы и защищаемой информации, а также технических средств визуального наблюдения, связи и охранной сигнализации)</a:t>
            </a:r>
          </a:p>
          <a:p>
            <a:r>
              <a:rPr lang="ru-RU" dirty="0">
                <a:solidFill>
                  <a:srgbClr val="7C94BE"/>
                </a:solidFill>
              </a:rPr>
              <a:t>технические средства </a:t>
            </a:r>
            <a:r>
              <a:rPr lang="ru-RU" dirty="0"/>
              <a:t>(меры защиты основаны на использовании различных электронных устройств и специальных программ и выполняющих (самостоятельно или в комплексе с другими средствами) функции защиты (идентификацию и аутентификацию пользователей, разграничение доступа к ресурсам, регистрацию событий, криптографическое закрытие информации и т.д.))</a:t>
            </a:r>
          </a:p>
          <a:p>
            <a:r>
              <a:rPr lang="ru-RU" dirty="0">
                <a:solidFill>
                  <a:srgbClr val="7C94BE"/>
                </a:solidFill>
              </a:rPr>
              <a:t>средства идентификации и аутентификации пользователей </a:t>
            </a:r>
            <a:r>
              <a:rPr lang="ru-RU" dirty="0"/>
              <a:t>(возможность распознавания каждого легального пользователя)</a:t>
            </a:r>
          </a:p>
        </p:txBody>
      </p:sp>
    </p:spTree>
    <p:extLst>
      <p:ext uri="{BB962C8B-B14F-4D97-AF65-F5344CB8AC3E}">
        <p14:creationId xmlns:p14="http://schemas.microsoft.com/office/powerpoint/2010/main" val="16414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065213" y="404664"/>
            <a:ext cx="10668000" cy="128736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9836" y="908720"/>
            <a:ext cx="10823377" cy="5400600"/>
          </a:xfrm>
        </p:spPr>
        <p:txBody>
          <a:bodyPr rtlCol="0">
            <a:normAutofit/>
          </a:bodyPr>
          <a:lstStyle/>
          <a:p>
            <a:r>
              <a:rPr lang="ru-RU" dirty="0">
                <a:solidFill>
                  <a:srgbClr val="7C94BE"/>
                </a:solidFill>
              </a:rPr>
              <a:t>средства разграничения доступа </a:t>
            </a:r>
            <a:r>
              <a:rPr lang="ru-RU" dirty="0"/>
              <a:t>(зоны ответственности и задачи конкретных технических средств защиты устанавливаются исходя из их возможностей и эксплуатационных характеристик, описанных в документации на данные средства)</a:t>
            </a:r>
          </a:p>
          <a:p>
            <a:r>
              <a:rPr lang="ru-RU" dirty="0">
                <a:solidFill>
                  <a:srgbClr val="7C94BE"/>
                </a:solidFill>
              </a:rPr>
              <a:t>средства обеспечения и контроля целостности </a:t>
            </a:r>
            <a:r>
              <a:rPr lang="ru-RU" dirty="0"/>
              <a:t>(средства резервного копирования, программы антивирусной защиты, программы восстановления целостности операционной среды и баз данных)</a:t>
            </a:r>
          </a:p>
          <a:p>
            <a:r>
              <a:rPr lang="ru-RU" dirty="0">
                <a:solidFill>
                  <a:srgbClr val="7C94BE"/>
                </a:solidFill>
              </a:rPr>
              <a:t>средства оперативного контроля и регистрации событий безопасности </a:t>
            </a:r>
            <a:r>
              <a:rPr lang="ru-RU" dirty="0"/>
              <a:t>(должны обеспечивать обнаружение и регистрацию всех событий (действий пользователей, попыток НСД и т.п.), которые могут повлечь за собой нарушение Концепции безопасности и привести к возникновению кризисных ситуаций)</a:t>
            </a:r>
          </a:p>
          <a:p>
            <a:r>
              <a:rPr lang="ru-RU" dirty="0">
                <a:solidFill>
                  <a:srgbClr val="7C94BE"/>
                </a:solidFill>
              </a:rPr>
              <a:t>криптографические средства </a:t>
            </a:r>
            <a:r>
              <a:rPr lang="ru-RU" dirty="0"/>
              <a:t>(использования криптографических методов, является создание инфраструктуры безопасности и использованием открытых ключей (</a:t>
            </a:r>
            <a:r>
              <a:rPr lang="en-US" dirty="0"/>
              <a:t>PKI</a:t>
            </a:r>
            <a:r>
              <a:rPr lang="ru-RU" dirty="0"/>
              <a:t>, </a:t>
            </a:r>
            <a:r>
              <a:rPr lang="en-US" dirty="0"/>
              <a:t>Public Key Infrastructure</a:t>
            </a:r>
            <a:r>
              <a:rPr lang="ru-RU" dirty="0"/>
              <a:t>))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133972" y="-1107504"/>
            <a:ext cx="2508919" cy="1291208"/>
          </a:xfrm>
        </p:spPr>
        <p:txBody>
          <a:bodyPr rtlCol="0"/>
          <a:lstStyle/>
          <a:p>
            <a:pPr rtl="0"/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421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277988" y="548680"/>
            <a:ext cx="8686801" cy="3039616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rgbClr val="455F8D"/>
                </a:solidFill>
              </a:rPr>
              <a:t>Спасибо за внимание !</a:t>
            </a:r>
          </a:p>
        </p:txBody>
      </p:sp>
    </p:spTree>
    <p:extLst>
      <p:ext uri="{BB962C8B-B14F-4D97-AF65-F5344CB8AC3E}">
        <p14:creationId xmlns:p14="http://schemas.microsoft.com/office/powerpoint/2010/main" val="260055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35639-B61C-4582-A52C-E372C0D4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455F8D"/>
                </a:solidFill>
              </a:rPr>
              <a:t>			Цели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B18C89-2E2A-44AC-8AED-A1E988AAE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ru-RU" dirty="0"/>
              <a:t>Цели – это конкретные шаги, которые в итоге реализуют правила ИБ. Эти шаги включают в себя обучение сотрудников и внедрение необходимого программного обеспечения, оборудования для соблюдения правил.</a:t>
            </a:r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r>
              <a:rPr lang="ru-RU" dirty="0"/>
              <a:t>Цели безопасности относятся к одной из следующих категорий:</a:t>
            </a:r>
          </a:p>
          <a:p>
            <a:pPr marL="45720" indent="0">
              <a:buNone/>
            </a:pPr>
            <a:r>
              <a:rPr lang="ru-RU" dirty="0"/>
              <a:t>-защита ресурсов</a:t>
            </a:r>
            <a:r>
              <a:rPr lang="en-US" dirty="0"/>
              <a:t>;</a:t>
            </a:r>
          </a:p>
          <a:p>
            <a:pPr marL="45720" indent="0">
              <a:buNone/>
            </a:pPr>
            <a:r>
              <a:rPr lang="en-US" dirty="0"/>
              <a:t>-</a:t>
            </a:r>
            <a:r>
              <a:rPr lang="ru-RU" dirty="0"/>
              <a:t>аутентификация</a:t>
            </a:r>
            <a:r>
              <a:rPr lang="en-US" dirty="0"/>
              <a:t>;</a:t>
            </a:r>
          </a:p>
          <a:p>
            <a:pPr marL="45720" indent="0">
              <a:buNone/>
            </a:pPr>
            <a:r>
              <a:rPr lang="ru-RU" dirty="0"/>
              <a:t>-целостность</a:t>
            </a:r>
            <a:r>
              <a:rPr lang="en-US" dirty="0"/>
              <a:t>;</a:t>
            </a:r>
          </a:p>
          <a:p>
            <a:pPr marL="45720" indent="0">
              <a:buNone/>
            </a:pPr>
            <a:r>
              <a:rPr lang="ru-RU" dirty="0"/>
              <a:t>-конфиденциальность</a:t>
            </a:r>
            <a:r>
              <a:rPr lang="en-US" dirty="0"/>
              <a:t>;</a:t>
            </a:r>
          </a:p>
          <a:p>
            <a:pPr marL="45720" indent="0">
              <a:buNone/>
            </a:pPr>
            <a:r>
              <a:rPr lang="ru-RU" dirty="0"/>
              <a:t>-аудит безопасности</a:t>
            </a:r>
          </a:p>
        </p:txBody>
      </p:sp>
    </p:spTree>
    <p:extLst>
      <p:ext uri="{BB962C8B-B14F-4D97-AF65-F5344CB8AC3E}">
        <p14:creationId xmlns:p14="http://schemas.microsoft.com/office/powerpoint/2010/main" val="171142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065212" y="260648"/>
            <a:ext cx="8686801" cy="648072"/>
          </a:xfrm>
        </p:spPr>
        <p:txBody>
          <a:bodyPr rtlCol="0"/>
          <a:lstStyle/>
          <a:p>
            <a:pPr lvl="0"/>
            <a:r>
              <a:rPr lang="ru-RU" dirty="0">
                <a:solidFill>
                  <a:srgbClr val="455F8D"/>
                </a:solidFill>
              </a:rPr>
              <a:t>Объекты защиты: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065212" y="1052736"/>
            <a:ext cx="8686801" cy="4967064"/>
          </a:xfrm>
        </p:spPr>
        <p:txBody>
          <a:bodyPr rtlCol="0"/>
          <a:lstStyle/>
          <a:p>
            <a:r>
              <a:rPr lang="ru-RU" dirty="0">
                <a:solidFill>
                  <a:srgbClr val="7C94BE"/>
                </a:solidFill>
              </a:rPr>
              <a:t>информационные ресурсы с ограниченным доступом</a:t>
            </a:r>
            <a:r>
              <a:rPr lang="ru-RU" dirty="0"/>
              <a:t>, составляющие конфиденциальную информацию, в том числе коммерческую, банковскую тайну, персональные данные или иные чувствительные по отношению к случайным и несанкционированным воздействиям и нарушению их безопасности информационные ресурсы, а также открытая (общедоступная) информация, необходимая для работы Банка</a:t>
            </a:r>
          </a:p>
          <a:p>
            <a:r>
              <a:rPr lang="ru-RU" dirty="0">
                <a:solidFill>
                  <a:srgbClr val="7C94BE"/>
                </a:solidFill>
              </a:rPr>
              <a:t>процессы обработки информации в информационной системе Банка</a:t>
            </a:r>
            <a:r>
              <a:rPr lang="ru-RU" dirty="0"/>
              <a:t>, информационные технологии, регламенты и процедуры сбора, систематизация, накопление, уточнение, использование, хранение, блокирование, уничтожение и передача информации</a:t>
            </a:r>
          </a:p>
          <a:p>
            <a:r>
              <a:rPr lang="ru-RU" dirty="0">
                <a:solidFill>
                  <a:srgbClr val="7C94BE"/>
                </a:solidFill>
              </a:rPr>
              <a:t>информационная инфраструктура</a:t>
            </a:r>
            <a:r>
              <a:rPr lang="ru-RU" dirty="0"/>
              <a:t>, включающая системы обработки и анализа информации, технические и программные средства ее обработки, передачи и отображения, в том числе каналы информационного обмена и телекоммуникации, системы и средства защиты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2" y="116632"/>
            <a:ext cx="8686801" cy="864096"/>
          </a:xfrm>
        </p:spPr>
        <p:txBody>
          <a:bodyPr rtlCol="0"/>
          <a:lstStyle/>
          <a:p>
            <a:r>
              <a:rPr lang="ru-RU" dirty="0">
                <a:solidFill>
                  <a:srgbClr val="455F8D"/>
                </a:solidFill>
              </a:rPr>
              <a:t>Структура Банка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5212" y="1124744"/>
            <a:ext cx="8686801" cy="5400600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ru-RU" dirty="0">
                <a:solidFill>
                  <a:srgbClr val="7C94BE"/>
                </a:solidFill>
              </a:rPr>
              <a:t>К основным особенностям информационной среды Банка относятся:</a:t>
            </a:r>
          </a:p>
          <a:p>
            <a:r>
              <a:rPr lang="ru-RU" dirty="0"/>
              <a:t>широкая территориальная </a:t>
            </a:r>
            <a:r>
              <a:rPr lang="ru-RU" dirty="0" err="1"/>
              <a:t>распределенность</a:t>
            </a:r>
            <a:r>
              <a:rPr lang="ru-RU" dirty="0"/>
              <a:t> компонентов информационной системы </a:t>
            </a:r>
          </a:p>
          <a:p>
            <a:r>
              <a:rPr lang="ru-RU" dirty="0"/>
              <a:t>значительное расширение сферы использования автоматизированных систем обработки информации</a:t>
            </a:r>
          </a:p>
          <a:p>
            <a:r>
              <a:rPr lang="ru-RU" dirty="0"/>
              <a:t>разнообразие решаемых задач </a:t>
            </a:r>
          </a:p>
          <a:p>
            <a:r>
              <a:rPr lang="ru-RU" dirty="0"/>
              <a:t>значительная важность и ответственность решений</a:t>
            </a:r>
          </a:p>
          <a:p>
            <a:r>
              <a:rPr lang="ru-RU" dirty="0"/>
              <a:t>абстрагирование владельцев данных от физических структур и места размещения данных</a:t>
            </a:r>
          </a:p>
          <a:p>
            <a:r>
              <a:rPr lang="ru-RU" dirty="0"/>
              <a:t>наличие большого числа информационных каналов взаимодействия с «внешним миром»</a:t>
            </a:r>
          </a:p>
          <a:p>
            <a:r>
              <a:rPr lang="ru-RU" dirty="0"/>
              <a:t>интенсивность информационных потоков между подразделениями Банка</a:t>
            </a:r>
          </a:p>
          <a:p>
            <a:r>
              <a:rPr lang="ru-RU" dirty="0"/>
              <a:t>разнообразие категорий доступа обслуживающего персонала к эксплуатируемым системам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>
                <a:solidFill>
                  <a:srgbClr val="455F8D"/>
                </a:solidFill>
              </a:rPr>
              <a:t>Угрозы безопасности информации и их источники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9277672" cy="4264496"/>
          </a:xfrm>
        </p:spPr>
        <p:txBody>
          <a:bodyPr rtlCol="0"/>
          <a:lstStyle/>
          <a:p>
            <a:r>
              <a:rPr lang="ru-RU" dirty="0">
                <a:solidFill>
                  <a:srgbClr val="7C94BE"/>
                </a:solidFill>
              </a:rPr>
              <a:t>Естественные угрозы </a:t>
            </a:r>
            <a:r>
              <a:rPr lang="ru-RU" dirty="0"/>
              <a:t>- это угрозы, вызванные воздействиями на информационную систему и ее компоненты объективных физических процессов техногенного характера или стихийных природных явлений, независящих от человека;</a:t>
            </a:r>
          </a:p>
          <a:p>
            <a:r>
              <a:rPr lang="ru-RU" dirty="0">
                <a:solidFill>
                  <a:srgbClr val="7C94BE"/>
                </a:solidFill>
              </a:rPr>
              <a:t>Искусственные угрозы </a:t>
            </a:r>
            <a:r>
              <a:rPr lang="ru-RU" dirty="0"/>
              <a:t>- это угрозы, вызванные деятельностью человека.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 flipH="1">
            <a:off x="9716558" y="3356992"/>
            <a:ext cx="986366" cy="2662808"/>
          </a:xfrm>
        </p:spPr>
        <p:txBody>
          <a:bodyPr/>
          <a:lstStyle/>
          <a:p>
            <a:pPr marL="45720" indent="0">
              <a:buNone/>
            </a:pP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u-RU" dirty="0">
                <a:solidFill>
                  <a:srgbClr val="455F8D"/>
                </a:solidFill>
              </a:rPr>
              <a:t>Основными источниками угроз безопасности информации Банка являются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>
          <a:xfrm>
            <a:off x="1065212" y="1916832"/>
            <a:ext cx="9709720" cy="4102968"/>
          </a:xfrm>
        </p:spPr>
        <p:txBody>
          <a:bodyPr rtlCol="0"/>
          <a:lstStyle/>
          <a:p>
            <a:r>
              <a:rPr lang="ru-RU" dirty="0"/>
              <a:t>Непреднамеренные</a:t>
            </a:r>
          </a:p>
          <a:p>
            <a:r>
              <a:rPr lang="ru-RU" dirty="0"/>
              <a:t>Преднамеренные</a:t>
            </a:r>
          </a:p>
          <a:p>
            <a:r>
              <a:rPr lang="ru-RU" dirty="0"/>
              <a:t>Деятельность преступных групп</a:t>
            </a:r>
          </a:p>
          <a:p>
            <a:r>
              <a:rPr lang="ru-RU" dirty="0"/>
              <a:t>Воздействия из внутренней сети Банка со стороны сотрудников подразделений Банка</a:t>
            </a:r>
          </a:p>
          <a:p>
            <a:r>
              <a:rPr lang="ru-RU" dirty="0"/>
              <a:t>Ошибки, допущенные при проектировании АБС и ее системы защиты</a:t>
            </a:r>
          </a:p>
          <a:p>
            <a:r>
              <a:rPr lang="ru-RU" dirty="0"/>
              <a:t>Аварии, стихийные бедствия и прочие форс-мажорные обстоятельства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>
          <a:xfrm>
            <a:off x="13007180" y="1793966"/>
            <a:ext cx="4251960" cy="4191000"/>
          </a:xfrm>
        </p:spPr>
        <p:txBody>
          <a:bodyPr/>
          <a:lstStyle/>
          <a:p>
            <a:pPr marL="45720" indent="0">
              <a:buNone/>
            </a:pPr>
            <a:r>
              <a:rPr lang="ru-RU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4" y="260647"/>
            <a:ext cx="8686800" cy="720081"/>
          </a:xfrm>
        </p:spPr>
        <p:txBody>
          <a:bodyPr rtlCol="0">
            <a:normAutofit/>
          </a:bodyPr>
          <a:lstStyle/>
          <a:p>
            <a:r>
              <a:rPr lang="ru-RU" sz="4400" dirty="0">
                <a:solidFill>
                  <a:srgbClr val="455F8D"/>
                </a:solidFill>
              </a:rPr>
              <a:t>Разработка мер защиты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 flipV="1">
            <a:off x="9611343" y="6021288"/>
            <a:ext cx="2577482" cy="733400"/>
          </a:xfrm>
        </p:spPr>
        <p:txBody>
          <a:bodyPr rtlCol="0"/>
          <a:lstStyle/>
          <a:p>
            <a:r>
              <a:rPr lang="ru-RU" dirty="0"/>
              <a:t> 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590462"/>
              </p:ext>
            </p:extLst>
          </p:nvPr>
        </p:nvGraphicFramePr>
        <p:xfrm>
          <a:off x="405780" y="980728"/>
          <a:ext cx="11305254" cy="5544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2627">
                  <a:extLst>
                    <a:ext uri="{9D8B030D-6E8A-4147-A177-3AD203B41FA5}">
                      <a16:colId xmlns:a16="http://schemas.microsoft.com/office/drawing/2014/main" val="709619872"/>
                    </a:ext>
                  </a:extLst>
                </a:gridCol>
                <a:gridCol w="5652627">
                  <a:extLst>
                    <a:ext uri="{9D8B030D-6E8A-4147-A177-3AD203B41FA5}">
                      <a16:colId xmlns:a16="http://schemas.microsoft.com/office/drawing/2014/main" val="2165422546"/>
                    </a:ext>
                  </a:extLst>
                </a:gridCol>
              </a:tblGrid>
              <a:tr h="526606">
                <a:tc>
                  <a:txBody>
                    <a:bodyPr/>
                    <a:lstStyle/>
                    <a:p>
                      <a:r>
                        <a:rPr lang="ru-RU" dirty="0"/>
                        <a:t>Атака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Меры защиты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152604"/>
                  </a:ext>
                </a:extLst>
              </a:tr>
              <a:tr h="983924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Копирование жесткого диска из центрального офиса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Наличие охраны;</a:t>
                      </a: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Наличие системы видеонаблюдения;</a:t>
                      </a: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Наличие пропускной системы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192865"/>
                  </a:ext>
                </a:extLst>
              </a:tr>
              <a:tr h="688746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Отказы и неисправности технических средств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Наличие отдела, отвечающего за ремонт технических средств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783321"/>
                  </a:ext>
                </a:extLst>
              </a:tr>
              <a:tr h="688746">
                <a:tc>
                  <a:txBody>
                    <a:bodyPr/>
                    <a:lstStyle/>
                    <a:p>
                      <a:r>
                        <a:rPr lang="be-BY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Mailbombing</a:t>
                      </a:r>
                      <a:br>
                        <a:rPr lang="be-BY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e-BY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Давать адрес электронной почты только проверенным источникам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259492"/>
                  </a:ext>
                </a:extLst>
              </a:tr>
              <a:tr h="688746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Межсайтовое кодирование 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XSS-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атаки)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Аутентификация, </a:t>
                      </a:r>
                      <a:r>
                        <a:rPr lang="be-BY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криптография, 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коммутируемая инфраструктура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727693"/>
                  </a:ext>
                </a:extLst>
              </a:tr>
              <a:tr h="1279101">
                <a:tc>
                  <a:txBody>
                    <a:bodyPr/>
                    <a:lstStyle/>
                    <a:p>
                      <a:r>
                        <a:rPr lang="be-BY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IP-спуфинг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Настройте контроль доступа на отсечение любого трафика, поступающего из внешней сети с исходным адресом, который должен располагаться внутри вашей сети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432515"/>
                  </a:ext>
                </a:extLst>
              </a:tr>
              <a:tr h="688746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Неправильная конфигурация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web-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e-BY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Корректировка исходных кодов программы для устранения уязвимостей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653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 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174990" y="-844219"/>
            <a:ext cx="4251960" cy="685801"/>
          </a:xfrm>
        </p:spPr>
        <p:txBody>
          <a:bodyPr rtlCol="0"/>
          <a:lstStyle/>
          <a:p>
            <a:pPr rtl="0"/>
            <a:r>
              <a:rPr lang="ru-RU" dirty="0"/>
              <a:t> 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710036" y="-2362200"/>
            <a:ext cx="3456384" cy="1517981"/>
          </a:xfrm>
        </p:spPr>
        <p:txBody>
          <a:bodyPr rtlCol="0"/>
          <a:lstStyle/>
          <a:p>
            <a:pPr rtl="0"/>
            <a:r>
              <a:rPr lang="ru-RU" dirty="0"/>
              <a:t> 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4452" y="-1126960"/>
            <a:ext cx="4251960" cy="685801"/>
          </a:xfrm>
        </p:spPr>
        <p:txBody>
          <a:bodyPr rtlCol="0"/>
          <a:lstStyle/>
          <a:p>
            <a:pPr rtl="0"/>
            <a:r>
              <a:rPr lang="ru-RU" dirty="0"/>
              <a:t> 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898463"/>
              </p:ext>
            </p:extLst>
          </p:nvPr>
        </p:nvGraphicFramePr>
        <p:xfrm>
          <a:off x="693812" y="533402"/>
          <a:ext cx="10754818" cy="6071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7409">
                  <a:extLst>
                    <a:ext uri="{9D8B030D-6E8A-4147-A177-3AD203B41FA5}">
                      <a16:colId xmlns:a16="http://schemas.microsoft.com/office/drawing/2014/main" val="3636900026"/>
                    </a:ext>
                  </a:extLst>
                </a:gridCol>
                <a:gridCol w="5377409">
                  <a:extLst>
                    <a:ext uri="{9D8B030D-6E8A-4147-A177-3AD203B41FA5}">
                      <a16:colId xmlns:a16="http://schemas.microsoft.com/office/drawing/2014/main" val="2637688758"/>
                    </a:ext>
                  </a:extLst>
                </a:gridCol>
              </a:tblGrid>
              <a:tr h="753470">
                <a:tc>
                  <a:txBody>
                    <a:bodyPr/>
                    <a:lstStyle/>
                    <a:p>
                      <a:r>
                        <a:rPr lang="ru-RU" dirty="0"/>
                        <a:t>Атака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Меры защиты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220677"/>
                  </a:ext>
                </a:extLst>
              </a:tr>
              <a:tr h="16515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e-BY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Отказ в обслуживании 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e-BY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Правильная конфигурация функций анти-спуфинга на ваших маршрутизаторах и межсетевых экранах поможет снизить риск DoS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44282"/>
                  </a:ext>
                </a:extLst>
              </a:tr>
              <a:tr h="753470">
                <a:tc>
                  <a:txBody>
                    <a:bodyPr/>
                    <a:lstStyle/>
                    <a:p>
                      <a:r>
                        <a:rPr lang="be-BY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Атака типа man-in-the-middle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e-BY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Использование шифрования данных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66241"/>
                  </a:ext>
                </a:extLst>
              </a:tr>
              <a:tr h="817212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Вирусы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e-BY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Использовать антивирусные средства и регулярно обновлять их сигнатуры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014451"/>
                  </a:ext>
                </a:extLst>
              </a:tr>
              <a:tr h="75347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SQL-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инъекции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Одноразовые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пароли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риптографическая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аутентификация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217537"/>
                  </a:ext>
                </a:extLst>
              </a:tr>
              <a:tr h="1341897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Атаки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уровне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приложений</a:t>
                      </a:r>
                      <a:r>
                        <a:rPr lang="ru-RU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(Пиратское ПО)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Необходимо читать лог – файлы операционных систем и сетевые лог – файлы и/или анализируйте их с помощью специальных приложений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160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2" y="764704"/>
            <a:ext cx="10069760" cy="936104"/>
          </a:xfrm>
        </p:spPr>
        <p:txBody>
          <a:bodyPr rtlCol="0">
            <a:normAutofit fontScale="90000"/>
          </a:bodyPr>
          <a:lstStyle/>
          <a:p>
            <a:r>
              <a:rPr lang="ru-RU" dirty="0">
                <a:solidFill>
                  <a:srgbClr val="455F8D"/>
                </a:solidFill>
              </a:rPr>
              <a:t>Все меры обеспечения безопасности информационной системы Банка подразделяются на: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5212" y="2060848"/>
            <a:ext cx="9133656" cy="4320480"/>
          </a:xfrm>
        </p:spPr>
        <p:txBody>
          <a:bodyPr/>
          <a:lstStyle/>
          <a:p>
            <a:r>
              <a:rPr lang="en-US" dirty="0" err="1"/>
              <a:t>правовые</a:t>
            </a:r>
            <a:r>
              <a:rPr lang="en-US" dirty="0"/>
              <a:t> (</a:t>
            </a:r>
            <a:r>
              <a:rPr lang="en-US" dirty="0" err="1"/>
              <a:t>законодательные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 err="1"/>
              <a:t>морально-этические</a:t>
            </a:r>
            <a:endParaRPr lang="ru-RU" dirty="0"/>
          </a:p>
          <a:p>
            <a:r>
              <a:rPr lang="ru-RU" dirty="0"/>
              <a:t>т</a:t>
            </a:r>
            <a:r>
              <a:rPr lang="en-US" dirty="0" err="1"/>
              <a:t>ехнологические</a:t>
            </a:r>
            <a:endParaRPr lang="ru-RU" dirty="0"/>
          </a:p>
          <a:p>
            <a:r>
              <a:rPr lang="en-US" dirty="0" err="1"/>
              <a:t>организационные</a:t>
            </a:r>
            <a:r>
              <a:rPr lang="en-US" dirty="0"/>
              <a:t> (</a:t>
            </a:r>
            <a:r>
              <a:rPr lang="en-US" dirty="0" err="1"/>
              <a:t>административные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</a:t>
            </a:r>
            <a:r>
              <a:rPr lang="en-US" dirty="0" err="1"/>
              <a:t>изические</a:t>
            </a:r>
            <a:endParaRPr lang="ru-RU" dirty="0"/>
          </a:p>
          <a:p>
            <a:r>
              <a:rPr lang="en-US" dirty="0" err="1"/>
              <a:t>технические</a:t>
            </a:r>
            <a:r>
              <a:rPr lang="en-US" dirty="0"/>
              <a:t> (</a:t>
            </a:r>
            <a:r>
              <a:rPr lang="en-US" dirty="0" err="1"/>
              <a:t>аппаратурные</a:t>
            </a:r>
            <a:r>
              <a:rPr lang="en-US" dirty="0"/>
              <a:t> и </a:t>
            </a:r>
            <a:r>
              <a:rPr lang="en-US" dirty="0" err="1"/>
              <a:t>программные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Деловой контраст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694_TF02895266.potx" id="{16432B4B-B661-4108-AF30-DE0EBB899A27}" vid="{278A82A8-3C16-41B1-979D-36A195C8C230}"/>
    </a:ext>
  </a:extLst>
</a:theme>
</file>

<file path=ppt/theme/theme2.xml><?xml version="1.0" encoding="utf-8"?>
<a:theme xmlns:a="http://schemas.openxmlformats.org/drawingml/2006/main" name="Тема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220E13-D325-4A9E-AA7A-0D1409275EB9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Деловая презентация с контрастным дизайном (широкоэкранный формат)</Template>
  <TotalTime>169</TotalTime>
  <Words>784</Words>
  <Application>Microsoft Office PowerPoint</Application>
  <PresentationFormat>Произвольный</PresentationFormat>
  <Paragraphs>104</Paragraphs>
  <Slides>12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Franklin Gothic Medium</vt:lpstr>
      <vt:lpstr>Деловой контраст 16x9</vt:lpstr>
      <vt:lpstr>Проект политики информационной безопасности Банка</vt:lpstr>
      <vt:lpstr>   Цели</vt:lpstr>
      <vt:lpstr>Объекты защиты:</vt:lpstr>
      <vt:lpstr>Структура Банка</vt:lpstr>
      <vt:lpstr>Угрозы безопасности информации и их источники</vt:lpstr>
      <vt:lpstr>Основными источниками угроз безопасности информации Банка являются</vt:lpstr>
      <vt:lpstr>Разработка мер защиты</vt:lpstr>
      <vt:lpstr> </vt:lpstr>
      <vt:lpstr>Все меры обеспечения безопасности информационной системы Банка подразделяются на:</vt:lpstr>
      <vt:lpstr>Средства обеспечения информационной безопасности Банка</vt:lpstr>
      <vt:lpstr> </vt:lpstr>
      <vt:lpstr>Спасибо за внимание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политики информационной безопасности банка</dc:title>
  <dc:creator>Анастасия Септилко</dc:creator>
  <cp:lastModifiedBy>sikhor nikita</cp:lastModifiedBy>
  <cp:revision>21</cp:revision>
  <dcterms:created xsi:type="dcterms:W3CDTF">2020-02-18T16:59:52Z</dcterms:created>
  <dcterms:modified xsi:type="dcterms:W3CDTF">2020-04-22T08:58:17Z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