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5" r:id="rId8"/>
    <p:sldId id="266" r:id="rId9"/>
    <p:sldId id="2146847059" r:id="rId10"/>
    <p:sldId id="267" r:id="rId11"/>
    <p:sldId id="2146847056" r:id="rId12"/>
    <p:sldId id="2146847057" r:id="rId13"/>
    <p:sldId id="2146847058" r:id="rId14"/>
    <p:sldId id="268" r:id="rId15"/>
    <p:sldId id="2146847055"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C3D9CC-52A4-7BB9-5926-A17EAD909109}" v="32" dt="2024-12-19T12:09:51.9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60"/>
  </p:normalViewPr>
  <p:slideViewPr>
    <p:cSldViewPr snapToGrid="0">
      <p:cViewPr varScale="1">
        <p:scale>
          <a:sx n="47" d="100"/>
          <a:sy n="47" d="100"/>
        </p:scale>
        <p:origin x="1042" y="4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22-07-2025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Swathi-2003/Employee-salary-prediction"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159329" y="4586365"/>
            <a:ext cx="99383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    Presented By:</a:t>
            </a:r>
          </a:p>
          <a:p>
            <a:r>
              <a:rPr lang="en-US" sz="2000" b="1" dirty="0">
                <a:solidFill>
                  <a:schemeClr val="accent1">
                    <a:lumMod val="75000"/>
                  </a:schemeClr>
                </a:solidFill>
                <a:latin typeface="Arial"/>
                <a:cs typeface="Arial"/>
              </a:rPr>
              <a:t>SWATHI S-SASTRA DEEMED TO BE UNIVERSITY-COMPUTER APPLICATION</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A93202-C986-792B-7250-8DFBE920EDBB}"/>
              </a:ext>
            </a:extLst>
          </p:cNvPr>
          <p:cNvSpPr txBox="1"/>
          <p:nvPr/>
        </p:nvSpPr>
        <p:spPr>
          <a:xfrm>
            <a:off x="1434192" y="1665513"/>
            <a:ext cx="9323615"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GITHUB LINK:</a:t>
            </a:r>
            <a:endParaRPr lang="en-IN" sz="32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F753455-03B7-3E83-36F6-D57EDB98EC9C}"/>
              </a:ext>
            </a:extLst>
          </p:cNvPr>
          <p:cNvSpPr txBox="1"/>
          <p:nvPr/>
        </p:nvSpPr>
        <p:spPr>
          <a:xfrm>
            <a:off x="2204357" y="2792186"/>
            <a:ext cx="8553450" cy="830997"/>
          </a:xfrm>
          <a:prstGeom prst="rect">
            <a:avLst/>
          </a:prstGeom>
          <a:noFill/>
        </p:spPr>
        <p:txBody>
          <a:bodyPr wrap="square" rtlCol="0">
            <a:spAutoFit/>
          </a:bodyPr>
          <a:lstStyle/>
          <a:p>
            <a:r>
              <a:rPr lang="en-IN" sz="2400" dirty="0">
                <a:hlinkClick r:id="rId2"/>
              </a:rPr>
              <a:t>https://github.com/Swathi-2003/Employee-salary-prediction</a:t>
            </a:r>
            <a:endParaRPr lang="en-IN" sz="2400" dirty="0"/>
          </a:p>
          <a:p>
            <a:endParaRPr lang="en-IN" sz="2400" dirty="0"/>
          </a:p>
        </p:txBody>
      </p:sp>
    </p:spTree>
    <p:extLst>
      <p:ext uri="{BB962C8B-B14F-4D97-AF65-F5344CB8AC3E}">
        <p14:creationId xmlns:p14="http://schemas.microsoft.com/office/powerpoint/2010/main" val="382176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0" indent="0">
              <a:buNone/>
            </a:pPr>
            <a:r>
              <a:rPr lang="en-US" sz="2800" dirty="0"/>
              <a:t>This project successfully demonstrates how machine learning can be applied to predict employee salaries based on historical data. The developed models, particularly ensemble methods, proved to be effective in capturing nonlinear relationships and minimizing prediction errors. It can be a valuable tool for HR analytics and strategic workforce planning.</a:t>
            </a:r>
            <a:endParaRPr lang="en-IN" sz="28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r>
              <a:rPr lang="en-US" sz="2800" dirty="0">
                <a:latin typeface="Arial" panose="020B0604020202020204" pitchFamily="34" charset="0"/>
                <a:cs typeface="Arial" panose="020B0604020202020204" pitchFamily="34" charset="0"/>
              </a:rPr>
              <a:t>Include more features like department, performance rating, and education level to improve accuracy.</a:t>
            </a:r>
          </a:p>
          <a:p>
            <a:r>
              <a:rPr lang="en-US" sz="2800" dirty="0">
                <a:latin typeface="Arial" panose="020B0604020202020204" pitchFamily="34" charset="0"/>
                <a:cs typeface="Arial" panose="020B0604020202020204" pitchFamily="34" charset="0"/>
              </a:rPr>
              <a:t>Deploy the model as a web application using Flask or </a:t>
            </a:r>
            <a:r>
              <a:rPr lang="en-US" sz="2800" dirty="0" err="1">
                <a:latin typeface="Arial" panose="020B0604020202020204" pitchFamily="34" charset="0"/>
                <a:cs typeface="Arial" panose="020B0604020202020204" pitchFamily="34" charset="0"/>
              </a:rPr>
              <a:t>Streamlit</a:t>
            </a:r>
            <a:r>
              <a:rPr lang="en-US" sz="2800" dirty="0">
                <a:latin typeface="Arial" panose="020B0604020202020204" pitchFamily="34" charset="0"/>
                <a:cs typeface="Arial" panose="020B0604020202020204" pitchFamily="34" charset="0"/>
              </a:rPr>
              <a:t>.</a:t>
            </a:r>
          </a:p>
          <a:p>
            <a:r>
              <a:rPr lang="en-US" sz="2800" dirty="0">
                <a:latin typeface="Arial" panose="020B0604020202020204" pitchFamily="34" charset="0"/>
                <a:cs typeface="Arial" panose="020B0604020202020204" pitchFamily="34" charset="0"/>
              </a:rPr>
              <a:t>Enable real-time prediction with input forms for new employees.</a:t>
            </a:r>
          </a:p>
          <a:p>
            <a:r>
              <a:rPr lang="en-US" sz="2800" dirty="0">
                <a:latin typeface="Arial" panose="020B0604020202020204" pitchFamily="34" charset="0"/>
                <a:cs typeface="Arial" panose="020B0604020202020204" pitchFamily="34" charset="0"/>
              </a:rPr>
              <a:t>Train models on large-scale company datasets with anonymized records.</a:t>
            </a:r>
          </a:p>
          <a:p>
            <a:pPr marL="0" indent="0">
              <a:buNone/>
            </a:pPr>
            <a:endParaRPr lang="en-US" sz="2000" b="1"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8" name="Rectangle 4">
            <a:extLst>
              <a:ext uri="{FF2B5EF4-FFF2-40B4-BE49-F238E27FC236}">
                <a16:creationId xmlns:a16="http://schemas.microsoft.com/office/drawing/2014/main" id="{A0E9B0C1-BBD9-109C-C7E7-17B8BC8D0B1E}"/>
              </a:ext>
            </a:extLst>
          </p:cNvPr>
          <p:cNvSpPr>
            <a:spLocks noGrp="1" noChangeArrowheads="1"/>
          </p:cNvSpPr>
          <p:nvPr>
            <p:ph idx="1"/>
          </p:nvPr>
        </p:nvSpPr>
        <p:spPr bwMode="auto">
          <a:xfrm>
            <a:off x="728149" y="1914399"/>
            <a:ext cx="9705808" cy="3662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1" u="none" strike="noStrike" cap="none" normalizeH="0" baseline="0" dirty="0">
                <a:ln>
                  <a:noFill/>
                </a:ln>
                <a:solidFill>
                  <a:schemeClr val="tx1"/>
                </a:solidFill>
                <a:effectLst/>
                <a:latin typeface="Arial" panose="020B0604020202020204" pitchFamily="34" charset="0"/>
              </a:rPr>
              <a:t>Python Machine Learning</a:t>
            </a:r>
            <a:r>
              <a:rPr kumimoji="0" lang="en-US" altLang="en-US" sz="2800" b="0" i="0" u="none" strike="noStrike" cap="none" normalizeH="0" baseline="0" dirty="0">
                <a:ln>
                  <a:noFill/>
                </a:ln>
                <a:solidFill>
                  <a:schemeClr val="tx1"/>
                </a:solidFill>
                <a:effectLst/>
                <a:latin typeface="Arial" panose="020B0604020202020204" pitchFamily="34" charset="0"/>
              </a:rPr>
              <a:t> by Sebastian Raschka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1" u="none" strike="noStrike" cap="none" normalizeH="0" baseline="0" dirty="0">
                <a:ln>
                  <a:noFill/>
                </a:ln>
                <a:solidFill>
                  <a:schemeClr val="tx1"/>
                </a:solidFill>
                <a:effectLst/>
                <a:latin typeface="Arial" panose="020B0604020202020204" pitchFamily="34" charset="0"/>
              </a:rPr>
              <a:t>Hands-On Machine Learning with Scikit-Learn, </a:t>
            </a:r>
            <a:r>
              <a:rPr kumimoji="0" lang="en-US" altLang="en-US" sz="2800" b="0" i="1" u="none" strike="noStrike" cap="none" normalizeH="0" baseline="0" dirty="0" err="1">
                <a:ln>
                  <a:noFill/>
                </a:ln>
                <a:solidFill>
                  <a:schemeClr val="tx1"/>
                </a:solidFill>
                <a:effectLst/>
                <a:latin typeface="Arial" panose="020B0604020202020204" pitchFamily="34" charset="0"/>
              </a:rPr>
              <a:t>Keras</a:t>
            </a:r>
            <a:r>
              <a:rPr kumimoji="0" lang="en-US" altLang="en-US" sz="2800" b="0" i="1" u="none" strike="noStrike" cap="none" normalizeH="0" baseline="0" dirty="0">
                <a:ln>
                  <a:noFill/>
                </a:ln>
                <a:solidFill>
                  <a:schemeClr val="tx1"/>
                </a:solidFill>
                <a:effectLst/>
                <a:latin typeface="Arial" panose="020B0604020202020204" pitchFamily="34" charset="0"/>
              </a:rPr>
              <a:t>, and TensorFlow</a:t>
            </a:r>
            <a:r>
              <a:rPr kumimoji="0" lang="en-US" altLang="en-US" sz="2800" b="0" i="0" u="none" strike="noStrike" cap="none" normalizeH="0" baseline="0" dirty="0">
                <a:ln>
                  <a:noFill/>
                </a:ln>
                <a:solidFill>
                  <a:schemeClr val="tx1"/>
                </a:solidFill>
                <a:effectLst/>
                <a:latin typeface="Arial" panose="020B0604020202020204" pitchFamily="34" charset="0"/>
              </a:rPr>
              <a:t> by Aurélien Géron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1" u="none" strike="noStrike" cap="none" normalizeH="0" baseline="0" dirty="0">
                <a:ln>
                  <a:noFill/>
                </a:ln>
                <a:solidFill>
                  <a:schemeClr val="tx1"/>
                </a:solidFill>
                <a:effectLst/>
                <a:latin typeface="Arial" panose="020B0604020202020204" pitchFamily="34" charset="0"/>
              </a:rPr>
              <a:t>Introduction to Machine Learning with Python</a:t>
            </a:r>
            <a:r>
              <a:rPr kumimoji="0" lang="en-US" altLang="en-US" sz="2800" b="0" i="0" u="none" strike="noStrike" cap="none" normalizeH="0" baseline="0" dirty="0">
                <a:ln>
                  <a:noFill/>
                </a:ln>
                <a:solidFill>
                  <a:schemeClr val="tx1"/>
                </a:solidFill>
                <a:effectLst/>
                <a:latin typeface="Arial" panose="020B0604020202020204" pitchFamily="34" charset="0"/>
              </a:rPr>
              <a:t> by Andreas C. Müller &amp; Sarah Guido</a:t>
            </a:r>
          </a:p>
          <a:p>
            <a:pPr marL="0" lvl="0" indent="0" defTabSz="914400" eaLnBrk="0" fontAlgn="base" hangingPunct="0">
              <a:lnSpc>
                <a:spcPct val="100000"/>
              </a:lnSpc>
              <a:spcBef>
                <a:spcPct val="0"/>
              </a:spcBef>
              <a:spcAft>
                <a:spcPct val="0"/>
              </a:spcAft>
              <a:buClrTx/>
              <a:buSzTx/>
              <a:buFontTx/>
              <a:buChar char="•"/>
            </a:pPr>
            <a:r>
              <a:rPr lang="en-US" altLang="en-US" sz="2800" dirty="0">
                <a:solidFill>
                  <a:schemeClr val="tx1"/>
                </a:solidFill>
                <a:latin typeface="Arial" panose="020B0604020202020204" pitchFamily="34" charset="0"/>
              </a:rPr>
              <a:t>Krish Naik – Machine Learning, Data Science tutorials</a:t>
            </a:r>
          </a:p>
          <a:p>
            <a:pPr marL="0" lvl="0" indent="0" defTabSz="914400" eaLnBrk="0" fontAlgn="base" hangingPunct="0">
              <a:lnSpc>
                <a:spcPct val="100000"/>
              </a:lnSpc>
              <a:spcBef>
                <a:spcPct val="0"/>
              </a:spcBef>
              <a:spcAft>
                <a:spcPct val="0"/>
              </a:spcAft>
              <a:buClrTx/>
              <a:buSzTx/>
              <a:buFontTx/>
              <a:buChar char="•"/>
            </a:pPr>
            <a:r>
              <a:rPr lang="en-US" altLang="en-US" sz="2800" dirty="0">
                <a:solidFill>
                  <a:schemeClr val="tx1"/>
                </a:solidFill>
                <a:latin typeface="Arial" panose="020B0604020202020204" pitchFamily="34" charset="0"/>
              </a:rPr>
              <a:t>Simplilearn – AI &amp; ML Concepts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(Step by Step  Procedure)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r>
              <a:rPr lang="en-US" sz="2000" b="1" dirty="0" err="1">
                <a:latin typeface="Arial"/>
                <a:ea typeface="+mn-lt"/>
                <a:cs typeface="Arial"/>
              </a:rPr>
              <a:t>Optonal</a:t>
            </a:r>
            <a:r>
              <a:rPr lang="en-US" sz="2000" b="1" dirty="0">
                <a:latin typeface="Arial"/>
                <a:ea typeface="+mn-lt"/>
                <a:cs typeface="Arial"/>
              </a:rPr>
              <a:t>)</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3" name="Rectangle 1">
            <a:extLst>
              <a:ext uri="{FF2B5EF4-FFF2-40B4-BE49-F238E27FC236}">
                <a16:creationId xmlns:a16="http://schemas.microsoft.com/office/drawing/2014/main" id="{B19629B5-F29C-0B33-B8C1-D19CDC23F3AE}"/>
              </a:ext>
            </a:extLst>
          </p:cNvPr>
          <p:cNvSpPr>
            <a:spLocks noGrp="1" noChangeArrowheads="1"/>
          </p:cNvSpPr>
          <p:nvPr>
            <p:ph idx="1"/>
          </p:nvPr>
        </p:nvSpPr>
        <p:spPr bwMode="auto">
          <a:xfrm>
            <a:off x="581192" y="1832583"/>
            <a:ext cx="10228322"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Accurately</a:t>
            </a:r>
            <a:r>
              <a:rPr kumimoji="0" lang="en-US" altLang="en-US" sz="2400" b="0" i="0" u="none" strike="noStrike" cap="none" normalizeH="0" baseline="0" dirty="0">
                <a:ln>
                  <a:noFill/>
                </a:ln>
                <a:solidFill>
                  <a:schemeClr val="tx1"/>
                </a:solidFill>
                <a:effectLst/>
                <a:latin typeface="Arial" panose="020B0604020202020204" pitchFamily="34" charset="0"/>
              </a:rPr>
              <a:t> predicting employee salaries is difficult due to multiple influencing factors like experience, location, and job title.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HR teams often rely on manual, inconsistent methods that may lead to biased or inaccurate salary decisions.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The lack of a data-driven approach affects transparency and fairness in compensation structures.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Organizations need a reliable system to estimate salaries based on historical employee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This project aims to use machine learning to build a predictive model that helps automate and improve salary prediction accuracy.</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3" name="Rectangle 1">
            <a:extLst>
              <a:ext uri="{FF2B5EF4-FFF2-40B4-BE49-F238E27FC236}">
                <a16:creationId xmlns:a16="http://schemas.microsoft.com/office/drawing/2014/main" id="{8398DDEE-C01B-C218-7DF6-3460FB9875B1}"/>
              </a:ext>
            </a:extLst>
          </p:cNvPr>
          <p:cNvSpPr>
            <a:spLocks noGrp="1" noChangeArrowheads="1"/>
          </p:cNvSpPr>
          <p:nvPr>
            <p:ph idx="1"/>
          </p:nvPr>
        </p:nvSpPr>
        <p:spPr bwMode="auto">
          <a:xfrm>
            <a:off x="581192" y="1222642"/>
            <a:ext cx="9869094" cy="4835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Language:</a:t>
            </a:r>
            <a: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800" i="0" u="none" strike="noStrike" cap="none" normalizeH="0" baseline="0" dirty="0">
                <a:ln>
                  <a:noFill/>
                </a:ln>
                <a:solidFill>
                  <a:schemeClr val="tx1"/>
                </a:solidFill>
                <a:effectLst/>
                <a:latin typeface="Arial" panose="020B0604020202020204" pitchFamily="34" charset="0"/>
                <a:cs typeface="Arial" panose="020B0604020202020204" pitchFamily="34" charset="0"/>
              </a:rPr>
              <a:t>Python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IDE:</a:t>
            </a:r>
            <a: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Jupyter</a:t>
            </a:r>
            <a: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Notebook / VS Code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Libraries Used:</a:t>
            </a:r>
            <a:endPar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pandas for data manipulation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matplotlib and seaborn for data visualization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scikit-learn for building and evaluating ML models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Machine Learning Models:</a:t>
            </a:r>
            <a:endPar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Linear Regression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Decision Tree Regressor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Random Forest Regressor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320202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3" name="Rectangle 1">
            <a:extLst>
              <a:ext uri="{FF2B5EF4-FFF2-40B4-BE49-F238E27FC236}">
                <a16:creationId xmlns:a16="http://schemas.microsoft.com/office/drawing/2014/main" id="{105959C4-D098-073F-5444-1E1DA46F36B6}"/>
              </a:ext>
            </a:extLst>
          </p:cNvPr>
          <p:cNvSpPr>
            <a:spLocks noGrp="1" noChangeArrowheads="1"/>
          </p:cNvSpPr>
          <p:nvPr>
            <p:ph idx="1"/>
          </p:nvPr>
        </p:nvSpPr>
        <p:spPr bwMode="auto">
          <a:xfrm>
            <a:off x="450564" y="1232452"/>
            <a:ext cx="10914122" cy="5816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1" i="0" u="none" strike="noStrike" cap="none" normalizeH="0" baseline="0" dirty="0">
                <a:ln>
                  <a:noFill/>
                </a:ln>
                <a:solidFill>
                  <a:schemeClr val="tx1"/>
                </a:solidFill>
                <a:effectLst/>
                <a:latin typeface="Arial" panose="020B0604020202020204" pitchFamily="34" charset="0"/>
              </a:rPr>
              <a:t>Import Libraries</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Load all required Python libraries for data handling, visualization, and modeling.</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b="1" i="0" u="none" strike="noStrike" cap="none" normalizeH="0" baseline="0" dirty="0">
                <a:ln>
                  <a:noFill/>
                </a:ln>
                <a:solidFill>
                  <a:schemeClr val="tx1"/>
                </a:solidFill>
                <a:effectLst/>
                <a:latin typeface="Arial" panose="020B0604020202020204" pitchFamily="34" charset="0"/>
              </a:rPr>
              <a:t>Data Loading</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Load the dataset using </a:t>
            </a:r>
            <a:r>
              <a:rPr kumimoji="0" lang="en-US" altLang="en-US" sz="2400" b="0" i="0" u="none" strike="noStrike" cap="none" normalizeH="0" baseline="0" dirty="0" err="1">
                <a:ln>
                  <a:noFill/>
                </a:ln>
                <a:solidFill>
                  <a:schemeClr val="tx1"/>
                </a:solidFill>
                <a:effectLst/>
                <a:latin typeface="Arial Unicode MS"/>
              </a:rPr>
              <a:t>pandas.read_csv</a:t>
            </a:r>
            <a:r>
              <a:rPr kumimoji="0" lang="en-US" altLang="en-US" sz="2400" b="0" i="0" u="none" strike="noStrike" cap="none" normalizeH="0" baseline="0" dirty="0">
                <a:ln>
                  <a:noFill/>
                </a:ln>
                <a:solidFill>
                  <a:schemeClr val="tx1"/>
                </a:solidFill>
                <a:effectLst/>
                <a:latin typeface="Arial Unicode MS"/>
              </a:rPr>
              <a:t>()</a:t>
            </a:r>
            <a:r>
              <a:rPr kumimoji="0" lang="en-US" altLang="en-US" sz="2400" b="0" i="0" u="none" strike="noStrike" cap="none" normalizeH="0" baseline="0" dirty="0">
                <a:ln>
                  <a:noFill/>
                </a:ln>
                <a:solidFill>
                  <a:schemeClr val="tx1"/>
                </a:solidFill>
                <a:effectLst/>
              </a:rPr>
              <a:t> and preview its structure using </a:t>
            </a:r>
            <a:r>
              <a:rPr kumimoji="0" lang="en-US" altLang="en-US" sz="2400" b="0" i="0" u="none" strike="noStrike" cap="none" normalizeH="0" baseline="0" dirty="0">
                <a:ln>
                  <a:noFill/>
                </a:ln>
                <a:solidFill>
                  <a:schemeClr val="tx1"/>
                </a:solidFill>
                <a:effectLst/>
                <a:latin typeface="Arial Unicode MS"/>
              </a:rPr>
              <a:t>.head()</a:t>
            </a:r>
            <a:r>
              <a:rPr kumimoji="0" lang="en-US" altLang="en-US" sz="2400" b="0" i="0" u="none" strike="noStrike" cap="none" normalizeH="0" baseline="0" dirty="0">
                <a:ln>
                  <a:noFill/>
                </a:ln>
                <a:solidFill>
                  <a:schemeClr val="tx1"/>
                </a:solidFill>
                <a:effectLst/>
              </a:rPr>
              <a:t> and </a:t>
            </a:r>
            <a:r>
              <a:rPr kumimoji="0" lang="en-US" altLang="en-US" sz="2400" b="0" i="0" u="none" strike="noStrike" cap="none" normalizeH="0" baseline="0" dirty="0">
                <a:ln>
                  <a:noFill/>
                </a:ln>
                <a:solidFill>
                  <a:schemeClr val="tx1"/>
                </a:solidFill>
                <a:effectLst/>
                <a:latin typeface="Arial Unicode MS"/>
              </a:rPr>
              <a:t>.info()</a:t>
            </a:r>
            <a:r>
              <a:rPr kumimoji="0" lang="en-US" altLang="en-US" sz="2400" b="0" i="0" u="none" strike="noStrike" cap="none" normalizeH="0" baseline="0" dirty="0">
                <a:ln>
                  <a:noFill/>
                </a:ln>
                <a:solidFill>
                  <a:schemeClr val="tx1"/>
                </a:solidFill>
                <a:effectLst/>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400" b="1" i="0" u="none" strike="noStrike" cap="none" normalizeH="0" baseline="0" dirty="0">
                <a:ln>
                  <a:noFill/>
                </a:ln>
                <a:solidFill>
                  <a:schemeClr val="tx1"/>
                </a:solidFill>
                <a:effectLst/>
                <a:latin typeface="Arial" panose="020B0604020202020204" pitchFamily="34" charset="0"/>
              </a:rPr>
              <a:t>Data Preprocessing</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Check for null values and handle them.</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Convert categorical variables to numerical using Label Encoding or One-Hot Encoding.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Normalize or scale data if required.</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400" b="1" i="0" u="none" strike="noStrike" cap="none" normalizeH="0" baseline="0" dirty="0">
                <a:ln>
                  <a:noFill/>
                </a:ln>
                <a:solidFill>
                  <a:schemeClr val="tx1"/>
                </a:solidFill>
                <a:effectLst/>
                <a:latin typeface="Arial" panose="020B0604020202020204" pitchFamily="34" charset="0"/>
              </a:rPr>
              <a:t>Exploratory Data Analysis (EDA)</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Use plots like histograms, </a:t>
            </a:r>
            <a:r>
              <a:rPr kumimoji="0" lang="en-US" altLang="en-US" sz="2400" b="0" i="0" u="none" strike="noStrike" cap="none" normalizeH="0" baseline="0" dirty="0" err="1">
                <a:ln>
                  <a:noFill/>
                </a:ln>
                <a:solidFill>
                  <a:schemeClr val="tx1"/>
                </a:solidFill>
                <a:effectLst/>
                <a:latin typeface="Arial" panose="020B0604020202020204" pitchFamily="34" charset="0"/>
              </a:rPr>
              <a:t>pairplots</a:t>
            </a:r>
            <a:r>
              <a:rPr kumimoji="0" lang="en-US" altLang="en-US" sz="2400" b="0" i="0" u="none" strike="noStrike" cap="none" normalizeH="0" baseline="0" dirty="0">
                <a:ln>
                  <a:noFill/>
                </a:ln>
                <a:solidFill>
                  <a:schemeClr val="tx1"/>
                </a:solidFill>
                <a:effectLst/>
                <a:latin typeface="Arial" panose="020B0604020202020204" pitchFamily="34" charset="0"/>
              </a:rPr>
              <a:t>, heatmaps to understand relationships and distributions.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50684A-02D0-B991-0C72-80B9C58E3FC9}"/>
              </a:ext>
            </a:extLst>
          </p:cNvPr>
          <p:cNvSpPr txBox="1"/>
          <p:nvPr/>
        </p:nvSpPr>
        <p:spPr>
          <a:xfrm>
            <a:off x="781050" y="1094014"/>
            <a:ext cx="10629900" cy="5170646"/>
          </a:xfrm>
          <a:prstGeom prst="rect">
            <a:avLst/>
          </a:prstGeom>
          <a:noFill/>
        </p:spPr>
        <p:txBody>
          <a:bodyPr wrap="square" rtlCol="0">
            <a:spAutoFit/>
          </a:bodyPr>
          <a:lstStyle/>
          <a:p>
            <a:pPr lvl="0" eaLnBrk="0" fontAlgn="base" hangingPunct="0">
              <a:spcBef>
                <a:spcPct val="0"/>
              </a:spcBef>
              <a:spcAft>
                <a:spcPct val="0"/>
              </a:spcAft>
              <a:buFontTx/>
              <a:buAutoNum type="arabicPeriod" startAt="5"/>
            </a:pPr>
            <a:r>
              <a:rPr lang="en-US" altLang="en-US" sz="2400" b="1" dirty="0">
                <a:latin typeface="Arial" panose="020B0604020202020204" pitchFamily="34" charset="0"/>
              </a:rPr>
              <a:t>Feature Selection</a:t>
            </a:r>
            <a:endParaRPr lang="en-US" altLang="en-US" sz="2400" dirty="0">
              <a:latin typeface="Arial" panose="020B0604020202020204" pitchFamily="34" charset="0"/>
            </a:endParaRPr>
          </a:p>
          <a:p>
            <a:pPr lvl="1" eaLnBrk="0" fontAlgn="base" hangingPunct="0">
              <a:spcBef>
                <a:spcPct val="0"/>
              </a:spcBef>
              <a:spcAft>
                <a:spcPct val="0"/>
              </a:spcAft>
              <a:buFontTx/>
              <a:buChar char="•"/>
            </a:pPr>
            <a:r>
              <a:rPr lang="en-US" altLang="en-US" sz="2400" dirty="0">
                <a:latin typeface="Arial" panose="020B0604020202020204" pitchFamily="34" charset="0"/>
              </a:rPr>
              <a:t>Identify important features for prediction.</a:t>
            </a:r>
          </a:p>
          <a:p>
            <a:pPr lvl="1" eaLnBrk="0" fontAlgn="base" hangingPunct="0">
              <a:spcBef>
                <a:spcPct val="0"/>
              </a:spcBef>
              <a:spcAft>
                <a:spcPct val="0"/>
              </a:spcAft>
              <a:buFontTx/>
              <a:buChar char="•"/>
            </a:pPr>
            <a:r>
              <a:rPr lang="en-US" altLang="en-US" sz="2400" dirty="0">
                <a:latin typeface="Arial" panose="020B0604020202020204" pitchFamily="34" charset="0"/>
              </a:rPr>
              <a:t>Use correlation matrix or feature importance from models.</a:t>
            </a:r>
            <a:endParaRPr lang="en-US" altLang="en-US" sz="2400" b="1" dirty="0">
              <a:latin typeface="Arial" panose="020B0604020202020204" pitchFamily="34" charset="0"/>
            </a:endParaRPr>
          </a:p>
          <a:p>
            <a:pPr lvl="0" eaLnBrk="0" fontAlgn="base" hangingPunct="0">
              <a:spcBef>
                <a:spcPct val="0"/>
              </a:spcBef>
              <a:spcAft>
                <a:spcPct val="0"/>
              </a:spcAft>
              <a:buFontTx/>
              <a:buAutoNum type="arabicPeriod" startAt="6"/>
            </a:pPr>
            <a:r>
              <a:rPr lang="en-US" altLang="en-US" sz="2400" b="1" dirty="0">
                <a:latin typeface="Arial" panose="020B0604020202020204" pitchFamily="34" charset="0"/>
              </a:rPr>
              <a:t>Model Building</a:t>
            </a:r>
            <a:endParaRPr lang="en-US" altLang="en-US" sz="2400" dirty="0">
              <a:latin typeface="Arial" panose="020B0604020202020204" pitchFamily="34" charset="0"/>
            </a:endParaRPr>
          </a:p>
          <a:p>
            <a:pPr lvl="1" eaLnBrk="0" fontAlgn="base" hangingPunct="0">
              <a:spcBef>
                <a:spcPct val="0"/>
              </a:spcBef>
              <a:spcAft>
                <a:spcPct val="0"/>
              </a:spcAft>
              <a:buFontTx/>
              <a:buChar char="•"/>
            </a:pPr>
            <a:r>
              <a:rPr lang="en-US" altLang="en-US" sz="2400" dirty="0">
                <a:latin typeface="Arial" panose="020B0604020202020204" pitchFamily="34" charset="0"/>
              </a:rPr>
              <a:t>Split the dataset into training and testing sets (e.g., 80/20).</a:t>
            </a:r>
          </a:p>
          <a:p>
            <a:pPr lvl="1" eaLnBrk="0" fontAlgn="base" hangingPunct="0">
              <a:spcBef>
                <a:spcPct val="0"/>
              </a:spcBef>
              <a:spcAft>
                <a:spcPct val="0"/>
              </a:spcAft>
              <a:buFontTx/>
              <a:buChar char="•"/>
            </a:pPr>
            <a:r>
              <a:rPr lang="en-US" altLang="en-US" sz="2400" dirty="0">
                <a:latin typeface="Arial" panose="020B0604020202020204" pitchFamily="34" charset="0"/>
              </a:rPr>
              <a:t>Fit the data to different regression models.</a:t>
            </a:r>
          </a:p>
          <a:p>
            <a:pPr lvl="1" eaLnBrk="0" fontAlgn="base" hangingPunct="0">
              <a:spcBef>
                <a:spcPct val="0"/>
              </a:spcBef>
              <a:spcAft>
                <a:spcPct val="0"/>
              </a:spcAft>
              <a:buFontTx/>
              <a:buChar char="•"/>
            </a:pPr>
            <a:r>
              <a:rPr lang="en-US" altLang="en-US" sz="2400" dirty="0">
                <a:latin typeface="Arial" panose="020B0604020202020204" pitchFamily="34" charset="0"/>
              </a:rPr>
              <a:t>Predict on the test data.</a:t>
            </a:r>
          </a:p>
          <a:p>
            <a:pPr lvl="0" eaLnBrk="0" fontAlgn="base" hangingPunct="0">
              <a:spcBef>
                <a:spcPct val="0"/>
              </a:spcBef>
              <a:spcAft>
                <a:spcPct val="0"/>
              </a:spcAft>
              <a:buFontTx/>
              <a:buAutoNum type="arabicPeriod" startAt="7"/>
            </a:pPr>
            <a:r>
              <a:rPr lang="en-US" altLang="en-US" sz="2400" b="1" dirty="0">
                <a:latin typeface="Arial" panose="020B0604020202020204" pitchFamily="34" charset="0"/>
              </a:rPr>
              <a:t>Model Evaluation</a:t>
            </a:r>
            <a:endParaRPr lang="en-US" altLang="en-US" sz="2400" dirty="0">
              <a:latin typeface="Arial" panose="020B0604020202020204" pitchFamily="34" charset="0"/>
            </a:endParaRPr>
          </a:p>
          <a:p>
            <a:pPr lvl="1" eaLnBrk="0" fontAlgn="base" hangingPunct="0">
              <a:spcBef>
                <a:spcPct val="0"/>
              </a:spcBef>
              <a:spcAft>
                <a:spcPct val="0"/>
              </a:spcAft>
              <a:buFontTx/>
              <a:buChar char="•"/>
            </a:pPr>
            <a:r>
              <a:rPr lang="en-US" altLang="en-US" sz="2400" dirty="0">
                <a:latin typeface="Arial" panose="020B0604020202020204" pitchFamily="34" charset="0"/>
              </a:rPr>
              <a:t>Use metrics like Mean Absolute Error (MAE), Mean Squared Error (MSE), and R² Score.</a:t>
            </a:r>
          </a:p>
          <a:p>
            <a:pPr lvl="0" eaLnBrk="0" fontAlgn="base" hangingPunct="0">
              <a:spcBef>
                <a:spcPct val="0"/>
              </a:spcBef>
              <a:spcAft>
                <a:spcPct val="0"/>
              </a:spcAft>
              <a:buFontTx/>
              <a:buAutoNum type="arabicPeriod" startAt="8"/>
            </a:pPr>
            <a:r>
              <a:rPr lang="en-US" altLang="en-US" sz="2400" b="1" dirty="0">
                <a:latin typeface="Arial" panose="020B0604020202020204" pitchFamily="34" charset="0"/>
              </a:rPr>
              <a:t>Result Visualization</a:t>
            </a:r>
            <a:endParaRPr lang="en-US" altLang="en-US" sz="2400" dirty="0">
              <a:latin typeface="Arial" panose="020B0604020202020204" pitchFamily="34" charset="0"/>
            </a:endParaRPr>
          </a:p>
          <a:p>
            <a:pPr lvl="1" eaLnBrk="0" fontAlgn="base" hangingPunct="0">
              <a:spcBef>
                <a:spcPct val="0"/>
              </a:spcBef>
              <a:spcAft>
                <a:spcPct val="0"/>
              </a:spcAft>
              <a:buFontTx/>
              <a:buChar char="•"/>
            </a:pPr>
            <a:r>
              <a:rPr lang="en-US" altLang="en-US" sz="2400" dirty="0">
                <a:latin typeface="Arial" panose="020B0604020202020204" pitchFamily="34" charset="0"/>
              </a:rPr>
              <a:t>Plot predicted vs actual salaries.</a:t>
            </a:r>
          </a:p>
          <a:p>
            <a:pPr lvl="1" eaLnBrk="0" fontAlgn="base" hangingPunct="0">
              <a:spcBef>
                <a:spcPct val="0"/>
              </a:spcBef>
              <a:spcAft>
                <a:spcPct val="0"/>
              </a:spcAft>
              <a:buFontTx/>
              <a:buChar char="•"/>
            </a:pPr>
            <a:r>
              <a:rPr lang="en-US" altLang="en-US" sz="2400" dirty="0">
                <a:latin typeface="Arial" panose="020B0604020202020204" pitchFamily="34" charset="0"/>
              </a:rPr>
              <a:t>Display error metrics and graphs.</a:t>
            </a:r>
          </a:p>
          <a:p>
            <a:endParaRPr lang="en-IN" dirty="0"/>
          </a:p>
        </p:txBody>
      </p:sp>
    </p:spTree>
    <p:extLst>
      <p:ext uri="{BB962C8B-B14F-4D97-AF65-F5344CB8AC3E}">
        <p14:creationId xmlns:p14="http://schemas.microsoft.com/office/powerpoint/2010/main" val="3682038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US" sz="2800" b="1" dirty="0"/>
              <a:t>    </a:t>
            </a:r>
          </a:p>
          <a:p>
            <a:pPr marL="0" indent="0">
              <a:buNone/>
            </a:pPr>
            <a:r>
              <a:rPr lang="en-US" sz="2800" b="1" dirty="0"/>
              <a:t>     Boxplot for age</a:t>
            </a:r>
            <a:endParaRPr lang="en-US" sz="2800" dirty="0"/>
          </a:p>
        </p:txBody>
      </p:sp>
      <p:pic>
        <p:nvPicPr>
          <p:cNvPr id="4" name="Picture 3">
            <a:extLst>
              <a:ext uri="{FF2B5EF4-FFF2-40B4-BE49-F238E27FC236}">
                <a16:creationId xmlns:a16="http://schemas.microsoft.com/office/drawing/2014/main" id="{3521E0C7-290D-BB86-CDFC-5E2D26D692FE}"/>
              </a:ext>
            </a:extLst>
          </p:cNvPr>
          <p:cNvPicPr>
            <a:picLocks noChangeAspect="1"/>
          </p:cNvPicPr>
          <p:nvPr/>
        </p:nvPicPr>
        <p:blipFill>
          <a:blip r:embed="rId2"/>
          <a:stretch>
            <a:fillRect/>
          </a:stretch>
        </p:blipFill>
        <p:spPr>
          <a:xfrm>
            <a:off x="766762" y="1328875"/>
            <a:ext cx="3036873" cy="2309813"/>
          </a:xfrm>
          <a:prstGeom prst="rect">
            <a:avLst/>
          </a:prstGeom>
        </p:spPr>
      </p:pic>
      <p:pic>
        <p:nvPicPr>
          <p:cNvPr id="7" name="Picture 6">
            <a:extLst>
              <a:ext uri="{FF2B5EF4-FFF2-40B4-BE49-F238E27FC236}">
                <a16:creationId xmlns:a16="http://schemas.microsoft.com/office/drawing/2014/main" id="{45D060A7-3AB1-134B-62B4-2E8E9BBB8B13}"/>
              </a:ext>
            </a:extLst>
          </p:cNvPr>
          <p:cNvPicPr>
            <a:picLocks noChangeAspect="1"/>
          </p:cNvPicPr>
          <p:nvPr/>
        </p:nvPicPr>
        <p:blipFill>
          <a:blip r:embed="rId3"/>
          <a:stretch>
            <a:fillRect/>
          </a:stretch>
        </p:blipFill>
        <p:spPr>
          <a:xfrm>
            <a:off x="4326391" y="967304"/>
            <a:ext cx="6581095" cy="4223242"/>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06B596C-2A59-7D3A-C4C0-8F1CDA4C25FF}"/>
              </a:ext>
            </a:extLst>
          </p:cNvPr>
          <p:cNvPicPr>
            <a:picLocks noChangeAspect="1"/>
          </p:cNvPicPr>
          <p:nvPr/>
        </p:nvPicPr>
        <p:blipFill>
          <a:blip r:embed="rId2"/>
          <a:stretch>
            <a:fillRect/>
          </a:stretch>
        </p:blipFill>
        <p:spPr>
          <a:xfrm>
            <a:off x="495300" y="1462087"/>
            <a:ext cx="5257800" cy="3933825"/>
          </a:xfrm>
          <a:prstGeom prst="rect">
            <a:avLst/>
          </a:prstGeom>
        </p:spPr>
      </p:pic>
      <p:pic>
        <p:nvPicPr>
          <p:cNvPr id="5" name="Picture 4">
            <a:extLst>
              <a:ext uri="{FF2B5EF4-FFF2-40B4-BE49-F238E27FC236}">
                <a16:creationId xmlns:a16="http://schemas.microsoft.com/office/drawing/2014/main" id="{20DF3097-BBDD-BCD6-B77B-1454F3572B64}"/>
              </a:ext>
            </a:extLst>
          </p:cNvPr>
          <p:cNvPicPr>
            <a:picLocks noChangeAspect="1"/>
          </p:cNvPicPr>
          <p:nvPr/>
        </p:nvPicPr>
        <p:blipFill>
          <a:blip r:embed="rId3"/>
          <a:stretch>
            <a:fillRect/>
          </a:stretch>
        </p:blipFill>
        <p:spPr>
          <a:xfrm>
            <a:off x="6096000" y="1462087"/>
            <a:ext cx="5172075" cy="3933825"/>
          </a:xfrm>
          <a:prstGeom prst="rect">
            <a:avLst/>
          </a:prstGeom>
        </p:spPr>
      </p:pic>
    </p:spTree>
    <p:extLst>
      <p:ext uri="{BB962C8B-B14F-4D97-AF65-F5344CB8AC3E}">
        <p14:creationId xmlns:p14="http://schemas.microsoft.com/office/powerpoint/2010/main" val="1621727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FEC4E76-7578-D672-19D5-3EF0A6BEAF35}"/>
              </a:ext>
            </a:extLst>
          </p:cNvPr>
          <p:cNvPicPr>
            <a:picLocks noChangeAspect="1"/>
          </p:cNvPicPr>
          <p:nvPr/>
        </p:nvPicPr>
        <p:blipFill>
          <a:blip r:embed="rId2"/>
          <a:stretch>
            <a:fillRect/>
          </a:stretch>
        </p:blipFill>
        <p:spPr>
          <a:xfrm>
            <a:off x="240847" y="1331458"/>
            <a:ext cx="5505450" cy="3933825"/>
          </a:xfrm>
          <a:prstGeom prst="rect">
            <a:avLst/>
          </a:prstGeom>
        </p:spPr>
      </p:pic>
      <p:pic>
        <p:nvPicPr>
          <p:cNvPr id="5" name="Picture 4">
            <a:extLst>
              <a:ext uri="{FF2B5EF4-FFF2-40B4-BE49-F238E27FC236}">
                <a16:creationId xmlns:a16="http://schemas.microsoft.com/office/drawing/2014/main" id="{9F64DEDE-2045-3274-6055-1B8D51DF699D}"/>
              </a:ext>
            </a:extLst>
          </p:cNvPr>
          <p:cNvPicPr>
            <a:picLocks noChangeAspect="1"/>
          </p:cNvPicPr>
          <p:nvPr/>
        </p:nvPicPr>
        <p:blipFill>
          <a:blip r:embed="rId3"/>
          <a:stretch>
            <a:fillRect/>
          </a:stretch>
        </p:blipFill>
        <p:spPr>
          <a:xfrm>
            <a:off x="5855153" y="1570979"/>
            <a:ext cx="6096000" cy="3356812"/>
          </a:xfrm>
          <a:prstGeom prst="rect">
            <a:avLst/>
          </a:prstGeom>
        </p:spPr>
      </p:pic>
    </p:spTree>
    <p:extLst>
      <p:ext uri="{BB962C8B-B14F-4D97-AF65-F5344CB8AC3E}">
        <p14:creationId xmlns:p14="http://schemas.microsoft.com/office/powerpoint/2010/main" val="364277938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Future forward</Template>
  <TotalTime>58</TotalTime>
  <Words>537</Words>
  <Application>Microsoft Office PowerPoint</Application>
  <PresentationFormat>Widescreen</PresentationFormat>
  <Paragraphs>71</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Arial Unicode MS</vt:lpstr>
      <vt:lpstr>Calibri</vt:lpstr>
      <vt:lpstr>Calibri Light</vt:lpstr>
      <vt:lpstr>Franklin Gothic Book</vt:lpstr>
      <vt:lpstr>Franklin Gothic Demi</vt:lpstr>
      <vt:lpstr>Times New Roman</vt:lpstr>
      <vt:lpstr>Wingdings 2</vt:lpstr>
      <vt:lpstr>DividendVTI</vt:lpstr>
      <vt:lpstr>PROJECT TITLE</vt:lpstr>
      <vt:lpstr>OUTLINE</vt:lpstr>
      <vt:lpstr>Problem Statement</vt:lpstr>
      <vt:lpstr>System  Approach</vt:lpstr>
      <vt:lpstr>Algorithm &amp; Deployment</vt:lpstr>
      <vt:lpstr>PowerPoint Presentation</vt:lpstr>
      <vt:lpstr>Result</vt:lpstr>
      <vt:lpstr>PowerPoint Presentation</vt:lpstr>
      <vt:lpstr>PowerPoint Presentation</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Swathi S</cp:lastModifiedBy>
  <cp:revision>38</cp:revision>
  <dcterms:created xsi:type="dcterms:W3CDTF">2021-05-26T16:50:10Z</dcterms:created>
  <dcterms:modified xsi:type="dcterms:W3CDTF">2025-07-22T16:47:48Z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