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8" r:id="rId3"/>
    <p:sldId id="261" r:id="rId4"/>
    <p:sldId id="262"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2121"/>
    <a:srgbClr val="969696"/>
    <a:srgbClr val="757575"/>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52" d="100"/>
          <a:sy n="52" d="100"/>
        </p:scale>
        <p:origin x="-1224" y="-6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1"/>
            <a:ext cx="7772400" cy="1904999"/>
          </a:xfrm>
        </p:spPr>
        <p:txBody>
          <a:bodyPr/>
          <a:lstStyle/>
          <a:p>
            <a:r>
              <a:rPr lang="en-US" dirty="0" smtClean="0"/>
              <a:t>JavaScript - Day -1</a:t>
            </a:r>
            <a:endParaRPr lang="en-US" dirty="0"/>
          </a:p>
        </p:txBody>
      </p:sp>
      <p:sp>
        <p:nvSpPr>
          <p:cNvPr id="3" name="Subtitle 2"/>
          <p:cNvSpPr>
            <a:spLocks noGrp="1"/>
          </p:cNvSpPr>
          <p:nvPr>
            <p:ph type="subTitle" idx="1"/>
          </p:nvPr>
        </p:nvSpPr>
        <p:spPr>
          <a:xfrm>
            <a:off x="1371600" y="3886200"/>
            <a:ext cx="6400800" cy="990600"/>
          </a:xfrm>
        </p:spPr>
        <p:txBody>
          <a:bodyPr/>
          <a:lstStyle/>
          <a:p>
            <a:r>
              <a:rPr lang="en-US" b="1" dirty="0" err="1" smtClean="0">
                <a:solidFill>
                  <a:schemeClr val="tx1"/>
                </a:solidFill>
              </a:rPr>
              <a:t>Activitie</a:t>
            </a:r>
            <a:endParaRPr lang="en-US" b="1"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335280"/>
          <a:ext cx="8458200" cy="5877298"/>
        </p:xfrm>
        <a:graphic>
          <a:graphicData uri="http://schemas.openxmlformats.org/drawingml/2006/table">
            <a:tbl>
              <a:tblPr firstRow="1" bandRow="1">
                <a:tableStyleId>{073A0DAA-6AF3-43AB-8588-CEC1D06C72B9}</a:tableStyleId>
              </a:tblPr>
              <a:tblGrid>
                <a:gridCol w="4189576"/>
                <a:gridCol w="4268624"/>
              </a:tblGrid>
              <a:tr h="507476">
                <a:tc>
                  <a:txBody>
                    <a:bodyPr/>
                    <a:lstStyle/>
                    <a:p>
                      <a:r>
                        <a:rPr lang="en-US" sz="2800" dirty="0" smtClean="0">
                          <a:latin typeface="Times New Roman" pitchFamily="18" charset="0"/>
                          <a:cs typeface="Times New Roman" pitchFamily="18" charset="0"/>
                        </a:rPr>
                        <a:t>           HTTP/1.1</a:t>
                      </a:r>
                      <a:endParaRPr lang="en-US" sz="2800" dirty="0">
                        <a:latin typeface="Times New Roman" pitchFamily="18" charset="0"/>
                        <a:cs typeface="Times New Roman" pitchFamily="18" charset="0"/>
                      </a:endParaRPr>
                    </a:p>
                  </a:txBody>
                  <a:tcPr/>
                </a:tc>
                <a:tc>
                  <a:txBody>
                    <a:bodyPr/>
                    <a:lstStyle/>
                    <a:p>
                      <a:r>
                        <a:rPr lang="en-US" dirty="0" smtClean="0"/>
                        <a:t>       </a:t>
                      </a:r>
                      <a:r>
                        <a:rPr lang="en-US" sz="2800" dirty="0" smtClean="0">
                          <a:latin typeface="Times New Roman" pitchFamily="18" charset="0"/>
                          <a:cs typeface="Times New Roman" pitchFamily="18" charset="0"/>
                        </a:rPr>
                        <a:t>        HTTP/2</a:t>
                      </a:r>
                      <a:endParaRPr lang="en-US" dirty="0"/>
                    </a:p>
                  </a:txBody>
                  <a:tcPr/>
                </a:tc>
              </a:tr>
              <a:tr h="626883">
                <a:tc>
                  <a:txBody>
                    <a:bodyPr/>
                    <a:lstStyle/>
                    <a:p>
                      <a:pPr>
                        <a:buFont typeface="Wingdings" pitchFamily="2" charset="2"/>
                        <a:buChar char="Ø"/>
                      </a:pPr>
                      <a:r>
                        <a:rPr lang="en-US" dirty="0" smtClean="0"/>
                        <a:t>It works on the textual format.</a:t>
                      </a:r>
                    </a:p>
                  </a:txBody>
                  <a:tcPr/>
                </a:tc>
                <a:tc>
                  <a:txBody>
                    <a:bodyPr/>
                    <a:lstStyle/>
                    <a:p>
                      <a:pPr>
                        <a:buFont typeface="Wingdings" pitchFamily="2" charset="2"/>
                        <a:buChar char="Ø"/>
                      </a:pPr>
                      <a:r>
                        <a:rPr lang="en-US" dirty="0" smtClean="0"/>
                        <a:t>It works on the binary protocol.</a:t>
                      </a:r>
                    </a:p>
                    <a:p>
                      <a:endParaRPr lang="en-US" dirty="0"/>
                    </a:p>
                  </a:txBody>
                  <a:tcPr/>
                </a:tc>
              </a:tr>
              <a:tr h="1164210">
                <a:tc>
                  <a:txBody>
                    <a:bodyPr/>
                    <a:lstStyle/>
                    <a:p>
                      <a:pPr>
                        <a:buFont typeface="Wingdings" pitchFamily="2" charset="2"/>
                        <a:buChar char="Ø"/>
                      </a:pPr>
                      <a:r>
                        <a:rPr lang="en-US" dirty="0" smtClean="0"/>
                        <a:t>There is head of line blocking that blocks all the requests behind it until it doesn’t get its all resources.</a:t>
                      </a:r>
                    </a:p>
                    <a:p>
                      <a:endParaRPr lang="en-US" dirty="0"/>
                    </a:p>
                  </a:txBody>
                  <a:tcPr/>
                </a:tc>
                <a:tc>
                  <a:txBody>
                    <a:bodyPr/>
                    <a:lstStyle/>
                    <a:p>
                      <a:pPr>
                        <a:buFont typeface="Wingdings" pitchFamily="2" charset="2"/>
                        <a:buChar char="Ø"/>
                      </a:pPr>
                      <a:r>
                        <a:rPr lang="en-US" dirty="0" smtClean="0"/>
                        <a:t>It allows multiplexing so one TCP connection is required for multiple requests.</a:t>
                      </a:r>
                    </a:p>
                    <a:p>
                      <a:endParaRPr lang="en-US" dirty="0"/>
                    </a:p>
                  </a:txBody>
                  <a:tcPr/>
                </a:tc>
              </a:tr>
              <a:tr h="895546">
                <a:tc>
                  <a:txBody>
                    <a:bodyPr/>
                    <a:lstStyle/>
                    <a:p>
                      <a:pPr>
                        <a:buFont typeface="Wingdings" pitchFamily="2" charset="2"/>
                        <a:buChar char="Ø"/>
                      </a:pPr>
                      <a:r>
                        <a:rPr lang="en-US" dirty="0" smtClean="0"/>
                        <a:t>It uses requests resource </a:t>
                      </a:r>
                      <a:r>
                        <a:rPr lang="en-US" dirty="0" err="1" smtClean="0"/>
                        <a:t>Inlining</a:t>
                      </a:r>
                      <a:r>
                        <a:rPr lang="en-US" dirty="0" smtClean="0"/>
                        <a:t> for use getting multiple pages</a:t>
                      </a:r>
                    </a:p>
                    <a:p>
                      <a:endParaRPr lang="en-US" dirty="0"/>
                    </a:p>
                  </a:txBody>
                  <a:tcPr/>
                </a:tc>
                <a:tc>
                  <a:txBody>
                    <a:bodyPr/>
                    <a:lstStyle/>
                    <a:p>
                      <a:pPr>
                        <a:buFont typeface="Wingdings" pitchFamily="2" charset="2"/>
                        <a:buChar char="Ø"/>
                      </a:pPr>
                      <a:r>
                        <a:rPr lang="en-US" dirty="0" smtClean="0"/>
                        <a:t>It uses PUSH frame by server that collects all multiple pages</a:t>
                      </a:r>
                    </a:p>
                  </a:txBody>
                  <a:tcPr/>
                </a:tc>
              </a:tr>
              <a:tr h="895546">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dirty="0" smtClean="0"/>
                        <a:t>It compresses data by itself</a:t>
                      </a:r>
                    </a:p>
                    <a:p>
                      <a:endParaRPr lang="en-US" dirty="0"/>
                    </a:p>
                  </a:txBody>
                  <a:tcPr/>
                </a:tc>
                <a:tc>
                  <a:txBody>
                    <a:bodyPr/>
                    <a:lstStyle/>
                    <a:p>
                      <a:pPr>
                        <a:buFont typeface="Wingdings" pitchFamily="2" charset="2"/>
                        <a:buChar char="Ø"/>
                      </a:pPr>
                      <a:r>
                        <a:rPr lang="en-US" dirty="0" smtClean="0"/>
                        <a:t>It uses HPACK for data compression.</a:t>
                      </a:r>
                    </a:p>
                    <a:p>
                      <a:endParaRPr lang="en-US" dirty="0" smtClean="0"/>
                    </a:p>
                    <a:p>
                      <a:endParaRPr lang="en-US" dirty="0"/>
                    </a:p>
                  </a:txBody>
                  <a:tcPr/>
                </a:tc>
              </a:tr>
              <a:tr h="1701538">
                <a:tc>
                  <a:txBody>
                    <a:bodyPr/>
                    <a:lstStyle/>
                    <a:p>
                      <a:pPr>
                        <a:buFont typeface="Wingdings" pitchFamily="2" charset="2"/>
                        <a:buChar char="Ø"/>
                      </a:pPr>
                      <a:r>
                        <a:rPr lang="en-US" dirty="0" smtClean="0"/>
                        <a:t>HTTP/1.1, client uses multiple TCP connections to make multiple parallel requests to improve performance. </a:t>
                      </a:r>
                    </a:p>
                    <a:p>
                      <a:endParaRPr lang="en-US" dirty="0"/>
                    </a:p>
                  </a:txBody>
                  <a:tcPr/>
                </a:tc>
                <a:tc>
                  <a:txBody>
                    <a:bodyPr/>
                    <a:lstStyle/>
                    <a:p>
                      <a:pPr>
                        <a:buFont typeface="Wingdings" pitchFamily="2" charset="2"/>
                        <a:buChar char="Ø"/>
                      </a:pPr>
                      <a:r>
                        <a:rPr lang="en-US" dirty="0" smtClean="0"/>
                        <a:t>HTTP/2 no longer needs multiple TCP connections to multiplex streams in parallel as it uses new binary framing mechanism.</a:t>
                      </a:r>
                    </a:p>
                    <a:p>
                      <a:pPr>
                        <a:buNone/>
                      </a:pPr>
                      <a:endParaRPr lang="en-US" dirty="0" smtClean="0"/>
                    </a:p>
                    <a:p>
                      <a:endParaRPr lang="en-US" dirty="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304799"/>
          <a:ext cx="8458200" cy="6172201"/>
        </p:xfrm>
        <a:graphic>
          <a:graphicData uri="http://schemas.openxmlformats.org/drawingml/2006/table">
            <a:tbl>
              <a:tblPr firstRow="1" bandRow="1">
                <a:tableStyleId>{073A0DAA-6AF3-43AB-8588-CEC1D06C72B9}</a:tableStyleId>
              </a:tblPr>
              <a:tblGrid>
                <a:gridCol w="4229100"/>
                <a:gridCol w="4229100"/>
              </a:tblGrid>
              <a:tr h="567061">
                <a:tc>
                  <a:txBody>
                    <a:bodyPr/>
                    <a:lstStyle/>
                    <a:p>
                      <a:r>
                        <a:rPr lang="en-US" sz="2800" dirty="0" smtClean="0">
                          <a:latin typeface="Times New Roman" pitchFamily="18" charset="0"/>
                          <a:cs typeface="Times New Roman" pitchFamily="18" charset="0"/>
                        </a:rPr>
                        <a:t>         HTTP/1.1</a:t>
                      </a:r>
                      <a:endParaRPr lang="en-US" sz="2800" dirty="0">
                        <a:latin typeface="Times New Roman" pitchFamily="18" charset="0"/>
                        <a:cs typeface="Times New Roman" pitchFamily="18" charset="0"/>
                      </a:endParaRPr>
                    </a:p>
                  </a:txBody>
                  <a:tcPr/>
                </a:tc>
                <a:tc>
                  <a:txBody>
                    <a:bodyPr/>
                    <a:lstStyle/>
                    <a:p>
                      <a:r>
                        <a:rPr lang="en-US" dirty="0" smtClean="0"/>
                        <a:t>           </a:t>
                      </a:r>
                      <a:r>
                        <a:rPr lang="en-US" sz="2800" dirty="0" smtClean="0">
                          <a:latin typeface="Times New Roman" pitchFamily="18" charset="0"/>
                          <a:cs typeface="Times New Roman" pitchFamily="18" charset="0"/>
                        </a:rPr>
                        <a:t>HTTP/2</a:t>
                      </a:r>
                      <a:endParaRPr lang="en-US" dirty="0"/>
                    </a:p>
                  </a:txBody>
                  <a:tcPr/>
                </a:tc>
              </a:tr>
              <a:tr h="2123159">
                <a:tc>
                  <a:txBody>
                    <a:bodyPr/>
                    <a:lstStyle/>
                    <a:p>
                      <a:r>
                        <a:rPr lang="en-US" sz="1800" b="0" i="0" kern="1200" dirty="0" smtClean="0">
                          <a:solidFill>
                            <a:schemeClr val="dk1"/>
                          </a:solidFill>
                          <a:latin typeface="+mn-lt"/>
                          <a:ea typeface="+mn-ea"/>
                          <a:cs typeface="+mn-cs"/>
                        </a:rPr>
                        <a:t>Each message is a logical HTTP message, such as a request, or response, which consists of one or more frames.</a:t>
                      </a:r>
                    </a:p>
                  </a:txBody>
                  <a:tcPr/>
                </a:tc>
                <a:tc>
                  <a:txBody>
                    <a:bodyPr/>
                    <a:lstStyle/>
                    <a:p>
                      <a:r>
                        <a:rPr lang="en-US" sz="1800" b="0" i="0" kern="1200" dirty="0" smtClean="0">
                          <a:solidFill>
                            <a:schemeClr val="dk1"/>
                          </a:solidFill>
                          <a:latin typeface="+mn-lt"/>
                          <a:ea typeface="+mn-ea"/>
                          <a:cs typeface="+mn-cs"/>
                        </a:rPr>
                        <a:t>HTTP/2 is fully multiplexed. We can make multiple parallel requests to improve performance within a single TCP connection. which in turn leads to better </a:t>
                      </a:r>
                      <a:r>
                        <a:rPr lang="en-US" sz="1800" b="0" i="0" kern="1200" dirty="0" err="1" smtClean="0">
                          <a:solidFill>
                            <a:schemeClr val="dk1"/>
                          </a:solidFill>
                          <a:latin typeface="+mn-lt"/>
                          <a:ea typeface="+mn-ea"/>
                          <a:cs typeface="+mn-cs"/>
                        </a:rPr>
                        <a:t>utilisation</a:t>
                      </a:r>
                      <a:r>
                        <a:rPr lang="en-US" sz="1800" b="0" i="0" kern="1200" dirty="0" smtClean="0">
                          <a:solidFill>
                            <a:schemeClr val="dk1"/>
                          </a:solidFill>
                          <a:latin typeface="+mn-lt"/>
                          <a:ea typeface="+mn-ea"/>
                          <a:cs typeface="+mn-cs"/>
                        </a:rPr>
                        <a:t> of available network capacity.</a:t>
                      </a:r>
                    </a:p>
                    <a:p>
                      <a:endParaRPr lang="en-US" dirty="0"/>
                    </a:p>
                  </a:txBody>
                  <a:tcPr/>
                </a:tc>
              </a:tr>
              <a:tr h="21231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The frame is the smallest unit of communication that carries a specific type of data</a:t>
                      </a:r>
                    </a:p>
                  </a:txBody>
                  <a:tcPr/>
                </a:tc>
                <a:tc>
                  <a:txBody>
                    <a:bodyPr/>
                    <a:lstStyle/>
                    <a:p>
                      <a:r>
                        <a:rPr lang="en-US" sz="1800" b="0" i="0" kern="1200" dirty="0" smtClean="0">
                          <a:solidFill>
                            <a:schemeClr val="dk1"/>
                          </a:solidFill>
                          <a:latin typeface="+mn-lt"/>
                          <a:ea typeface="+mn-ea"/>
                          <a:cs typeface="+mn-cs"/>
                        </a:rPr>
                        <a:t>With the new feature of server push, the server already knows which resources the client will require without the client having to request each one explicitly like CSS or JS files.</a:t>
                      </a:r>
                    </a:p>
                    <a:p>
                      <a:endParaRPr lang="en-US" dirty="0"/>
                    </a:p>
                  </a:txBody>
                  <a:tcPr/>
                </a:tc>
              </a:tr>
              <a:tr h="1358822">
                <a:tc>
                  <a:txBody>
                    <a:bodyPr/>
                    <a:lstStyle/>
                    <a:p>
                      <a:r>
                        <a:rPr lang="en-US" sz="1800" b="0" i="0" kern="1200" dirty="0" smtClean="0">
                          <a:solidFill>
                            <a:schemeClr val="dk1"/>
                          </a:solidFill>
                          <a:latin typeface="+mn-lt"/>
                          <a:ea typeface="+mn-ea"/>
                          <a:cs typeface="+mn-cs"/>
                        </a:rPr>
                        <a:t>Frames from different streams may be interleaved and then reassembled via the embedded stream identifier in the header of each frame.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Overall with HTTP2 we can decrease the load time of our application drastically.</a:t>
                      </a:r>
                    </a:p>
                    <a:p>
                      <a:endParaRPr lang="en-US" dirty="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14400" y="1417320"/>
          <a:ext cx="7696200" cy="2926080"/>
        </p:xfrm>
        <a:graphic>
          <a:graphicData uri="http://schemas.openxmlformats.org/drawingml/2006/table">
            <a:tbl>
              <a:tblPr firstRow="1" bandRow="1">
                <a:tableStyleId>{073A0DAA-6AF3-43AB-8588-CEC1D06C72B9}</a:tableStyleId>
              </a:tblPr>
              <a:tblGrid>
                <a:gridCol w="3848100"/>
                <a:gridCol w="3848100"/>
              </a:tblGrid>
              <a:tr h="1222278">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dirty="0" smtClean="0"/>
                        <a:t>With HTTP/1.1 only one response can be delivered at a time (response queuing) per connection</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dirty="0" smtClean="0"/>
                        <a:t>Hence with HTTP/2 only one connection per origin is required, which offers numerous performance benefits.</a:t>
                      </a:r>
                    </a:p>
                    <a:p>
                      <a:endParaRPr lang="en-US" dirty="0"/>
                    </a:p>
                  </a:txBody>
                  <a:tcPr/>
                </a:tc>
              </a:tr>
              <a:tr h="1444722">
                <a:tc>
                  <a:txBody>
                    <a:bodyPr/>
                    <a:lstStyle/>
                    <a:p>
                      <a:pPr>
                        <a:buFont typeface="Wingdings" pitchFamily="2" charset="2"/>
                        <a:buChar char="Ø"/>
                      </a:pPr>
                      <a:r>
                        <a:rPr lang="en-US" sz="1800" b="0" i="0" kern="1200" dirty="0" smtClean="0">
                          <a:solidFill>
                            <a:schemeClr val="dk1"/>
                          </a:solidFill>
                          <a:latin typeface="+mn-lt"/>
                          <a:ea typeface="+mn-ea"/>
                          <a:cs typeface="+mn-cs"/>
                        </a:rPr>
                        <a:t>Each stream has a unique identifier and optional priority information that is used to carry bidirectional messages.</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HTTP2 enables a more efficient use of network resources and a reduced perception of latency by introducing header field compression.</a:t>
                      </a:r>
                    </a:p>
                    <a:p>
                      <a:endParaRPr lang="en-US" dirty="0"/>
                    </a:p>
                  </a:txBody>
                  <a:tcPr/>
                </a:tc>
              </a:tr>
            </a:tbl>
          </a:graphicData>
        </a:graphic>
      </p:graphicFrame>
      <p:graphicFrame>
        <p:nvGraphicFramePr>
          <p:cNvPr id="3" name="Table 2"/>
          <p:cNvGraphicFramePr>
            <a:graphicFrameLocks noGrp="1"/>
          </p:cNvGraphicFramePr>
          <p:nvPr/>
        </p:nvGraphicFramePr>
        <p:xfrm>
          <a:off x="914400" y="685800"/>
          <a:ext cx="7620000" cy="685799"/>
        </p:xfrm>
        <a:graphic>
          <a:graphicData uri="http://schemas.openxmlformats.org/drawingml/2006/table">
            <a:tbl>
              <a:tblPr firstRow="1" bandRow="1">
                <a:tableStyleId>{073A0DAA-6AF3-43AB-8588-CEC1D06C72B9}</a:tableStyleId>
              </a:tblPr>
              <a:tblGrid>
                <a:gridCol w="3810000"/>
                <a:gridCol w="3810000"/>
              </a:tblGrid>
              <a:tr h="685799">
                <a:tc>
                  <a:txBody>
                    <a:bodyPr/>
                    <a:lstStyle/>
                    <a:p>
                      <a:r>
                        <a:rPr lang="en-US" sz="2800" dirty="0" smtClean="0">
                          <a:latin typeface="Times New Roman" pitchFamily="18" charset="0"/>
                          <a:cs typeface="Times New Roman" pitchFamily="18" charset="0"/>
                        </a:rPr>
                        <a:t>         HTTP/1.1</a:t>
                      </a:r>
                      <a:endParaRPr lang="en-US" sz="2800" dirty="0">
                        <a:latin typeface="Times New Roman" pitchFamily="18" charset="0"/>
                        <a:cs typeface="Times New Roman" pitchFamily="18" charset="0"/>
                      </a:endParaRPr>
                    </a:p>
                  </a:txBody>
                  <a:tcPr/>
                </a:tc>
                <a:tc>
                  <a:txBody>
                    <a:bodyPr/>
                    <a:lstStyle/>
                    <a:p>
                      <a:r>
                        <a:rPr lang="en-US" dirty="0" smtClean="0"/>
                        <a:t>           </a:t>
                      </a:r>
                      <a:r>
                        <a:rPr lang="en-US" sz="2800" dirty="0" smtClean="0">
                          <a:latin typeface="Times New Roman" pitchFamily="18" charset="0"/>
                          <a:cs typeface="Times New Roman" pitchFamily="18" charset="0"/>
                        </a:rPr>
                        <a:t>HTTP/2</a:t>
                      </a:r>
                      <a:endParaRPr lang="en-US" dirty="0"/>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348</Words>
  <Application>Microsoft Office PowerPoint</Application>
  <PresentationFormat>On-screen Show (4:3)</PresentationFormat>
  <Paragraphs>28</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JavaScript - Day -1</vt:lpstr>
      <vt:lpstr>Slide 2</vt:lpstr>
      <vt:lpstr>Slide 3</vt:lpstr>
      <vt:lpstr>Slide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Swathi</dc:creator>
  <cp:lastModifiedBy>Hxtreme</cp:lastModifiedBy>
  <cp:revision>10</cp:revision>
  <dcterms:created xsi:type="dcterms:W3CDTF">2006-08-16T00:00:00Z</dcterms:created>
  <dcterms:modified xsi:type="dcterms:W3CDTF">2023-09-20T07:35:35Z</dcterms:modified>
</cp:coreProperties>
</file>