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2" d="100"/>
          <a:sy n="52" d="100"/>
        </p:scale>
        <p:origin x="-1224"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752599"/>
          </a:xfrm>
        </p:spPr>
        <p:txBody>
          <a:bodyPr/>
          <a:lstStyle/>
          <a:p>
            <a:r>
              <a:rPr lang="en-US" dirty="0" smtClean="0"/>
              <a:t>JavaScript - Day -1</a:t>
            </a:r>
            <a:endParaRPr lang="en-US" dirty="0"/>
          </a:p>
        </p:txBody>
      </p:sp>
      <p:sp>
        <p:nvSpPr>
          <p:cNvPr id="3" name="Subtitle 2"/>
          <p:cNvSpPr>
            <a:spLocks noGrp="1"/>
          </p:cNvSpPr>
          <p:nvPr>
            <p:ph type="subTitle" idx="1"/>
          </p:nvPr>
        </p:nvSpPr>
        <p:spPr>
          <a:xfrm>
            <a:off x="685800" y="3505200"/>
            <a:ext cx="8001000" cy="2133600"/>
          </a:xfrm>
        </p:spPr>
        <p:txBody>
          <a:bodyPr/>
          <a:lstStyle/>
          <a:p>
            <a:r>
              <a:rPr lang="en-US" dirty="0" smtClean="0">
                <a:solidFill>
                  <a:schemeClr val="tx1"/>
                </a:solidFill>
              </a:rPr>
              <a:t>2) </a:t>
            </a:r>
            <a:r>
              <a:rPr lang="en-US" dirty="0" smtClean="0">
                <a:solidFill>
                  <a:schemeClr val="tx1"/>
                </a:solidFill>
              </a:rPr>
              <a:t>Write a blog about objects and its </a:t>
            </a:r>
            <a:r>
              <a:rPr lang="en-US" dirty="0" smtClean="0">
                <a:solidFill>
                  <a:schemeClr val="tx1"/>
                </a:solidFill>
              </a:rPr>
              <a:t>internal representation </a:t>
            </a:r>
            <a:r>
              <a:rPr lang="en-US" dirty="0" smtClean="0">
                <a:solidFill>
                  <a:schemeClr val="tx1"/>
                </a:solidFill>
              </a:rPr>
              <a:t>in </a:t>
            </a:r>
            <a:r>
              <a:rPr lang="en-US" dirty="0" err="1" smtClean="0">
                <a:solidFill>
                  <a:schemeClr val="tx1"/>
                </a:solidFill>
              </a:rPr>
              <a:t>Javascript</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381000"/>
          <a:ext cx="8534400" cy="5457139"/>
        </p:xfrm>
        <a:graphic>
          <a:graphicData uri="http://schemas.openxmlformats.org/drawingml/2006/table">
            <a:tbl>
              <a:tblPr firstRow="1" bandRow="1">
                <a:tableStyleId>{5940675A-B579-460E-94D1-54222C63F5DA}</a:tableStyleId>
              </a:tblPr>
              <a:tblGrid>
                <a:gridCol w="4422371"/>
                <a:gridCol w="4112029"/>
              </a:tblGrid>
              <a:tr h="793699">
                <a:tc>
                  <a:txBody>
                    <a:bodyPr/>
                    <a:lstStyle/>
                    <a:p>
                      <a:r>
                        <a:rPr lang="en-US" sz="2800" b="1" i="0" dirty="0" smtClean="0">
                          <a:latin typeface="Times New Roman" pitchFamily="18" charset="0"/>
                          <a:cs typeface="Times New Roman" pitchFamily="18" charset="0"/>
                        </a:rPr>
                        <a:t>      </a:t>
                      </a:r>
                      <a:r>
                        <a:rPr lang="en-US" sz="3300" b="1" i="0" dirty="0" smtClean="0">
                          <a:latin typeface="Times New Roman" pitchFamily="18" charset="0"/>
                          <a:cs typeface="Times New Roman" pitchFamily="18" charset="0"/>
                        </a:rPr>
                        <a:t>    O</a:t>
                      </a:r>
                      <a:r>
                        <a:rPr lang="en-US" sz="3300" b="1" i="0" kern="1200" dirty="0" smtClean="0">
                          <a:solidFill>
                            <a:schemeClr val="tx1"/>
                          </a:solidFill>
                          <a:latin typeface="Times New Roman" pitchFamily="18" charset="0"/>
                          <a:ea typeface="+mn-ea"/>
                          <a:cs typeface="Times New Roman" pitchFamily="18" charset="0"/>
                        </a:rPr>
                        <a:t>bject</a:t>
                      </a:r>
                      <a:endParaRPr lang="en-US" sz="3300" b="1" i="0" dirty="0">
                        <a:latin typeface="Times New Roman" pitchFamily="18" charset="0"/>
                        <a:cs typeface="Times New Roman" pitchFamily="18" charset="0"/>
                      </a:endParaRPr>
                    </a:p>
                  </a:txBody>
                  <a:tcPr/>
                </a:tc>
                <a:tc>
                  <a:txBody>
                    <a:bodyPr/>
                    <a:lstStyle/>
                    <a:p>
                      <a:r>
                        <a:rPr lang="en-US" sz="3300" dirty="0" smtClean="0">
                          <a:latin typeface="Times New Roman" pitchFamily="18" charset="0"/>
                          <a:cs typeface="Times New Roman" pitchFamily="18" charset="0"/>
                        </a:rPr>
                        <a:t>   </a:t>
                      </a:r>
                      <a:r>
                        <a:rPr lang="en-US" sz="2400" b="1" i="0" u="none" strike="noStrike" kern="1200" dirty="0" smtClean="0">
                          <a:solidFill>
                            <a:schemeClr val="tx1"/>
                          </a:solidFill>
                          <a:latin typeface="Times New Roman" pitchFamily="18" charset="0"/>
                          <a:ea typeface="+mn-ea"/>
                          <a:cs typeface="Times New Roman" pitchFamily="18" charset="0"/>
                        </a:rPr>
                        <a:t>Internal</a:t>
                      </a:r>
                      <a:r>
                        <a:rPr lang="en-US" sz="2400" b="1" i="0" u="none" strike="noStrike" kern="1200" baseline="0" dirty="0" smtClean="0">
                          <a:solidFill>
                            <a:schemeClr val="tx1"/>
                          </a:solidFill>
                          <a:latin typeface="Times New Roman" pitchFamily="18" charset="0"/>
                          <a:ea typeface="+mn-ea"/>
                          <a:cs typeface="Times New Roman" pitchFamily="18" charset="0"/>
                        </a:rPr>
                        <a:t>   </a:t>
                      </a:r>
                      <a:r>
                        <a:rPr lang="en-US" sz="2400" b="1" i="0" u="none" strike="noStrike" kern="1200" dirty="0" smtClean="0">
                          <a:solidFill>
                            <a:schemeClr val="tx1"/>
                          </a:solidFill>
                          <a:latin typeface="Times New Roman" pitchFamily="18" charset="0"/>
                          <a:ea typeface="+mn-ea"/>
                          <a:cs typeface="Times New Roman" pitchFamily="18" charset="0"/>
                        </a:rPr>
                        <a:t>Representation</a:t>
                      </a:r>
                      <a:endParaRPr lang="en-US" sz="2400" b="1" dirty="0">
                        <a:latin typeface="Times New Roman" pitchFamily="18" charset="0"/>
                        <a:cs typeface="Times New Roman" pitchFamily="18" charset="0"/>
                      </a:endParaRPr>
                    </a:p>
                  </a:txBody>
                  <a:tcPr/>
                </a:tc>
              </a:tr>
              <a:tr h="1436218">
                <a:tc>
                  <a:txBody>
                    <a:bodyPr/>
                    <a:lstStyle/>
                    <a:p>
                      <a:pPr>
                        <a:buFont typeface="Wingdings" pitchFamily="2" charset="2"/>
                        <a:buChar char="Ø"/>
                      </a:pPr>
                      <a:r>
                        <a:rPr lang="en-US" sz="1800" b="0" i="0" kern="1200" dirty="0" smtClean="0">
                          <a:solidFill>
                            <a:schemeClr val="tx1"/>
                          </a:solidFill>
                          <a:latin typeface="+mn-lt"/>
                          <a:ea typeface="+mn-ea"/>
                          <a:cs typeface="+mn-cs"/>
                        </a:rPr>
                        <a:t>Objects, in JavaScript, are the most important data type and form the building blocks for modern JavaScript.</a:t>
                      </a:r>
                      <a:endParaRPr lang="en-US" dirty="0"/>
                    </a:p>
                  </a:txBody>
                  <a:tcPr/>
                </a:tc>
                <a:tc>
                  <a:txBody>
                    <a:bodyPr/>
                    <a:lstStyle/>
                    <a:p>
                      <a:pPr>
                        <a:buFont typeface="Wingdings" pitchFamily="2" charset="2"/>
                        <a:buChar char="Ø"/>
                      </a:pPr>
                      <a:r>
                        <a:rPr lang="en-US" sz="1800" b="0" i="0" kern="1200" dirty="0" smtClean="0">
                          <a:solidFill>
                            <a:schemeClr val="tx1"/>
                          </a:solidFill>
                          <a:latin typeface="+mn-lt"/>
                          <a:ea typeface="+mn-ea"/>
                          <a:cs typeface="+mn-cs"/>
                        </a:rPr>
                        <a:t>Inherited properties of an object are those properties that have been inherited from the object’s prototype, as opposed to being defined for the object itself, which is known as the object’s Own property.</a:t>
                      </a:r>
                      <a:endParaRPr lang="en-US" dirty="0"/>
                    </a:p>
                  </a:txBody>
                  <a:tcPr/>
                </a:tc>
              </a:tr>
              <a:tr h="1209446">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800" b="0" i="0" kern="1200" dirty="0" smtClean="0">
                          <a:solidFill>
                            <a:schemeClr val="tx1"/>
                          </a:solidFill>
                          <a:latin typeface="+mn-lt"/>
                          <a:ea typeface="+mn-ea"/>
                          <a:cs typeface="+mn-cs"/>
                        </a:rPr>
                        <a:t>Objects are more complex and each object may contain any combination of these primitive data-types as well as reference data-types.</a:t>
                      </a:r>
                    </a:p>
                    <a:p>
                      <a:pPr>
                        <a:buFont typeface="Wingdings" pitchFamily="2" charset="2"/>
                        <a:buChar char="Ø"/>
                      </a:pPr>
                      <a:endParaRPr lang="en-US" dirty="0"/>
                    </a:p>
                  </a:txBody>
                  <a:tcPr/>
                </a:tc>
                <a:tc>
                  <a:txBody>
                    <a:bodyPr/>
                    <a:lstStyle/>
                    <a:p>
                      <a:pPr>
                        <a:buFont typeface="Wingdings" pitchFamily="2" charset="2"/>
                        <a:buChar char="Ø"/>
                      </a:pPr>
                      <a:r>
                        <a:rPr lang="en-US" sz="1800" b="0" i="0" kern="1200" dirty="0" smtClean="0">
                          <a:solidFill>
                            <a:schemeClr val="tx1"/>
                          </a:solidFill>
                          <a:latin typeface="+mn-lt"/>
                          <a:ea typeface="+mn-ea"/>
                          <a:cs typeface="+mn-cs"/>
                        </a:rPr>
                        <a:t>To verify if a property is an object’s Own property, we can use the </a:t>
                      </a:r>
                      <a:r>
                        <a:rPr lang="en-US" sz="1800" b="0" i="0" kern="1200" dirty="0" err="1" smtClean="0">
                          <a:solidFill>
                            <a:schemeClr val="tx1"/>
                          </a:solidFill>
                          <a:latin typeface="+mn-lt"/>
                          <a:ea typeface="+mn-ea"/>
                          <a:cs typeface="+mn-cs"/>
                        </a:rPr>
                        <a:t>hasOwnProperty</a:t>
                      </a:r>
                      <a:r>
                        <a:rPr lang="en-US" sz="1800" b="0" i="0" kern="1200" dirty="0" smtClean="0">
                          <a:solidFill>
                            <a:schemeClr val="tx1"/>
                          </a:solidFill>
                          <a:latin typeface="+mn-lt"/>
                          <a:ea typeface="+mn-ea"/>
                          <a:cs typeface="+mn-cs"/>
                        </a:rPr>
                        <a:t> method.</a:t>
                      </a:r>
                      <a:endParaRPr lang="en-US" dirty="0"/>
                    </a:p>
                  </a:txBody>
                  <a:tcPr/>
                </a:tc>
              </a:tr>
              <a:tr h="1285037">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800" b="0" i="0" kern="1200" dirty="0" smtClean="0">
                          <a:solidFill>
                            <a:schemeClr val="tx1"/>
                          </a:solidFill>
                          <a:latin typeface="+mn-lt"/>
                          <a:ea typeface="+mn-ea"/>
                          <a:cs typeface="+mn-cs"/>
                        </a:rPr>
                        <a:t>An object is a reference data type. Variables that are assigned a reference value are given a reference or a pointer to that value..</a:t>
                      </a:r>
                    </a:p>
                    <a:p>
                      <a:pPr>
                        <a:buFont typeface="Wingdings" pitchFamily="2" charset="2"/>
                        <a:buChar char="Ø"/>
                      </a:pPr>
                      <a:endParaRPr lang="en-US" dirty="0"/>
                    </a:p>
                  </a:txBody>
                  <a:tcPr/>
                </a:tc>
                <a:tc>
                  <a:txBody>
                    <a:bodyPr/>
                    <a:lstStyle/>
                    <a:p>
                      <a:pPr marL="0" marR="0" indent="0" algn="l" defTabSz="914400" rtl="0" eaLnBrk="1" fontAlgn="base" latinLnBrk="0" hangingPunct="1">
                        <a:lnSpc>
                          <a:spcPct val="100000"/>
                        </a:lnSpc>
                        <a:spcBef>
                          <a:spcPts val="0"/>
                        </a:spcBef>
                        <a:spcAft>
                          <a:spcPts val="0"/>
                        </a:spcAft>
                        <a:buClrTx/>
                        <a:buSzTx/>
                        <a:buFont typeface="Wingdings" pitchFamily="2" charset="2"/>
                        <a:buChar char="Ø"/>
                        <a:tabLst/>
                        <a:defRPr/>
                      </a:pPr>
                      <a:r>
                        <a:rPr lang="en-US" sz="1800" b="0" i="0" kern="1200" dirty="0" smtClean="0">
                          <a:solidFill>
                            <a:schemeClr val="tx1"/>
                          </a:solidFill>
                          <a:latin typeface="+mn-lt"/>
                          <a:ea typeface="+mn-ea"/>
                          <a:cs typeface="+mn-cs"/>
                        </a:rPr>
                        <a:t>Property Attributes Data properties in JavaScript have four attributes.</a:t>
                      </a:r>
                      <a:endParaRPr lang="en-US" dirty="0" smtClean="0"/>
                    </a:p>
                    <a:p>
                      <a:pPr fontAlgn="base">
                        <a:buFont typeface="Wingdings" pitchFamily="2" charset="2"/>
                        <a:buChar char="Ø"/>
                      </a:pPr>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381002"/>
          <a:ext cx="8153400" cy="5029200"/>
        </p:xfrm>
        <a:graphic>
          <a:graphicData uri="http://schemas.openxmlformats.org/drawingml/2006/table">
            <a:tbl>
              <a:tblPr firstRow="1" bandRow="1">
                <a:tableStyleId>{5940675A-B579-460E-94D1-54222C63F5DA}</a:tableStyleId>
              </a:tblPr>
              <a:tblGrid>
                <a:gridCol w="4076700"/>
                <a:gridCol w="4076700"/>
              </a:tblGrid>
              <a:tr h="1491733">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800" b="0" i="0" kern="1200" dirty="0" smtClean="0">
                          <a:solidFill>
                            <a:schemeClr val="tx1"/>
                          </a:solidFill>
                          <a:latin typeface="+mn-lt"/>
                          <a:ea typeface="+mn-ea"/>
                          <a:cs typeface="+mn-cs"/>
                        </a:rPr>
                        <a:t>That reference or pointer points to the location in memory where the object is stored. The variables don’t actually store the value</a:t>
                      </a:r>
                      <a:endParaRPr lang="en-US" dirty="0" smtClean="0"/>
                    </a:p>
                    <a:p>
                      <a:endParaRPr lang="en-US" b="0" dirty="0"/>
                    </a:p>
                  </a:txBody>
                  <a:tcPr/>
                </a:tc>
                <a:tc>
                  <a:txBody>
                    <a:bodyPr/>
                    <a:lstStyle/>
                    <a:p>
                      <a:pPr fontAlgn="base">
                        <a:buFont typeface="Wingdings" pitchFamily="2" charset="2"/>
                        <a:buChar char="Ø"/>
                      </a:pPr>
                      <a:r>
                        <a:rPr lang="en-US" sz="1800" b="1" i="0" kern="1200" dirty="0" smtClean="0">
                          <a:solidFill>
                            <a:schemeClr val="tx1"/>
                          </a:solidFill>
                          <a:latin typeface="+mn-lt"/>
                          <a:ea typeface="+mn-ea"/>
                          <a:cs typeface="+mn-cs"/>
                        </a:rPr>
                        <a:t>Value</a:t>
                      </a:r>
                    </a:p>
                    <a:p>
                      <a:pPr fontAlgn="base">
                        <a:buFont typeface="Wingdings" pitchFamily="2" charset="2"/>
                        <a:buChar char="Ø"/>
                      </a:pPr>
                      <a:r>
                        <a:rPr lang="en-US" sz="1800" b="1" i="0" kern="1200" dirty="0" smtClean="0">
                          <a:solidFill>
                            <a:schemeClr val="tx1"/>
                          </a:solidFill>
                          <a:latin typeface="+mn-lt"/>
                          <a:ea typeface="+mn-ea"/>
                          <a:cs typeface="+mn-cs"/>
                        </a:rPr>
                        <a:t>Writable</a:t>
                      </a:r>
                    </a:p>
                    <a:p>
                      <a:pPr fontAlgn="base">
                        <a:buFont typeface="Wingdings" pitchFamily="2" charset="2"/>
                        <a:buChar char="Ø"/>
                      </a:pPr>
                      <a:r>
                        <a:rPr lang="en-US" sz="1800" b="1" i="0" kern="1200" dirty="0" smtClean="0">
                          <a:solidFill>
                            <a:schemeClr val="tx1"/>
                          </a:solidFill>
                          <a:latin typeface="+mn-lt"/>
                          <a:ea typeface="+mn-ea"/>
                          <a:cs typeface="+mn-cs"/>
                        </a:rPr>
                        <a:t>Enumerable</a:t>
                      </a:r>
                    </a:p>
                    <a:p>
                      <a:pPr fontAlgn="base">
                        <a:buFont typeface="Wingdings" pitchFamily="2" charset="2"/>
                        <a:buChar char="Ø"/>
                      </a:pPr>
                      <a:r>
                        <a:rPr lang="en-US" sz="1800" b="1" i="0" kern="1200" dirty="0" smtClean="0">
                          <a:solidFill>
                            <a:schemeClr val="tx1"/>
                          </a:solidFill>
                          <a:latin typeface="+mn-lt"/>
                          <a:ea typeface="+mn-ea"/>
                          <a:cs typeface="+mn-cs"/>
                        </a:rPr>
                        <a:t>Configurable</a:t>
                      </a:r>
                      <a:r>
                        <a:rPr lang="en-US" sz="1800" b="0" i="0" kern="1200" dirty="0" smtClean="0">
                          <a:solidFill>
                            <a:schemeClr val="tx1"/>
                          </a:solidFill>
                          <a:latin typeface="+mn-lt"/>
                          <a:ea typeface="+mn-ea"/>
                          <a:cs typeface="+mn-cs"/>
                        </a:rPr>
                        <a:t>.</a:t>
                      </a:r>
                    </a:p>
                    <a:p>
                      <a:pPr fontAlgn="base"/>
                      <a:endParaRPr lang="en-US" sz="1800" b="0" i="0" kern="1200" dirty="0" smtClean="0">
                        <a:solidFill>
                          <a:schemeClr val="tx1"/>
                        </a:solidFill>
                        <a:latin typeface="+mn-lt"/>
                        <a:ea typeface="+mn-ea"/>
                        <a:cs typeface="+mn-cs"/>
                      </a:endParaRPr>
                    </a:p>
                    <a:p>
                      <a:endParaRPr lang="en-US" dirty="0"/>
                    </a:p>
                  </a:txBody>
                  <a:tcPr/>
                </a:tc>
              </a:tr>
              <a:tr h="1256196">
                <a:tc>
                  <a:txBody>
                    <a:bodyPr/>
                    <a:lstStyle/>
                    <a:p>
                      <a:r>
                        <a:rPr lang="en-US" sz="1800" b="0" i="0" kern="1200" dirty="0" smtClean="0">
                          <a:solidFill>
                            <a:schemeClr val="tx1"/>
                          </a:solidFill>
                          <a:latin typeface="+mn-lt"/>
                          <a:ea typeface="+mn-ea"/>
                          <a:cs typeface="+mn-cs"/>
                        </a:rPr>
                        <a:t> These keys can be variables or functions and are called properties and methods, respectively, in the context of an object</a:t>
                      </a:r>
                      <a:endParaRPr lang="en-US" dirty="0"/>
                    </a:p>
                  </a:txBody>
                  <a:tcPr/>
                </a:tc>
                <a:tc>
                  <a:txBody>
                    <a:bodyPr/>
                    <a:lstStyle/>
                    <a:p>
                      <a:r>
                        <a:rPr lang="en-US" sz="1800" b="1" i="0" kern="1200" dirty="0" smtClean="0">
                          <a:solidFill>
                            <a:schemeClr val="tx1"/>
                          </a:solidFill>
                          <a:latin typeface="+mn-lt"/>
                          <a:ea typeface="+mn-ea"/>
                          <a:cs typeface="+mn-cs"/>
                        </a:rPr>
                        <a:t>configurable: </a:t>
                      </a:r>
                      <a:r>
                        <a:rPr lang="en-US" sz="1800" b="0" i="0" kern="1200" dirty="0" smtClean="0">
                          <a:solidFill>
                            <a:schemeClr val="tx1"/>
                          </a:solidFill>
                          <a:latin typeface="+mn-lt"/>
                          <a:ea typeface="+mn-ea"/>
                          <a:cs typeface="+mn-cs"/>
                        </a:rPr>
                        <a:t>If false, attempts to delete the property, change the property to be an access-or property, or change its attributes (other than [[Value]], or changing [[Writable]] to false) will fail</a:t>
                      </a:r>
                      <a:endParaRPr lang="en-US" dirty="0"/>
                    </a:p>
                  </a:txBody>
                  <a:tcPr/>
                </a:tc>
              </a:tr>
              <a:tr h="894167">
                <a:tc>
                  <a:txBody>
                    <a:bodyPr/>
                    <a:lstStyle/>
                    <a:p>
                      <a:r>
                        <a:rPr lang="en-US" sz="1800" b="0" i="0" kern="1200" dirty="0" smtClean="0">
                          <a:solidFill>
                            <a:schemeClr val="tx1"/>
                          </a:solidFill>
                          <a:latin typeface="+mn-lt"/>
                          <a:ea typeface="+mn-ea"/>
                          <a:cs typeface="+mn-cs"/>
                        </a:rPr>
                        <a:t>An object can be created with figure brackets {…} with an optional list of properties.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latin typeface="+mn-lt"/>
                          <a:ea typeface="+mn-ea"/>
                          <a:cs typeface="+mn-cs"/>
                        </a:rPr>
                        <a:t>value:</a:t>
                      </a:r>
                      <a:r>
                        <a:rPr lang="en-US" sz="1800" b="0" i="0" kern="1200" dirty="0" smtClean="0">
                          <a:solidFill>
                            <a:schemeClr val="tx1"/>
                          </a:solidFill>
                          <a:latin typeface="+mn-lt"/>
                          <a:ea typeface="+mn-ea"/>
                          <a:cs typeface="+mn-cs"/>
                        </a:rPr>
                        <a:t> The property’s value. </a:t>
                      </a:r>
                      <a:endParaRPr lang="en-US" dirty="0" smtClean="0"/>
                    </a:p>
                    <a:p>
                      <a:endParaRPr lang="en-US" dirty="0"/>
                    </a:p>
                  </a:txBody>
                  <a:tcPr/>
                </a:tc>
              </a:tr>
              <a:tr h="914398">
                <a:tc>
                  <a:txBody>
                    <a:bodyPr/>
                    <a:lstStyle/>
                    <a:p>
                      <a:r>
                        <a:rPr lang="en-US" sz="1800" b="0" i="0" kern="1200" dirty="0" smtClean="0">
                          <a:solidFill>
                            <a:schemeClr val="tx1"/>
                          </a:solidFill>
                          <a:latin typeface="+mn-lt"/>
                          <a:ea typeface="+mn-ea"/>
                          <a:cs typeface="+mn-cs"/>
                        </a:rPr>
                        <a:t>A property is a “key: value” pair, where a key is a string (also called a “property name”), and the value can be anything.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latin typeface="+mn-lt"/>
                          <a:ea typeface="+mn-ea"/>
                          <a:cs typeface="+mn-cs"/>
                        </a:rPr>
                        <a:t>writable:</a:t>
                      </a:r>
                      <a:r>
                        <a:rPr lang="en-US" sz="1800" b="0" i="0" kern="1200" dirty="0" smtClean="0">
                          <a:solidFill>
                            <a:schemeClr val="tx1"/>
                          </a:solidFill>
                          <a:latin typeface="+mn-lt"/>
                          <a:ea typeface="+mn-ea"/>
                          <a:cs typeface="+mn-cs"/>
                        </a:rPr>
                        <a:t> When true, the property’s value can be changed</a:t>
                      </a:r>
                    </a:p>
                    <a:p>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0" y="2057400"/>
          <a:ext cx="8077200" cy="4013338"/>
        </p:xfrm>
        <a:graphic>
          <a:graphicData uri="http://schemas.openxmlformats.org/drawingml/2006/table">
            <a:tbl>
              <a:tblPr firstRow="1" bandRow="1">
                <a:tableStyleId>{5940675A-B579-460E-94D1-54222C63F5DA}</a:tableStyleId>
              </a:tblPr>
              <a:tblGrid>
                <a:gridCol w="4038600"/>
                <a:gridCol w="4038600"/>
              </a:tblGrid>
              <a:tr h="1061582">
                <a:tc>
                  <a:txBody>
                    <a:bodyPr/>
                    <a:lstStyle/>
                    <a:p>
                      <a:r>
                        <a:rPr lang="en-US" sz="1800" b="0" i="0" kern="1200" dirty="0" smtClean="0">
                          <a:solidFill>
                            <a:schemeClr val="tx1"/>
                          </a:solidFill>
                          <a:latin typeface="+mn-lt"/>
                          <a:ea typeface="+mn-ea"/>
                          <a:cs typeface="+mn-cs"/>
                        </a:rPr>
                        <a:t>The property names can be strings or numbers. In case the property names are numbers, they must be accessed using the “bracket notation”</a:t>
                      </a:r>
                      <a:endParaRPr lang="en-US" dirty="0"/>
                    </a:p>
                  </a:txBody>
                  <a:tcPr/>
                </a:tc>
                <a:tc>
                  <a:txBody>
                    <a:bodyPr/>
                    <a:lstStyle/>
                    <a:p>
                      <a:r>
                        <a:rPr lang="en-US" sz="1800" b="0" i="0" kern="1200" dirty="0" smtClean="0">
                          <a:solidFill>
                            <a:schemeClr val="tx1"/>
                          </a:solidFill>
                          <a:latin typeface="+mn-lt"/>
                          <a:ea typeface="+mn-ea"/>
                          <a:cs typeface="+mn-cs"/>
                        </a:rPr>
                        <a:t>There is no separate type for a single character. The internal format for strings is always UTF-16, it is not tied to the page encoding</a:t>
                      </a:r>
                      <a:endParaRPr lang="en-US" dirty="0"/>
                    </a:p>
                  </a:txBody>
                  <a:tcPr/>
                </a:tc>
              </a:tr>
              <a:tr h="2824618">
                <a:tc>
                  <a:txBody>
                    <a:bodyPr/>
                    <a:lstStyle/>
                    <a:p>
                      <a:r>
                        <a:rPr lang="en-US" dirty="0" err="1" smtClean="0"/>
                        <a:t>var</a:t>
                      </a:r>
                      <a:r>
                        <a:rPr lang="en-US" dirty="0" smtClean="0"/>
                        <a:t> school={   </a:t>
                      </a:r>
                    </a:p>
                    <a:p>
                      <a:r>
                        <a:rPr lang="en-US" dirty="0" smtClean="0"/>
                        <a:t> Name:"</a:t>
                      </a:r>
                      <a:r>
                        <a:rPr lang="en-US" dirty="0" err="1" smtClean="0"/>
                        <a:t>Veveaham</a:t>
                      </a:r>
                      <a:r>
                        <a:rPr lang="en-US" dirty="0" smtClean="0"/>
                        <a:t> School",    </a:t>
                      </a:r>
                    </a:p>
                    <a:p>
                      <a:r>
                        <a:rPr lang="en-US" dirty="0" smtClean="0"/>
                        <a:t>Class:12,   </a:t>
                      </a:r>
                    </a:p>
                    <a:p>
                      <a:r>
                        <a:rPr lang="en-US" dirty="0" smtClean="0"/>
                        <a:t> Section:"c",    </a:t>
                      </a:r>
                    </a:p>
                    <a:p>
                      <a:r>
                        <a:rPr lang="en-US" dirty="0" smtClean="0"/>
                        <a:t>StaringYear:2019</a:t>
                      </a:r>
                    </a:p>
                    <a:p>
                      <a:r>
                        <a:rPr lang="en-US" dirty="0" smtClean="0"/>
                        <a:t>}</a:t>
                      </a:r>
                    </a:p>
                    <a:p>
                      <a:r>
                        <a:rPr lang="en-US" dirty="0" smtClean="0"/>
                        <a:t>console.log(school);</a:t>
                      </a:r>
                      <a:endParaRPr lang="en-US" dirty="0"/>
                    </a:p>
                  </a:txBody>
                  <a:tcPr/>
                </a:tc>
                <a:tc>
                  <a:txBody>
                    <a:bodyPr/>
                    <a:lstStyle/>
                    <a:p>
                      <a:r>
                        <a:rPr lang="en-US" dirty="0" err="1" smtClean="0"/>
                        <a:t>var</a:t>
                      </a:r>
                      <a:r>
                        <a:rPr lang="en-US" dirty="0" smtClean="0"/>
                        <a:t> car1= new Object();</a:t>
                      </a:r>
                    </a:p>
                    <a:p>
                      <a:r>
                        <a:rPr lang="en-US" dirty="0" smtClean="0"/>
                        <a:t>car1.property1 =54;</a:t>
                      </a:r>
                    </a:p>
                    <a:p>
                      <a:r>
                        <a:rPr lang="en-US" dirty="0" smtClean="0"/>
                        <a:t>console.log(car1.hasOwnProperty("car3"));</a:t>
                      </a:r>
                      <a:endParaRPr lang="en-US" dirty="0"/>
                    </a:p>
                  </a:txBody>
                  <a:tcPr/>
                </a:tc>
              </a:tr>
            </a:tbl>
          </a:graphicData>
        </a:graphic>
      </p:graphicFrame>
      <p:graphicFrame>
        <p:nvGraphicFramePr>
          <p:cNvPr id="3" name="Table 2"/>
          <p:cNvGraphicFramePr>
            <a:graphicFrameLocks noGrp="1"/>
          </p:cNvGraphicFramePr>
          <p:nvPr/>
        </p:nvGraphicFramePr>
        <p:xfrm>
          <a:off x="762000" y="320040"/>
          <a:ext cx="8077200" cy="1737360"/>
        </p:xfrm>
        <a:graphic>
          <a:graphicData uri="http://schemas.openxmlformats.org/drawingml/2006/table">
            <a:tbl>
              <a:tblPr firstRow="1" bandRow="1">
                <a:tableStyleId>{5940675A-B579-460E-94D1-54222C63F5DA}</a:tableStyleId>
              </a:tblPr>
              <a:tblGrid>
                <a:gridCol w="4038600"/>
                <a:gridCol w="4038600"/>
              </a:tblGrid>
              <a:tr h="1295400">
                <a:tc>
                  <a:txBody>
                    <a:bodyPr/>
                    <a:lstStyle/>
                    <a:p>
                      <a:r>
                        <a:rPr lang="en-US" sz="1800" b="0" i="0" kern="1200" dirty="0" smtClean="0">
                          <a:solidFill>
                            <a:schemeClr val="tx1"/>
                          </a:solidFill>
                          <a:latin typeface="+mn-lt"/>
                          <a:ea typeface="+mn-ea"/>
                          <a:cs typeface="+mn-cs"/>
                        </a:rPr>
                        <a:t>Objects in JavaScript may be defined as an unordered collection of related data, of primitive or reference types, in the form of “key: value” pairs.</a:t>
                      </a:r>
                      <a:endParaRPr lang="en-US" b="0" dirty="0"/>
                    </a:p>
                  </a:txBody>
                  <a:tcPr/>
                </a:tc>
                <a:tc>
                  <a:txBody>
                    <a:bodyPr/>
                    <a:lstStyle/>
                    <a:p>
                      <a:pPr fontAlgn="base"/>
                      <a:r>
                        <a:rPr lang="en-US" sz="1800" b="1" i="0" kern="1200" dirty="0" smtClean="0">
                          <a:solidFill>
                            <a:schemeClr val="tx1"/>
                          </a:solidFill>
                          <a:latin typeface="+mn-lt"/>
                          <a:ea typeface="+mn-ea"/>
                          <a:cs typeface="+mn-cs"/>
                        </a:rPr>
                        <a:t>enumerable:</a:t>
                      </a:r>
                      <a:r>
                        <a:rPr lang="en-US" sz="1800" b="0" i="0" kern="1200" dirty="0" smtClean="0">
                          <a:solidFill>
                            <a:schemeClr val="tx1"/>
                          </a:solidFill>
                          <a:latin typeface="+mn-lt"/>
                          <a:ea typeface="+mn-ea"/>
                          <a:cs typeface="+mn-cs"/>
                        </a:rPr>
                        <a:t> When true, the property can be iterated over by “for-in” enumeration. Otherwise, the property is said to be non-enumerable.</a:t>
                      </a:r>
                    </a:p>
                    <a:p>
                      <a:pPr fontAlgn="base"/>
                      <a:endParaRPr lang="en-US" sz="1800" b="0" i="0" kern="1200" dirty="0" smtClean="0">
                        <a:solidFill>
                          <a:schemeClr val="tx1"/>
                        </a:solidFill>
                        <a:latin typeface="+mn-lt"/>
                        <a:ea typeface="+mn-ea"/>
                        <a:cs typeface="+mn-cs"/>
                      </a:endParaRPr>
                    </a:p>
                    <a:p>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336</Words>
  <Application>Microsoft Office PowerPoint</Application>
  <PresentationFormat>On-screen Show (4:3)</PresentationFormat>
  <Paragraphs>35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JavaScript - Day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 Day -1</dc:title>
  <dc:creator>Swathi</dc:creator>
  <cp:lastModifiedBy>Hxtreme</cp:lastModifiedBy>
  <cp:revision>6</cp:revision>
  <dcterms:created xsi:type="dcterms:W3CDTF">2006-08-16T00:00:00Z</dcterms:created>
  <dcterms:modified xsi:type="dcterms:W3CDTF">2023-09-20T08:32:46Z</dcterms:modified>
</cp:coreProperties>
</file>