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4" r:id="rId1"/>
  </p:sldMasterIdLst>
  <p:notesMasterIdLst>
    <p:notesMasterId r:id="rId18"/>
  </p:notesMasterIdLst>
  <p:sldIdLst>
    <p:sldId id="256" r:id="rId2"/>
    <p:sldId id="257" r:id="rId3"/>
    <p:sldId id="258" r:id="rId4"/>
    <p:sldId id="259" r:id="rId5"/>
    <p:sldId id="260" r:id="rId6"/>
    <p:sldId id="261" r:id="rId7"/>
    <p:sldId id="268" r:id="rId8"/>
    <p:sldId id="267" r:id="rId9"/>
    <p:sldId id="263" r:id="rId10"/>
    <p:sldId id="265" r:id="rId11"/>
    <p:sldId id="269" r:id="rId12"/>
    <p:sldId id="270" r:id="rId13"/>
    <p:sldId id="271" r:id="rId14"/>
    <p:sldId id="273" r:id="rId15"/>
    <p:sldId id="266"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8767" autoAdjust="0"/>
  </p:normalViewPr>
  <p:slideViewPr>
    <p:cSldViewPr>
      <p:cViewPr varScale="1">
        <p:scale>
          <a:sx n="86" d="100"/>
          <a:sy n="86" d="100"/>
        </p:scale>
        <p:origin x="240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83B3-BF5C-4A6C-938C-B2FB7D690DA3}" type="datetimeFigureOut">
              <a:rPr lang="en-US" smtClean="0"/>
              <a:pPr/>
              <a:t>6/4/24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3143C-6C60-49A5-9C86-15F450F9D3F3}" type="slidenum">
              <a:rPr lang="en-US" smtClean="0"/>
              <a:pPr/>
              <a:t>‹#›</a:t>
            </a:fld>
            <a:endParaRPr lang="en-US"/>
          </a:p>
        </p:txBody>
      </p:sp>
    </p:spTree>
    <p:extLst>
      <p:ext uri="{BB962C8B-B14F-4D97-AF65-F5344CB8AC3E}">
        <p14:creationId xmlns:p14="http://schemas.microsoft.com/office/powerpoint/2010/main" val="7531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owardsdatascience.com/hacking-neural-networks-2b9f461ffe0b"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nodata.com/ethical-issues-in-computer-vision-and-strategies-for-su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xcavating.ai/"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proceedings.mlr.press/v81/buolamwini18a/buolamwini18a.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mage-net.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xiv.org/abs/1312.619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owardsdatascience.com/hacking-neural-networks-2b9f461ffe0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Title of the PowerPoint Presentation</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l"/>
            <a:r>
              <a:rPr lang="en-US" b="1" i="0" u="none" strike="noStrike" dirty="0">
                <a:solidFill>
                  <a:srgbClr val="0D0D0D"/>
                </a:solidFill>
                <a:effectLst/>
                <a:latin typeface="ui-sans-serif"/>
              </a:rPr>
              <a:t>Model Theft</a:t>
            </a:r>
          </a:p>
          <a:p>
            <a:pPr algn="l"/>
            <a:r>
              <a:rPr lang="en-US" b="1" i="0" u="none" strike="noStrike" dirty="0">
                <a:solidFill>
                  <a:srgbClr val="0D0D0D"/>
                </a:solidFill>
                <a:effectLst/>
                <a:latin typeface="ui-sans-serif"/>
              </a:rPr>
              <a:t>Definition</a:t>
            </a:r>
            <a:r>
              <a:rPr lang="en-US" b="0" i="0" u="none" strike="noStrike" dirty="0">
                <a:solidFill>
                  <a:srgbClr val="0D0D0D"/>
                </a:solidFill>
                <a:effectLst/>
                <a:latin typeface="ui-sans-serif"/>
              </a:rPr>
              <a:t>: Model theft, also known as model extraction or model inversion, involves the unauthorized replication of a machine learning model. Attackers achieve this by repeatedly querying the model and analyzing the outputs to reconstruct a similar model that mimics the original's functionality.</a:t>
            </a:r>
          </a:p>
          <a:p>
            <a:pPr algn="l"/>
            <a:r>
              <a:rPr lang="en-US" b="1" i="0" u="none" strike="noStrike" dirty="0">
                <a:solidFill>
                  <a:srgbClr val="0D0D0D"/>
                </a:solidFill>
                <a:effectLst/>
                <a:latin typeface="ui-sans-serif"/>
              </a:rPr>
              <a:t>Explanation</a:t>
            </a:r>
            <a:r>
              <a:rPr lang="en-US" b="0" i="0" u="none" strike="noStrike" dirty="0">
                <a:solidFill>
                  <a:srgbClr val="0D0D0D"/>
                </a:solidFill>
                <a:effectLst/>
                <a:latin typeface="ui-sans-serif"/>
              </a:rPr>
              <a:t>:</a:t>
            </a:r>
          </a:p>
          <a:p>
            <a:pPr algn="l">
              <a:buFont typeface="Arial" panose="020B0604020202020204" pitchFamily="34" charset="0"/>
              <a:buChar char="•"/>
            </a:pPr>
            <a:r>
              <a:rPr lang="en-US" b="1" i="0" u="none" strike="noStrike" dirty="0">
                <a:solidFill>
                  <a:srgbClr val="0D0D0D"/>
                </a:solidFill>
                <a:effectLst/>
                <a:latin typeface="ui-sans-serif"/>
              </a:rPr>
              <a:t>Mechanism</a:t>
            </a:r>
            <a:r>
              <a:rPr lang="en-US" b="0" i="0" u="none" strike="noStrike" dirty="0">
                <a:solidFill>
                  <a:srgbClr val="0D0D0D"/>
                </a:solidFill>
                <a:effectLst/>
                <a:latin typeface="ui-sans-serif"/>
              </a:rPr>
              <a:t>: In a model theft attack, the adversary sends numerous input queries to the target model (often accessible via an API) and collects the corresponding outputs. By analyzing these input-output pairs, the attacker can train their model to approximate the behavior of the original model without having direct access to the proprietary model or its training data.</a:t>
            </a:r>
          </a:p>
          <a:p>
            <a:pPr algn="l">
              <a:buFont typeface="Arial" panose="020B0604020202020204" pitchFamily="34" charset="0"/>
              <a:buChar char="•"/>
            </a:pPr>
            <a:r>
              <a:rPr lang="en-US" b="1" i="0" u="none" strike="noStrike" dirty="0">
                <a:solidFill>
                  <a:srgbClr val="0D0D0D"/>
                </a:solidFill>
                <a:effectLst/>
                <a:latin typeface="ui-sans-serif"/>
              </a:rPr>
              <a:t>Impact</a:t>
            </a:r>
            <a:r>
              <a:rPr lang="en-US" b="0" i="0" u="none" strike="noStrike" dirty="0">
                <a:solidFill>
                  <a:srgbClr val="0D0D0D"/>
                </a:solidFill>
                <a:effectLst/>
                <a:latin typeface="ui-sans-serif"/>
              </a:rPr>
              <a:t>: Model theft can lead to significant intellectual property loss and competitive disadvantages for companies that invest heavily in developing unique machine learning models. Additionally, stolen models can be used for malicious purposes, bypassing security measures, or violating user privacy.</a:t>
            </a:r>
          </a:p>
          <a:p>
            <a:pPr algn="l">
              <a:buFont typeface="Arial" panose="020B0604020202020204" pitchFamily="34" charset="0"/>
              <a:buChar char="•"/>
            </a:pPr>
            <a:r>
              <a:rPr lang="en-US" b="1" i="0" u="none" strike="noStrike" dirty="0">
                <a:solidFill>
                  <a:srgbClr val="0D0D0D"/>
                </a:solidFill>
                <a:effectLst/>
                <a:latin typeface="ui-sans-serif"/>
              </a:rPr>
              <a:t>Real-world Example</a:t>
            </a:r>
            <a:r>
              <a:rPr lang="en-US" b="0" i="0" u="none" strike="noStrike" dirty="0">
                <a:solidFill>
                  <a:srgbClr val="0D0D0D"/>
                </a:solidFill>
                <a:effectLst/>
                <a:latin typeface="ui-sans-serif"/>
              </a:rPr>
              <a:t>: Attackers can target commercial facial recognition APIs by submitting a diverse set of face images and capturing the returned labels or confidence scores. With enough data, they can train their own model to replicate the functionality of the proprietary facial recognition system, effectively stealing the model.</a:t>
            </a:r>
          </a:p>
          <a:p>
            <a:pPr algn="l"/>
            <a:r>
              <a:rPr lang="en-US" b="1" i="0" u="none" strike="noStrike" dirty="0">
                <a:solidFill>
                  <a:srgbClr val="0D0D0D"/>
                </a:solidFill>
                <a:effectLst/>
                <a:latin typeface="ui-sans-serif"/>
              </a:rPr>
              <a:t>Example</a:t>
            </a:r>
            <a:r>
              <a:rPr lang="en-US" b="0" i="0" u="none" strike="noStrike" dirty="0">
                <a:solidFill>
                  <a:srgbClr val="0D0D0D"/>
                </a:solidFill>
                <a:effectLst/>
                <a:latin typeface="ui-sans-serif"/>
              </a:rPr>
              <a:t>:</a:t>
            </a:r>
          </a:p>
          <a:p>
            <a:pPr algn="l">
              <a:buFont typeface="Arial" panose="020B0604020202020204" pitchFamily="34" charset="0"/>
              <a:buChar char="•"/>
            </a:pPr>
            <a:r>
              <a:rPr lang="en-US" b="0" i="0" u="none" strike="noStrike" dirty="0">
                <a:solidFill>
                  <a:srgbClr val="0D0D0D"/>
                </a:solidFill>
                <a:effectLst/>
                <a:latin typeface="ui-sans-serif"/>
              </a:rPr>
              <a:t>Stealing a proprietary facial recognition model by repeatedly querying the API with various face images and recording the results. This allows the attacker to reconstruct a model that performs similarly to the original, compromising the proprietary model's security and commercial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D0D0D"/>
                </a:solidFill>
                <a:effectLst/>
              </a:rPr>
              <a:t>Stewart, M. (2019, April 23). Security Vulnerabilities of Neural Networks. Towards Data Science. Retrieved from </a:t>
            </a:r>
            <a:r>
              <a:rPr lang="en-US" b="0" i="0" u="none" strike="noStrike" dirty="0">
                <a:solidFill>
                  <a:srgbClr val="0D0D0D"/>
                </a:solidFill>
                <a:effectLst/>
                <a:hlinkClick r:id="rId3"/>
              </a:rPr>
              <a:t>https://towardsdatascience.com/hacking-neural-networks-2b9f461ffe0b</a:t>
            </a:r>
            <a:endParaRPr lang="en-US" b="0" i="0" u="none" strike="noStrike" dirty="0">
              <a:solidFill>
                <a:srgbClr val="0D0D0D"/>
              </a:solidFill>
              <a:effectLst/>
            </a:endParaRPr>
          </a:p>
          <a:p>
            <a:endParaRPr lang="en-US" dirty="0"/>
          </a:p>
          <a:p>
            <a:r>
              <a:rPr lang="en-US" dirty="0"/>
              <a:t> </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D0D0D"/>
                </a:solidFill>
                <a:effectLst/>
              </a:rPr>
              <a:t>Ethical Issues in Computer Vision and Strategies for Success. (n.d.). Retrieved from </a:t>
            </a:r>
            <a:r>
              <a:rPr lang="en-US" b="0" i="0" u="none" strike="noStrike" dirty="0">
                <a:solidFill>
                  <a:srgbClr val="0D0D0D"/>
                </a:solidFill>
                <a:effectLst/>
                <a:hlinkClick r:id="rId3"/>
              </a:rPr>
              <a:t>https://innodata.com/ethical-issues-in-computer-vision-and-strategies-for-success/</a:t>
            </a:r>
            <a:endParaRPr lang="en-US" b="0" i="0" u="none" strike="noStrike" dirty="0">
              <a:solidFill>
                <a:srgbClr val="0D0D0D"/>
              </a:solidFill>
              <a:effectLst/>
            </a:endParaRPr>
          </a:p>
          <a:p>
            <a:endParaRPr lang="en-US" dirty="0"/>
          </a:p>
        </p:txBody>
      </p:sp>
      <p:sp>
        <p:nvSpPr>
          <p:cNvPr id="4" name="Slide Number Placeholder 3"/>
          <p:cNvSpPr>
            <a:spLocks noGrp="1"/>
          </p:cNvSpPr>
          <p:nvPr>
            <p:ph type="sldNum" sz="quarter" idx="5"/>
          </p:nvPr>
        </p:nvSpPr>
        <p:spPr/>
        <p:txBody>
          <a:bodyPr/>
          <a:lstStyle/>
          <a:p>
            <a:fld id="{2503143C-6C60-49A5-9C86-15F450F9D3F3}" type="slidenum">
              <a:rPr lang="en-US" smtClean="0"/>
              <a:pPr/>
              <a:t>11</a:t>
            </a:fld>
            <a:endParaRPr lang="en-US"/>
          </a:p>
        </p:txBody>
      </p:sp>
    </p:spTree>
    <p:extLst>
      <p:ext uri="{BB962C8B-B14F-4D97-AF65-F5344CB8AC3E}">
        <p14:creationId xmlns:p14="http://schemas.microsoft.com/office/powerpoint/2010/main" val="720676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D0D0D"/>
                </a:solidFill>
                <a:effectLst/>
              </a:rPr>
              <a:t>Crawford, K., &amp; </a:t>
            </a:r>
            <a:r>
              <a:rPr lang="en-US" b="0" i="0" u="none" strike="noStrike" dirty="0" err="1">
                <a:solidFill>
                  <a:srgbClr val="0D0D0D"/>
                </a:solidFill>
                <a:effectLst/>
              </a:rPr>
              <a:t>Paglen</a:t>
            </a:r>
            <a:r>
              <a:rPr lang="en-US" b="0" i="0" u="none" strike="noStrike" dirty="0">
                <a:solidFill>
                  <a:srgbClr val="0D0D0D"/>
                </a:solidFill>
                <a:effectLst/>
              </a:rPr>
              <a:t>, T. (2019). Excavating AI: The politics of images in machine learning training sets. Retrieved from </a:t>
            </a:r>
            <a:r>
              <a:rPr lang="en-US" b="0" i="0" u="none" strike="noStrike" dirty="0">
                <a:solidFill>
                  <a:srgbClr val="0D0D0D"/>
                </a:solidFill>
                <a:effectLst/>
                <a:hlinkClick r:id="rId3"/>
              </a:rPr>
              <a:t>https://excavating.ai/</a:t>
            </a:r>
            <a:endParaRPr lang="en-US" b="0" i="0" u="none" strike="noStrike" dirty="0">
              <a:solidFill>
                <a:srgbClr val="0D0D0D"/>
              </a:solidFill>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err="1">
                <a:solidFill>
                  <a:srgbClr val="0D0D0D"/>
                </a:solidFill>
                <a:effectLst/>
              </a:rPr>
              <a:t>Buolamwini</a:t>
            </a:r>
            <a:r>
              <a:rPr lang="en-US" b="0" i="0" u="none" strike="noStrike" dirty="0">
                <a:solidFill>
                  <a:srgbClr val="0D0D0D"/>
                </a:solidFill>
                <a:effectLst/>
              </a:rPr>
              <a:t>, J., &amp; </a:t>
            </a:r>
            <a:r>
              <a:rPr lang="en-US" b="0" i="0" u="none" strike="noStrike" dirty="0" err="1">
                <a:solidFill>
                  <a:srgbClr val="0D0D0D"/>
                </a:solidFill>
                <a:effectLst/>
              </a:rPr>
              <a:t>Gebru</a:t>
            </a:r>
            <a:r>
              <a:rPr lang="en-US" b="0" i="0" u="none" strike="noStrike" dirty="0">
                <a:solidFill>
                  <a:srgbClr val="0D0D0D"/>
                </a:solidFill>
                <a:effectLst/>
              </a:rPr>
              <a:t>, T. (2018). Gender shades: Intersectional accuracy disparities in commercial gender classification. Proceedings of the 1st Conference on Fairness, Accountability and Transparency, 81, 77-91. Retrieved from </a:t>
            </a:r>
            <a:r>
              <a:rPr lang="en-US" b="0" i="0" u="none" strike="noStrike" dirty="0">
                <a:solidFill>
                  <a:srgbClr val="0D0D0D"/>
                </a:solidFill>
                <a:effectLst/>
                <a:hlinkClick r:id="rId4"/>
              </a:rPr>
              <a:t>http://proceedings.mlr.press/v81/buolamwini18a/buolamwini18a.pdf</a:t>
            </a:r>
            <a:endParaRPr lang="en-US" b="0" i="0" u="none" strike="noStrike" dirty="0">
              <a:solidFill>
                <a:srgbClr val="0D0D0D"/>
              </a:solidFill>
              <a:effectLst/>
            </a:endParaRPr>
          </a:p>
          <a:p>
            <a:endParaRPr lang="en-US" dirty="0"/>
          </a:p>
        </p:txBody>
      </p:sp>
      <p:sp>
        <p:nvSpPr>
          <p:cNvPr id="4" name="Slide Number Placeholder 3"/>
          <p:cNvSpPr>
            <a:spLocks noGrp="1"/>
          </p:cNvSpPr>
          <p:nvPr>
            <p:ph type="sldNum" sz="quarter" idx="5"/>
          </p:nvPr>
        </p:nvSpPr>
        <p:spPr/>
        <p:txBody>
          <a:bodyPr/>
          <a:lstStyle/>
          <a:p>
            <a:fld id="{2503143C-6C60-49A5-9C86-15F450F9D3F3}" type="slidenum">
              <a:rPr lang="en-US" smtClean="0"/>
              <a:pPr/>
              <a:t>12</a:t>
            </a:fld>
            <a:endParaRPr lang="en-US"/>
          </a:p>
        </p:txBody>
      </p:sp>
    </p:spTree>
    <p:extLst>
      <p:ext uri="{BB962C8B-B14F-4D97-AF65-F5344CB8AC3E}">
        <p14:creationId xmlns:p14="http://schemas.microsoft.com/office/powerpoint/2010/main" val="2064908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D0D0D"/>
                </a:solidFill>
                <a:effectLst/>
              </a:rPr>
              <a:t>Johnson, M. (2019). Artificial intelligence and the Christian faith: An exploration of moral implications. Journal of Christian Ethics, 23(2), 45-58.</a:t>
            </a:r>
          </a:p>
          <a:p>
            <a:endParaRPr lang="en-US" dirty="0"/>
          </a:p>
        </p:txBody>
      </p:sp>
      <p:sp>
        <p:nvSpPr>
          <p:cNvPr id="4" name="Slide Number Placeholder 3"/>
          <p:cNvSpPr>
            <a:spLocks noGrp="1"/>
          </p:cNvSpPr>
          <p:nvPr>
            <p:ph type="sldNum" sz="quarter" idx="5"/>
          </p:nvPr>
        </p:nvSpPr>
        <p:spPr/>
        <p:txBody>
          <a:bodyPr/>
          <a:lstStyle/>
          <a:p>
            <a:fld id="{2503143C-6C60-49A5-9C86-15F450F9D3F3}" type="slidenum">
              <a:rPr lang="en-US" smtClean="0"/>
              <a:pPr/>
              <a:t>13</a:t>
            </a:fld>
            <a:endParaRPr lang="en-US"/>
          </a:p>
        </p:txBody>
      </p:sp>
    </p:spTree>
    <p:extLst>
      <p:ext uri="{BB962C8B-B14F-4D97-AF65-F5344CB8AC3E}">
        <p14:creationId xmlns:p14="http://schemas.microsoft.com/office/powerpoint/2010/main" val="970469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APA style references for the sources used in the PowerPoint.</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l"/>
            <a:r>
              <a:rPr lang="en-US" b="0" i="0" u="none" strike="noStrike" dirty="0">
                <a:solidFill>
                  <a:srgbClr val="0D0D0D"/>
                </a:solidFill>
                <a:effectLst/>
                <a:latin typeface="ui-sans-serif"/>
              </a:rPr>
              <a:t>Convolutional Neural Networks (CNNs) are a class of deep neural networks primarily used for analyzing visual imagery. They are designed to automatically and adaptively learn spatial hierarchies of features from input images through the use of convolutional layers.</a:t>
            </a:r>
          </a:p>
          <a:p>
            <a:pPr algn="l"/>
            <a:r>
              <a:rPr lang="en-US" b="1" i="0" u="none" strike="noStrike" dirty="0">
                <a:solidFill>
                  <a:srgbClr val="0D0D0D"/>
                </a:solidFill>
                <a:effectLst/>
                <a:latin typeface="ui-sans-serif"/>
              </a:rPr>
              <a:t>Key Components</a:t>
            </a:r>
            <a:r>
              <a:rPr lang="en-US" b="0" i="0" u="none" strike="noStrike" dirty="0">
                <a:solidFill>
                  <a:srgbClr val="0D0D0D"/>
                </a:solidFill>
                <a:effectLst/>
                <a:latin typeface="ui-sans-serif"/>
              </a:rPr>
              <a:t>:</a:t>
            </a:r>
          </a:p>
          <a:p>
            <a:pPr algn="l">
              <a:buFont typeface="Arial" panose="020B0604020202020204" pitchFamily="34" charset="0"/>
              <a:buChar char="•"/>
            </a:pPr>
            <a:r>
              <a:rPr lang="en-US" b="1" i="0" u="none" strike="noStrike" dirty="0">
                <a:solidFill>
                  <a:srgbClr val="0D0D0D"/>
                </a:solidFill>
                <a:effectLst/>
                <a:latin typeface="ui-sans-serif"/>
              </a:rPr>
              <a:t>Convolutional Layers</a:t>
            </a:r>
            <a:r>
              <a:rPr lang="en-US" b="0" i="0" u="none" strike="noStrike" dirty="0">
                <a:solidFill>
                  <a:srgbClr val="0D0D0D"/>
                </a:solidFill>
                <a:effectLst/>
                <a:latin typeface="ui-sans-serif"/>
              </a:rPr>
              <a:t>: These layers are responsible for extracting features from input images. They apply a set of filters (kernels) to the input image to produce feature maps, highlighting different aspects of the image such as edges, textures, and patterns.</a:t>
            </a:r>
          </a:p>
          <a:p>
            <a:pPr algn="l">
              <a:buFont typeface="Arial" panose="020B0604020202020204" pitchFamily="34" charset="0"/>
              <a:buChar char="•"/>
            </a:pPr>
            <a:r>
              <a:rPr lang="en-US" b="1" i="0" u="none" strike="noStrike" dirty="0">
                <a:solidFill>
                  <a:srgbClr val="0D0D0D"/>
                </a:solidFill>
                <a:effectLst/>
                <a:latin typeface="ui-sans-serif"/>
              </a:rPr>
              <a:t>Pooling Layers</a:t>
            </a:r>
            <a:r>
              <a:rPr lang="en-US" b="0" i="0" u="none" strike="noStrike" dirty="0">
                <a:solidFill>
                  <a:srgbClr val="0D0D0D"/>
                </a:solidFill>
                <a:effectLst/>
                <a:latin typeface="ui-sans-serif"/>
              </a:rPr>
              <a:t>: These layers reduce the dimensionality of feature maps while retaining important information. This is done by summarizing the presence of features in certain regions of the image, which helps to make the network more robust to variations and reduces computational complexity.</a:t>
            </a:r>
          </a:p>
          <a:p>
            <a:pPr algn="l">
              <a:buFont typeface="Arial" panose="020B0604020202020204" pitchFamily="34" charset="0"/>
              <a:buChar char="•"/>
            </a:pPr>
            <a:r>
              <a:rPr lang="en-US" b="1" i="0" u="none" strike="noStrike" dirty="0">
                <a:solidFill>
                  <a:srgbClr val="0D0D0D"/>
                </a:solidFill>
                <a:effectLst/>
                <a:latin typeface="ui-sans-serif"/>
              </a:rPr>
              <a:t>Fully Connected Layers</a:t>
            </a:r>
            <a:r>
              <a:rPr lang="en-US" b="0" i="0" u="none" strike="noStrike" dirty="0">
                <a:solidFill>
                  <a:srgbClr val="0D0D0D"/>
                </a:solidFill>
                <a:effectLst/>
                <a:latin typeface="ui-sans-serif"/>
              </a:rPr>
              <a:t>: After convolutional and pooling layers have extracted and condensed features from the image, fully connected layers are used to perform classification. They take the high-level filtered images and map them to the output classes.</a:t>
            </a:r>
          </a:p>
          <a:p>
            <a:pPr algn="l">
              <a:buFont typeface="Arial" panose="020B0604020202020204" pitchFamily="34" charset="0"/>
              <a:buChar char="•"/>
            </a:pPr>
            <a:r>
              <a:rPr lang="en-US" b="1" i="0" u="none" strike="noStrike" dirty="0">
                <a:solidFill>
                  <a:srgbClr val="0D0D0D"/>
                </a:solidFill>
                <a:effectLst/>
                <a:latin typeface="ui-sans-serif"/>
              </a:rPr>
              <a:t>Commonly Used Libraries</a:t>
            </a:r>
            <a:r>
              <a:rPr lang="en-US" b="0" i="0" u="none" strike="noStrike" dirty="0">
                <a:solidFill>
                  <a:srgbClr val="0D0D0D"/>
                </a:solidFill>
                <a:effectLst/>
                <a:latin typeface="ui-sans-serif"/>
              </a:rPr>
              <a:t>: TensorFlow, </a:t>
            </a:r>
            <a:r>
              <a:rPr lang="en-US" b="0" i="0" u="none" strike="noStrike" dirty="0" err="1">
                <a:solidFill>
                  <a:srgbClr val="0D0D0D"/>
                </a:solidFill>
                <a:effectLst/>
                <a:latin typeface="ui-sans-serif"/>
              </a:rPr>
              <a:t>Keras</a:t>
            </a:r>
            <a:r>
              <a:rPr lang="en-US" b="0" i="0" u="none" strike="noStrike" dirty="0">
                <a:solidFill>
                  <a:srgbClr val="0D0D0D"/>
                </a:solidFill>
                <a:effectLst/>
                <a:latin typeface="ui-sans-serif"/>
              </a:rPr>
              <a:t>, and </a:t>
            </a:r>
            <a:r>
              <a:rPr lang="en-US" b="0" i="0" u="none" strike="noStrike" dirty="0" err="1">
                <a:solidFill>
                  <a:srgbClr val="0D0D0D"/>
                </a:solidFill>
                <a:effectLst/>
                <a:latin typeface="ui-sans-serif"/>
              </a:rPr>
              <a:t>PyTorch</a:t>
            </a:r>
            <a:r>
              <a:rPr lang="en-US" b="0" i="0" u="none" strike="noStrike" dirty="0">
                <a:solidFill>
                  <a:srgbClr val="0D0D0D"/>
                </a:solidFill>
                <a:effectLst/>
                <a:latin typeface="ui-sans-serif"/>
              </a:rPr>
              <a:t> are the most commonly used libraries for implementing CNNs. These libraries provide extensive tools and pre-built functions that simplify the process of building, training, and deploying CNN models.</a:t>
            </a:r>
          </a:p>
          <a:p>
            <a:br>
              <a:rPr lang="en-US" dirty="0"/>
            </a:br>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l"/>
            <a:r>
              <a:rPr lang="en-US" b="1" i="0" u="none" strike="noStrike" dirty="0">
                <a:solidFill>
                  <a:srgbClr val="0D0D0D"/>
                </a:solidFill>
                <a:effectLst/>
                <a:latin typeface="ui-sans-serif"/>
              </a:rPr>
              <a:t>Explanations </a:t>
            </a:r>
          </a:p>
          <a:p>
            <a:pPr algn="l"/>
            <a:r>
              <a:rPr lang="en-US" b="1" i="0" u="none" strike="noStrike" dirty="0">
                <a:solidFill>
                  <a:srgbClr val="0D0D0D"/>
                </a:solidFill>
                <a:effectLst/>
                <a:latin typeface="ui-sans-serif"/>
              </a:rPr>
              <a:t>ImageNet</a:t>
            </a:r>
            <a:r>
              <a:rPr lang="en-US" b="0" i="0" u="none" strike="noStrike" dirty="0">
                <a:solidFill>
                  <a:srgbClr val="0D0D0D"/>
                </a:solidFill>
                <a:effectLst/>
                <a:latin typeface="ui-sans-serif"/>
              </a:rPr>
              <a:t>:</a:t>
            </a:r>
          </a:p>
          <a:p>
            <a:pPr algn="l">
              <a:buFont typeface="Arial" panose="020B0604020202020204" pitchFamily="34" charset="0"/>
              <a:buChar char="•"/>
            </a:pPr>
            <a:r>
              <a:rPr lang="en-US" b="1" i="0" u="none" strike="noStrike" dirty="0">
                <a:solidFill>
                  <a:srgbClr val="0D0D0D"/>
                </a:solidFill>
                <a:effectLst/>
                <a:latin typeface="ui-sans-serif"/>
              </a:rPr>
              <a:t>Explanation</a:t>
            </a:r>
            <a:r>
              <a:rPr lang="en-US" b="0" i="0" u="none" strike="noStrike" dirty="0">
                <a:solidFill>
                  <a:srgbClr val="0D0D0D"/>
                </a:solidFill>
                <a:effectLst/>
                <a:latin typeface="ui-sans-serif"/>
              </a:rPr>
              <a:t>: ImageNet is a large-scale dataset designed for visual object recognition software research. It contains millions of images categorized into thousands of classes.</a:t>
            </a:r>
          </a:p>
          <a:p>
            <a:pPr algn="l">
              <a:buFont typeface="Arial" panose="020B0604020202020204" pitchFamily="34" charset="0"/>
              <a:buChar char="•"/>
            </a:pPr>
            <a:r>
              <a:rPr lang="en-US" b="1" i="0" u="none" strike="noStrike" dirty="0">
                <a:solidFill>
                  <a:srgbClr val="0D0D0D"/>
                </a:solidFill>
                <a:effectLst/>
                <a:latin typeface="ui-sans-serif"/>
              </a:rPr>
              <a:t>Reference</a:t>
            </a:r>
            <a:r>
              <a:rPr lang="en-US" b="0" i="0" u="none" strike="noStrike" dirty="0">
                <a:solidFill>
                  <a:srgbClr val="0D0D0D"/>
                </a:solidFill>
                <a:effectLst/>
                <a:latin typeface="ui-sans-serif"/>
              </a:rPr>
              <a:t>: Deng, J., Dong, W., </a:t>
            </a:r>
            <a:r>
              <a:rPr lang="en-US" b="0" i="0" u="none" strike="noStrike" dirty="0" err="1">
                <a:solidFill>
                  <a:srgbClr val="0D0D0D"/>
                </a:solidFill>
                <a:effectLst/>
                <a:latin typeface="ui-sans-serif"/>
              </a:rPr>
              <a:t>Socher</a:t>
            </a:r>
            <a:r>
              <a:rPr lang="en-US" b="0" i="0" u="none" strike="noStrike" dirty="0">
                <a:solidFill>
                  <a:srgbClr val="0D0D0D"/>
                </a:solidFill>
                <a:effectLst/>
                <a:latin typeface="ui-sans-serif"/>
              </a:rPr>
              <a:t>, R., Li, L.-J., Li, K., &amp; Fei-Fei, L. (2009). ImageNet: A large-scale hierarchical image database. 2009 IEEE Conference on Computer Vision and Pattern Recognition. Retrieved from </a:t>
            </a:r>
            <a:r>
              <a:rPr lang="en-US" b="0" i="0" u="none" strike="noStrike" dirty="0">
                <a:solidFill>
                  <a:srgbClr val="0D0D0D"/>
                </a:solidFill>
                <a:effectLst/>
                <a:latin typeface="ui-sans-serif"/>
                <a:hlinkClick r:id="rId3"/>
              </a:rPr>
              <a:t>https://www.image-net.org</a:t>
            </a:r>
            <a:endParaRPr lang="en-US" b="0" i="0" u="none" strike="noStrike" dirty="0">
              <a:solidFill>
                <a:srgbClr val="0D0D0D"/>
              </a:solidFill>
              <a:effectLst/>
              <a:latin typeface="ui-sans-serif"/>
            </a:endParaRPr>
          </a:p>
          <a:p>
            <a:pPr algn="l"/>
            <a:r>
              <a:rPr lang="en-US" b="1" i="0" u="none" strike="noStrike" dirty="0">
                <a:solidFill>
                  <a:srgbClr val="0D0D0D"/>
                </a:solidFill>
                <a:effectLst/>
                <a:latin typeface="ui-sans-serif"/>
              </a:rPr>
              <a:t>MNIST</a:t>
            </a:r>
            <a:r>
              <a:rPr lang="en-US" b="0" i="0" u="none" strike="noStrike" dirty="0">
                <a:solidFill>
                  <a:srgbClr val="0D0D0D"/>
                </a:solidFill>
                <a:effectLst/>
                <a:latin typeface="ui-sans-serif"/>
              </a:rPr>
              <a:t>:</a:t>
            </a:r>
          </a:p>
          <a:p>
            <a:pPr algn="l">
              <a:buFont typeface="Arial" panose="020B0604020202020204" pitchFamily="34" charset="0"/>
              <a:buChar char="•"/>
            </a:pPr>
            <a:r>
              <a:rPr lang="en-US" b="1" i="0" u="none" strike="noStrike" dirty="0">
                <a:solidFill>
                  <a:srgbClr val="0D0D0D"/>
                </a:solidFill>
                <a:effectLst/>
                <a:latin typeface="ui-sans-serif"/>
              </a:rPr>
              <a:t>Explanation</a:t>
            </a:r>
            <a:r>
              <a:rPr lang="en-US" b="0" i="0" u="none" strike="noStrike" dirty="0">
                <a:solidFill>
                  <a:srgbClr val="0D0D0D"/>
                </a:solidFill>
                <a:effectLst/>
                <a:latin typeface="ui-sans-serif"/>
              </a:rPr>
              <a:t>: MNIST (Modified National Institute of Standards and Technology) is a dataset of 70,000 handwritten digits, widely used for training and testing image processing systems. It includes images of digits from 0 to 9.</a:t>
            </a:r>
          </a:p>
          <a:p>
            <a:pPr algn="l">
              <a:buFont typeface="Arial" panose="020B0604020202020204" pitchFamily="34" charset="0"/>
              <a:buChar char="•"/>
            </a:pPr>
            <a:r>
              <a:rPr lang="en-US" b="1" i="0" u="none" strike="noStrike" dirty="0">
                <a:solidFill>
                  <a:srgbClr val="0D0D0D"/>
                </a:solidFill>
                <a:effectLst/>
                <a:latin typeface="ui-sans-serif"/>
              </a:rPr>
              <a:t>Reference</a:t>
            </a:r>
            <a:r>
              <a:rPr lang="en-US" b="0" i="0" u="none" strike="noStrike" dirty="0">
                <a:solidFill>
                  <a:srgbClr val="0D0D0D"/>
                </a:solidFill>
                <a:effectLst/>
                <a:latin typeface="ui-sans-serif"/>
              </a:rPr>
              <a:t>: </a:t>
            </a:r>
            <a:r>
              <a:rPr lang="en-US" b="0" i="0" u="none" strike="noStrike" dirty="0" err="1">
                <a:solidFill>
                  <a:srgbClr val="0D0D0D"/>
                </a:solidFill>
                <a:effectLst/>
                <a:latin typeface="ui-sans-serif"/>
              </a:rPr>
              <a:t>LeCun</a:t>
            </a:r>
            <a:r>
              <a:rPr lang="en-US" b="0" i="0" u="none" strike="noStrike" dirty="0">
                <a:solidFill>
                  <a:srgbClr val="0D0D0D"/>
                </a:solidFill>
                <a:effectLst/>
                <a:latin typeface="ui-sans-serif"/>
              </a:rPr>
              <a:t>, Y., Cortes, C., &amp; Burges, C. J. C. (2010). MNIST handwritten digit database. Retrieved from http://</a:t>
            </a:r>
            <a:r>
              <a:rPr lang="en-US" b="0" i="0" u="none" strike="noStrike" dirty="0" err="1">
                <a:solidFill>
                  <a:srgbClr val="0D0D0D"/>
                </a:solidFill>
                <a:effectLst/>
                <a:latin typeface="ui-sans-serif"/>
              </a:rPr>
              <a:t>yann.lecun.com</a:t>
            </a:r>
            <a:r>
              <a:rPr lang="en-US" b="0" i="0" u="none" strike="noStrike" dirty="0">
                <a:solidFill>
                  <a:srgbClr val="0D0D0D"/>
                </a:solidFill>
                <a:effectLst/>
                <a:latin typeface="ui-sans-serif"/>
              </a:rPr>
              <a:t>/</a:t>
            </a:r>
            <a:r>
              <a:rPr lang="en-US" b="0" i="0" u="none" strike="noStrike" dirty="0" err="1">
                <a:solidFill>
                  <a:srgbClr val="0D0D0D"/>
                </a:solidFill>
                <a:effectLst/>
                <a:latin typeface="ui-sans-serif"/>
              </a:rPr>
              <a:t>exdb</a:t>
            </a:r>
            <a:r>
              <a:rPr lang="en-US" b="0" i="0" u="none" strike="noStrike" dirty="0">
                <a:solidFill>
                  <a:srgbClr val="0D0D0D"/>
                </a:solidFill>
                <a:effectLst/>
                <a:latin typeface="ui-sans-serif"/>
              </a:rPr>
              <a:t>/</a:t>
            </a:r>
            <a:r>
              <a:rPr lang="en-US" b="0" i="0" u="none" strike="noStrike" dirty="0" err="1">
                <a:solidFill>
                  <a:srgbClr val="0D0D0D"/>
                </a:solidFill>
                <a:effectLst/>
                <a:latin typeface="ui-sans-serif"/>
              </a:rPr>
              <a:t>mnist</a:t>
            </a:r>
            <a:r>
              <a:rPr lang="en-US" b="0" i="0" u="none" strike="noStrike" dirty="0">
                <a:solidFill>
                  <a:srgbClr val="0D0D0D"/>
                </a:solidFill>
                <a:effectLst/>
                <a:latin typeface="ui-sans-serif"/>
              </a:rPr>
              <a:t>/</a:t>
            </a:r>
          </a:p>
          <a:p>
            <a:pPr algn="l"/>
            <a:r>
              <a:rPr lang="en-US" b="1" i="0" u="none" strike="noStrike" dirty="0">
                <a:solidFill>
                  <a:srgbClr val="0D0D0D"/>
                </a:solidFill>
                <a:effectLst/>
                <a:latin typeface="ui-sans-serif"/>
              </a:rPr>
              <a:t>CIFAR-10</a:t>
            </a:r>
            <a:r>
              <a:rPr lang="en-US" b="0" i="0" u="none" strike="noStrike" dirty="0">
                <a:solidFill>
                  <a:srgbClr val="0D0D0D"/>
                </a:solidFill>
                <a:effectLst/>
                <a:latin typeface="ui-sans-serif"/>
              </a:rPr>
              <a:t>:</a:t>
            </a:r>
          </a:p>
          <a:p>
            <a:pPr algn="l">
              <a:buFont typeface="Arial" panose="020B0604020202020204" pitchFamily="34" charset="0"/>
              <a:buChar char="•"/>
            </a:pPr>
            <a:r>
              <a:rPr lang="en-US" b="1" i="0" u="none" strike="noStrike" dirty="0">
                <a:solidFill>
                  <a:srgbClr val="0D0D0D"/>
                </a:solidFill>
                <a:effectLst/>
                <a:latin typeface="ui-sans-serif"/>
              </a:rPr>
              <a:t>Explanation</a:t>
            </a:r>
            <a:r>
              <a:rPr lang="en-US" b="0" i="0" u="none" strike="noStrike" dirty="0">
                <a:solidFill>
                  <a:srgbClr val="0D0D0D"/>
                </a:solidFill>
                <a:effectLst/>
                <a:latin typeface="ui-sans-serif"/>
              </a:rPr>
              <a:t>: The CIFAR-10 dataset consists of 60,000 32x32 color images in 10 different classes, with 6,000 images per class. It is commonly used for training machine learning and computer vision algorithms.</a:t>
            </a:r>
          </a:p>
          <a:p>
            <a:pPr algn="l">
              <a:buFont typeface="Arial" panose="020B0604020202020204" pitchFamily="34" charset="0"/>
              <a:buChar char="•"/>
            </a:pPr>
            <a:r>
              <a:rPr lang="en-US" b="1" i="0" u="none" strike="noStrike" dirty="0">
                <a:solidFill>
                  <a:srgbClr val="0D0D0D"/>
                </a:solidFill>
                <a:effectLst/>
                <a:latin typeface="ui-sans-serif"/>
              </a:rPr>
              <a:t>Reference</a:t>
            </a:r>
            <a:r>
              <a:rPr lang="en-US" b="0" i="0" u="none" strike="noStrike" dirty="0">
                <a:solidFill>
                  <a:srgbClr val="0D0D0D"/>
                </a:solidFill>
                <a:effectLst/>
                <a:latin typeface="ui-sans-serif"/>
              </a:rPr>
              <a:t>: </a:t>
            </a:r>
            <a:r>
              <a:rPr lang="en-US" b="0" i="0" u="none" strike="noStrike" dirty="0" err="1">
                <a:solidFill>
                  <a:srgbClr val="0D0D0D"/>
                </a:solidFill>
                <a:effectLst/>
                <a:latin typeface="ui-sans-serif"/>
              </a:rPr>
              <a:t>Krizhevsky</a:t>
            </a:r>
            <a:r>
              <a:rPr lang="en-US" b="0" i="0" u="none" strike="noStrike" dirty="0">
                <a:solidFill>
                  <a:srgbClr val="0D0D0D"/>
                </a:solidFill>
                <a:effectLst/>
                <a:latin typeface="ui-sans-serif"/>
              </a:rPr>
              <a:t>, A., &amp; Hinton, G. (2009). Learning multiple layers of features from tiny images. University of Toronto. Retrieved from https://</a:t>
            </a:r>
            <a:r>
              <a:rPr lang="en-US" b="0" i="0" u="none" strike="noStrike" dirty="0" err="1">
                <a:solidFill>
                  <a:srgbClr val="0D0D0D"/>
                </a:solidFill>
                <a:effectLst/>
                <a:latin typeface="ui-sans-serif"/>
              </a:rPr>
              <a:t>www.cs.toronto.edu</a:t>
            </a:r>
            <a:r>
              <a:rPr lang="en-US" b="0" i="0" u="none" strike="noStrike" dirty="0">
                <a:solidFill>
                  <a:srgbClr val="0D0D0D"/>
                </a:solidFill>
                <a:effectLst/>
                <a:latin typeface="ui-sans-serif"/>
              </a:rPr>
              <a:t>/~</a:t>
            </a:r>
            <a:r>
              <a:rPr lang="en-US" b="0" i="0" u="none" strike="noStrike" dirty="0" err="1">
                <a:solidFill>
                  <a:srgbClr val="0D0D0D"/>
                </a:solidFill>
                <a:effectLst/>
                <a:latin typeface="ui-sans-serif"/>
              </a:rPr>
              <a:t>kriz</a:t>
            </a:r>
            <a:r>
              <a:rPr lang="en-US" b="0" i="0" u="none" strike="noStrike" dirty="0">
                <a:solidFill>
                  <a:srgbClr val="0D0D0D"/>
                </a:solidFill>
                <a:effectLst/>
                <a:latin typeface="ui-sans-serif"/>
              </a:rPr>
              <a:t>/</a:t>
            </a:r>
            <a:r>
              <a:rPr lang="en-US" b="0" i="0" u="none" strike="noStrike" dirty="0" err="1">
                <a:solidFill>
                  <a:srgbClr val="0D0D0D"/>
                </a:solidFill>
                <a:effectLst/>
                <a:latin typeface="ui-sans-serif"/>
              </a:rPr>
              <a:t>cifar.html</a:t>
            </a:r>
            <a:endParaRPr lang="en-US" b="0" i="0" u="none" strike="noStrike" dirty="0">
              <a:solidFill>
                <a:srgbClr val="0D0D0D"/>
              </a:solidFill>
              <a:effectLst/>
              <a:latin typeface="ui-sans-serif"/>
            </a:endParaRPr>
          </a:p>
          <a:p>
            <a:br>
              <a:rPr lang="en-US" dirty="0"/>
            </a:b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1" i="0" u="none" strike="noStrike" dirty="0">
                <a:solidFill>
                  <a:srgbClr val="0D0D0D"/>
                </a:solidFill>
                <a:effectLst/>
                <a:latin typeface="ui-sans-serif"/>
              </a:rPr>
              <a:t>Convolutional Layers</a:t>
            </a:r>
          </a:p>
          <a:p>
            <a:pPr algn="l"/>
            <a:r>
              <a:rPr lang="en-US" b="1" i="0" u="none" strike="noStrike" dirty="0">
                <a:solidFill>
                  <a:srgbClr val="0D0D0D"/>
                </a:solidFill>
                <a:effectLst/>
                <a:latin typeface="ui-sans-serif"/>
              </a:rPr>
              <a:t>Explanation</a:t>
            </a:r>
            <a:r>
              <a:rPr lang="en-US" b="0" i="0" u="none" strike="noStrike" dirty="0">
                <a:solidFill>
                  <a:srgbClr val="0D0D0D"/>
                </a:solidFill>
                <a:effectLst/>
                <a:latin typeface="ui-sans-serif"/>
              </a:rPr>
              <a:t>: Convolutional layers are the core building blocks of a CNN. They consist of a set of learnable filters (or kernels), which slide over the input image to produce a set of feature maps. Each filter is capable of detecting different types of features such as edges, textures, and patterns at various locations in the image.</a:t>
            </a:r>
          </a:p>
          <a:p>
            <a:pPr algn="l"/>
            <a:r>
              <a:rPr lang="en-US" b="1" i="0" u="none" strike="noStrike" dirty="0">
                <a:solidFill>
                  <a:srgbClr val="0D0D0D"/>
                </a:solidFill>
                <a:effectLst/>
                <a:latin typeface="ui-sans-serif"/>
              </a:rPr>
              <a:t>Function</a:t>
            </a:r>
            <a:r>
              <a:rPr lang="en-US" b="0" i="0" u="none" strike="noStrike" dirty="0">
                <a:solidFill>
                  <a:srgbClr val="0D0D0D"/>
                </a:solidFill>
                <a:effectLst/>
                <a:latin typeface="ui-sans-serif"/>
              </a:rPr>
              <a:t>: The main function of convolutional layers is to detect and extract various features from the input image. As the layers go deeper, they capture more complex patterns and structures. For example, the initial layers might detect edges and simple shapes, while deeper layers can detect more complex structures like parts of objects or entire objects.</a:t>
            </a:r>
          </a:p>
          <a:p>
            <a:pPr algn="l"/>
            <a:r>
              <a:rPr lang="en-US" b="1" i="0" u="none" strike="noStrike" dirty="0">
                <a:solidFill>
                  <a:srgbClr val="0D0D0D"/>
                </a:solidFill>
                <a:effectLst/>
                <a:latin typeface="ui-sans-serif"/>
              </a:rPr>
              <a:t>Visual</a:t>
            </a:r>
            <a:r>
              <a:rPr lang="en-US" b="0" i="0" u="none" strike="noStrike" dirty="0">
                <a:solidFill>
                  <a:srgbClr val="0D0D0D"/>
                </a:solidFill>
                <a:effectLst/>
                <a:latin typeface="ui-sans-serif"/>
              </a:rPr>
              <a:t>: A diagram of the convolutional layer operation typically includes:</a:t>
            </a:r>
          </a:p>
          <a:p>
            <a:pPr algn="l">
              <a:buFont typeface="Arial" panose="020B0604020202020204" pitchFamily="34" charset="0"/>
              <a:buChar char="•"/>
            </a:pPr>
            <a:r>
              <a:rPr lang="en-US" b="0" i="0" u="none" strike="noStrike" dirty="0">
                <a:solidFill>
                  <a:srgbClr val="0D0D0D"/>
                </a:solidFill>
                <a:effectLst/>
                <a:latin typeface="ui-sans-serif"/>
              </a:rPr>
              <a:t>An input image</a:t>
            </a:r>
          </a:p>
          <a:p>
            <a:pPr algn="l">
              <a:buFont typeface="Arial" panose="020B0604020202020204" pitchFamily="34" charset="0"/>
              <a:buChar char="•"/>
            </a:pPr>
            <a:r>
              <a:rPr lang="en-US" b="0" i="0" u="none" strike="noStrike" dirty="0">
                <a:solidFill>
                  <a:srgbClr val="0D0D0D"/>
                </a:solidFill>
                <a:effectLst/>
                <a:latin typeface="ui-sans-serif"/>
              </a:rPr>
              <a:t>A filter (or kernel) sliding over the image</a:t>
            </a:r>
          </a:p>
          <a:p>
            <a:pPr algn="l">
              <a:buFont typeface="Arial" panose="020B0604020202020204" pitchFamily="34" charset="0"/>
              <a:buChar char="•"/>
            </a:pPr>
            <a:r>
              <a:rPr lang="en-US" b="0" i="0" u="none" strike="noStrike" dirty="0">
                <a:solidFill>
                  <a:srgbClr val="0D0D0D"/>
                </a:solidFill>
                <a:effectLst/>
                <a:latin typeface="ui-sans-serif"/>
              </a:rPr>
              <a:t>Resulting feature maps</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1" i="0" u="none" strike="noStrike" dirty="0">
                <a:solidFill>
                  <a:srgbClr val="0D0D0D"/>
                </a:solidFill>
                <a:effectLst/>
                <a:latin typeface="ui-sans-serif"/>
              </a:rPr>
              <a:t>Pooling Layers</a:t>
            </a:r>
          </a:p>
          <a:p>
            <a:pPr algn="l"/>
            <a:r>
              <a:rPr lang="en-US" b="1" i="0" u="none" strike="noStrike" dirty="0">
                <a:solidFill>
                  <a:srgbClr val="0D0D0D"/>
                </a:solidFill>
                <a:effectLst/>
                <a:latin typeface="ui-sans-serif"/>
              </a:rPr>
              <a:t>Explanation</a:t>
            </a:r>
            <a:r>
              <a:rPr lang="en-US" b="0" i="0" u="none" strike="noStrike" dirty="0">
                <a:solidFill>
                  <a:srgbClr val="0D0D0D"/>
                </a:solidFill>
                <a:effectLst/>
                <a:latin typeface="ui-sans-serif"/>
              </a:rPr>
              <a:t>: Pooling layers, also known as subsampling or </a:t>
            </a:r>
            <a:r>
              <a:rPr lang="en-US" b="0" i="0" u="none" strike="noStrike" dirty="0" err="1">
                <a:solidFill>
                  <a:srgbClr val="0D0D0D"/>
                </a:solidFill>
                <a:effectLst/>
                <a:latin typeface="ui-sans-serif"/>
              </a:rPr>
              <a:t>downsampling</a:t>
            </a:r>
            <a:r>
              <a:rPr lang="en-US" b="0" i="0" u="none" strike="noStrike" dirty="0">
                <a:solidFill>
                  <a:srgbClr val="0D0D0D"/>
                </a:solidFill>
                <a:effectLst/>
                <a:latin typeface="ui-sans-serif"/>
              </a:rPr>
              <a:t> layers, are used to reduce the spatial dimensions of the feature maps produced by convolutional layers. This reduction helps to decrease the computational load and the number of parameters in the network, which can help prevent overfitting.</a:t>
            </a:r>
          </a:p>
          <a:p>
            <a:pPr algn="l"/>
            <a:r>
              <a:rPr lang="en-US" b="1" i="0" u="none" strike="noStrike" dirty="0">
                <a:solidFill>
                  <a:srgbClr val="0D0D0D"/>
                </a:solidFill>
                <a:effectLst/>
                <a:latin typeface="ui-sans-serif"/>
              </a:rPr>
              <a:t>Types</a:t>
            </a:r>
            <a:r>
              <a:rPr lang="en-US" b="0" i="0" u="none" strike="noStrike" dirty="0">
                <a:solidFill>
                  <a:srgbClr val="0D0D0D"/>
                </a:solidFill>
                <a:effectLst/>
                <a:latin typeface="ui-sans-serif"/>
              </a:rPr>
              <a:t>:</a:t>
            </a:r>
          </a:p>
          <a:p>
            <a:pPr algn="l">
              <a:buFont typeface="Arial" panose="020B0604020202020204" pitchFamily="34" charset="0"/>
              <a:buChar char="•"/>
            </a:pPr>
            <a:r>
              <a:rPr lang="en-US" b="1" i="0" u="none" strike="noStrike" dirty="0">
                <a:solidFill>
                  <a:srgbClr val="0D0D0D"/>
                </a:solidFill>
                <a:effectLst/>
                <a:latin typeface="ui-sans-serif"/>
              </a:rPr>
              <a:t>Max Pooling</a:t>
            </a:r>
            <a:r>
              <a:rPr lang="en-US" b="0" i="0" u="none" strike="noStrike" dirty="0">
                <a:solidFill>
                  <a:srgbClr val="0D0D0D"/>
                </a:solidFill>
                <a:effectLst/>
                <a:latin typeface="ui-sans-serif"/>
              </a:rPr>
              <a:t>: This type of pooling selects the maximum value from each window of the feature map, which helps to retain the most prominent features.</a:t>
            </a:r>
          </a:p>
          <a:p>
            <a:pPr algn="l">
              <a:buFont typeface="Arial" panose="020B0604020202020204" pitchFamily="34" charset="0"/>
              <a:buChar char="•"/>
            </a:pPr>
            <a:r>
              <a:rPr lang="en-US" b="1" i="0" u="none" strike="noStrike" dirty="0">
                <a:solidFill>
                  <a:srgbClr val="0D0D0D"/>
                </a:solidFill>
                <a:effectLst/>
                <a:latin typeface="ui-sans-serif"/>
              </a:rPr>
              <a:t>Average Pooling</a:t>
            </a:r>
            <a:r>
              <a:rPr lang="en-US" b="0" i="0" u="none" strike="noStrike" dirty="0">
                <a:solidFill>
                  <a:srgbClr val="0D0D0D"/>
                </a:solidFill>
                <a:effectLst/>
                <a:latin typeface="ui-sans-serif"/>
              </a:rPr>
              <a:t>: This type of pooling calculates the average value within each window of the feature map, which provides a more generalized representation of the features.</a:t>
            </a:r>
          </a:p>
          <a:p>
            <a:pPr algn="l"/>
            <a:r>
              <a:rPr lang="en-US" b="1" i="0" u="none" strike="noStrike" dirty="0">
                <a:solidFill>
                  <a:srgbClr val="0D0D0D"/>
                </a:solidFill>
                <a:effectLst/>
                <a:latin typeface="ui-sans-serif"/>
              </a:rPr>
              <a:t>Visual</a:t>
            </a:r>
            <a:r>
              <a:rPr lang="en-US" b="0" i="0" u="none" strike="noStrike" dirty="0">
                <a:solidFill>
                  <a:srgbClr val="0D0D0D"/>
                </a:solidFill>
                <a:effectLst/>
                <a:latin typeface="ui-sans-serif"/>
              </a:rPr>
              <a:t>: A diagram showing max pooling operation typically includes:</a:t>
            </a:r>
          </a:p>
          <a:p>
            <a:pPr algn="l">
              <a:buFont typeface="Arial" panose="020B0604020202020204" pitchFamily="34" charset="0"/>
              <a:buChar char="•"/>
            </a:pPr>
            <a:r>
              <a:rPr lang="en-US" b="0" i="0" u="none" strike="noStrike" dirty="0">
                <a:solidFill>
                  <a:srgbClr val="0D0D0D"/>
                </a:solidFill>
                <a:effectLst/>
                <a:latin typeface="ui-sans-serif"/>
              </a:rPr>
              <a:t>A feature map divided into regions (windows)</a:t>
            </a:r>
          </a:p>
          <a:p>
            <a:pPr algn="l">
              <a:buFont typeface="Arial" panose="020B0604020202020204" pitchFamily="34" charset="0"/>
              <a:buChar char="•"/>
            </a:pPr>
            <a:r>
              <a:rPr lang="en-US" b="0" i="0" u="none" strike="noStrike" dirty="0">
                <a:solidFill>
                  <a:srgbClr val="0D0D0D"/>
                </a:solidFill>
                <a:effectLst/>
                <a:latin typeface="ui-sans-serif"/>
              </a:rPr>
              <a:t>The maximum value being selected from each region</a:t>
            </a:r>
          </a:p>
          <a:p>
            <a:pPr algn="l">
              <a:buFont typeface="Arial" panose="020B0604020202020204" pitchFamily="34" charset="0"/>
              <a:buChar char="•"/>
            </a:pPr>
            <a:r>
              <a:rPr lang="en-US" b="0" i="0" u="none" strike="noStrike" dirty="0">
                <a:solidFill>
                  <a:srgbClr val="0D0D0D"/>
                </a:solidFill>
                <a:effectLst/>
                <a:latin typeface="ui-sans-serif"/>
              </a:rPr>
              <a:t>The resulting reduced feature map</a:t>
            </a:r>
          </a:p>
          <a:p>
            <a:br>
              <a:rPr lang="en-US" dirty="0"/>
            </a:br>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03143C-6C60-49A5-9C86-15F450F9D3F3}" type="slidenum">
              <a:rPr lang="en-US" smtClean="0"/>
              <a:pPr/>
              <a:t>7</a:t>
            </a:fld>
            <a:endParaRPr lang="en-US"/>
          </a:p>
        </p:txBody>
      </p:sp>
    </p:spTree>
    <p:extLst>
      <p:ext uri="{BB962C8B-B14F-4D97-AF65-F5344CB8AC3E}">
        <p14:creationId xmlns:p14="http://schemas.microsoft.com/office/powerpoint/2010/main" val="71075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none" strike="noStrike" dirty="0">
                <a:solidFill>
                  <a:srgbClr val="0D0D0D"/>
                </a:solidFill>
                <a:effectLst/>
                <a:latin typeface="ui-sans-serif"/>
              </a:rPr>
              <a:t>Adversarial Attacks</a:t>
            </a:r>
          </a:p>
          <a:p>
            <a:pPr algn="l"/>
            <a:r>
              <a:rPr lang="en-US" b="1" i="0" u="none" strike="noStrike" dirty="0">
                <a:solidFill>
                  <a:srgbClr val="0D0D0D"/>
                </a:solidFill>
                <a:effectLst/>
                <a:latin typeface="ui-sans-serif"/>
              </a:rPr>
              <a:t>Definition</a:t>
            </a:r>
            <a:r>
              <a:rPr lang="en-US" b="0" i="0" u="none" strike="noStrike" dirty="0">
                <a:solidFill>
                  <a:srgbClr val="0D0D0D"/>
                </a:solidFill>
                <a:effectLst/>
                <a:latin typeface="ui-sans-serif"/>
              </a:rPr>
              <a:t>: Adversarial attacks are a type of security threat where small, intentional perturbations are added to input images to deceive a Convolutional Neural Network (CNN) into making incorrect predictions. These perturbations are often imperceptible to the human eye but can cause a well-trained CNN to misclassify the altered images.</a:t>
            </a:r>
          </a:p>
          <a:p>
            <a:endParaRPr lang="en-US" b="0" i="0" u="none" strike="noStrike" dirty="0">
              <a:solidFill>
                <a:srgbClr val="0D0D0D"/>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err="1">
                <a:solidFill>
                  <a:srgbClr val="0D0D0D"/>
                </a:solidFill>
                <a:effectLst/>
              </a:rPr>
              <a:t>Szegedy</a:t>
            </a:r>
            <a:r>
              <a:rPr lang="en-US" b="0" i="0" u="none" strike="noStrike" dirty="0">
                <a:solidFill>
                  <a:srgbClr val="0D0D0D"/>
                </a:solidFill>
                <a:effectLst/>
              </a:rPr>
              <a:t>, C., Zaremba, W., </a:t>
            </a:r>
            <a:r>
              <a:rPr lang="en-US" b="0" i="0" u="none" strike="noStrike" dirty="0" err="1">
                <a:solidFill>
                  <a:srgbClr val="0D0D0D"/>
                </a:solidFill>
                <a:effectLst/>
              </a:rPr>
              <a:t>Sutskever</a:t>
            </a:r>
            <a:r>
              <a:rPr lang="en-US" b="0" i="0" u="none" strike="noStrike" dirty="0">
                <a:solidFill>
                  <a:srgbClr val="0D0D0D"/>
                </a:solidFill>
                <a:effectLst/>
              </a:rPr>
              <a:t>, I., Bruna, J., Erhan, D., Goodfellow, I., &amp; Fergus, R. (2013). Intriguing properties of neural networks. </a:t>
            </a:r>
            <a:r>
              <a:rPr lang="en-US" b="0" i="0" u="none" strike="noStrike" dirty="0" err="1">
                <a:solidFill>
                  <a:srgbClr val="0D0D0D"/>
                </a:solidFill>
                <a:effectLst/>
              </a:rPr>
              <a:t>arXiv</a:t>
            </a:r>
            <a:r>
              <a:rPr lang="en-US" b="0" i="0" u="none" strike="noStrike" dirty="0">
                <a:solidFill>
                  <a:srgbClr val="0D0D0D"/>
                </a:solidFill>
                <a:effectLst/>
              </a:rPr>
              <a:t> preprint arXiv:1312.6199. Retrieved from </a:t>
            </a:r>
            <a:r>
              <a:rPr lang="en-US" b="0" i="0" u="none" strike="noStrike" dirty="0">
                <a:solidFill>
                  <a:srgbClr val="0D0D0D"/>
                </a:solidFill>
                <a:effectLst/>
                <a:hlinkClick r:id="rId3"/>
              </a:rPr>
              <a:t>https://arxiv.org/abs/1312.6199</a:t>
            </a:r>
            <a:endParaRPr lang="en-US" b="0" i="0" u="none" strike="noStrike" dirty="0">
              <a:solidFill>
                <a:srgbClr val="0D0D0D"/>
              </a:solidFill>
              <a:effectLst/>
            </a:endParaRPr>
          </a:p>
          <a:p>
            <a:endParaRPr lang="en-US" dirty="0"/>
          </a:p>
        </p:txBody>
      </p:sp>
      <p:sp>
        <p:nvSpPr>
          <p:cNvPr id="4" name="Slide Number Placeholder 3"/>
          <p:cNvSpPr>
            <a:spLocks noGrp="1"/>
          </p:cNvSpPr>
          <p:nvPr>
            <p:ph type="sldNum" sz="quarter" idx="5"/>
          </p:nvPr>
        </p:nvSpPr>
        <p:spPr/>
        <p:txBody>
          <a:bodyPr/>
          <a:lstStyle/>
          <a:p>
            <a:fld id="{2503143C-6C60-49A5-9C86-15F450F9D3F3}" type="slidenum">
              <a:rPr lang="en-US" smtClean="0"/>
              <a:pPr/>
              <a:t>8</a:t>
            </a:fld>
            <a:endParaRPr lang="en-US"/>
          </a:p>
        </p:txBody>
      </p:sp>
    </p:spTree>
    <p:extLst>
      <p:ext uri="{BB962C8B-B14F-4D97-AF65-F5344CB8AC3E}">
        <p14:creationId xmlns:p14="http://schemas.microsoft.com/office/powerpoint/2010/main" val="222632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l"/>
            <a:r>
              <a:rPr lang="en-US" b="1" i="0" u="none" strike="noStrike" dirty="0">
                <a:solidFill>
                  <a:srgbClr val="0D0D0D"/>
                </a:solidFill>
                <a:effectLst/>
                <a:latin typeface="ui-sans-serif"/>
              </a:rPr>
              <a:t> Explanation</a:t>
            </a:r>
            <a:r>
              <a:rPr lang="en-US" b="0" i="0" u="none" strike="noStrike" dirty="0">
                <a:solidFill>
                  <a:srgbClr val="0D0D0D"/>
                </a:solidFill>
                <a:effectLst/>
                <a:latin typeface="ui-sans-serif"/>
              </a:rPr>
              <a:t>:</a:t>
            </a:r>
          </a:p>
          <a:p>
            <a:pPr algn="l">
              <a:buFont typeface="Arial" panose="020B0604020202020204" pitchFamily="34" charset="0"/>
              <a:buChar char="•"/>
            </a:pPr>
            <a:r>
              <a:rPr lang="en-US" b="1" i="0" u="none" strike="noStrike" dirty="0">
                <a:solidFill>
                  <a:srgbClr val="0D0D0D"/>
                </a:solidFill>
                <a:effectLst/>
                <a:latin typeface="ui-sans-serif"/>
              </a:rPr>
              <a:t>Mechanism</a:t>
            </a:r>
            <a:r>
              <a:rPr lang="en-US" b="0" i="0" u="none" strike="noStrike" dirty="0">
                <a:solidFill>
                  <a:srgbClr val="0D0D0D"/>
                </a:solidFill>
                <a:effectLst/>
                <a:latin typeface="ui-sans-serif"/>
              </a:rPr>
              <a:t>: Adversarial attacks exploit the way CNNs learn and process input data. By carefully crafting perturbations, attackers can manipulate the input image to move it into a different region of the feature space, leading to incorrect classification.</a:t>
            </a:r>
          </a:p>
          <a:p>
            <a:pPr algn="l">
              <a:buFont typeface="Arial" panose="020B0604020202020204" pitchFamily="34" charset="0"/>
              <a:buChar char="•"/>
            </a:pPr>
            <a:r>
              <a:rPr lang="en-US" b="1" i="0" u="none" strike="noStrike" dirty="0">
                <a:solidFill>
                  <a:srgbClr val="0D0D0D"/>
                </a:solidFill>
                <a:effectLst/>
                <a:latin typeface="ui-sans-serif"/>
              </a:rPr>
              <a:t>Impact</a:t>
            </a:r>
            <a:r>
              <a:rPr lang="en-US" b="0" i="0" u="none" strike="noStrike" dirty="0">
                <a:solidFill>
                  <a:srgbClr val="0D0D0D"/>
                </a:solidFill>
                <a:effectLst/>
                <a:latin typeface="ui-sans-serif"/>
              </a:rPr>
              <a:t>: These attacks can have serious consequences, especially in critical applications like autonomous driving, security systems, and medical diagnostics. For instance, if an adversarial attack causes an autonomous vehicle to misinterpret a stop sign as a speed limit sign, it could lead to dangerous driving behavior and potential accidents.</a:t>
            </a:r>
          </a:p>
          <a:p>
            <a:pPr algn="l">
              <a:buFont typeface="Arial" panose="020B0604020202020204" pitchFamily="34" charset="0"/>
              <a:buChar char="•"/>
            </a:pPr>
            <a:r>
              <a:rPr lang="en-US" b="1" i="0" u="none" strike="noStrike" dirty="0">
                <a:solidFill>
                  <a:srgbClr val="0D0D0D"/>
                </a:solidFill>
                <a:effectLst/>
                <a:latin typeface="ui-sans-serif"/>
              </a:rPr>
              <a:t>Real-world Example</a:t>
            </a:r>
            <a:r>
              <a:rPr lang="en-US" b="0" i="0" u="none" strike="noStrike" dirty="0">
                <a:solidFill>
                  <a:srgbClr val="0D0D0D"/>
                </a:solidFill>
                <a:effectLst/>
                <a:latin typeface="ui-sans-serif"/>
              </a:rPr>
              <a:t>: Researchers have demonstrated that by adding stickers or subtle modifications to stop signs, they can cause an autonomous vehicle's CNN to misclassify the sign as a different traffic signal. This type of attack highlights the vulnerability of CNNs to adversarial manipulation and the need for robust defenses against such threats.</a:t>
            </a:r>
          </a:p>
          <a:p>
            <a:pPr algn="l">
              <a:buFont typeface="Arial" panose="020B0604020202020204" pitchFamily="34" charset="0"/>
              <a:buChar char="•"/>
            </a:pPr>
            <a:endParaRPr lang="en-US" b="0" i="0" u="none" strike="noStrike" dirty="0">
              <a:solidFill>
                <a:srgbClr val="0D0D0D"/>
              </a:solidFill>
              <a:effectLst/>
              <a:latin typeface="ui-sans-serif"/>
            </a:endParaRPr>
          </a:p>
          <a:p>
            <a:pPr algn="l"/>
            <a:r>
              <a:rPr lang="en-US" b="1" i="0" u="none" strike="noStrike" dirty="0">
                <a:solidFill>
                  <a:srgbClr val="0D0D0D"/>
                </a:solidFill>
                <a:effectLst/>
                <a:latin typeface="ui-sans-serif"/>
              </a:rPr>
              <a:t>Example</a:t>
            </a:r>
            <a:r>
              <a:rPr lang="en-US" b="0" i="0" u="none" strike="noStrike" dirty="0">
                <a:solidFill>
                  <a:srgbClr val="0D0D0D"/>
                </a:solidFill>
                <a:effectLst/>
                <a:latin typeface="ui-sans-serif"/>
              </a:rPr>
              <a:t>:</a:t>
            </a:r>
          </a:p>
          <a:p>
            <a:pPr algn="l">
              <a:buFont typeface="Arial" panose="020B0604020202020204" pitchFamily="34" charset="0"/>
              <a:buChar char="•"/>
            </a:pPr>
            <a:r>
              <a:rPr lang="en-US" b="0" i="0" u="none" strike="noStrike" dirty="0">
                <a:solidFill>
                  <a:srgbClr val="0D0D0D"/>
                </a:solidFill>
                <a:effectLst/>
                <a:latin typeface="ui-sans-serif"/>
              </a:rPr>
              <a:t>A stop sign altered with strategically placed stickers or graffiti to be misclassified by an autonomous car’s CNN. The original stop sign would be correctly recognized, but the altered version could be misinterpreted as a different traffic sign, leading to potentially hazardous situations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D0D0D"/>
                </a:solidFill>
                <a:effectLst/>
              </a:rPr>
              <a:t>Stewart, M. (2019, April 23). Security Vulnerabilities of Neural Networks. Towards Data Science. Retrieved from </a:t>
            </a:r>
            <a:r>
              <a:rPr lang="en-US" b="0" i="0" u="none" strike="noStrike" dirty="0">
                <a:solidFill>
                  <a:srgbClr val="0D0D0D"/>
                </a:solidFill>
                <a:effectLst/>
                <a:hlinkClick r:id="rId3"/>
              </a:rPr>
              <a:t>https://towardsdatascience.com/hacking-neural-networks-2b9f461ffe0b</a:t>
            </a:r>
            <a:endParaRPr lang="en-US" b="0" i="0" u="none" strike="noStrike" dirty="0">
              <a:solidFill>
                <a:srgbClr val="0D0D0D"/>
              </a:solidFill>
              <a:effectLst/>
            </a:endParaRP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4115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326465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5373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1683386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94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118775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375510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272101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3479499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50396-183E-47E6-A9AB-8B4DFEB4B0B5}" type="datetimeFigureOut">
              <a:rPr lang="en-US" smtClean="0"/>
              <a:pPr/>
              <a:t>6/4/24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362587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750396-183E-47E6-A9AB-8B4DFEB4B0B5}" type="datetimeFigureOut">
              <a:rPr lang="en-US" smtClean="0"/>
              <a:pPr/>
              <a:t>6/4/24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380540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750396-183E-47E6-A9AB-8B4DFEB4B0B5}" type="datetimeFigureOut">
              <a:rPr lang="en-US" smtClean="0"/>
              <a:pPr/>
              <a:t>6/4/24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24779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750396-183E-47E6-A9AB-8B4DFEB4B0B5}" type="datetimeFigureOut">
              <a:rPr lang="en-US" smtClean="0"/>
              <a:pPr/>
              <a:t>6/4/24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302235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50396-183E-47E6-A9AB-8B4DFEB4B0B5}" type="datetimeFigureOut">
              <a:rPr lang="en-US" smtClean="0"/>
              <a:pPr/>
              <a:t>6/4/24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266326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6/4/24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286819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6/4/24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a:p>
        </p:txBody>
      </p:sp>
    </p:spTree>
    <p:extLst>
      <p:ext uri="{BB962C8B-B14F-4D97-AF65-F5344CB8AC3E}">
        <p14:creationId xmlns:p14="http://schemas.microsoft.com/office/powerpoint/2010/main" val="40354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750396-183E-47E6-A9AB-8B4DFEB4B0B5}" type="datetimeFigureOut">
              <a:rPr lang="en-US" smtClean="0"/>
              <a:pPr/>
              <a:t>6/4/24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F5794EE-3F42-49F2-9337-8EB40D4810D4}" type="slidenum">
              <a:rPr lang="en-US" smtClean="0"/>
              <a:pPr/>
              <a:t>‹#›</a:t>
            </a:fld>
            <a:endParaRPr lang="en-US"/>
          </a:p>
        </p:txBody>
      </p:sp>
    </p:spTree>
    <p:extLst>
      <p:ext uri="{BB962C8B-B14F-4D97-AF65-F5344CB8AC3E}">
        <p14:creationId xmlns:p14="http://schemas.microsoft.com/office/powerpoint/2010/main" val="2997483681"/>
      </p:ext>
    </p:extLst>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 id="2147484187" r:id="rId13"/>
    <p:sldLayoutId id="2147484188" r:id="rId14"/>
    <p:sldLayoutId id="2147484189" r:id="rId15"/>
    <p:sldLayoutId id="21474841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www.internautas.org/html/10364.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usenix.org/conference/usenixsecurity16/technical-sessions/presentation/tramer" TargetMode="External"/><Relationship Id="rId3" Type="http://schemas.openxmlformats.org/officeDocument/2006/relationships/hyperlink" Target="http://proceedings.mlr.press/v81/buolamwini18a/buolamwini18a.pdf" TargetMode="External"/><Relationship Id="rId7" Type="http://schemas.openxmlformats.org/officeDocument/2006/relationships/hyperlink" Target="https://arxiv.org/abs/1312.619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towardsdatascience.com/hacking-neural-networks-2b9f461ffe0b" TargetMode="External"/><Relationship Id="rId5" Type="http://schemas.openxmlformats.org/officeDocument/2006/relationships/hyperlink" Target="https://innodata.com/ethical-issues-in-computer-vision-and-strategies-for-success/" TargetMode="External"/><Relationship Id="rId4" Type="http://schemas.openxmlformats.org/officeDocument/2006/relationships/hyperlink" Target="https://excavating.ai/"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vimeo.com/953606682/6bbdd2d681?share=copy"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training.galaxyproject.org/training-material/topics/statistics/tutorials/CNN/tutorial.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itwiki.kr/w/CN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10400" cy="3429000"/>
          </a:xfrm>
        </p:spPr>
        <p:txBody>
          <a:bodyPr>
            <a:noAutofit/>
          </a:bodyPr>
          <a:lstStyle/>
          <a:p>
            <a:pPr algn="ctr"/>
            <a:r>
              <a:rPr lang="en-US" dirty="0"/>
              <a:t>Convolutional Neural Networks: Applications, Security and Ethics</a:t>
            </a:r>
          </a:p>
        </p:txBody>
      </p:sp>
      <p:sp>
        <p:nvSpPr>
          <p:cNvPr id="3" name="Subtitle 2"/>
          <p:cNvSpPr>
            <a:spLocks noGrp="1"/>
          </p:cNvSpPr>
          <p:nvPr>
            <p:ph type="subTitle" idx="1"/>
          </p:nvPr>
        </p:nvSpPr>
        <p:spPr>
          <a:xfrm>
            <a:off x="4343401" y="4191000"/>
            <a:ext cx="3352799" cy="1447800"/>
          </a:xfrm>
        </p:spPr>
        <p:txBody>
          <a:bodyPr>
            <a:normAutofit/>
          </a:bodyPr>
          <a:lstStyle/>
          <a:p>
            <a:r>
              <a:rPr lang="en-US" sz="2000" dirty="0"/>
              <a:t>Grand Canyon University</a:t>
            </a:r>
          </a:p>
          <a:p>
            <a:r>
              <a:rPr lang="en-US" sz="2000" dirty="0"/>
              <a:t>Swathi Chidurala</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09600" y="152400"/>
            <a:ext cx="6858000" cy="1343951"/>
          </a:xfrm>
        </p:spPr>
        <p:txBody>
          <a:bodyPr vert="horz" lIns="91440" tIns="45720" rIns="91440" bIns="45720" rtlCol="0" anchor="ctr">
            <a:noAutofit/>
          </a:bodyPr>
          <a:lstStyle/>
          <a:p>
            <a:pPr algn="l"/>
            <a:r>
              <a:rPr lang="en-US" sz="4800" dirty="0"/>
              <a:t>Security Issues: Supporting Examples</a:t>
            </a:r>
          </a:p>
        </p:txBody>
      </p:sp>
      <p:pic>
        <p:nvPicPr>
          <p:cNvPr id="7" name="Content Placeholder 6">
            <a:extLst>
              <a:ext uri="{FF2B5EF4-FFF2-40B4-BE49-F238E27FC236}">
                <a16:creationId xmlns:a16="http://schemas.microsoft.com/office/drawing/2014/main" id="{6EA0DCCA-A56C-5287-EB64-465ECE72F09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038600" y="1496352"/>
            <a:ext cx="4876800" cy="2237448"/>
          </a:xfrm>
        </p:spPr>
      </p:pic>
      <p:sp>
        <p:nvSpPr>
          <p:cNvPr id="3" name="Content Placeholder 2">
            <a:extLst>
              <a:ext uri="{FF2B5EF4-FFF2-40B4-BE49-F238E27FC236}">
                <a16:creationId xmlns:a16="http://schemas.microsoft.com/office/drawing/2014/main" id="{73094772-A4C0-E2BB-9E61-67F3AA72A1E2}"/>
              </a:ext>
            </a:extLst>
          </p:cNvPr>
          <p:cNvSpPr>
            <a:spLocks noGrp="1"/>
          </p:cNvSpPr>
          <p:nvPr>
            <p:ph sz="half" idx="1"/>
          </p:nvPr>
        </p:nvSpPr>
        <p:spPr>
          <a:xfrm>
            <a:off x="609600" y="1496351"/>
            <a:ext cx="3259604" cy="5209249"/>
          </a:xfrm>
        </p:spPr>
        <p:txBody>
          <a:bodyPr>
            <a:noAutofit/>
          </a:bodyPr>
          <a:lstStyle/>
          <a:p>
            <a:r>
              <a:rPr lang="en-US" sz="1600" b="1" i="0" u="none" strike="noStrike" dirty="0">
                <a:solidFill>
                  <a:srgbClr val="0D0D0D"/>
                </a:solidFill>
                <a:effectLst/>
              </a:rPr>
              <a:t>Model Theft Example</a:t>
            </a:r>
          </a:p>
          <a:p>
            <a:pPr algn="l">
              <a:buFont typeface="Arial" panose="020B0604020202020204" pitchFamily="34" charset="0"/>
              <a:buChar char="•"/>
            </a:pPr>
            <a:r>
              <a:rPr lang="en-US" sz="1600" b="1" i="0" u="none" strike="noStrike" dirty="0">
                <a:solidFill>
                  <a:srgbClr val="0D0D0D"/>
                </a:solidFill>
                <a:effectLst/>
              </a:rPr>
              <a:t>Attack on Commercial APIs</a:t>
            </a:r>
            <a:r>
              <a:rPr lang="en-US" sz="1600" b="0" i="0" u="none" strike="noStrike" dirty="0">
                <a:solidFill>
                  <a:srgbClr val="0D0D0D"/>
                </a:solidFill>
                <a:effectLst/>
              </a:rPr>
              <a:t>: By repeatedly querying a commercial image classification API with carefully chosen inputs, an attacker can reconstruct a model that performs similarly to the original, effectively stealing its functionality without access to the training data.</a:t>
            </a:r>
          </a:p>
          <a:p>
            <a:pPr algn="l">
              <a:buFont typeface="Arial" panose="020B0604020202020204" pitchFamily="34" charset="0"/>
              <a:buChar char="•"/>
            </a:pPr>
            <a:r>
              <a:rPr lang="en-US" sz="1600" b="1" i="0" u="none" strike="noStrike" dirty="0">
                <a:solidFill>
                  <a:srgbClr val="0D0D0D"/>
                </a:solidFill>
                <a:effectLst/>
              </a:rPr>
              <a:t>Attack on Voice Recognition Systems</a:t>
            </a:r>
            <a:r>
              <a:rPr lang="en-US" sz="1600" b="0" i="0" u="none" strike="noStrike" dirty="0">
                <a:solidFill>
                  <a:srgbClr val="0D0D0D"/>
                </a:solidFill>
                <a:effectLst/>
              </a:rPr>
              <a:t>: Attackers replicate the functionality of a proprietary voice recognition model by recording outputs for various inputs, then using this data to train a similar model.</a:t>
            </a:r>
          </a:p>
          <a:p>
            <a:endParaRPr lang="en-US" dirty="0"/>
          </a:p>
        </p:txBody>
      </p:sp>
      <p:pic>
        <p:nvPicPr>
          <p:cNvPr id="9" name="Picture 8">
            <a:extLst>
              <a:ext uri="{FF2B5EF4-FFF2-40B4-BE49-F238E27FC236}">
                <a16:creationId xmlns:a16="http://schemas.microsoft.com/office/drawing/2014/main" id="{08923A4B-BAC5-3869-0303-7EF77459F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4087152"/>
            <a:ext cx="4876800" cy="22374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638F-67AF-1943-F89D-375E65E42015}"/>
              </a:ext>
            </a:extLst>
          </p:cNvPr>
          <p:cNvSpPr>
            <a:spLocks noGrp="1"/>
          </p:cNvSpPr>
          <p:nvPr>
            <p:ph type="title"/>
          </p:nvPr>
        </p:nvSpPr>
        <p:spPr>
          <a:xfrm>
            <a:off x="609599" y="609600"/>
            <a:ext cx="8077201" cy="914400"/>
          </a:xfrm>
        </p:spPr>
        <p:txBody>
          <a:bodyPr>
            <a:noAutofit/>
          </a:bodyPr>
          <a:lstStyle/>
          <a:p>
            <a:r>
              <a:rPr lang="en-US" sz="4000" dirty="0"/>
              <a:t>Ethical Issues in CNN Applications</a:t>
            </a:r>
          </a:p>
        </p:txBody>
      </p:sp>
      <p:sp>
        <p:nvSpPr>
          <p:cNvPr id="3" name="Content Placeholder 2">
            <a:extLst>
              <a:ext uri="{FF2B5EF4-FFF2-40B4-BE49-F238E27FC236}">
                <a16:creationId xmlns:a16="http://schemas.microsoft.com/office/drawing/2014/main" id="{339EE936-BBC0-CA84-EF4C-CA672B818CD9}"/>
              </a:ext>
            </a:extLst>
          </p:cNvPr>
          <p:cNvSpPr>
            <a:spLocks noGrp="1"/>
          </p:cNvSpPr>
          <p:nvPr>
            <p:ph idx="1"/>
          </p:nvPr>
        </p:nvSpPr>
        <p:spPr>
          <a:xfrm>
            <a:off x="609598" y="1752600"/>
            <a:ext cx="7162802" cy="3810000"/>
          </a:xfrm>
        </p:spPr>
        <p:txBody>
          <a:bodyPr>
            <a:normAutofit lnSpcReduction="10000"/>
          </a:bodyPr>
          <a:lstStyle/>
          <a:p>
            <a:r>
              <a:rPr lang="en-US" b="1" i="0" u="none" strike="noStrike" dirty="0">
                <a:solidFill>
                  <a:srgbClr val="0D0D0D"/>
                </a:solidFill>
                <a:effectLst/>
              </a:rPr>
              <a:t>Privacy Concerns</a:t>
            </a:r>
            <a:r>
              <a:rPr lang="en-US" b="0" i="0" u="none" strike="noStrike" dirty="0">
                <a:solidFill>
                  <a:srgbClr val="0D0D0D"/>
                </a:solidFill>
                <a:effectLst/>
              </a:rPr>
              <a:t>:</a:t>
            </a:r>
          </a:p>
          <a:p>
            <a:pPr marL="742950" lvl="1" indent="-285750" algn="l">
              <a:buFont typeface="Arial" panose="020B0604020202020204" pitchFamily="34" charset="0"/>
              <a:buChar char="•"/>
            </a:pPr>
            <a:r>
              <a:rPr lang="en-US" sz="1800" b="1" i="0" u="none" strike="noStrike" dirty="0">
                <a:solidFill>
                  <a:srgbClr val="0D0D0D"/>
                </a:solidFill>
                <a:effectLst/>
              </a:rPr>
              <a:t>Issue</a:t>
            </a:r>
            <a:r>
              <a:rPr lang="en-US" sz="1800" b="0" i="0" u="none" strike="noStrike" dirty="0">
                <a:solidFill>
                  <a:srgbClr val="0D0D0D"/>
                </a:solidFill>
                <a:effectLst/>
              </a:rPr>
              <a:t>: Unauthorized surveillance and data collection using facial recognition systems.</a:t>
            </a:r>
          </a:p>
          <a:p>
            <a:pPr marL="742950" lvl="1" indent="-285750" algn="l">
              <a:buFont typeface="Arial" panose="020B0604020202020204" pitchFamily="34" charset="0"/>
              <a:buChar char="•"/>
            </a:pPr>
            <a:r>
              <a:rPr lang="en-US" sz="1800" b="1" i="0" u="none" strike="noStrike" dirty="0">
                <a:solidFill>
                  <a:srgbClr val="0D0D0D"/>
                </a:solidFill>
                <a:effectLst/>
              </a:rPr>
              <a:t>Impact</a:t>
            </a:r>
            <a:r>
              <a:rPr lang="en-US" sz="1800" b="0" i="0" u="none" strike="noStrike" dirty="0">
                <a:solidFill>
                  <a:srgbClr val="0D0D0D"/>
                </a:solidFill>
                <a:effectLst/>
              </a:rPr>
              <a:t>: Invasion of privacy and potential misuse of data.</a:t>
            </a:r>
          </a:p>
          <a:p>
            <a:r>
              <a:rPr lang="en-US" b="1" i="0" u="none" strike="noStrike" dirty="0">
                <a:solidFill>
                  <a:srgbClr val="0D0D0D"/>
                </a:solidFill>
                <a:effectLst/>
              </a:rPr>
              <a:t>Bias and Discrimination</a:t>
            </a:r>
            <a:r>
              <a:rPr lang="en-US" b="0" i="0" u="none" strike="noStrike" dirty="0">
                <a:solidFill>
                  <a:srgbClr val="0D0D0D"/>
                </a:solidFill>
                <a:effectLst/>
              </a:rPr>
              <a:t>:</a:t>
            </a:r>
          </a:p>
          <a:p>
            <a:pPr marL="742950" lvl="1" indent="-285750" algn="l">
              <a:buFont typeface="Arial" panose="020B0604020202020204" pitchFamily="34" charset="0"/>
              <a:buChar char="•"/>
            </a:pPr>
            <a:r>
              <a:rPr lang="en-US" sz="1800" b="1" i="0" u="none" strike="noStrike" dirty="0">
                <a:solidFill>
                  <a:srgbClr val="0D0D0D"/>
                </a:solidFill>
                <a:effectLst/>
              </a:rPr>
              <a:t>Issue</a:t>
            </a:r>
            <a:r>
              <a:rPr lang="en-US" sz="1800" b="0" i="0" u="none" strike="noStrike" dirty="0">
                <a:solidFill>
                  <a:srgbClr val="0D0D0D"/>
                </a:solidFill>
                <a:effectLst/>
              </a:rPr>
              <a:t>: CNNs trained on biased datasets can reinforce and amplify biases.</a:t>
            </a:r>
          </a:p>
          <a:p>
            <a:pPr marL="742950" lvl="1" indent="-285750" algn="l">
              <a:buFont typeface="Arial" panose="020B0604020202020204" pitchFamily="34" charset="0"/>
              <a:buChar char="•"/>
            </a:pPr>
            <a:r>
              <a:rPr lang="en-US" sz="1800" b="1" i="0" u="none" strike="noStrike" dirty="0">
                <a:solidFill>
                  <a:srgbClr val="0D0D0D"/>
                </a:solidFill>
                <a:effectLst/>
              </a:rPr>
              <a:t>Impact</a:t>
            </a:r>
            <a:r>
              <a:rPr lang="en-US" sz="1800" b="0" i="0" u="none" strike="noStrike" dirty="0">
                <a:solidFill>
                  <a:srgbClr val="0D0D0D"/>
                </a:solidFill>
                <a:effectLst/>
              </a:rPr>
              <a:t>: Discriminatory practices in hiring, law enforcement, etc.</a:t>
            </a:r>
          </a:p>
          <a:p>
            <a:pPr marL="0" indent="0">
              <a:buNone/>
            </a:pPr>
            <a:br>
              <a:rPr lang="en-US" dirty="0"/>
            </a:br>
            <a:endParaRPr lang="en-US" b="1" i="0" u="none" strike="noStrike" dirty="0">
              <a:solidFill>
                <a:srgbClr val="0D0D0D"/>
              </a:solidFill>
              <a:effectLst/>
              <a:latin typeface="ui-sans-serif"/>
            </a:endParaRPr>
          </a:p>
        </p:txBody>
      </p:sp>
    </p:spTree>
    <p:extLst>
      <p:ext uri="{BB962C8B-B14F-4D97-AF65-F5344CB8AC3E}">
        <p14:creationId xmlns:p14="http://schemas.microsoft.com/office/powerpoint/2010/main" val="187075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DB5B-34D9-8095-3F5E-9A5DF96700D0}"/>
              </a:ext>
            </a:extLst>
          </p:cNvPr>
          <p:cNvSpPr>
            <a:spLocks noGrp="1"/>
          </p:cNvSpPr>
          <p:nvPr>
            <p:ph type="title"/>
          </p:nvPr>
        </p:nvSpPr>
        <p:spPr/>
        <p:txBody>
          <a:bodyPr/>
          <a:lstStyle/>
          <a:p>
            <a:r>
              <a:rPr lang="en-US" dirty="0"/>
              <a:t>Ethical Issues: Supporting Examples</a:t>
            </a:r>
          </a:p>
        </p:txBody>
      </p:sp>
      <p:sp>
        <p:nvSpPr>
          <p:cNvPr id="3" name="Content Placeholder 2">
            <a:extLst>
              <a:ext uri="{FF2B5EF4-FFF2-40B4-BE49-F238E27FC236}">
                <a16:creationId xmlns:a16="http://schemas.microsoft.com/office/drawing/2014/main" id="{1329DCBE-9FAA-A8BA-1508-96F924FD66E2}"/>
              </a:ext>
            </a:extLst>
          </p:cNvPr>
          <p:cNvSpPr>
            <a:spLocks noGrp="1"/>
          </p:cNvSpPr>
          <p:nvPr>
            <p:ph sz="half" idx="1"/>
          </p:nvPr>
        </p:nvSpPr>
        <p:spPr>
          <a:xfrm>
            <a:off x="609600" y="1828800"/>
            <a:ext cx="3962400" cy="4495800"/>
          </a:xfrm>
        </p:spPr>
        <p:txBody>
          <a:bodyPr>
            <a:normAutofit fontScale="55000" lnSpcReduction="20000"/>
          </a:bodyPr>
          <a:lstStyle/>
          <a:p>
            <a:r>
              <a:rPr lang="en-US" sz="2600" b="1" i="0" u="none" strike="noStrike" dirty="0">
                <a:solidFill>
                  <a:srgbClr val="0D0D0D"/>
                </a:solidFill>
                <a:effectLst/>
              </a:rPr>
              <a:t>Privacy Concern Example:</a:t>
            </a:r>
          </a:p>
          <a:p>
            <a:pPr algn="l">
              <a:buFont typeface="Arial" panose="020B0604020202020204" pitchFamily="34" charset="0"/>
              <a:buChar char="•"/>
            </a:pPr>
            <a:r>
              <a:rPr lang="en-US" sz="2600" b="1" i="0" u="none" strike="noStrike" dirty="0">
                <a:solidFill>
                  <a:srgbClr val="0D0D0D"/>
                </a:solidFill>
                <a:effectLst/>
              </a:rPr>
              <a:t>Surveillance and Facial Recognition</a:t>
            </a:r>
            <a:r>
              <a:rPr lang="en-US" sz="2600" b="0" i="0" u="none" strike="noStrike" dirty="0">
                <a:solidFill>
                  <a:srgbClr val="0D0D0D"/>
                </a:solidFill>
                <a:effectLst/>
              </a:rPr>
              <a:t>: The use of facial recognition technology in public and private spaces can lead to unauthorized surveillance, tracking individuals without their consent, and invasion of privacy.</a:t>
            </a:r>
          </a:p>
          <a:p>
            <a:pPr algn="l">
              <a:buFont typeface="Arial" panose="020B0604020202020204" pitchFamily="34" charset="0"/>
              <a:buChar char="•"/>
            </a:pPr>
            <a:r>
              <a:rPr lang="en-US" sz="2600" b="1" i="0" u="none" strike="noStrike" dirty="0">
                <a:solidFill>
                  <a:srgbClr val="0D0D0D"/>
                </a:solidFill>
                <a:effectLst/>
              </a:rPr>
              <a:t>Example from Source</a:t>
            </a:r>
            <a:r>
              <a:rPr lang="en-US" sz="2600" b="0" i="0" u="none" strike="noStrike" dirty="0">
                <a:solidFill>
                  <a:srgbClr val="0D0D0D"/>
                </a:solidFill>
                <a:effectLst/>
              </a:rPr>
              <a:t>: Use of AI in surveillance cameras to monitor public spaces can lead to privacy violations and misuse of data.</a:t>
            </a:r>
          </a:p>
          <a:p>
            <a:r>
              <a:rPr lang="en-US" sz="2600" b="1" i="0" u="none" strike="noStrike" dirty="0">
                <a:solidFill>
                  <a:srgbClr val="0D0D0D"/>
                </a:solidFill>
                <a:effectLst/>
              </a:rPr>
              <a:t>Bias and Discrimination Example</a:t>
            </a:r>
          </a:p>
          <a:p>
            <a:pPr algn="l">
              <a:buFont typeface="Arial" panose="020B0604020202020204" pitchFamily="34" charset="0"/>
              <a:buChar char="•"/>
            </a:pPr>
            <a:r>
              <a:rPr lang="en-US" sz="2600" b="1" i="0" u="none" strike="noStrike" dirty="0">
                <a:solidFill>
                  <a:srgbClr val="0D0D0D"/>
                </a:solidFill>
                <a:effectLst/>
              </a:rPr>
              <a:t>Bias in Gender Classification</a:t>
            </a:r>
            <a:r>
              <a:rPr lang="en-US" sz="2600" b="0" i="0" u="none" strike="noStrike" dirty="0">
                <a:solidFill>
                  <a:srgbClr val="0D0D0D"/>
                </a:solidFill>
                <a:effectLst/>
              </a:rPr>
              <a:t>: CNNs trained on biased datasets can produce discriminatory results, particularly in gender classification systems that perform poorly on women of color compared to white men.</a:t>
            </a:r>
          </a:p>
          <a:p>
            <a:pPr algn="l">
              <a:buFont typeface="Arial" panose="020B0604020202020204" pitchFamily="34" charset="0"/>
              <a:buChar char="•"/>
            </a:pPr>
            <a:r>
              <a:rPr lang="en-US" sz="2600" b="1" i="0" u="none" strike="noStrike" dirty="0">
                <a:solidFill>
                  <a:srgbClr val="0D0D0D"/>
                </a:solidFill>
                <a:effectLst/>
              </a:rPr>
              <a:t>Example from Source</a:t>
            </a:r>
            <a:r>
              <a:rPr lang="en-US" sz="2600" b="0" i="0" u="none" strike="noStrike" dirty="0">
                <a:solidFill>
                  <a:srgbClr val="0D0D0D"/>
                </a:solidFill>
                <a:effectLst/>
              </a:rPr>
              <a:t>: AI systems used in hiring processes may exhibit bias, leading to unfair treatment of candidates based on gender or ethnicity.</a:t>
            </a:r>
          </a:p>
          <a:p>
            <a:endParaRPr lang="en-US" dirty="0"/>
          </a:p>
        </p:txBody>
      </p:sp>
      <p:pic>
        <p:nvPicPr>
          <p:cNvPr id="7" name="Content Placeholder 6">
            <a:extLst>
              <a:ext uri="{FF2B5EF4-FFF2-40B4-BE49-F238E27FC236}">
                <a16:creationId xmlns:a16="http://schemas.microsoft.com/office/drawing/2014/main" id="{2E323B65-28B6-7F56-3BA0-D5DE0E068C80}"/>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814456" y="1930399"/>
            <a:ext cx="4343399" cy="4013201"/>
          </a:xfrm>
        </p:spPr>
      </p:pic>
    </p:spTree>
    <p:extLst>
      <p:ext uri="{BB962C8B-B14F-4D97-AF65-F5344CB8AC3E}">
        <p14:creationId xmlns:p14="http://schemas.microsoft.com/office/powerpoint/2010/main" val="113681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851643-BA77-3B20-9EA1-D64582137BA0}"/>
              </a:ext>
            </a:extLst>
          </p:cNvPr>
          <p:cNvSpPr>
            <a:spLocks noGrp="1"/>
          </p:cNvSpPr>
          <p:nvPr>
            <p:ph type="title"/>
          </p:nvPr>
        </p:nvSpPr>
        <p:spPr/>
        <p:txBody>
          <a:bodyPr/>
          <a:lstStyle/>
          <a:p>
            <a:r>
              <a:rPr lang="en-US" dirty="0"/>
              <a:t>Ethical Issues and Christian Worldview</a:t>
            </a:r>
          </a:p>
        </p:txBody>
      </p:sp>
      <p:sp>
        <p:nvSpPr>
          <p:cNvPr id="6" name="Content Placeholder 5">
            <a:extLst>
              <a:ext uri="{FF2B5EF4-FFF2-40B4-BE49-F238E27FC236}">
                <a16:creationId xmlns:a16="http://schemas.microsoft.com/office/drawing/2014/main" id="{EEB26D59-2412-4A5F-E117-CF2F3A15039C}"/>
              </a:ext>
            </a:extLst>
          </p:cNvPr>
          <p:cNvSpPr>
            <a:spLocks noGrp="1"/>
          </p:cNvSpPr>
          <p:nvPr>
            <p:ph idx="1"/>
          </p:nvPr>
        </p:nvSpPr>
        <p:spPr>
          <a:xfrm>
            <a:off x="609599" y="1930400"/>
            <a:ext cx="6347714" cy="3937001"/>
          </a:xfrm>
        </p:spPr>
        <p:txBody>
          <a:bodyPr>
            <a:normAutofit fontScale="92500" lnSpcReduction="10000"/>
          </a:bodyPr>
          <a:lstStyle/>
          <a:p>
            <a:r>
              <a:rPr lang="en-US" sz="1900" b="1" i="0" u="none" strike="noStrike" dirty="0">
                <a:solidFill>
                  <a:srgbClr val="0D0D0D"/>
                </a:solidFill>
                <a:effectLst/>
              </a:rPr>
              <a:t>Privacy</a:t>
            </a:r>
            <a:r>
              <a:rPr lang="en-US" sz="1900" b="0" i="0" u="none" strike="noStrike" dirty="0">
                <a:solidFill>
                  <a:srgbClr val="0D0D0D"/>
                </a:solidFill>
                <a:effectLst/>
              </a:rPr>
              <a:t>:</a:t>
            </a:r>
          </a:p>
          <a:p>
            <a:pPr marL="742950" lvl="1" indent="-285750" algn="l">
              <a:buFont typeface="Arial" panose="020B0604020202020204" pitchFamily="34" charset="0"/>
              <a:buChar char="•"/>
            </a:pPr>
            <a:r>
              <a:rPr lang="en-US" sz="1900" b="1" i="0" u="none" strike="noStrike" dirty="0">
                <a:solidFill>
                  <a:srgbClr val="0D0D0D"/>
                </a:solidFill>
                <a:effectLst/>
              </a:rPr>
              <a:t>Christian Perspective</a:t>
            </a:r>
            <a:r>
              <a:rPr lang="en-US" sz="1900" b="0" i="0" u="none" strike="noStrike" dirty="0">
                <a:solidFill>
                  <a:srgbClr val="0D0D0D"/>
                </a:solidFill>
                <a:effectLst/>
              </a:rPr>
              <a:t>: Emphasizes the importance of respecting individual dignity and privacy.</a:t>
            </a:r>
          </a:p>
          <a:p>
            <a:pPr marL="742950" lvl="1" indent="-285750" algn="l">
              <a:buFont typeface="Arial" panose="020B0604020202020204" pitchFamily="34" charset="0"/>
              <a:buChar char="•"/>
            </a:pPr>
            <a:r>
              <a:rPr lang="en-US" sz="1900" b="1" i="0" u="none" strike="noStrike" dirty="0">
                <a:solidFill>
                  <a:srgbClr val="0D0D0D"/>
                </a:solidFill>
                <a:effectLst/>
              </a:rPr>
              <a:t>Impact</a:t>
            </a:r>
            <a:r>
              <a:rPr lang="en-US" sz="1900" b="0" i="0" u="none" strike="noStrike" dirty="0">
                <a:solidFill>
                  <a:srgbClr val="0D0D0D"/>
                </a:solidFill>
                <a:effectLst/>
              </a:rPr>
              <a:t>: Violations can lead to loss of trust and harm to individuals' well-being.</a:t>
            </a:r>
          </a:p>
          <a:p>
            <a:r>
              <a:rPr lang="en-US" sz="1900" b="1" i="0" u="none" strike="noStrike" dirty="0">
                <a:solidFill>
                  <a:srgbClr val="0D0D0D"/>
                </a:solidFill>
                <a:effectLst/>
              </a:rPr>
              <a:t>Bias and Discrimination</a:t>
            </a:r>
            <a:r>
              <a:rPr lang="en-US" sz="1900" b="0" i="0" u="none" strike="noStrike" dirty="0">
                <a:solidFill>
                  <a:srgbClr val="0D0D0D"/>
                </a:solidFill>
                <a:effectLst/>
              </a:rPr>
              <a:t>:</a:t>
            </a:r>
          </a:p>
          <a:p>
            <a:pPr marL="742950" lvl="1" indent="-285750" algn="l">
              <a:buFont typeface="Arial" panose="020B0604020202020204" pitchFamily="34" charset="0"/>
              <a:buChar char="•"/>
            </a:pPr>
            <a:r>
              <a:rPr lang="en-US" sz="1900" b="1" i="0" u="none" strike="noStrike" dirty="0">
                <a:solidFill>
                  <a:srgbClr val="0D0D0D"/>
                </a:solidFill>
                <a:effectLst/>
              </a:rPr>
              <a:t>Christian Perspective</a:t>
            </a:r>
            <a:r>
              <a:rPr lang="en-US" sz="1900" b="0" i="0" u="none" strike="noStrike" dirty="0">
                <a:solidFill>
                  <a:srgbClr val="0D0D0D"/>
                </a:solidFill>
                <a:effectLst/>
              </a:rPr>
              <a:t>: Advocates for fairness, justice, and equality.</a:t>
            </a:r>
          </a:p>
          <a:p>
            <a:pPr marL="742950" lvl="1" indent="-285750" algn="l">
              <a:buFont typeface="Arial" panose="020B0604020202020204" pitchFamily="34" charset="0"/>
              <a:buChar char="•"/>
            </a:pPr>
            <a:r>
              <a:rPr lang="en-US" sz="1900" b="1" i="0" u="none" strike="noStrike" dirty="0">
                <a:solidFill>
                  <a:srgbClr val="0D0D0D"/>
                </a:solidFill>
                <a:effectLst/>
              </a:rPr>
              <a:t>Impact</a:t>
            </a:r>
            <a:r>
              <a:rPr lang="en-US" sz="1900" b="0" i="0" u="none" strike="noStrike" dirty="0">
                <a:solidFill>
                  <a:srgbClr val="0D0D0D"/>
                </a:solidFill>
                <a:effectLst/>
              </a:rPr>
              <a:t>: Biased AI systems can perpetuate injustice and inequality.</a:t>
            </a:r>
          </a:p>
          <a:p>
            <a:pPr marL="0" indent="0">
              <a:buNone/>
            </a:pPr>
            <a:br>
              <a:rPr lang="en-US" dirty="0"/>
            </a:br>
            <a:endParaRPr lang="en-US" dirty="0"/>
          </a:p>
        </p:txBody>
      </p:sp>
    </p:spTree>
    <p:extLst>
      <p:ext uri="{BB962C8B-B14F-4D97-AF65-F5344CB8AC3E}">
        <p14:creationId xmlns:p14="http://schemas.microsoft.com/office/powerpoint/2010/main" val="85863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EFC9-F082-BAE0-09B8-11EC6AE44456}"/>
              </a:ext>
            </a:extLst>
          </p:cNvPr>
          <p:cNvSpPr>
            <a:spLocks noGrp="1"/>
          </p:cNvSpPr>
          <p:nvPr>
            <p:ph type="title"/>
          </p:nvPr>
        </p:nvSpPr>
        <p:spPr>
          <a:xfrm>
            <a:off x="761999" y="457200"/>
            <a:ext cx="6705601" cy="990600"/>
          </a:xfrm>
        </p:spPr>
        <p:txBody>
          <a:bodyPr>
            <a:normAutofit/>
          </a:bodyPr>
          <a:lstStyle/>
          <a:p>
            <a:r>
              <a:rPr lang="en-US" sz="4800" dirty="0"/>
              <a:t>      Conclusion</a:t>
            </a:r>
          </a:p>
        </p:txBody>
      </p:sp>
      <p:sp>
        <p:nvSpPr>
          <p:cNvPr id="3" name="Content Placeholder 2">
            <a:extLst>
              <a:ext uri="{FF2B5EF4-FFF2-40B4-BE49-F238E27FC236}">
                <a16:creationId xmlns:a16="http://schemas.microsoft.com/office/drawing/2014/main" id="{0D809461-CAFA-5B12-7414-BEDAFF3F86F3}"/>
              </a:ext>
            </a:extLst>
          </p:cNvPr>
          <p:cNvSpPr>
            <a:spLocks noGrp="1"/>
          </p:cNvSpPr>
          <p:nvPr>
            <p:ph idx="1"/>
          </p:nvPr>
        </p:nvSpPr>
        <p:spPr>
          <a:xfrm>
            <a:off x="609599" y="1676400"/>
            <a:ext cx="6347714" cy="4364963"/>
          </a:xfrm>
        </p:spPr>
        <p:txBody>
          <a:bodyPr/>
          <a:lstStyle/>
          <a:p>
            <a:pPr algn="l"/>
            <a:r>
              <a:rPr lang="en-US" sz="2000" b="1" i="0" u="none" strike="noStrike" dirty="0">
                <a:solidFill>
                  <a:srgbClr val="0D0D0D"/>
                </a:solidFill>
                <a:effectLst/>
              </a:rPr>
              <a:t>Summary</a:t>
            </a:r>
            <a:r>
              <a:rPr lang="en-US" sz="2000" b="0" i="0" u="none" strike="noStrike" dirty="0">
                <a:solidFill>
                  <a:srgbClr val="0D0D0D"/>
                </a:solidFill>
                <a:effectLst/>
              </a:rPr>
              <a:t>: We covered the basics of CNNs, including their key components and common datasets like ImageNet, MNIST, and CIFAR-10. We also discussed security issues such as adversarial attacks and model theft and ethical concerns like privacy and bias.</a:t>
            </a:r>
          </a:p>
          <a:p>
            <a:pPr algn="l"/>
            <a:r>
              <a:rPr lang="en-US" sz="2000" b="1" i="0" u="none" strike="noStrike" dirty="0">
                <a:solidFill>
                  <a:srgbClr val="0D0D0D"/>
                </a:solidFill>
                <a:effectLst/>
              </a:rPr>
              <a:t>Final Thought</a:t>
            </a:r>
            <a:r>
              <a:rPr lang="en-US" sz="2000" b="0" i="0" u="none" strike="noStrike" dirty="0">
                <a:solidFill>
                  <a:srgbClr val="0D0D0D"/>
                </a:solidFill>
                <a:effectLst/>
              </a:rPr>
              <a:t>: Responsible AI development and usage are crucial to ensure that AI technologies benefit society and maintain public trust.</a:t>
            </a:r>
          </a:p>
          <a:p>
            <a:pPr algn="l"/>
            <a:r>
              <a:rPr lang="en-US" sz="2000" b="1" i="0" u="none" strike="noStrike" dirty="0">
                <a:solidFill>
                  <a:srgbClr val="0D0D0D"/>
                </a:solidFill>
                <a:effectLst/>
              </a:rPr>
              <a:t>Call to Action</a:t>
            </a:r>
            <a:r>
              <a:rPr lang="en-US" sz="2000" b="0" i="0" u="none" strike="noStrike" dirty="0">
                <a:solidFill>
                  <a:srgbClr val="0D0D0D"/>
                </a:solidFill>
                <a:effectLst/>
              </a:rPr>
              <a:t>: Continue learning about AI advancements and adopt ethical practices to build secure and fair AI models.</a:t>
            </a:r>
          </a:p>
          <a:p>
            <a:endParaRPr lang="en-US" dirty="0"/>
          </a:p>
        </p:txBody>
      </p:sp>
    </p:spTree>
    <p:extLst>
      <p:ext uri="{BB962C8B-B14F-4D97-AF65-F5344CB8AC3E}">
        <p14:creationId xmlns:p14="http://schemas.microsoft.com/office/powerpoint/2010/main" val="63833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400800" cy="838200"/>
          </a:xfrm>
        </p:spPr>
        <p:txBody>
          <a:bodyPr>
            <a:normAutofit fontScale="90000"/>
          </a:bodyPr>
          <a:lstStyle/>
          <a:p>
            <a:r>
              <a:rPr lang="en-US" sz="6600" dirty="0"/>
              <a:t>    References</a:t>
            </a:r>
          </a:p>
        </p:txBody>
      </p:sp>
      <p:sp>
        <p:nvSpPr>
          <p:cNvPr id="3" name="Content Placeholder 2"/>
          <p:cNvSpPr>
            <a:spLocks noGrp="1"/>
          </p:cNvSpPr>
          <p:nvPr>
            <p:ph idx="1"/>
          </p:nvPr>
        </p:nvSpPr>
        <p:spPr>
          <a:xfrm>
            <a:off x="609598" y="1295400"/>
            <a:ext cx="8077201" cy="5334000"/>
          </a:xfrm>
        </p:spPr>
        <p:txBody>
          <a:bodyPr>
            <a:normAutofit fontScale="85000" lnSpcReduction="10000"/>
          </a:bodyPr>
          <a:lstStyle/>
          <a:p>
            <a:r>
              <a:rPr lang="en-US" b="0" i="0" u="none" strike="noStrike" dirty="0" err="1">
                <a:solidFill>
                  <a:srgbClr val="0D0D0D"/>
                </a:solidFill>
                <a:effectLst/>
              </a:rPr>
              <a:t>Buolamwini</a:t>
            </a:r>
            <a:r>
              <a:rPr lang="en-US" b="0" i="0" u="none" strike="noStrike" dirty="0">
                <a:solidFill>
                  <a:srgbClr val="0D0D0D"/>
                </a:solidFill>
                <a:effectLst/>
              </a:rPr>
              <a:t>, J., &amp; </a:t>
            </a:r>
            <a:r>
              <a:rPr lang="en-US" b="0" i="0" u="none" strike="noStrike" dirty="0" err="1">
                <a:solidFill>
                  <a:srgbClr val="0D0D0D"/>
                </a:solidFill>
                <a:effectLst/>
              </a:rPr>
              <a:t>Gebru</a:t>
            </a:r>
            <a:r>
              <a:rPr lang="en-US" b="0" i="0" u="none" strike="noStrike" dirty="0">
                <a:solidFill>
                  <a:srgbClr val="0D0D0D"/>
                </a:solidFill>
                <a:effectLst/>
              </a:rPr>
              <a:t>, T. (2018). Gender shades: Intersectional accuracy disparities in commercial gender classification. Proceedings of the 1st Conference on Fairness, Accountability and Transparency, 81, 77-91. Retrieved from </a:t>
            </a:r>
            <a:r>
              <a:rPr lang="en-US" b="0" i="0" u="none" strike="noStrike" dirty="0">
                <a:solidFill>
                  <a:srgbClr val="0D0D0D"/>
                </a:solidFill>
                <a:effectLst/>
                <a:hlinkClick r:id="rId3"/>
              </a:rPr>
              <a:t>http://proceedings.mlr.press/v81/buolamwini18a/buolamwini18a.pdf</a:t>
            </a:r>
            <a:endParaRPr lang="en-US" b="0" i="0" u="none" strike="noStrike" dirty="0">
              <a:solidFill>
                <a:srgbClr val="0D0D0D"/>
              </a:solidFill>
              <a:effectLst/>
            </a:endParaRPr>
          </a:p>
          <a:p>
            <a:r>
              <a:rPr lang="en-US" b="0" i="0" u="none" strike="noStrike" dirty="0">
                <a:solidFill>
                  <a:srgbClr val="0D0D0D"/>
                </a:solidFill>
                <a:effectLst/>
              </a:rPr>
              <a:t>Crawford, K., &amp; </a:t>
            </a:r>
            <a:r>
              <a:rPr lang="en-US" b="0" i="0" u="none" strike="noStrike" dirty="0" err="1">
                <a:solidFill>
                  <a:srgbClr val="0D0D0D"/>
                </a:solidFill>
                <a:effectLst/>
              </a:rPr>
              <a:t>Paglen</a:t>
            </a:r>
            <a:r>
              <a:rPr lang="en-US" b="0" i="0" u="none" strike="noStrike" dirty="0">
                <a:solidFill>
                  <a:srgbClr val="0D0D0D"/>
                </a:solidFill>
                <a:effectLst/>
              </a:rPr>
              <a:t>, T. (2019). Excavating AI: The politics of images in machine learning training sets. Retrieved from </a:t>
            </a:r>
            <a:r>
              <a:rPr lang="en-US" b="0" i="0" u="none" strike="noStrike" dirty="0">
                <a:solidFill>
                  <a:srgbClr val="0D0D0D"/>
                </a:solidFill>
                <a:effectLst/>
                <a:hlinkClick r:id="rId4"/>
              </a:rPr>
              <a:t>https://excavating.ai/</a:t>
            </a:r>
            <a:endParaRPr lang="en-US" b="0" i="0" u="none" strike="noStrike" dirty="0">
              <a:solidFill>
                <a:srgbClr val="0D0D0D"/>
              </a:solidFill>
              <a:effectLst/>
            </a:endParaRPr>
          </a:p>
          <a:p>
            <a:r>
              <a:rPr lang="en-US" b="0" i="0" u="none" strike="noStrike" dirty="0">
                <a:solidFill>
                  <a:srgbClr val="0D0D0D"/>
                </a:solidFill>
                <a:effectLst/>
              </a:rPr>
              <a:t>Ethical Issues in Computer Vision and Strategies for Success. (n.d.). Retrieved from </a:t>
            </a:r>
            <a:r>
              <a:rPr lang="en-US" b="0" i="0" u="none" strike="noStrike" dirty="0">
                <a:solidFill>
                  <a:srgbClr val="0D0D0D"/>
                </a:solidFill>
                <a:effectLst/>
                <a:hlinkClick r:id="rId5"/>
              </a:rPr>
              <a:t>https://innodata.com/ethical-issues-in-computer-vision-and-strategies-for-success/</a:t>
            </a:r>
            <a:endParaRPr lang="en-US" b="0" i="0" u="none" strike="noStrike" dirty="0">
              <a:solidFill>
                <a:srgbClr val="0D0D0D"/>
              </a:solidFill>
              <a:effectLst/>
            </a:endParaRPr>
          </a:p>
          <a:p>
            <a:r>
              <a:rPr lang="en-US" b="0" i="0" u="none" strike="noStrike" dirty="0">
                <a:solidFill>
                  <a:srgbClr val="0D0D0D"/>
                </a:solidFill>
                <a:effectLst/>
              </a:rPr>
              <a:t>Johnson, M. (2019). Artificial intelligence and the Christian faith: An exploration of moral implications. Journal of Christian Ethics, 23(2), 45-58.</a:t>
            </a:r>
          </a:p>
          <a:p>
            <a:r>
              <a:rPr lang="en-US" b="0" i="0" u="none" strike="noStrike" dirty="0">
                <a:solidFill>
                  <a:srgbClr val="0D0D0D"/>
                </a:solidFill>
                <a:effectLst/>
              </a:rPr>
              <a:t>Stewart, M. (2019, April 23). Security Vulnerabilities of Neural Networks. Towards Data Science. Retrieved from </a:t>
            </a:r>
            <a:r>
              <a:rPr lang="en-US" b="0" i="0" u="none" strike="noStrike" dirty="0">
                <a:solidFill>
                  <a:srgbClr val="0D0D0D"/>
                </a:solidFill>
                <a:effectLst/>
                <a:hlinkClick r:id="rId6"/>
              </a:rPr>
              <a:t>https://towardsdatascience.com/hacking-neural-networks-2b9f461ffe0b</a:t>
            </a:r>
            <a:endParaRPr lang="en-US" b="0" i="0" u="none" strike="noStrike" dirty="0">
              <a:solidFill>
                <a:srgbClr val="0D0D0D"/>
              </a:solidFill>
              <a:effectLst/>
            </a:endParaRPr>
          </a:p>
          <a:p>
            <a:r>
              <a:rPr lang="en-US" b="0" i="0" u="none" strike="noStrike" dirty="0" err="1">
                <a:solidFill>
                  <a:srgbClr val="0D0D0D"/>
                </a:solidFill>
                <a:effectLst/>
              </a:rPr>
              <a:t>Szegedy</a:t>
            </a:r>
            <a:r>
              <a:rPr lang="en-US" b="0" i="0" u="none" strike="noStrike" dirty="0">
                <a:solidFill>
                  <a:srgbClr val="0D0D0D"/>
                </a:solidFill>
                <a:effectLst/>
              </a:rPr>
              <a:t>, C., Zaremba, W., </a:t>
            </a:r>
            <a:r>
              <a:rPr lang="en-US" b="0" i="0" u="none" strike="noStrike" dirty="0" err="1">
                <a:solidFill>
                  <a:srgbClr val="0D0D0D"/>
                </a:solidFill>
                <a:effectLst/>
              </a:rPr>
              <a:t>Sutskever</a:t>
            </a:r>
            <a:r>
              <a:rPr lang="en-US" b="0" i="0" u="none" strike="noStrike" dirty="0">
                <a:solidFill>
                  <a:srgbClr val="0D0D0D"/>
                </a:solidFill>
                <a:effectLst/>
              </a:rPr>
              <a:t>, I., Bruna, J., Erhan, D., Goodfellow, I., &amp; Fergus, R. (2013). Intriguing properties of neural networks. </a:t>
            </a:r>
            <a:r>
              <a:rPr lang="en-US" b="0" i="0" u="none" strike="noStrike" dirty="0" err="1">
                <a:solidFill>
                  <a:srgbClr val="0D0D0D"/>
                </a:solidFill>
                <a:effectLst/>
              </a:rPr>
              <a:t>arXiv</a:t>
            </a:r>
            <a:r>
              <a:rPr lang="en-US" b="0" i="0" u="none" strike="noStrike" dirty="0">
                <a:solidFill>
                  <a:srgbClr val="0D0D0D"/>
                </a:solidFill>
                <a:effectLst/>
              </a:rPr>
              <a:t> preprint arXiv:1312.6199. Retrieved from </a:t>
            </a:r>
            <a:r>
              <a:rPr lang="en-US" b="0" i="0" u="none" strike="noStrike" dirty="0">
                <a:solidFill>
                  <a:srgbClr val="0D0D0D"/>
                </a:solidFill>
                <a:effectLst/>
                <a:hlinkClick r:id="rId7"/>
              </a:rPr>
              <a:t>https://arxiv.org/abs/1312.6199</a:t>
            </a:r>
            <a:endParaRPr lang="en-US" b="0" i="0" u="none" strike="noStrike" dirty="0">
              <a:solidFill>
                <a:srgbClr val="0D0D0D"/>
              </a:solidFill>
              <a:effectLst/>
            </a:endParaRPr>
          </a:p>
          <a:p>
            <a:r>
              <a:rPr lang="en-US" b="0" i="0" u="none" strike="noStrike" dirty="0" err="1">
                <a:solidFill>
                  <a:srgbClr val="0D0D0D"/>
                </a:solidFill>
                <a:effectLst/>
              </a:rPr>
              <a:t>Tramer</a:t>
            </a:r>
            <a:r>
              <a:rPr lang="en-US" b="0" i="0" u="none" strike="noStrike" dirty="0">
                <a:solidFill>
                  <a:srgbClr val="0D0D0D"/>
                </a:solidFill>
                <a:effectLst/>
              </a:rPr>
              <a:t>, F., Zhang, F., </a:t>
            </a:r>
            <a:r>
              <a:rPr lang="en-US" b="0" i="0" u="none" strike="noStrike" dirty="0" err="1">
                <a:solidFill>
                  <a:srgbClr val="0D0D0D"/>
                </a:solidFill>
                <a:effectLst/>
              </a:rPr>
              <a:t>Juels</a:t>
            </a:r>
            <a:r>
              <a:rPr lang="en-US" b="0" i="0" u="none" strike="noStrike" dirty="0">
                <a:solidFill>
                  <a:srgbClr val="0D0D0D"/>
                </a:solidFill>
                <a:effectLst/>
              </a:rPr>
              <a:t>, A., Reiter, M. K., &amp; </a:t>
            </a:r>
            <a:r>
              <a:rPr lang="en-US" b="0" i="0" u="none" strike="noStrike" dirty="0" err="1">
                <a:solidFill>
                  <a:srgbClr val="0D0D0D"/>
                </a:solidFill>
                <a:effectLst/>
              </a:rPr>
              <a:t>Ristenpart</a:t>
            </a:r>
            <a:r>
              <a:rPr lang="en-US" b="0" i="0" u="none" strike="noStrike" dirty="0">
                <a:solidFill>
                  <a:srgbClr val="0D0D0D"/>
                </a:solidFill>
                <a:effectLst/>
              </a:rPr>
              <a:t>, T. (2016). Stealing Machine Learning Models via Prediction APIs. Proceedings of the 25th USENIX Security Symposium (USENIX Security 16), 601-618. Retrieved from </a:t>
            </a:r>
            <a:r>
              <a:rPr lang="en-US" b="0" i="0" u="none" strike="noStrike" dirty="0">
                <a:solidFill>
                  <a:srgbClr val="0D0D0D"/>
                </a:solidFill>
                <a:effectLst/>
                <a:hlinkClick r:id="rId8"/>
              </a:rPr>
              <a:t>https://www.usenix.org/conference/usenixsecurity16/technical-sessions/presentation/tramer</a:t>
            </a:r>
            <a:endParaRPr lang="en-US" b="0" i="0" u="none" strike="noStrike" dirty="0">
              <a:solidFill>
                <a:srgbClr val="0D0D0D"/>
              </a:solidFill>
              <a:effectLst/>
            </a:endParaRP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F93BC0-4BFC-25DB-3D2C-8E3951BD8E7F}"/>
              </a:ext>
            </a:extLst>
          </p:cNvPr>
          <p:cNvSpPr>
            <a:spLocks noGrp="1"/>
          </p:cNvSpPr>
          <p:nvPr>
            <p:ph type="title"/>
          </p:nvPr>
        </p:nvSpPr>
        <p:spPr>
          <a:xfrm>
            <a:off x="609598" y="1371600"/>
            <a:ext cx="6347715" cy="838200"/>
          </a:xfrm>
        </p:spPr>
        <p:txBody>
          <a:bodyPr/>
          <a:lstStyle/>
          <a:p>
            <a:r>
              <a:rPr lang="en-US" dirty="0"/>
              <a:t>Recording Link</a:t>
            </a:r>
          </a:p>
        </p:txBody>
      </p:sp>
      <p:sp>
        <p:nvSpPr>
          <p:cNvPr id="5" name="Text Placeholder 4">
            <a:extLst>
              <a:ext uri="{FF2B5EF4-FFF2-40B4-BE49-F238E27FC236}">
                <a16:creationId xmlns:a16="http://schemas.microsoft.com/office/drawing/2014/main" id="{56C80DF3-3BD2-12A0-633C-A39975DFFD7C}"/>
              </a:ext>
            </a:extLst>
          </p:cNvPr>
          <p:cNvSpPr>
            <a:spLocks noGrp="1"/>
          </p:cNvSpPr>
          <p:nvPr>
            <p:ph type="body" idx="1"/>
          </p:nvPr>
        </p:nvSpPr>
        <p:spPr>
          <a:xfrm>
            <a:off x="609599" y="2971800"/>
            <a:ext cx="6172202" cy="609600"/>
          </a:xfrm>
        </p:spPr>
        <p:txBody>
          <a:bodyPr/>
          <a:lstStyle/>
          <a:p>
            <a:r>
              <a:rPr lang="en-US" dirty="0">
                <a:hlinkClick r:id="rId2"/>
              </a:rPr>
              <a:t>https://vimeo.com/953606682/6bbdd2d681?share=copy</a:t>
            </a:r>
            <a:endParaRPr lang="en-US" dirty="0"/>
          </a:p>
          <a:p>
            <a:endParaRPr lang="en-US" dirty="0"/>
          </a:p>
        </p:txBody>
      </p:sp>
    </p:spTree>
    <p:extLst>
      <p:ext uri="{BB962C8B-B14F-4D97-AF65-F5344CB8AC3E}">
        <p14:creationId xmlns:p14="http://schemas.microsoft.com/office/powerpoint/2010/main" val="102068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143000"/>
          </a:xfrm>
        </p:spPr>
        <p:txBody>
          <a:bodyPr>
            <a:normAutofit/>
          </a:bodyPr>
          <a:lstStyle/>
          <a:p>
            <a:r>
              <a:rPr lang="en-US" sz="6600" dirty="0"/>
              <a:t>Introduction</a:t>
            </a:r>
          </a:p>
        </p:txBody>
      </p:sp>
      <p:sp>
        <p:nvSpPr>
          <p:cNvPr id="3" name="Content Placeholder 2"/>
          <p:cNvSpPr>
            <a:spLocks noGrp="1"/>
          </p:cNvSpPr>
          <p:nvPr>
            <p:ph idx="1"/>
          </p:nvPr>
        </p:nvSpPr>
        <p:spPr>
          <a:xfrm>
            <a:off x="982133" y="2286000"/>
            <a:ext cx="7476067" cy="3048000"/>
          </a:xfrm>
        </p:spPr>
        <p:txBody>
          <a:bodyPr>
            <a:noAutofit/>
          </a:bodyPr>
          <a:lstStyle/>
          <a:p>
            <a:r>
              <a:rPr lang="en-US" sz="1800" dirty="0"/>
              <a:t>Objectives</a:t>
            </a:r>
            <a:endParaRPr lang="en-US" b="0" i="0" u="none" strike="noStrike" dirty="0">
              <a:solidFill>
                <a:srgbClr val="0D0D0D"/>
              </a:solidFill>
              <a:effectLst/>
            </a:endParaRPr>
          </a:p>
          <a:p>
            <a:r>
              <a:rPr lang="en-US" b="0" i="0" u="none" strike="noStrike" dirty="0">
                <a:solidFill>
                  <a:srgbClr val="0D0D0D"/>
                </a:solidFill>
                <a:effectLst/>
              </a:rPr>
              <a:t>Introduce CNNs and their applications, and explore security and ethical issues.</a:t>
            </a:r>
          </a:p>
          <a:p>
            <a:r>
              <a:rPr lang="en-US" dirty="0"/>
              <a:t>Agenda</a:t>
            </a:r>
          </a:p>
          <a:p>
            <a:pPr algn="l">
              <a:buFont typeface="Arial" panose="020B0604020202020204" pitchFamily="34" charset="0"/>
              <a:buChar char="•"/>
            </a:pPr>
            <a:r>
              <a:rPr lang="en-US" b="0" i="0" u="none" strike="noStrike" dirty="0">
                <a:solidFill>
                  <a:srgbClr val="0D0D0D"/>
                </a:solidFill>
                <a:effectLst/>
              </a:rPr>
              <a:t>Basic Concepts of CNNs</a:t>
            </a:r>
          </a:p>
          <a:p>
            <a:pPr algn="l">
              <a:buFont typeface="Arial" panose="020B0604020202020204" pitchFamily="34" charset="0"/>
              <a:buChar char="•"/>
            </a:pPr>
            <a:r>
              <a:rPr lang="en-US" b="0" i="0" u="none" strike="noStrike" dirty="0">
                <a:solidFill>
                  <a:srgbClr val="0D0D0D"/>
                </a:solidFill>
                <a:effectLst/>
              </a:rPr>
              <a:t>Security Issues in CNNs</a:t>
            </a:r>
          </a:p>
          <a:p>
            <a:pPr algn="l">
              <a:buFont typeface="Arial" panose="020B0604020202020204" pitchFamily="34" charset="0"/>
              <a:buChar char="•"/>
            </a:pPr>
            <a:r>
              <a:rPr lang="en-US" b="0" i="0" u="none" strike="noStrike" dirty="0">
                <a:solidFill>
                  <a:srgbClr val="0D0D0D"/>
                </a:solidFill>
                <a:effectLst/>
              </a:rPr>
              <a:t>Ethical Considerations in CNN Applications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8153401" cy="1295400"/>
          </a:xfrm>
        </p:spPr>
        <p:txBody>
          <a:bodyPr>
            <a:normAutofit fontScale="90000"/>
          </a:bodyPr>
          <a:lstStyle/>
          <a:p>
            <a:r>
              <a:rPr lang="en-US" sz="6600" dirty="0"/>
              <a:t>Basic concepts of CNNs</a:t>
            </a:r>
          </a:p>
        </p:txBody>
      </p:sp>
      <p:sp>
        <p:nvSpPr>
          <p:cNvPr id="3" name="Content Placeholder 2"/>
          <p:cNvSpPr>
            <a:spLocks noGrp="1"/>
          </p:cNvSpPr>
          <p:nvPr>
            <p:ph idx="1"/>
          </p:nvPr>
        </p:nvSpPr>
        <p:spPr>
          <a:xfrm>
            <a:off x="838200" y="1905000"/>
            <a:ext cx="7086600" cy="4185573"/>
          </a:xfrm>
        </p:spPr>
        <p:txBody>
          <a:bodyPr>
            <a:noAutofit/>
          </a:bodyPr>
          <a:lstStyle/>
          <a:p>
            <a:pPr algn="l"/>
            <a:r>
              <a:rPr lang="en-US" b="1" i="0" u="none" strike="noStrike" dirty="0">
                <a:solidFill>
                  <a:srgbClr val="0D0D0D"/>
                </a:solidFill>
                <a:effectLst/>
              </a:rPr>
              <a:t>Definition</a:t>
            </a:r>
            <a:r>
              <a:rPr lang="en-US" b="0" i="0" u="none" strike="noStrike" dirty="0">
                <a:solidFill>
                  <a:srgbClr val="0D0D0D"/>
                </a:solidFill>
                <a:effectLst/>
              </a:rPr>
              <a:t>: Convolutional Neural Networks (CNNs) are a class of deep neural networks primarily used for analyzing visual imagery.</a:t>
            </a:r>
          </a:p>
          <a:p>
            <a:pPr algn="l">
              <a:buFont typeface="Arial" panose="020B0604020202020204" pitchFamily="34" charset="0"/>
              <a:buChar char="•"/>
            </a:pPr>
            <a:r>
              <a:rPr lang="en-US" b="1" i="0" u="none" strike="noStrike" dirty="0">
                <a:solidFill>
                  <a:srgbClr val="0D0D0D"/>
                </a:solidFill>
                <a:effectLst/>
              </a:rPr>
              <a:t>Key Components</a:t>
            </a:r>
            <a:r>
              <a:rPr lang="en-US" b="0" i="0" u="none" strike="noStrike" dirty="0">
                <a:solidFill>
                  <a:srgbClr val="0D0D0D"/>
                </a:solidFill>
                <a:effectLst/>
              </a:rPr>
              <a:t>:</a:t>
            </a:r>
          </a:p>
          <a:p>
            <a:pPr marL="742950" lvl="1" indent="-285750" algn="l">
              <a:buFont typeface="Arial" panose="020B0604020202020204" pitchFamily="34" charset="0"/>
              <a:buChar char="•"/>
            </a:pPr>
            <a:r>
              <a:rPr lang="en-US" sz="1800" b="1" i="0" u="none" strike="noStrike" dirty="0">
                <a:solidFill>
                  <a:srgbClr val="0D0D0D"/>
                </a:solidFill>
                <a:effectLst/>
              </a:rPr>
              <a:t>Convolutional Layers</a:t>
            </a:r>
            <a:r>
              <a:rPr lang="en-US" sz="1800" b="0" i="0" u="none" strike="noStrike" dirty="0">
                <a:solidFill>
                  <a:srgbClr val="0D0D0D"/>
                </a:solidFill>
                <a:effectLst/>
              </a:rPr>
              <a:t>: Extract features from input images.</a:t>
            </a:r>
          </a:p>
          <a:p>
            <a:pPr marL="742950" lvl="1" indent="-285750" algn="l">
              <a:buFont typeface="Arial" panose="020B0604020202020204" pitchFamily="34" charset="0"/>
              <a:buChar char="•"/>
            </a:pPr>
            <a:r>
              <a:rPr lang="en-US" sz="1800" b="1" i="0" u="none" strike="noStrike" dirty="0">
                <a:solidFill>
                  <a:srgbClr val="0D0D0D"/>
                </a:solidFill>
                <a:effectLst/>
              </a:rPr>
              <a:t>Pooling Layers</a:t>
            </a:r>
            <a:r>
              <a:rPr lang="en-US" sz="1800" b="0" i="0" u="none" strike="noStrike" dirty="0">
                <a:solidFill>
                  <a:srgbClr val="0D0D0D"/>
                </a:solidFill>
                <a:effectLst/>
              </a:rPr>
              <a:t>: Reduce the dimensionality of feature maps.</a:t>
            </a:r>
          </a:p>
          <a:p>
            <a:pPr marL="742950" lvl="1" indent="-285750" algn="l">
              <a:buFont typeface="Arial" panose="020B0604020202020204" pitchFamily="34" charset="0"/>
              <a:buChar char="•"/>
            </a:pPr>
            <a:r>
              <a:rPr lang="en-US" sz="1800" b="1" i="0" u="none" strike="noStrike" dirty="0">
                <a:solidFill>
                  <a:srgbClr val="0D0D0D"/>
                </a:solidFill>
                <a:effectLst/>
              </a:rPr>
              <a:t>Fully Connected Layers</a:t>
            </a:r>
            <a:r>
              <a:rPr lang="en-US" sz="1800" b="0" i="0" u="none" strike="noStrike" dirty="0">
                <a:solidFill>
                  <a:srgbClr val="0D0D0D"/>
                </a:solidFill>
                <a:effectLst/>
              </a:rPr>
              <a:t>: Perform classification based on extracted features.</a:t>
            </a:r>
          </a:p>
          <a:p>
            <a:r>
              <a:rPr lang="en-US" b="1" i="0" u="none" strike="noStrike" dirty="0">
                <a:solidFill>
                  <a:srgbClr val="0D0D0D"/>
                </a:solidFill>
                <a:effectLst/>
              </a:rPr>
              <a:t>Commonly Used Libraries</a:t>
            </a:r>
            <a:r>
              <a:rPr lang="en-US" b="0" i="0" u="none" strike="noStrike" dirty="0">
                <a:solidFill>
                  <a:srgbClr val="0D0D0D"/>
                </a:solidFill>
                <a:effectLst/>
              </a:rPr>
              <a:t>: TensorFlow, </a:t>
            </a:r>
            <a:r>
              <a:rPr lang="en-US" b="0" i="0" u="none" strike="noStrike" dirty="0" err="1">
                <a:solidFill>
                  <a:srgbClr val="0D0D0D"/>
                </a:solidFill>
                <a:effectLst/>
              </a:rPr>
              <a:t>Keras</a:t>
            </a:r>
            <a:r>
              <a:rPr lang="en-US" b="0" i="0" u="none" strike="noStrike" dirty="0">
                <a:solidFill>
                  <a:srgbClr val="0D0D0D"/>
                </a:solidFill>
                <a:effectLst/>
              </a:rPr>
              <a:t>, </a:t>
            </a:r>
            <a:r>
              <a:rPr lang="en-US" b="0" i="0" u="none" strike="noStrike" dirty="0" err="1">
                <a:solidFill>
                  <a:srgbClr val="0D0D0D"/>
                </a:solidFill>
                <a:effectLst/>
              </a:rPr>
              <a:t>PyTorch</a:t>
            </a:r>
            <a:endParaRPr lang="en-US" b="0" i="0" u="none" strike="noStrike" dirty="0">
              <a:solidFill>
                <a:srgbClr val="0D0D0D"/>
              </a:solidFill>
              <a:effectLst/>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381001"/>
            <a:ext cx="7095068" cy="1142999"/>
          </a:xfrm>
        </p:spPr>
        <p:txBody>
          <a:bodyPr>
            <a:normAutofit/>
          </a:bodyPr>
          <a:lstStyle/>
          <a:p>
            <a:r>
              <a:rPr lang="en-US" sz="5400" dirty="0"/>
              <a:t>Types of Datasets</a:t>
            </a:r>
          </a:p>
        </p:txBody>
      </p:sp>
      <p:sp>
        <p:nvSpPr>
          <p:cNvPr id="3" name="Content Placeholder 2"/>
          <p:cNvSpPr>
            <a:spLocks noGrp="1"/>
          </p:cNvSpPr>
          <p:nvPr>
            <p:ph idx="1"/>
          </p:nvPr>
        </p:nvSpPr>
        <p:spPr>
          <a:xfrm>
            <a:off x="982133" y="1523999"/>
            <a:ext cx="6485467" cy="4343401"/>
          </a:xfrm>
        </p:spPr>
        <p:txBody>
          <a:bodyPr>
            <a:normAutofit/>
          </a:bodyPr>
          <a:lstStyle/>
          <a:p>
            <a:r>
              <a:rPr lang="en-US" sz="2000" dirty="0"/>
              <a:t>Image Net: </a:t>
            </a:r>
            <a:r>
              <a:rPr lang="en-US" sz="2000" b="0" i="0" u="none" strike="noStrike" dirty="0">
                <a:solidFill>
                  <a:srgbClr val="0D0D0D"/>
                </a:solidFill>
                <a:effectLst/>
              </a:rPr>
              <a:t>A large dataset for visual object recognition.</a:t>
            </a:r>
            <a:endParaRPr lang="en-US" sz="2000" dirty="0"/>
          </a:p>
          <a:p>
            <a:r>
              <a:rPr lang="en-US" sz="2000" dirty="0"/>
              <a:t>MNIST: </a:t>
            </a:r>
            <a:r>
              <a:rPr lang="en-US" sz="2000" b="0" i="0" u="none" strike="noStrike" dirty="0">
                <a:solidFill>
                  <a:srgbClr val="0D0D0D"/>
                </a:solidFill>
                <a:effectLst/>
              </a:rPr>
              <a:t>A dataset of handwritten digits.</a:t>
            </a:r>
          </a:p>
          <a:p>
            <a:r>
              <a:rPr lang="en-US" sz="2000" i="0" dirty="0">
                <a:solidFill>
                  <a:srgbClr val="202124"/>
                </a:solidFill>
                <a:effectLst/>
              </a:rPr>
              <a:t>CIFAR10 dataset: </a:t>
            </a:r>
            <a:r>
              <a:rPr lang="en-US" sz="2000" b="0" i="0" u="none" strike="noStrike" dirty="0">
                <a:solidFill>
                  <a:srgbClr val="0D0D0D"/>
                </a:solidFill>
                <a:effectLst/>
              </a:rPr>
              <a:t>A dataset of small images in 10 different classes.</a:t>
            </a:r>
            <a:endParaRPr lang="en-US" sz="2000" i="0" u="none" strike="noStrike" dirty="0">
              <a:solidFill>
                <a:srgbClr val="0D0D0D"/>
              </a:solidFill>
              <a:effectLst/>
            </a:endParaRPr>
          </a:p>
          <a:p>
            <a:pPr algn="l">
              <a:buFont typeface="Arial" panose="020B0604020202020204" pitchFamily="34" charset="0"/>
              <a:buChar char="•"/>
            </a:pPr>
            <a:r>
              <a:rPr lang="en-US" sz="2000" b="1" i="0" u="none" strike="noStrike" dirty="0">
                <a:solidFill>
                  <a:srgbClr val="0D0D0D"/>
                </a:solidFill>
                <a:effectLst/>
              </a:rPr>
              <a:t>Applications</a:t>
            </a:r>
            <a:r>
              <a:rPr lang="en-US" sz="2000" b="0" i="0" u="none" strike="noStrike" dirty="0">
                <a:solidFill>
                  <a:srgbClr val="0D0D0D"/>
                </a:solidFill>
                <a:effectLst/>
              </a:rPr>
              <a:t>:</a:t>
            </a:r>
          </a:p>
          <a:p>
            <a:pPr marL="742950" lvl="1" indent="-285750" algn="l">
              <a:buFont typeface="Arial" panose="020B0604020202020204" pitchFamily="34" charset="0"/>
              <a:buChar char="•"/>
            </a:pPr>
            <a:r>
              <a:rPr lang="en-US" sz="2000" b="0" i="0" u="none" strike="noStrike" dirty="0">
                <a:solidFill>
                  <a:srgbClr val="0D0D0D"/>
                </a:solidFill>
                <a:effectLst/>
              </a:rPr>
              <a:t>Facial recognition</a:t>
            </a:r>
          </a:p>
          <a:p>
            <a:pPr marL="742950" lvl="1" indent="-285750" algn="l">
              <a:buFont typeface="Arial" panose="020B0604020202020204" pitchFamily="34" charset="0"/>
              <a:buChar char="•"/>
            </a:pPr>
            <a:r>
              <a:rPr lang="en-US" sz="2000" b="0" i="0" u="none" strike="noStrike" dirty="0">
                <a:solidFill>
                  <a:srgbClr val="0D0D0D"/>
                </a:solidFill>
                <a:effectLst/>
              </a:rPr>
              <a:t>Automated driving systems</a:t>
            </a:r>
          </a:p>
          <a:p>
            <a:pPr marL="742950" lvl="1" indent="-285750" algn="l">
              <a:buFont typeface="Arial" panose="020B0604020202020204" pitchFamily="34" charset="0"/>
              <a:buChar char="•"/>
            </a:pPr>
            <a:r>
              <a:rPr lang="en-US" sz="2000" b="0" i="0" u="none" strike="noStrike" dirty="0">
                <a:solidFill>
                  <a:srgbClr val="0D0D0D"/>
                </a:solidFill>
                <a:effectLst/>
              </a:rPr>
              <a:t>Handwriting recognition</a:t>
            </a:r>
            <a:endParaRPr lang="en-US" sz="2000" dirty="0"/>
          </a:p>
          <a:p>
            <a:pPr lvl="1"/>
            <a:endParaRPr lang="en-US" dirty="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6199990" cy="1039282"/>
          </a:xfrm>
        </p:spPr>
        <p:txBody>
          <a:bodyPr>
            <a:noAutofit/>
          </a:bodyPr>
          <a:lstStyle/>
          <a:p>
            <a:r>
              <a:rPr lang="en-US" sz="4800" dirty="0"/>
              <a:t>Convolutional Layers</a:t>
            </a:r>
          </a:p>
        </p:txBody>
      </p:sp>
      <p:pic>
        <p:nvPicPr>
          <p:cNvPr id="7" name="Content Placeholder 6">
            <a:extLst>
              <a:ext uri="{FF2B5EF4-FFF2-40B4-BE49-F238E27FC236}">
                <a16:creationId xmlns:a16="http://schemas.microsoft.com/office/drawing/2014/main" id="{58D7D85D-0AEA-4209-36AF-28B19A1290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0800000" flipH="1" flipV="1">
            <a:off x="3352800" y="1752600"/>
            <a:ext cx="5715000" cy="3200400"/>
          </a:xfrm>
        </p:spPr>
      </p:pic>
      <p:sp>
        <p:nvSpPr>
          <p:cNvPr id="5" name="Text Placeholder 4">
            <a:extLst>
              <a:ext uri="{FF2B5EF4-FFF2-40B4-BE49-F238E27FC236}">
                <a16:creationId xmlns:a16="http://schemas.microsoft.com/office/drawing/2014/main" id="{EF86E05A-6001-D12C-1630-58B65F77A010}"/>
              </a:ext>
            </a:extLst>
          </p:cNvPr>
          <p:cNvSpPr>
            <a:spLocks noGrp="1"/>
          </p:cNvSpPr>
          <p:nvPr>
            <p:ph type="body" sz="half" idx="2"/>
          </p:nvPr>
        </p:nvSpPr>
        <p:spPr>
          <a:xfrm>
            <a:off x="609599" y="1907121"/>
            <a:ext cx="2514601" cy="3454398"/>
          </a:xfrm>
        </p:spPr>
        <p:txBody>
          <a:bodyPr/>
          <a:lstStyle/>
          <a:p>
            <a:pPr marL="285750" indent="-285750">
              <a:buFont typeface="Wingdings" pitchFamily="2" charset="2"/>
              <a:buChar char="Ø"/>
            </a:pPr>
            <a:r>
              <a:rPr lang="en-US" sz="1800" b="1" dirty="0"/>
              <a:t>Explanation: </a:t>
            </a:r>
            <a:r>
              <a:rPr lang="en-US" sz="1800" b="0" i="0" u="none" strike="noStrike" dirty="0">
                <a:solidFill>
                  <a:srgbClr val="0D0D0D"/>
                </a:solidFill>
                <a:effectLst/>
              </a:rPr>
              <a:t>Convolutional layers apply filters to the input image to create feature maps.</a:t>
            </a:r>
          </a:p>
          <a:p>
            <a:pPr marL="285750" indent="-285750">
              <a:buFont typeface="Wingdings" pitchFamily="2" charset="2"/>
              <a:buChar char="Ø"/>
            </a:pPr>
            <a:r>
              <a:rPr lang="en-US" sz="1800" b="1" i="0" u="none" strike="noStrike" dirty="0">
                <a:solidFill>
                  <a:srgbClr val="0D0D0D"/>
                </a:solidFill>
                <a:effectLst/>
              </a:rPr>
              <a:t>Function</a:t>
            </a:r>
            <a:r>
              <a:rPr lang="en-US" sz="1800" b="0" i="0" u="none" strike="noStrike" dirty="0">
                <a:solidFill>
                  <a:srgbClr val="0D0D0D"/>
                </a:solidFill>
                <a:effectLst/>
              </a:rPr>
              <a:t>: Detect edges, textures, shapes, and other visual patterns.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2621"/>
            <a:ext cx="5791200" cy="1102779"/>
          </a:xfrm>
        </p:spPr>
        <p:txBody>
          <a:bodyPr>
            <a:normAutofit/>
          </a:bodyPr>
          <a:lstStyle/>
          <a:p>
            <a:r>
              <a:rPr lang="en-US" sz="6600" dirty="0"/>
              <a:t>Pooling Layers</a:t>
            </a:r>
          </a:p>
        </p:txBody>
      </p:sp>
      <p:pic>
        <p:nvPicPr>
          <p:cNvPr id="7" name="Content Placeholder 6">
            <a:extLst>
              <a:ext uri="{FF2B5EF4-FFF2-40B4-BE49-F238E27FC236}">
                <a16:creationId xmlns:a16="http://schemas.microsoft.com/office/drawing/2014/main" id="{13F954BB-17CE-B8D4-135C-F663D16B51EB}"/>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77443" y="1593380"/>
            <a:ext cx="4856957" cy="3440408"/>
          </a:xfrm>
        </p:spPr>
      </p:pic>
      <p:sp>
        <p:nvSpPr>
          <p:cNvPr id="4" name="Content Placeholder 3"/>
          <p:cNvSpPr>
            <a:spLocks noGrp="1"/>
          </p:cNvSpPr>
          <p:nvPr>
            <p:ph type="body" sz="half" idx="2"/>
          </p:nvPr>
        </p:nvSpPr>
        <p:spPr>
          <a:xfrm>
            <a:off x="609599" y="1593381"/>
            <a:ext cx="2790182" cy="3768138"/>
          </a:xfrm>
        </p:spPr>
        <p:txBody>
          <a:bodyPr>
            <a:normAutofit/>
          </a:bodyPr>
          <a:lstStyle/>
          <a:p>
            <a:r>
              <a:rPr lang="en-US" sz="2300" b="1" dirty="0"/>
              <a:t>Explanation:</a:t>
            </a:r>
          </a:p>
          <a:p>
            <a:r>
              <a:rPr lang="en-US" sz="2300" b="0" i="0" u="none" strike="noStrike" dirty="0">
                <a:solidFill>
                  <a:srgbClr val="0D0D0D"/>
                </a:solidFill>
                <a:effectLst/>
              </a:rPr>
              <a:t>Pooling layers reduce the spatial dimensions of the feature maps.</a:t>
            </a:r>
          </a:p>
          <a:p>
            <a:r>
              <a:rPr lang="en-US" sz="2300" b="1" i="0" u="none" strike="noStrike" dirty="0">
                <a:solidFill>
                  <a:srgbClr val="0D0D0D"/>
                </a:solidFill>
                <a:effectLst/>
              </a:rPr>
              <a:t>Types Of Pooling</a:t>
            </a:r>
            <a:r>
              <a:rPr lang="en-US" sz="2300" b="0" i="0" u="none" strike="noStrike" dirty="0">
                <a:solidFill>
                  <a:srgbClr val="0D0D0D"/>
                </a:solidFill>
                <a:effectLst/>
              </a:rPr>
              <a:t>: </a:t>
            </a:r>
          </a:p>
          <a:p>
            <a:r>
              <a:rPr lang="en-US" sz="2300" b="0" i="0" u="none" strike="noStrike" dirty="0">
                <a:solidFill>
                  <a:srgbClr val="0D0D0D"/>
                </a:solidFill>
                <a:effectLst/>
              </a:rPr>
              <a:t>Max pooling, Average pooling</a:t>
            </a:r>
          </a:p>
          <a:p>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7E524D-E125-14B6-6285-B99C04F79D43}"/>
              </a:ext>
            </a:extLst>
          </p:cNvPr>
          <p:cNvSpPr>
            <a:spLocks noGrp="1"/>
          </p:cNvSpPr>
          <p:nvPr>
            <p:ph type="title"/>
          </p:nvPr>
        </p:nvSpPr>
        <p:spPr/>
        <p:txBody>
          <a:bodyPr>
            <a:normAutofit fontScale="90000"/>
          </a:bodyPr>
          <a:lstStyle/>
          <a:p>
            <a:r>
              <a:rPr lang="en-US"/>
              <a:t>         </a:t>
            </a:r>
            <a:r>
              <a:rPr lang="en-US" sz="5400"/>
              <a:t>CNN Architecture</a:t>
            </a:r>
          </a:p>
        </p:txBody>
      </p:sp>
      <p:pic>
        <p:nvPicPr>
          <p:cNvPr id="10" name="Content Placeholder 9">
            <a:extLst>
              <a:ext uri="{FF2B5EF4-FFF2-40B4-BE49-F238E27FC236}">
                <a16:creationId xmlns:a16="http://schemas.microsoft.com/office/drawing/2014/main" id="{8E035D23-52BB-1212-7E3F-2C5962FC5C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930400"/>
            <a:ext cx="7696200" cy="4165600"/>
          </a:xfrm>
        </p:spPr>
      </p:pic>
    </p:spTree>
    <p:extLst>
      <p:ext uri="{BB962C8B-B14F-4D97-AF65-F5344CB8AC3E}">
        <p14:creationId xmlns:p14="http://schemas.microsoft.com/office/powerpoint/2010/main" val="232625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31A6-F069-F136-46D5-3443EBEDCBEC}"/>
              </a:ext>
            </a:extLst>
          </p:cNvPr>
          <p:cNvSpPr>
            <a:spLocks noGrp="1"/>
          </p:cNvSpPr>
          <p:nvPr>
            <p:ph type="title"/>
          </p:nvPr>
        </p:nvSpPr>
        <p:spPr>
          <a:xfrm>
            <a:off x="609599" y="381000"/>
            <a:ext cx="6347713" cy="914400"/>
          </a:xfrm>
        </p:spPr>
        <p:txBody>
          <a:bodyPr/>
          <a:lstStyle/>
          <a:p>
            <a:r>
              <a:rPr lang="en-US" sz="3600" dirty="0"/>
              <a:t>   Security issues in CNN</a:t>
            </a:r>
            <a:endParaRPr lang="en-US" dirty="0"/>
          </a:p>
        </p:txBody>
      </p:sp>
      <p:sp>
        <p:nvSpPr>
          <p:cNvPr id="3" name="Content Placeholder 2">
            <a:extLst>
              <a:ext uri="{FF2B5EF4-FFF2-40B4-BE49-F238E27FC236}">
                <a16:creationId xmlns:a16="http://schemas.microsoft.com/office/drawing/2014/main" id="{A82A01D2-C59E-544D-2AD9-F21FDEBED6D7}"/>
              </a:ext>
            </a:extLst>
          </p:cNvPr>
          <p:cNvSpPr>
            <a:spLocks noGrp="1"/>
          </p:cNvSpPr>
          <p:nvPr>
            <p:ph idx="1"/>
          </p:nvPr>
        </p:nvSpPr>
        <p:spPr>
          <a:xfrm>
            <a:off x="609599" y="1447800"/>
            <a:ext cx="6347714" cy="4495800"/>
          </a:xfrm>
        </p:spPr>
        <p:txBody>
          <a:bodyPr/>
          <a:lstStyle/>
          <a:p>
            <a:r>
              <a:rPr lang="en-US" b="1" dirty="0"/>
              <a:t>Adversarial Attacks:</a:t>
            </a:r>
          </a:p>
          <a:p>
            <a:pPr algn="l">
              <a:buFont typeface="Arial" panose="020B0604020202020204" pitchFamily="34" charset="0"/>
              <a:buChar char="•"/>
            </a:pPr>
            <a:r>
              <a:rPr lang="en-US" b="1" i="0" u="none" strike="noStrike" dirty="0">
                <a:solidFill>
                  <a:srgbClr val="0D0D0D"/>
                </a:solidFill>
                <a:effectLst/>
              </a:rPr>
              <a:t>Definition</a:t>
            </a:r>
            <a:r>
              <a:rPr lang="en-US" b="0" i="0" u="none" strike="noStrike" dirty="0">
                <a:solidFill>
                  <a:srgbClr val="0D0D0D"/>
                </a:solidFill>
                <a:effectLst/>
              </a:rPr>
              <a:t>: Small, intentional perturbations to input images that fool CNN into making incorrect predictions.</a:t>
            </a:r>
          </a:p>
          <a:p>
            <a:pPr algn="l">
              <a:buFont typeface="Arial" panose="020B0604020202020204" pitchFamily="34" charset="0"/>
              <a:buChar char="•"/>
            </a:pPr>
            <a:r>
              <a:rPr lang="en-US" b="1" i="0" u="none" strike="noStrike" dirty="0">
                <a:solidFill>
                  <a:srgbClr val="0D0D0D"/>
                </a:solidFill>
                <a:effectLst/>
              </a:rPr>
              <a:t>Example</a:t>
            </a:r>
            <a:r>
              <a:rPr lang="en-US" b="0" i="0" u="none" strike="noStrike" dirty="0">
                <a:solidFill>
                  <a:srgbClr val="0D0D0D"/>
                </a:solidFill>
                <a:effectLst/>
              </a:rPr>
              <a:t>: A stop sign altered to be misclassified by an autonomous car.</a:t>
            </a:r>
            <a:endParaRPr lang="en-US" dirty="0"/>
          </a:p>
          <a:p>
            <a:r>
              <a:rPr lang="en-US" b="1" dirty="0"/>
              <a:t>Model Theft:</a:t>
            </a:r>
          </a:p>
          <a:p>
            <a:pPr algn="l">
              <a:buFont typeface="Arial" panose="020B0604020202020204" pitchFamily="34" charset="0"/>
              <a:buChar char="•"/>
            </a:pPr>
            <a:r>
              <a:rPr lang="en-US" b="1" i="0" u="none" strike="noStrike" dirty="0">
                <a:solidFill>
                  <a:srgbClr val="0D0D0D"/>
                </a:solidFill>
                <a:effectLst/>
              </a:rPr>
              <a:t>Definition</a:t>
            </a:r>
            <a:r>
              <a:rPr lang="en-US" b="0" i="0" u="none" strike="noStrike" dirty="0">
                <a:solidFill>
                  <a:srgbClr val="0D0D0D"/>
                </a:solidFill>
                <a:effectLst/>
              </a:rPr>
              <a:t>: Unauthorized replication of a model by querying it and analyzing outputs.</a:t>
            </a:r>
          </a:p>
          <a:p>
            <a:pPr algn="l">
              <a:buFont typeface="Arial" panose="020B0604020202020204" pitchFamily="34" charset="0"/>
              <a:buChar char="•"/>
            </a:pPr>
            <a:r>
              <a:rPr lang="en-US" b="1" i="0" u="none" strike="noStrike" dirty="0">
                <a:solidFill>
                  <a:srgbClr val="0D0D0D"/>
                </a:solidFill>
                <a:effectLst/>
              </a:rPr>
              <a:t>Example</a:t>
            </a:r>
            <a:r>
              <a:rPr lang="en-US" b="0" i="0" u="none" strike="noStrike" dirty="0">
                <a:solidFill>
                  <a:srgbClr val="0D0D0D"/>
                </a:solidFill>
                <a:effectLst/>
              </a:rPr>
              <a:t>: Stealing a proprietary facial recognition model.</a:t>
            </a:r>
          </a:p>
        </p:txBody>
      </p:sp>
    </p:spTree>
    <p:extLst>
      <p:ext uri="{BB962C8B-B14F-4D97-AF65-F5344CB8AC3E}">
        <p14:creationId xmlns:p14="http://schemas.microsoft.com/office/powerpoint/2010/main" val="259829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Security Issues: Supporting Examples</a:t>
            </a:r>
          </a:p>
        </p:txBody>
      </p:sp>
      <p:sp>
        <p:nvSpPr>
          <p:cNvPr id="3" name="Content Placeholder 2"/>
          <p:cNvSpPr>
            <a:spLocks noGrp="1"/>
          </p:cNvSpPr>
          <p:nvPr>
            <p:ph sz="half" idx="1"/>
          </p:nvPr>
        </p:nvSpPr>
        <p:spPr>
          <a:xfrm>
            <a:off x="609600" y="2160588"/>
            <a:ext cx="3088109" cy="4087811"/>
          </a:xfrm>
        </p:spPr>
        <p:txBody>
          <a:bodyPr>
            <a:normAutofit fontScale="70000" lnSpcReduction="20000"/>
          </a:bodyPr>
          <a:lstStyle/>
          <a:p>
            <a:r>
              <a:rPr lang="en-US" sz="2300" b="1" dirty="0"/>
              <a:t>Adversarial Attack Example</a:t>
            </a:r>
          </a:p>
          <a:p>
            <a:pPr algn="l">
              <a:buFont typeface="Arial" panose="020B0604020202020204" pitchFamily="34" charset="0"/>
              <a:buChar char="•"/>
            </a:pPr>
            <a:r>
              <a:rPr lang="en-US" sz="2300" b="1" i="0" u="none" strike="noStrike" dirty="0">
                <a:solidFill>
                  <a:srgbClr val="0D0D0D"/>
                </a:solidFill>
                <a:effectLst/>
              </a:rPr>
              <a:t>Attack on Image Classification</a:t>
            </a:r>
            <a:r>
              <a:rPr lang="en-US" sz="2300" b="0" i="0" u="none" strike="noStrike" dirty="0">
                <a:solidFill>
                  <a:srgbClr val="0D0D0D"/>
                </a:solidFill>
                <a:effectLst/>
              </a:rPr>
              <a:t>: An image of a panda correctly classified by a CNN is subtly modified. The modified image, almost indistinguishable to the human eye, is misclassified as a gibbon.</a:t>
            </a:r>
          </a:p>
          <a:p>
            <a:pPr algn="l">
              <a:buFont typeface="Arial" panose="020B0604020202020204" pitchFamily="34" charset="0"/>
              <a:buChar char="•"/>
            </a:pPr>
            <a:r>
              <a:rPr lang="en-US" sz="2300" b="1" i="0" u="none" strike="noStrike" dirty="0">
                <a:solidFill>
                  <a:srgbClr val="0D0D0D"/>
                </a:solidFill>
                <a:effectLst/>
              </a:rPr>
              <a:t>Attack on Autonomous Vehicles</a:t>
            </a:r>
            <a:r>
              <a:rPr lang="en-US" sz="2300" b="0" i="0" u="none" strike="noStrike" dirty="0">
                <a:solidFill>
                  <a:srgbClr val="0D0D0D"/>
                </a:solidFill>
                <a:effectLst/>
              </a:rPr>
              <a:t>: Stop signs are altered with stickers to be misinterpreted as speed limit signs, potentially causing dangerous driving decisions by autonomous vehicles.</a:t>
            </a:r>
          </a:p>
          <a:p>
            <a:endParaRPr lang="en-US" dirty="0"/>
          </a:p>
        </p:txBody>
      </p:sp>
      <p:pic>
        <p:nvPicPr>
          <p:cNvPr id="6" name="Content Placeholder 5">
            <a:extLst>
              <a:ext uri="{FF2B5EF4-FFF2-40B4-BE49-F238E27FC236}">
                <a16:creationId xmlns:a16="http://schemas.microsoft.com/office/drawing/2014/main" id="{4DF4C636-B675-D7DB-1C9E-7B43AA19EDC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68738" y="1930400"/>
            <a:ext cx="4894262" cy="2108200"/>
          </a:xfrm>
        </p:spPr>
      </p:pic>
      <p:pic>
        <p:nvPicPr>
          <p:cNvPr id="8" name="Picture 7">
            <a:extLst>
              <a:ext uri="{FF2B5EF4-FFF2-40B4-BE49-F238E27FC236}">
                <a16:creationId xmlns:a16="http://schemas.microsoft.com/office/drawing/2014/main" id="{23639ACD-D678-0ACF-E233-39BB0CC4C8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738" y="4191000"/>
            <a:ext cx="4894262" cy="22860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{C0C3E2E9-6947-1344-878B-4F1BE2311AB3}tf10001060</Template>
  <TotalTime>4558</TotalTime>
  <Words>2674</Words>
  <Application>Microsoft Macintosh PowerPoint</Application>
  <PresentationFormat>On-screen Show (4:3)</PresentationFormat>
  <Paragraphs>168</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Trebuchet MS</vt:lpstr>
      <vt:lpstr>ui-sans-serif</vt:lpstr>
      <vt:lpstr>Wingdings</vt:lpstr>
      <vt:lpstr>Wingdings 3</vt:lpstr>
      <vt:lpstr>Facet</vt:lpstr>
      <vt:lpstr>Convolutional Neural Networks: Applications, Security and Ethics</vt:lpstr>
      <vt:lpstr>Introduction</vt:lpstr>
      <vt:lpstr>Basic concepts of CNNs</vt:lpstr>
      <vt:lpstr>Types of Datasets</vt:lpstr>
      <vt:lpstr>Convolutional Layers</vt:lpstr>
      <vt:lpstr>Pooling Layers</vt:lpstr>
      <vt:lpstr>         CNN Architecture</vt:lpstr>
      <vt:lpstr>   Security issues in CNN</vt:lpstr>
      <vt:lpstr>Security Issues: Supporting Examples</vt:lpstr>
      <vt:lpstr>Security Issues: Supporting Examples</vt:lpstr>
      <vt:lpstr>Ethical Issues in CNN Applications</vt:lpstr>
      <vt:lpstr>Ethical Issues: Supporting Examples</vt:lpstr>
      <vt:lpstr>Ethical Issues and Christian Worldview</vt:lpstr>
      <vt:lpstr>      Conclusion</vt:lpstr>
      <vt:lpstr>    References</vt:lpstr>
      <vt:lpstr>Recording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effective PowerPoint Presentations</dc:title>
  <dc:creator>Teresa Copeland</dc:creator>
  <cp:lastModifiedBy>Swathi Chidurala</cp:lastModifiedBy>
  <cp:revision>19</cp:revision>
  <dcterms:created xsi:type="dcterms:W3CDTF">2021-03-28T20:13:59Z</dcterms:created>
  <dcterms:modified xsi:type="dcterms:W3CDTF">2024-06-04T16:06:49Z</dcterms:modified>
</cp:coreProperties>
</file>