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685924" y="2874504"/>
            <a:ext cx="8610600" cy="1938992"/>
          </a:xfrm>
          <a:prstGeom prst="rect">
            <a:avLst/>
          </a:prstGeom>
          <a:noFill/>
        </p:spPr>
        <p:txBody>
          <a:bodyPr wrap="square" rtlCol="0">
            <a:spAutoFit/>
          </a:bodyPr>
          <a:lstStyle/>
          <a:p>
            <a:r>
              <a:rPr lang="en-US" sz="2400" dirty="0"/>
              <a:t>STUDENT NAME:</a:t>
            </a:r>
            <a:r>
              <a:rPr lang="en-IN" sz="2400" dirty="0" err="1"/>
              <a:t>B.Swathi</a:t>
            </a:r>
            <a:endParaRPr lang="en-US" sz="2400" dirty="0"/>
          </a:p>
          <a:p>
            <a:r>
              <a:rPr lang="en-US" sz="2400" dirty="0"/>
              <a:t>REGISTER NO:</a:t>
            </a:r>
            <a:r>
              <a:rPr lang="en-IN" sz="2400" dirty="0"/>
              <a:t>312217749</a:t>
            </a:r>
            <a:endParaRPr lang="en-US" sz="2400" dirty="0"/>
          </a:p>
          <a:p>
            <a:r>
              <a:rPr lang="en-US" sz="2400" dirty="0"/>
              <a:t>DEPARTMENT:</a:t>
            </a:r>
            <a:r>
              <a:rPr lang="en-IN" sz="2400" dirty="0" err="1"/>
              <a:t>B.Com</a:t>
            </a:r>
            <a:r>
              <a:rPr lang="en-IN" sz="2400" dirty="0"/>
              <a:t>(General)</a:t>
            </a:r>
            <a:endParaRPr lang="en-US" sz="2400" dirty="0"/>
          </a:p>
          <a:p>
            <a:r>
              <a:rPr lang="en-IN" sz="2400" dirty="0"/>
              <a:t>College: Government Arts And Science College ,</a:t>
            </a:r>
            <a:r>
              <a:rPr lang="en-IN" sz="2400" err="1"/>
              <a:t>Thu</a:t>
            </a:r>
            <a:r>
              <a:rPr lang="en-IN" sz="2400"/>
              <a:t>,chennai-19.</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998ADDC9-5C44-7287-5201-6A934B07A58F}"/>
              </a:ext>
            </a:extLst>
          </p:cNvPr>
          <p:cNvSpPr txBox="1"/>
          <p:nvPr/>
        </p:nvSpPr>
        <p:spPr>
          <a:xfrm rot="10800000" flipV="1">
            <a:off x="980796" y="2268216"/>
            <a:ext cx="6125766" cy="2585323"/>
          </a:xfrm>
          <a:prstGeom prst="rect">
            <a:avLst/>
          </a:prstGeom>
          <a:noFill/>
        </p:spPr>
        <p:txBody>
          <a:bodyPr wrap="square">
            <a:spAutoFit/>
          </a:bodyPr>
          <a:lstStyle/>
          <a:p>
            <a:r>
              <a:rPr lang="en-US" dirty="0"/>
              <a:t>Data </a:t>
            </a:r>
            <a:r>
              <a:rPr lang="en-US" dirty="0" err="1"/>
              <a:t>Collection:Gather</a:t>
            </a:r>
            <a:r>
              <a:rPr lang="en-US" dirty="0"/>
              <a:t> employee data such as demographics, job roles, performance metrics, and any other relevant </a:t>
            </a:r>
            <a:r>
              <a:rPr lang="en-US" dirty="0" err="1"/>
              <a:t>information.Data</a:t>
            </a:r>
            <a:r>
              <a:rPr lang="en-US" dirty="0"/>
              <a:t> </a:t>
            </a:r>
            <a:r>
              <a:rPr lang="en-US" dirty="0" err="1"/>
              <a:t>Organization:Import</a:t>
            </a:r>
            <a:r>
              <a:rPr lang="en-US" dirty="0"/>
              <a:t> the data into Excel and organize it into columns and rows. Each column should represent a different variable (e.g., employee ID, age, department, performance score), and each row should represent a different </a:t>
            </a:r>
            <a:r>
              <a:rPr lang="en-US" dirty="0" err="1"/>
              <a:t>employee.Data</a:t>
            </a:r>
            <a:r>
              <a:rPr lang="en-US" dirty="0"/>
              <a:t> </a:t>
            </a:r>
            <a:r>
              <a:rPr lang="en-US" dirty="0" err="1"/>
              <a:t>Cleaning:Remove</a:t>
            </a:r>
            <a:r>
              <a:rPr lang="en-US" dirty="0"/>
              <a:t> duplicates, handle missing values, and ensure that data is formatted consistently.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26DE3E39-CAA3-6424-D4C5-612830197FF9}"/>
              </a:ext>
            </a:extLst>
          </p:cNvPr>
          <p:cNvSpPr txBox="1"/>
          <p:nvPr/>
        </p:nvSpPr>
        <p:spPr>
          <a:xfrm>
            <a:off x="588169" y="2615673"/>
            <a:ext cx="6107906" cy="2308324"/>
          </a:xfrm>
          <a:prstGeom prst="rect">
            <a:avLst/>
          </a:prstGeom>
          <a:noFill/>
        </p:spPr>
        <p:txBody>
          <a:bodyPr wrap="square">
            <a:spAutoFit/>
          </a:bodyPr>
          <a:lstStyle/>
          <a:p>
            <a:r>
              <a:rPr lang="en-US" dirty="0"/>
              <a:t>Performance Insights: Identifying high and low performers, tracking progress over time, and assessing the impact of different factors on </a:t>
            </a:r>
            <a:r>
              <a:rPr lang="en-US" dirty="0" err="1"/>
              <a:t>performance.Attendance</a:t>
            </a:r>
            <a:r>
              <a:rPr lang="en-US" dirty="0"/>
              <a:t> Patterns: Analyzing attendance data to identify trends, such as frequent absences or patterns in employee </a:t>
            </a:r>
            <a:r>
              <a:rPr lang="en-US" dirty="0" err="1"/>
              <a:t>presence.Compensation</a:t>
            </a:r>
            <a:r>
              <a:rPr lang="en-US" dirty="0"/>
              <a:t> and Benefits Analysis: Evaluating salary distribution, benefits utilization, and compensation equity across different employee groups.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06B0C7A-0F71-A647-11AD-6572F138F4C3}"/>
              </a:ext>
            </a:extLst>
          </p:cNvPr>
          <p:cNvSpPr txBox="1"/>
          <p:nvPr/>
        </p:nvSpPr>
        <p:spPr>
          <a:xfrm>
            <a:off x="755332" y="2198191"/>
            <a:ext cx="6107906" cy="2031325"/>
          </a:xfrm>
          <a:prstGeom prst="rect">
            <a:avLst/>
          </a:prstGeom>
          <a:noFill/>
        </p:spPr>
        <p:txBody>
          <a:bodyPr wrap="square">
            <a:spAutoFit/>
          </a:bodyPr>
          <a:lstStyle/>
          <a:p>
            <a:r>
              <a:rPr lang="en-US" dirty="0"/>
              <a:t>Operational Efficiency: Assessing the effectiveness of different departments or teams and identifying areas for </a:t>
            </a:r>
            <a:r>
              <a:rPr lang="en-US" dirty="0" err="1"/>
              <a:t>improvement.Predictive</a:t>
            </a:r>
            <a:r>
              <a:rPr lang="en-US" dirty="0"/>
              <a:t> Analysis: Forecasting future trends based on historical data, such as predicting potential turnover rates or future staffing </a:t>
            </a:r>
            <a:r>
              <a:rPr lang="en-US" dirty="0" err="1"/>
              <a:t>needs.Training</a:t>
            </a:r>
            <a:r>
              <a:rPr lang="en-US" dirty="0"/>
              <a:t> Needs: Identifying areas where additional training or development might be required based on performance data.</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47675" y="2422228"/>
            <a:ext cx="12344400" cy="9179936"/>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a:latin typeface="Times New Roman" panose="02020603050405020304" pitchFamily="18" charset="0"/>
                <a:cs typeface="Times New Roman" panose="02020603050405020304" pitchFamily="18" charset="0"/>
              </a:rPr>
              <a:t>Set Up the DataCreate a table with the following basic columns to track employee details and performance metrics:Employee IDEmployee NameDepartmentRoleDate of JoiningThen, add columns for key performance indicators (KPIs) depending on the specific metrics your organization uses:Tasks CompletedQuality of WorkAttendancePunctualityFeedback ScoresSales (if applicable)Customer Satisfaction Score (if applicable)2. Input Employee DataManually or automatically input the data for each employee across the KPIs over a specific period (e.g., weekly, monthly, quarterly).</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rot="10800000" flipV="1">
            <a:off x="1596009" y="1626725"/>
            <a:ext cx="4195414"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007162" y="124093"/>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3465447" y="0"/>
            <a:ext cx="5029200" cy="7848302"/>
          </a:xfrm>
          <a:prstGeom prst="rect">
            <a:avLst/>
          </a:prstGeom>
          <a:noFill/>
        </p:spPr>
        <p:txBody>
          <a:bodyPr wrap="square" rtlCol="0">
            <a:spAutoFit/>
          </a:bodyPr>
          <a:lstStyle/>
          <a:p>
            <a:pPr algn="l"/>
            <a:r>
              <a:rPr lang="en-US" sz="2800" b="0" i="0">
                <a:solidFill>
                  <a:srgbClr val="0D0D0D"/>
                </a:solidFill>
                <a:effectLst/>
                <a:latin typeface="Times New Roman" panose="02020603050405020304" pitchFamily="18" charset="0"/>
                <a:cs typeface="Times New Roman" panose="02020603050405020304" pitchFamily="18" charset="0"/>
              </a:rPr>
              <a:t>Sample Agenda Involving an End UserIntroduction and ObjectivesOverview of the meeting or project goals.Emphasis on end-user needs and expectations.Understanding End-User RequirementsGather feedback from end users.Identify pain points or areas for improvement in the product/service.Development/Design FocusDiscuss how the product or service will be developed to meet end-user requirements.Prioritize features that directly impact the end-user experience.</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84AA0C95-1726-315E-896A-C97284457FC8}"/>
              </a:ext>
            </a:extLst>
          </p:cNvPr>
          <p:cNvSpPr txBox="1"/>
          <p:nvPr/>
        </p:nvSpPr>
        <p:spPr>
          <a:xfrm rot="10800000" flipV="1">
            <a:off x="893523" y="2391345"/>
            <a:ext cx="6248401" cy="1754326"/>
          </a:xfrm>
          <a:prstGeom prst="rect">
            <a:avLst/>
          </a:prstGeom>
          <a:noFill/>
        </p:spPr>
        <p:txBody>
          <a:bodyPr wrap="square">
            <a:spAutoFit/>
          </a:bodyPr>
          <a:lstStyle/>
          <a:p>
            <a:r>
              <a:rPr lang="en-US" dirty="0"/>
              <a:t>Objective: The goal of this analysis is to utilize Excel to analyze employee data and present the key insights in a PowerPoint presentation. The objective is to gain valuable insights into employee demographics, performance, and other metrics, helping the organization make data-driven decisions related to workforce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E84F6C3-2B8C-6B75-2DD7-18A9BB898F5E}"/>
              </a:ext>
            </a:extLst>
          </p:cNvPr>
          <p:cNvSpPr txBox="1"/>
          <p:nvPr/>
        </p:nvSpPr>
        <p:spPr>
          <a:xfrm>
            <a:off x="786110" y="2293143"/>
            <a:ext cx="6718102" cy="3693319"/>
          </a:xfrm>
          <a:prstGeom prst="rect">
            <a:avLst/>
          </a:prstGeom>
          <a:noFill/>
        </p:spPr>
        <p:txBody>
          <a:bodyPr wrap="square">
            <a:spAutoFit/>
          </a:bodyPr>
          <a:lstStyle/>
          <a:p>
            <a:r>
              <a:rPr lang="en-US" dirty="0"/>
              <a:t>A project overview in the context of an employee typically refers to a summary or high-level description of a specific project an employee is working on or has completed. This overview gives stakeholders or team members a quick understanding of the project's goals, scope, progress, and outcomes. It may </a:t>
            </a:r>
            <a:r>
              <a:rPr lang="en-US" dirty="0" err="1"/>
              <a:t>include:Project</a:t>
            </a:r>
            <a:r>
              <a:rPr lang="en-US" dirty="0"/>
              <a:t> Name: The title or name of the </a:t>
            </a:r>
            <a:r>
              <a:rPr lang="en-US" dirty="0" err="1"/>
              <a:t>project.Objective</a:t>
            </a:r>
            <a:r>
              <a:rPr lang="en-US" dirty="0"/>
              <a:t>: The main goal or purpose of the </a:t>
            </a:r>
            <a:r>
              <a:rPr lang="en-US" dirty="0" err="1"/>
              <a:t>project.Roles</a:t>
            </a:r>
            <a:r>
              <a:rPr lang="en-US" dirty="0"/>
              <a:t> and Responsibilities: The specific role the employee played in the project and their key </a:t>
            </a:r>
            <a:r>
              <a:rPr lang="en-US" dirty="0" err="1"/>
              <a:t>responsibilities.Timeline</a:t>
            </a:r>
            <a:r>
              <a:rPr lang="en-US" dirty="0"/>
              <a:t>: The start and end dates of the project or its </a:t>
            </a:r>
            <a:r>
              <a:rPr lang="en-US" dirty="0" err="1"/>
              <a:t>phases.Key</a:t>
            </a:r>
            <a:r>
              <a:rPr lang="en-US" dirty="0"/>
              <a:t> Deliverables: The major outputs or products of the </a:t>
            </a:r>
            <a:r>
              <a:rPr lang="en-US" dirty="0" err="1"/>
              <a:t>project.Challenges</a:t>
            </a:r>
            <a:r>
              <a:rPr lang="en-US" dirty="0"/>
              <a:t>: Any significant obstacles or issues encountered during the </a:t>
            </a:r>
            <a:r>
              <a:rPr lang="en-US" dirty="0" err="1"/>
              <a:t>project.Outcomes</a:t>
            </a:r>
            <a:r>
              <a:rPr lang="en-US" dirty="0"/>
              <a:t>/Results: The success metrics, completion status, and the impact of the </a:t>
            </a:r>
            <a:r>
              <a:rPr lang="en-US" dirty="0" err="1"/>
              <a:t>project.Team</a:t>
            </a:r>
            <a:r>
              <a:rPr lang="en-US" dirty="0"/>
              <a:t> Members: The people involved in the project (optional).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4875A823-5339-4C49-E5CC-08EE0D74A8BF}"/>
              </a:ext>
            </a:extLst>
          </p:cNvPr>
          <p:cNvSpPr txBox="1"/>
          <p:nvPr/>
        </p:nvSpPr>
        <p:spPr>
          <a:xfrm>
            <a:off x="699452" y="2577227"/>
            <a:ext cx="6107906" cy="2585323"/>
          </a:xfrm>
          <a:prstGeom prst="rect">
            <a:avLst/>
          </a:prstGeom>
          <a:noFill/>
        </p:spPr>
        <p:txBody>
          <a:bodyPr wrap="square">
            <a:spAutoFit/>
          </a:bodyPr>
          <a:lstStyle/>
          <a:p>
            <a:r>
              <a:rPr lang="en-US" dirty="0"/>
              <a:t>The end user is the individual or group that ultimately uses or benefits from a product, service, or system. In the context of software, an end user is the person who interacts with the application or system, even though they may not be involved in its creation, design, or maintenance. End users are typically the target audience for whom the product is designed, and their feedback often helps shape future versions or </a:t>
            </a:r>
            <a:r>
              <a:rPr lang="en-US" dirty="0" err="1"/>
              <a:t>updates.For</a:t>
            </a:r>
            <a:r>
              <a:rPr lang="en-US" dirty="0"/>
              <a:t> </a:t>
            </a:r>
            <a:r>
              <a:rPr lang="en-US" dirty="0" err="1"/>
              <a:t>example:In</a:t>
            </a:r>
            <a:r>
              <a:rPr lang="en-US" dirty="0"/>
              <a:t> a company, employees using a new internal HR system are the end user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FF91DF2B-A575-2EF2-2AE9-A1B3A02FF9C8}"/>
              </a:ext>
            </a:extLst>
          </p:cNvPr>
          <p:cNvSpPr txBox="1"/>
          <p:nvPr/>
        </p:nvSpPr>
        <p:spPr>
          <a:xfrm>
            <a:off x="3245644" y="2194322"/>
            <a:ext cx="6107906" cy="2862322"/>
          </a:xfrm>
          <a:prstGeom prst="rect">
            <a:avLst/>
          </a:prstGeom>
          <a:noFill/>
        </p:spPr>
        <p:txBody>
          <a:bodyPr wrap="square">
            <a:spAutoFit/>
          </a:bodyPr>
          <a:lstStyle/>
          <a:p>
            <a:r>
              <a:rPr lang="en-US" dirty="0"/>
              <a:t>Increased Employee </a:t>
            </a:r>
            <a:r>
              <a:rPr lang="en-US" dirty="0" err="1"/>
              <a:t>Engagement:Value</a:t>
            </a:r>
            <a:r>
              <a:rPr lang="en-US" dirty="0"/>
              <a:t>: Empowers employees by providing them with a platform to share feedback, voice concerns, and engage in goal-setting, creating a culture of transparency and </a:t>
            </a:r>
            <a:r>
              <a:rPr lang="en-US" dirty="0" err="1"/>
              <a:t>inclusion.Impact</a:t>
            </a:r>
            <a:r>
              <a:rPr lang="en-US" dirty="0"/>
              <a:t>: Leads to higher employee satisfaction, retention, and </a:t>
            </a:r>
            <a:r>
              <a:rPr lang="en-US" dirty="0" err="1"/>
              <a:t>performance.Streamlined</a:t>
            </a:r>
            <a:r>
              <a:rPr lang="en-US" dirty="0"/>
              <a:t> </a:t>
            </a:r>
            <a:r>
              <a:rPr lang="en-US" dirty="0" err="1"/>
              <a:t>Communication:Value</a:t>
            </a:r>
            <a:r>
              <a:rPr lang="en-US" dirty="0"/>
              <a:t>: Offers seamless communication tools that break down departmental silos and enable collaboration across </a:t>
            </a:r>
            <a:r>
              <a:rPr lang="en-US" dirty="0" err="1"/>
              <a:t>teams.Impact</a:t>
            </a:r>
            <a:r>
              <a:rPr lang="en-US" dirty="0"/>
              <a:t>: Reduces communication delays, promotes team synergy, and improves the overall decision-making process.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408158F3-01E5-A73B-A0BC-A152D9A0FADF}"/>
              </a:ext>
            </a:extLst>
          </p:cNvPr>
          <p:cNvSpPr txBox="1"/>
          <p:nvPr/>
        </p:nvSpPr>
        <p:spPr>
          <a:xfrm>
            <a:off x="1250156" y="2006768"/>
            <a:ext cx="7911703" cy="2308324"/>
          </a:xfrm>
          <a:prstGeom prst="rect">
            <a:avLst/>
          </a:prstGeom>
          <a:noFill/>
        </p:spPr>
        <p:txBody>
          <a:bodyPr wrap="square">
            <a:spAutoFit/>
          </a:bodyPr>
          <a:lstStyle/>
          <a:p>
            <a:r>
              <a:rPr lang="en-US" dirty="0"/>
              <a:t>Employee ID: A unique identifier for each </a:t>
            </a:r>
            <a:r>
              <a:rPr lang="en-US" dirty="0" err="1"/>
              <a:t>employee.Full</a:t>
            </a:r>
            <a:r>
              <a:rPr lang="en-US" dirty="0"/>
              <a:t> Name: The first and last name of the </a:t>
            </a:r>
            <a:r>
              <a:rPr lang="en-US" dirty="0" err="1"/>
              <a:t>employee.Gender</a:t>
            </a:r>
            <a:r>
              <a:rPr lang="en-US" dirty="0"/>
              <a:t>: Gender of the employee (Male/Female/Other).Date of Birth: Employee's </a:t>
            </a:r>
            <a:r>
              <a:rPr lang="en-US" dirty="0" err="1"/>
              <a:t>birthdate.Age</a:t>
            </a:r>
            <a:r>
              <a:rPr lang="en-US" dirty="0"/>
              <a:t>: Derived from the date of </a:t>
            </a:r>
            <a:r>
              <a:rPr lang="en-US" dirty="0" err="1"/>
              <a:t>birth.Department</a:t>
            </a:r>
            <a:r>
              <a:rPr lang="en-US" dirty="0"/>
              <a:t>: The department where the employee works (e.g., HR, Sales, IT).Job Title: The position or role the employee </a:t>
            </a:r>
            <a:r>
              <a:rPr lang="en-US" dirty="0" err="1"/>
              <a:t>holds.Hire</a:t>
            </a:r>
            <a:r>
              <a:rPr lang="en-US" dirty="0"/>
              <a:t> Date: The date the employee started working at the </a:t>
            </a:r>
            <a:r>
              <a:rPr lang="en-US" dirty="0" err="1"/>
              <a:t>company.Years</a:t>
            </a:r>
            <a:r>
              <a:rPr lang="en-US" dirty="0"/>
              <a:t> of Service: The number of years the employee has been with the company (derived from hire date).Salary: The employee's salary or wage.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D03F5AD-3EB6-EABB-EAB6-80F9004749D3}"/>
              </a:ext>
            </a:extLst>
          </p:cNvPr>
          <p:cNvSpPr txBox="1"/>
          <p:nvPr/>
        </p:nvSpPr>
        <p:spPr>
          <a:xfrm>
            <a:off x="3053953" y="2837765"/>
            <a:ext cx="6107906" cy="1200329"/>
          </a:xfrm>
          <a:prstGeom prst="rect">
            <a:avLst/>
          </a:prstGeom>
          <a:noFill/>
        </p:spPr>
        <p:txBody>
          <a:bodyPr wrap="square">
            <a:spAutoFit/>
          </a:bodyPr>
          <a:lstStyle/>
          <a:p>
            <a:r>
              <a:rPr lang="en-US" dirty="0"/>
              <a:t>For employee data analysis using Excel, the "wow" factor often lies in features or capabilities that make the analysis more powerful, efficient, or insightful. Here are some ways to make your solution stand out: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swathibswathib408@gmail.com</cp:lastModifiedBy>
  <cp:revision>24</cp:revision>
  <dcterms:created xsi:type="dcterms:W3CDTF">2024-03-29T15:07:22Z</dcterms:created>
  <dcterms:modified xsi:type="dcterms:W3CDTF">2024-09-10T08:47:34Z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