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3" r:id="rId8"/>
    <p:sldId id="264" r:id="rId9"/>
    <p:sldId id="265" r:id="rId10"/>
    <p:sldId id="262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1CB49-5100-4198-AEDC-B26B719CC18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333C3D-6902-4038-9881-D02BF510B3F2}">
      <dgm:prSet phldrT="[Text]"/>
      <dgm:spPr/>
      <dgm:t>
        <a:bodyPr/>
        <a:lstStyle/>
        <a:p>
          <a:r>
            <a:rPr lang="en-IN" dirty="0"/>
            <a:t>All </a:t>
          </a:r>
          <a:r>
            <a:rPr lang="en-IN" dirty="0" err="1"/>
            <a:t>itemsets</a:t>
          </a:r>
          <a:endParaRPr lang="en-IN" dirty="0"/>
        </a:p>
      </dgm:t>
    </dgm:pt>
    <dgm:pt modelId="{6D597E60-0988-4140-B240-D2778D3F40E2}" type="parTrans" cxnId="{3DC15D8D-0230-432C-9432-52AE9563AC2D}">
      <dgm:prSet/>
      <dgm:spPr/>
      <dgm:t>
        <a:bodyPr/>
        <a:lstStyle/>
        <a:p>
          <a:endParaRPr lang="en-IN"/>
        </a:p>
      </dgm:t>
    </dgm:pt>
    <dgm:pt modelId="{2A66E690-87A6-4445-92A5-CEBE578EFCB4}" type="sibTrans" cxnId="{3DC15D8D-0230-432C-9432-52AE9563AC2D}">
      <dgm:prSet/>
      <dgm:spPr/>
      <dgm:t>
        <a:bodyPr/>
        <a:lstStyle/>
        <a:p>
          <a:endParaRPr lang="en-IN"/>
        </a:p>
      </dgm:t>
    </dgm:pt>
    <dgm:pt modelId="{3B58497B-430B-4AF1-92C0-3B5C2F58645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/>
            <a:t>Frequent </a:t>
          </a:r>
          <a:r>
            <a:rPr lang="en-IN" dirty="0" err="1"/>
            <a:t>itemsets</a:t>
          </a:r>
          <a:endParaRPr lang="en-IN" dirty="0"/>
        </a:p>
        <a:p>
          <a:r>
            <a:rPr lang="en-IN" dirty="0"/>
            <a:t>(sup &gt; </a:t>
          </a:r>
          <a:r>
            <a:rPr lang="en-IN" dirty="0" err="1"/>
            <a:t>minsup</a:t>
          </a:r>
          <a:r>
            <a:rPr lang="en-IN" dirty="0"/>
            <a:t>)</a:t>
          </a:r>
        </a:p>
      </dgm:t>
    </dgm:pt>
    <dgm:pt modelId="{8CA9A743-0C77-40BE-9F4A-78C9DCF83574}" type="parTrans" cxnId="{F0DEF2AA-493B-4F2A-9247-DA1E326EBF5F}">
      <dgm:prSet/>
      <dgm:spPr/>
      <dgm:t>
        <a:bodyPr/>
        <a:lstStyle/>
        <a:p>
          <a:endParaRPr lang="en-IN"/>
        </a:p>
      </dgm:t>
    </dgm:pt>
    <dgm:pt modelId="{937A68CE-678A-48CC-9EB2-163C53699A01}" type="sibTrans" cxnId="{F0DEF2AA-493B-4F2A-9247-DA1E326EBF5F}">
      <dgm:prSet/>
      <dgm:spPr/>
      <dgm:t>
        <a:bodyPr/>
        <a:lstStyle/>
        <a:p>
          <a:endParaRPr lang="en-IN"/>
        </a:p>
      </dgm:t>
    </dgm:pt>
    <dgm:pt modelId="{72BEFA12-B71E-4220-84CE-D8BA1B895DCC}" type="pres">
      <dgm:prSet presAssocID="{FB41CB49-5100-4198-AEDC-B26B719CC180}" presName="Name0" presStyleCnt="0">
        <dgm:presLayoutVars>
          <dgm:chMax val="7"/>
          <dgm:resizeHandles val="exact"/>
        </dgm:presLayoutVars>
      </dgm:prSet>
      <dgm:spPr/>
    </dgm:pt>
    <dgm:pt modelId="{1DD9E66C-5686-4BB4-920B-12700CFCD0D4}" type="pres">
      <dgm:prSet presAssocID="{FB41CB49-5100-4198-AEDC-B26B719CC180}" presName="comp1" presStyleCnt="0"/>
      <dgm:spPr/>
    </dgm:pt>
    <dgm:pt modelId="{DA448FB0-F8C5-4916-978C-EDB57EAC0ECA}" type="pres">
      <dgm:prSet presAssocID="{FB41CB49-5100-4198-AEDC-B26B719CC180}" presName="circle1" presStyleLbl="node1" presStyleIdx="0" presStyleCnt="2"/>
      <dgm:spPr/>
    </dgm:pt>
    <dgm:pt modelId="{1AE6A52E-1784-4BDC-B3C0-B706AB5054C1}" type="pres">
      <dgm:prSet presAssocID="{FB41CB49-5100-4198-AEDC-B26B719CC180}" presName="c1text" presStyleLbl="node1" presStyleIdx="0" presStyleCnt="2">
        <dgm:presLayoutVars>
          <dgm:bulletEnabled val="1"/>
        </dgm:presLayoutVars>
      </dgm:prSet>
      <dgm:spPr/>
    </dgm:pt>
    <dgm:pt modelId="{8CC0FBE5-B1E4-460C-A0E2-B7BD8D8A02EE}" type="pres">
      <dgm:prSet presAssocID="{FB41CB49-5100-4198-AEDC-B26B719CC180}" presName="comp2" presStyleCnt="0"/>
      <dgm:spPr/>
    </dgm:pt>
    <dgm:pt modelId="{0ACF28D4-C984-4322-88E7-02356B98A837}" type="pres">
      <dgm:prSet presAssocID="{FB41CB49-5100-4198-AEDC-B26B719CC180}" presName="circle2" presStyleLbl="node1" presStyleIdx="1" presStyleCnt="2" custScaleX="100169" custScaleY="95393" custLinFactNeighborY="6650"/>
      <dgm:spPr/>
    </dgm:pt>
    <dgm:pt modelId="{2760372D-45F4-4981-8C49-1494C02C1837}" type="pres">
      <dgm:prSet presAssocID="{FB41CB49-5100-4198-AEDC-B26B719CC180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C2CC21A-4B5E-4C18-8B71-8E4F3A08AC13}" type="presOf" srcId="{DF333C3D-6902-4038-9881-D02BF510B3F2}" destId="{DA448FB0-F8C5-4916-978C-EDB57EAC0ECA}" srcOrd="0" destOrd="0" presId="urn:microsoft.com/office/officeart/2005/8/layout/venn2"/>
    <dgm:cxn modelId="{A0696023-FDC7-49CF-958B-F6C15B601766}" type="presOf" srcId="{3B58497B-430B-4AF1-92C0-3B5C2F586451}" destId="{0ACF28D4-C984-4322-88E7-02356B98A837}" srcOrd="0" destOrd="0" presId="urn:microsoft.com/office/officeart/2005/8/layout/venn2"/>
    <dgm:cxn modelId="{DB48F150-95A1-4A64-85C6-6CD1DAD2C48A}" type="presOf" srcId="{3B58497B-430B-4AF1-92C0-3B5C2F586451}" destId="{2760372D-45F4-4981-8C49-1494C02C1837}" srcOrd="1" destOrd="0" presId="urn:microsoft.com/office/officeart/2005/8/layout/venn2"/>
    <dgm:cxn modelId="{3DC15D8D-0230-432C-9432-52AE9563AC2D}" srcId="{FB41CB49-5100-4198-AEDC-B26B719CC180}" destId="{DF333C3D-6902-4038-9881-D02BF510B3F2}" srcOrd="0" destOrd="0" parTransId="{6D597E60-0988-4140-B240-D2778D3F40E2}" sibTransId="{2A66E690-87A6-4445-92A5-CEBE578EFCB4}"/>
    <dgm:cxn modelId="{F0DEF2AA-493B-4F2A-9247-DA1E326EBF5F}" srcId="{FB41CB49-5100-4198-AEDC-B26B719CC180}" destId="{3B58497B-430B-4AF1-92C0-3B5C2F586451}" srcOrd="1" destOrd="0" parTransId="{8CA9A743-0C77-40BE-9F4A-78C9DCF83574}" sibTransId="{937A68CE-678A-48CC-9EB2-163C53699A01}"/>
    <dgm:cxn modelId="{197A08EE-4C68-452B-A088-E3B7108AF3B3}" type="presOf" srcId="{DF333C3D-6902-4038-9881-D02BF510B3F2}" destId="{1AE6A52E-1784-4BDC-B3C0-B706AB5054C1}" srcOrd="1" destOrd="0" presId="urn:microsoft.com/office/officeart/2005/8/layout/venn2"/>
    <dgm:cxn modelId="{D411A3FD-D18F-4777-93E3-A59DD851D766}" type="presOf" srcId="{FB41CB49-5100-4198-AEDC-B26B719CC180}" destId="{72BEFA12-B71E-4220-84CE-D8BA1B895DCC}" srcOrd="0" destOrd="0" presId="urn:microsoft.com/office/officeart/2005/8/layout/venn2"/>
    <dgm:cxn modelId="{628D2B83-E732-421C-AC00-37269403CBF7}" type="presParOf" srcId="{72BEFA12-B71E-4220-84CE-D8BA1B895DCC}" destId="{1DD9E66C-5686-4BB4-920B-12700CFCD0D4}" srcOrd="0" destOrd="0" presId="urn:microsoft.com/office/officeart/2005/8/layout/venn2"/>
    <dgm:cxn modelId="{3C0A85A7-B8F7-4765-8140-54F1FFE277CB}" type="presParOf" srcId="{1DD9E66C-5686-4BB4-920B-12700CFCD0D4}" destId="{DA448FB0-F8C5-4916-978C-EDB57EAC0ECA}" srcOrd="0" destOrd="0" presId="urn:microsoft.com/office/officeart/2005/8/layout/venn2"/>
    <dgm:cxn modelId="{5A393B24-0377-469E-9213-265219EF4C75}" type="presParOf" srcId="{1DD9E66C-5686-4BB4-920B-12700CFCD0D4}" destId="{1AE6A52E-1784-4BDC-B3C0-B706AB5054C1}" srcOrd="1" destOrd="0" presId="urn:microsoft.com/office/officeart/2005/8/layout/venn2"/>
    <dgm:cxn modelId="{C8634359-4DC8-449A-A149-E1DCC3E8BE82}" type="presParOf" srcId="{72BEFA12-B71E-4220-84CE-D8BA1B895DCC}" destId="{8CC0FBE5-B1E4-460C-A0E2-B7BD8D8A02EE}" srcOrd="1" destOrd="0" presId="urn:microsoft.com/office/officeart/2005/8/layout/venn2"/>
    <dgm:cxn modelId="{19C42245-6FFA-40A8-8494-2689E3E0CC36}" type="presParOf" srcId="{8CC0FBE5-B1E4-460C-A0E2-B7BD8D8A02EE}" destId="{0ACF28D4-C984-4322-88E7-02356B98A837}" srcOrd="0" destOrd="0" presId="urn:microsoft.com/office/officeart/2005/8/layout/venn2"/>
    <dgm:cxn modelId="{7BAD8EB8-A312-4314-9C2E-CCB74AA2A5A1}" type="presParOf" srcId="{8CC0FBE5-B1E4-460C-A0E2-B7BD8D8A02EE}" destId="{2760372D-45F4-4981-8C49-1494C02C183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48FB0-F8C5-4916-978C-EDB57EAC0ECA}">
      <dsp:nvSpPr>
        <dsp:cNvPr id="0" name=""/>
        <dsp:cNvSpPr/>
      </dsp:nvSpPr>
      <dsp:spPr>
        <a:xfrm>
          <a:off x="1144656" y="0"/>
          <a:ext cx="3263348" cy="3263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All </a:t>
          </a:r>
          <a:r>
            <a:rPr lang="en-IN" sz="1800" kern="1200" dirty="0" err="1"/>
            <a:t>itemsets</a:t>
          </a:r>
          <a:endParaRPr lang="en-IN" sz="1800" kern="1200" dirty="0"/>
        </a:p>
      </dsp:txBody>
      <dsp:txXfrm>
        <a:off x="1919701" y="244751"/>
        <a:ext cx="1713257" cy="554769"/>
      </dsp:txXfrm>
    </dsp:sp>
    <dsp:sp modelId="{0ACF28D4-C984-4322-88E7-02356B98A837}">
      <dsp:nvSpPr>
        <dsp:cNvPr id="0" name=""/>
        <dsp:cNvSpPr/>
      </dsp:nvSpPr>
      <dsp:spPr>
        <a:xfrm>
          <a:off x="1550506" y="928593"/>
          <a:ext cx="2451647" cy="2334754"/>
        </a:xfrm>
        <a:prstGeom prst="ellipse">
          <a:avLst/>
        </a:prstGeom>
        <a:solidFill>
          <a:schemeClr val="accent5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Frequent </a:t>
          </a:r>
          <a:r>
            <a:rPr lang="en-IN" sz="1800" kern="1200" dirty="0" err="1"/>
            <a:t>itemsets</a:t>
          </a:r>
          <a:endParaRPr lang="en-I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(sup &gt; </a:t>
          </a:r>
          <a:r>
            <a:rPr lang="en-IN" sz="1800" kern="1200" dirty="0" err="1"/>
            <a:t>minsup</a:t>
          </a:r>
          <a:r>
            <a:rPr lang="en-IN" sz="1800" kern="1200" dirty="0"/>
            <a:t>)</a:t>
          </a:r>
        </a:p>
      </dsp:txBody>
      <dsp:txXfrm>
        <a:off x="1909542" y="1512282"/>
        <a:ext cx="1733576" cy="1167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3BC4-9CB5-481A-BF3E-EF506DB0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27419"/>
            <a:ext cx="9440034" cy="1828801"/>
          </a:xfrm>
        </p:spPr>
        <p:txBody>
          <a:bodyPr>
            <a:noAutofit/>
          </a:bodyPr>
          <a:lstStyle/>
          <a:p>
            <a:r>
              <a:rPr lang="en-IN" sz="7200" dirty="0"/>
              <a:t>Association Rule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9D5B8-03CE-4775-B868-C7479D4F7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841" y="5167575"/>
            <a:ext cx="3824159" cy="1049867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By</a:t>
            </a:r>
            <a:endParaRPr lang="en-IN" sz="2800" dirty="0"/>
          </a:p>
          <a:p>
            <a:pPr algn="l"/>
            <a:r>
              <a:rPr lang="en-IN" sz="2800" dirty="0"/>
              <a:t>Swathi N </a:t>
            </a:r>
            <a:r>
              <a:rPr lang="en-IN" sz="2800" dirty="0" err="1"/>
              <a:t>Shayana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7212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8D3B-2B5C-4ECF-8DA2-6F25D38A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Step 3: Compute 3-item itemset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70FF5E-1351-4F55-9EBE-3241DC913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389018"/>
              </p:ext>
            </p:extLst>
          </p:nvPr>
        </p:nvGraphicFramePr>
        <p:xfrm>
          <a:off x="1019812" y="1877735"/>
          <a:ext cx="6175512" cy="26545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7756">
                  <a:extLst>
                    <a:ext uri="{9D8B030D-6E8A-4147-A177-3AD203B41FA5}">
                      <a16:colId xmlns:a16="http://schemas.microsoft.com/office/drawing/2014/main" val="3938894444"/>
                    </a:ext>
                  </a:extLst>
                </a:gridCol>
                <a:gridCol w="3087756">
                  <a:extLst>
                    <a:ext uri="{9D8B030D-6E8A-4147-A177-3AD203B41FA5}">
                      <a16:colId xmlns:a16="http://schemas.microsoft.com/office/drawing/2014/main" val="833217220"/>
                    </a:ext>
                  </a:extLst>
                </a:gridCol>
              </a:tblGrid>
              <a:tr h="66362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3-itemsets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90735"/>
                  </a:ext>
                </a:extLst>
              </a:tr>
              <a:tr h="66362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Milk , Bread , Butter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3290"/>
                  </a:ext>
                </a:extLst>
              </a:tr>
              <a:tr h="66362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Milk , Bread , Cookies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5409887"/>
                  </a:ext>
                </a:extLst>
              </a:tr>
              <a:tr h="66362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Bread , Butter , Cookies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8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62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2E4-049A-41BC-9308-C4BB7F68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32" y="397566"/>
            <a:ext cx="9992744" cy="139147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Remove all the infrequent items i.e. whose </a:t>
            </a:r>
            <a:br>
              <a:rPr lang="en-IN" sz="3200" dirty="0"/>
            </a:br>
            <a:r>
              <a:rPr lang="en-IN" sz="3200" dirty="0"/>
              <a:t>            Support &lt; Minimum Support</a:t>
            </a:r>
            <a:endParaRPr lang="en-IN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F418FC-ABFD-4419-88F6-1D9CD4E0A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912306"/>
              </p:ext>
            </p:extLst>
          </p:nvPr>
        </p:nvGraphicFramePr>
        <p:xfrm>
          <a:off x="2451045" y="3240155"/>
          <a:ext cx="4970172" cy="1371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5086">
                  <a:extLst>
                    <a:ext uri="{9D8B030D-6E8A-4147-A177-3AD203B41FA5}">
                      <a16:colId xmlns:a16="http://schemas.microsoft.com/office/drawing/2014/main" val="1931947013"/>
                    </a:ext>
                  </a:extLst>
                </a:gridCol>
                <a:gridCol w="2485086">
                  <a:extLst>
                    <a:ext uri="{9D8B030D-6E8A-4147-A177-3AD203B41FA5}">
                      <a16:colId xmlns:a16="http://schemas.microsoft.com/office/drawing/2014/main" val="863549567"/>
                    </a:ext>
                  </a:extLst>
                </a:gridCol>
              </a:tblGrid>
              <a:tr h="68580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Frequent 3-temsets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5600"/>
                  </a:ext>
                </a:extLst>
              </a:tr>
              <a:tr h="68580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Milk , Bread 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805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DEA6-DBCA-45DA-B037-E50F99574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84" y="2360543"/>
            <a:ext cx="9992744" cy="84317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Generated Frequent itemset from Step 3</a:t>
            </a:r>
          </a:p>
        </p:txBody>
      </p:sp>
    </p:spTree>
    <p:extLst>
      <p:ext uri="{BB962C8B-B14F-4D97-AF65-F5344CB8AC3E}">
        <p14:creationId xmlns:p14="http://schemas.microsoft.com/office/powerpoint/2010/main" val="408705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4394-FD18-47AE-86E1-409AF34B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Creating Association Rules  ( X -&gt; Y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6E29-68AA-487A-ACF2-76541B88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{ Milk , Bread } -&gt; Butter     [ S = 50% , C = 86% ]</a:t>
            </a:r>
          </a:p>
          <a:p>
            <a:pPr marL="36900" indent="0">
              <a:buNone/>
            </a:pPr>
            <a:r>
              <a:rPr lang="en-IN" sz="3200" dirty="0"/>
              <a:t>                       Support       =  6/12  = 50%</a:t>
            </a:r>
          </a:p>
          <a:p>
            <a:pPr marL="36900" indent="0">
              <a:buNone/>
            </a:pPr>
            <a:r>
              <a:rPr lang="en-IN" sz="3200" dirty="0"/>
              <a:t>                       Confidence =  6/7    = 86%</a:t>
            </a:r>
          </a:p>
          <a:p>
            <a:pPr marL="36900" indent="0">
              <a:buNone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{ Bread , Butter } -&gt; Milk     [ S = 50% , C = 67% ]</a:t>
            </a:r>
          </a:p>
          <a:p>
            <a:pPr marL="36900" indent="0">
              <a:buNone/>
            </a:pPr>
            <a:r>
              <a:rPr lang="en-IN" sz="3200" dirty="0"/>
              <a:t>                      Support       =  6/12  = 50%</a:t>
            </a:r>
          </a:p>
          <a:p>
            <a:pPr marL="36900" indent="0">
              <a:buNone/>
            </a:pPr>
            <a:r>
              <a:rPr lang="en-IN" sz="3200" dirty="0"/>
              <a:t>                      Confidence =  6/9    = 67%</a:t>
            </a:r>
          </a:p>
          <a:p>
            <a:pPr marL="3690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4374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F085-560E-4E81-9EAF-BBC973C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353762" cy="193481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{ Bread , Butter } -&gt; Milk     [ S = 50% , C = 67% ]</a:t>
            </a:r>
            <a:br>
              <a:rPr lang="en-IN" sz="3200" dirty="0"/>
            </a:br>
            <a:r>
              <a:rPr lang="en-IN" sz="3200" dirty="0"/>
              <a:t>                 Support       =  6/12  = 50%</a:t>
            </a:r>
            <a:br>
              <a:rPr lang="en-IN" sz="3200" dirty="0"/>
            </a:br>
            <a:r>
              <a:rPr lang="en-IN" sz="3200" dirty="0"/>
              <a:t>                 Confidence =  6/9    = 67%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D67B-D89F-43F1-B7AC-58A2367F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78" y="2875722"/>
            <a:ext cx="10353762" cy="3790121"/>
          </a:xfrm>
        </p:spPr>
        <p:txBody>
          <a:bodyPr/>
          <a:lstStyle/>
          <a:p>
            <a:pPr marL="36900" indent="0">
              <a:buNone/>
            </a:pPr>
            <a:r>
              <a:rPr lang="en-IN" sz="4400" dirty="0"/>
              <a:t>  Conclusion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The number of association rules depends upon business need.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Implementing every rule in business will require some cost and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The strongest of rules, with the higher support and confidence rates will be considered most of the times.</a:t>
            </a:r>
          </a:p>
        </p:txBody>
      </p:sp>
    </p:spTree>
    <p:extLst>
      <p:ext uri="{BB962C8B-B14F-4D97-AF65-F5344CB8AC3E}">
        <p14:creationId xmlns:p14="http://schemas.microsoft.com/office/powerpoint/2010/main" val="221702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E537-FF35-4EDF-BA81-DB574A01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72" y="1646583"/>
            <a:ext cx="10809055" cy="3564834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778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200C-40D7-404C-99EB-5EA543DE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E23D-05C1-4C66-B160-782CF66C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What are association rules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do they help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many association rules should be used?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Business applications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285159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8701-985B-469B-9D1E-428630C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Representing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AEDF-8D0E-4EBF-98B9-E8971EF1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29000"/>
            <a:ext cx="3870240" cy="236220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sz="4000" dirty="0"/>
              <a:t>Terminologies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Frequent itemset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Confidence</a:t>
            </a:r>
          </a:p>
          <a:p>
            <a:pPr marL="36900" indent="0">
              <a:buNone/>
            </a:pP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FFFE1-91D9-4746-8874-4780A72C5FA8}"/>
              </a:ext>
            </a:extLst>
          </p:cNvPr>
          <p:cNvSpPr/>
          <p:nvPr/>
        </p:nvSpPr>
        <p:spPr>
          <a:xfrm>
            <a:off x="4161183" y="1699319"/>
            <a:ext cx="3511826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X -&gt; Y [S% , C%]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64F2A4B-3598-448F-ABBE-38DFEAA3B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684058"/>
              </p:ext>
            </p:extLst>
          </p:nvPr>
        </p:nvGraphicFramePr>
        <p:xfrm>
          <a:off x="5274365" y="3429000"/>
          <a:ext cx="5552661" cy="326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6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C5C5-1F6E-4709-B368-B4732D77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69" y="3551582"/>
            <a:ext cx="9437948" cy="94396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Algorithms for Association Rules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6767-C7D4-4D47-AE5A-8FDE8971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69" y="347741"/>
            <a:ext cx="9729496" cy="30812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Support ({X}-&gt;{Y})   =   </a:t>
            </a:r>
            <a:r>
              <a:rPr lang="en-IN" sz="2400" u="sng" dirty="0"/>
              <a:t>Transactions containing both X and Y</a:t>
            </a:r>
          </a:p>
          <a:p>
            <a:pPr marL="36900" indent="0" algn="ctr">
              <a:buNone/>
            </a:pPr>
            <a:r>
              <a:rPr lang="en-IN" sz="2400" dirty="0"/>
              <a:t>                                 Total number of Transactions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Confidence ({X}-&gt;{Y})   =   </a:t>
            </a:r>
            <a:r>
              <a:rPr lang="en-IN" sz="2400" u="sng" dirty="0"/>
              <a:t>Transactions containing both X and Y</a:t>
            </a:r>
          </a:p>
          <a:p>
            <a:pPr marL="36900" indent="0" algn="ctr">
              <a:buNone/>
            </a:pPr>
            <a:r>
              <a:rPr lang="en-IN" sz="2400" dirty="0"/>
              <a:t>                                         Transaction containing 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77130-B4C9-4B55-9421-03900F6D9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1269" y="4717774"/>
            <a:ext cx="3706889" cy="168646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dirty="0" err="1"/>
              <a:t>Apriori</a:t>
            </a:r>
            <a:endParaRPr lang="en-I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/>
              <a:t>Eclat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/>
              <a:t>FP growth</a:t>
            </a: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506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A86-81B5-4311-B220-76191064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86" y="397565"/>
            <a:ext cx="5208709" cy="727434"/>
          </a:xfrm>
        </p:spPr>
        <p:txBody>
          <a:bodyPr>
            <a:normAutofit/>
          </a:bodyPr>
          <a:lstStyle/>
          <a:p>
            <a:r>
              <a:rPr lang="en-IN" sz="4000" dirty="0"/>
              <a:t>Transaction list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3C56E0-FE46-487E-B4A4-10C1ACC04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447490"/>
              </p:ext>
            </p:extLst>
          </p:nvPr>
        </p:nvGraphicFramePr>
        <p:xfrm>
          <a:off x="715944" y="1484243"/>
          <a:ext cx="6612507" cy="481053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9755">
                  <a:extLst>
                    <a:ext uri="{9D8B030D-6E8A-4147-A177-3AD203B41FA5}">
                      <a16:colId xmlns:a16="http://schemas.microsoft.com/office/drawing/2014/main" val="4022828325"/>
                    </a:ext>
                  </a:extLst>
                </a:gridCol>
                <a:gridCol w="1476011">
                  <a:extLst>
                    <a:ext uri="{9D8B030D-6E8A-4147-A177-3AD203B41FA5}">
                      <a16:colId xmlns:a16="http://schemas.microsoft.com/office/drawing/2014/main" val="4186125941"/>
                    </a:ext>
                  </a:extLst>
                </a:gridCol>
                <a:gridCol w="1394011">
                  <a:extLst>
                    <a:ext uri="{9D8B030D-6E8A-4147-A177-3AD203B41FA5}">
                      <a16:colId xmlns:a16="http://schemas.microsoft.com/office/drawing/2014/main" val="3072887129"/>
                    </a:ext>
                  </a:extLst>
                </a:gridCol>
                <a:gridCol w="1390229">
                  <a:extLst>
                    <a:ext uri="{9D8B030D-6E8A-4147-A177-3AD203B41FA5}">
                      <a16:colId xmlns:a16="http://schemas.microsoft.com/office/drawing/2014/main" val="3518564599"/>
                    </a:ext>
                  </a:extLst>
                </a:gridCol>
                <a:gridCol w="1322501">
                  <a:extLst>
                    <a:ext uri="{9D8B030D-6E8A-4147-A177-3AD203B41FA5}">
                      <a16:colId xmlns:a16="http://schemas.microsoft.com/office/drawing/2014/main" val="2985681169"/>
                    </a:ext>
                  </a:extLst>
                </a:gridCol>
              </a:tblGrid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47696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Ketchup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54189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17965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78312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48791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Cookies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14957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70039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75820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Cookies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07434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77318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5412"/>
                  </a:ext>
                </a:extLst>
              </a:tr>
              <a:tr h="400878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Ketchup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1059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D62FF-8359-4134-9811-9A6869AC1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0601" y="2569486"/>
            <a:ext cx="3706889" cy="193294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Given: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Support = 33%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Confidence = 50%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208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8D3B-2B5C-4ECF-8DA2-6F25D38A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Step 1: Compute 1-item itemset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70FF5E-1351-4F55-9EBE-3241DC9134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9812" y="1877736"/>
          <a:ext cx="6175512" cy="3939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7756">
                  <a:extLst>
                    <a:ext uri="{9D8B030D-6E8A-4147-A177-3AD203B41FA5}">
                      <a16:colId xmlns:a16="http://schemas.microsoft.com/office/drawing/2014/main" val="3938894444"/>
                    </a:ext>
                  </a:extLst>
                </a:gridCol>
                <a:gridCol w="3087756">
                  <a:extLst>
                    <a:ext uri="{9D8B030D-6E8A-4147-A177-3AD203B41FA5}">
                      <a16:colId xmlns:a16="http://schemas.microsoft.com/office/drawing/2014/main" val="833217220"/>
                    </a:ext>
                  </a:extLst>
                </a:gridCol>
              </a:tblGrid>
              <a:tr h="562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1-itemsets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90735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Milk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3290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5409887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Butter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84300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69487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74500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0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7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2E4-049A-41BC-9308-C4BB7F68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32" y="397566"/>
            <a:ext cx="9992744" cy="139147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Remove all the infrequent items i.e. whose </a:t>
            </a:r>
            <a:br>
              <a:rPr lang="en-IN" sz="3200" dirty="0"/>
            </a:br>
            <a:r>
              <a:rPr lang="en-IN" sz="3200" dirty="0"/>
              <a:t>            Support &lt; Minimum Support</a:t>
            </a:r>
            <a:endParaRPr lang="en-IN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F418FC-ABFD-4419-88F6-1D9CD4E0A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11929"/>
              </p:ext>
            </p:extLst>
          </p:nvPr>
        </p:nvGraphicFramePr>
        <p:xfrm>
          <a:off x="1576402" y="3203713"/>
          <a:ext cx="4970172" cy="278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5086">
                  <a:extLst>
                    <a:ext uri="{9D8B030D-6E8A-4147-A177-3AD203B41FA5}">
                      <a16:colId xmlns:a16="http://schemas.microsoft.com/office/drawing/2014/main" val="1931947013"/>
                    </a:ext>
                  </a:extLst>
                </a:gridCol>
                <a:gridCol w="2485086">
                  <a:extLst>
                    <a:ext uri="{9D8B030D-6E8A-4147-A177-3AD203B41FA5}">
                      <a16:colId xmlns:a16="http://schemas.microsoft.com/office/drawing/2014/main" val="863549567"/>
                    </a:ext>
                  </a:extLst>
                </a:gridCol>
              </a:tblGrid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Frequent 1-temsets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5600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8050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33373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5404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0931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DEA6-DBCA-45DA-B037-E50F99574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84" y="2360543"/>
            <a:ext cx="9992744" cy="84317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Generated Frequent itemset from Step 1</a:t>
            </a:r>
          </a:p>
        </p:txBody>
      </p:sp>
    </p:spTree>
    <p:extLst>
      <p:ext uri="{BB962C8B-B14F-4D97-AF65-F5344CB8AC3E}">
        <p14:creationId xmlns:p14="http://schemas.microsoft.com/office/powerpoint/2010/main" val="297923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D4D3-6047-4BA2-98D0-7201DE84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97074"/>
            <a:ext cx="10353762" cy="1219201"/>
          </a:xfrm>
        </p:spPr>
        <p:txBody>
          <a:bodyPr>
            <a:noAutofit/>
          </a:bodyPr>
          <a:lstStyle/>
          <a:p>
            <a:pPr algn="l"/>
            <a:r>
              <a:rPr lang="en-IN" sz="4400" dirty="0"/>
              <a:t>Step 2 : Compute 2-item </a:t>
            </a:r>
            <a:r>
              <a:rPr lang="en-IN" sz="4400" dirty="0" err="1"/>
              <a:t>itemsets</a:t>
            </a:r>
            <a:br>
              <a:rPr lang="en-IN" sz="4400" dirty="0"/>
            </a:br>
            <a:endParaRPr lang="en-IN" sz="44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78FE125-0DF3-4542-8A0E-E880D0EB9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994118"/>
              </p:ext>
            </p:extLst>
          </p:nvPr>
        </p:nvGraphicFramePr>
        <p:xfrm>
          <a:off x="919119" y="2116275"/>
          <a:ext cx="6042992" cy="3423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1496">
                  <a:extLst>
                    <a:ext uri="{9D8B030D-6E8A-4147-A177-3AD203B41FA5}">
                      <a16:colId xmlns:a16="http://schemas.microsoft.com/office/drawing/2014/main" val="665051564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1944989615"/>
                    </a:ext>
                  </a:extLst>
                </a:gridCol>
              </a:tblGrid>
              <a:tr h="4890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2-itemsets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76172"/>
                  </a:ext>
                </a:extLst>
              </a:tr>
              <a:tr h="4890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Milk ,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79848"/>
                  </a:ext>
                </a:extLst>
              </a:tr>
              <a:tr h="4890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Milk 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76527"/>
                  </a:ext>
                </a:extLst>
              </a:tr>
              <a:tr h="4890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Milk , 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49862"/>
                  </a:ext>
                </a:extLst>
              </a:tr>
              <a:tr h="4890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Bread 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83226"/>
                  </a:ext>
                </a:extLst>
              </a:tr>
              <a:tr h="4890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Bread , 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64696"/>
                  </a:ext>
                </a:extLst>
              </a:tr>
              <a:tr h="4890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Butter , 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7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06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2E4-049A-41BC-9308-C4BB7F68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32" y="397566"/>
            <a:ext cx="9992744" cy="139147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Remove all the infrequent items i.e. whose </a:t>
            </a:r>
            <a:br>
              <a:rPr lang="en-IN" sz="3200" dirty="0"/>
            </a:br>
            <a:r>
              <a:rPr lang="en-IN" sz="3200" dirty="0"/>
              <a:t>            Support &lt; Minimum Support</a:t>
            </a:r>
            <a:endParaRPr lang="en-IN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F418FC-ABFD-4419-88F6-1D9CD4E0A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496394"/>
              </p:ext>
            </p:extLst>
          </p:nvPr>
        </p:nvGraphicFramePr>
        <p:xfrm>
          <a:off x="1576402" y="3203713"/>
          <a:ext cx="4970172" cy="278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5086">
                  <a:extLst>
                    <a:ext uri="{9D8B030D-6E8A-4147-A177-3AD203B41FA5}">
                      <a16:colId xmlns:a16="http://schemas.microsoft.com/office/drawing/2014/main" val="1931947013"/>
                    </a:ext>
                  </a:extLst>
                </a:gridCol>
                <a:gridCol w="2485086">
                  <a:extLst>
                    <a:ext uri="{9D8B030D-6E8A-4147-A177-3AD203B41FA5}">
                      <a16:colId xmlns:a16="http://schemas.microsoft.com/office/drawing/2014/main" val="863549567"/>
                    </a:ext>
                  </a:extLst>
                </a:gridCol>
              </a:tblGrid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Frequent 2-temsets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5600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Milk ,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38050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Milk 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33373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Bread 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5404"/>
                  </a:ext>
                </a:extLst>
              </a:tr>
              <a:tr h="55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Bread , 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0931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DEA6-DBCA-45DA-B037-E50F99574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84" y="2360543"/>
            <a:ext cx="9992744" cy="843170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Generated Frequent itemset from Step 2</a:t>
            </a:r>
          </a:p>
        </p:txBody>
      </p:sp>
    </p:spTree>
    <p:extLst>
      <p:ext uri="{BB962C8B-B14F-4D97-AF65-F5344CB8AC3E}">
        <p14:creationId xmlns:p14="http://schemas.microsoft.com/office/powerpoint/2010/main" val="1600415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199</TotalTime>
  <Words>468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Calisto MT</vt:lpstr>
      <vt:lpstr>Trebuchet MS</vt:lpstr>
      <vt:lpstr>Wingdings</vt:lpstr>
      <vt:lpstr>Wingdings 2</vt:lpstr>
      <vt:lpstr>Slate</vt:lpstr>
      <vt:lpstr>Association Rule Mining</vt:lpstr>
      <vt:lpstr>Introduction</vt:lpstr>
      <vt:lpstr>Representing Association Rules</vt:lpstr>
      <vt:lpstr>Algorithms for Association Rules :</vt:lpstr>
      <vt:lpstr>Transaction list</vt:lpstr>
      <vt:lpstr>Step 1: Compute 1-item itemset</vt:lpstr>
      <vt:lpstr>Remove all the infrequent items i.e. whose              Support &lt; Minimum Support</vt:lpstr>
      <vt:lpstr>Step 2 : Compute 2-item itemsets </vt:lpstr>
      <vt:lpstr>Remove all the infrequent items i.e. whose              Support &lt; Minimum Support</vt:lpstr>
      <vt:lpstr>Step 3: Compute 3-item itemset</vt:lpstr>
      <vt:lpstr>Remove all the infrequent items i.e. whose              Support &lt; Minimum Support</vt:lpstr>
      <vt:lpstr>Creating Association Rules  ( X -&gt; Y )</vt:lpstr>
      <vt:lpstr>{ Bread , Butter } -&gt; Milk     [ S = 50% , C = 67% ]                  Support       =  6/12  = 50%                  Confidence =  6/9    = 67%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Win10</dc:creator>
  <cp:lastModifiedBy>N Nithin Srivatsav</cp:lastModifiedBy>
  <cp:revision>26</cp:revision>
  <dcterms:created xsi:type="dcterms:W3CDTF">2020-03-31T10:29:24Z</dcterms:created>
  <dcterms:modified xsi:type="dcterms:W3CDTF">2020-04-01T17:52:02Z</dcterms:modified>
</cp:coreProperties>
</file>