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7" r:id="rId3"/>
    <p:sldId id="270" r:id="rId4"/>
    <p:sldId id="271" r:id="rId5"/>
    <p:sldId id="272" r:id="rId6"/>
    <p:sldId id="273" r:id="rId7"/>
    <p:sldId id="274" r:id="rId8"/>
    <p:sldId id="258" r:id="rId9"/>
    <p:sldId id="259" r:id="rId10"/>
    <p:sldId id="260" r:id="rId11"/>
    <p:sldId id="261" r:id="rId12"/>
    <p:sldId id="275" r:id="rId13"/>
    <p:sldId id="262" r:id="rId14"/>
    <p:sldId id="263" r:id="rId15"/>
    <p:sldId id="264" r:id="rId16"/>
    <p:sldId id="265" r:id="rId17"/>
    <p:sldId id="266" r:id="rId18"/>
    <p:sldId id="267" r:id="rId19"/>
    <p:sldId id="268"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F631-B95B-4594-A393-3E43C3EC7E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FDD5F3-6B37-E8A9-8914-41718F8488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99AAC74-98B0-171B-E92D-2BE2DFA8C4FA}"/>
              </a:ext>
            </a:extLst>
          </p:cNvPr>
          <p:cNvSpPr>
            <a:spLocks noGrp="1"/>
          </p:cNvSpPr>
          <p:nvPr>
            <p:ph type="dt" sz="half" idx="10"/>
          </p:nvPr>
        </p:nvSpPr>
        <p:spPr/>
        <p:txBody>
          <a:bodyPr/>
          <a:lstStyle/>
          <a:p>
            <a:fld id="{0BFE269C-CF56-404A-A7D3-BAFC2AAC345D}" type="datetimeFigureOut">
              <a:rPr lang="en-IN" smtClean="0"/>
              <a:t>31-10-2023</a:t>
            </a:fld>
            <a:endParaRPr lang="en-IN"/>
          </a:p>
        </p:txBody>
      </p:sp>
      <p:sp>
        <p:nvSpPr>
          <p:cNvPr id="5" name="Footer Placeholder 4">
            <a:extLst>
              <a:ext uri="{FF2B5EF4-FFF2-40B4-BE49-F238E27FC236}">
                <a16:creationId xmlns:a16="http://schemas.microsoft.com/office/drawing/2014/main" id="{4BD28694-F8ED-D025-899C-84A785705B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B3AE87-DC56-E065-5E57-E52A5C0BCCAA}"/>
              </a:ext>
            </a:extLst>
          </p:cNvPr>
          <p:cNvSpPr>
            <a:spLocks noGrp="1"/>
          </p:cNvSpPr>
          <p:nvPr>
            <p:ph type="sldNum" sz="quarter" idx="12"/>
          </p:nvPr>
        </p:nvSpPr>
        <p:spPr/>
        <p:txBody>
          <a:bodyPr/>
          <a:lstStyle/>
          <a:p>
            <a:fld id="{9BCAE95B-FF8B-40FC-AA61-ED4C04BBE6B0}" type="slidenum">
              <a:rPr lang="en-IN" smtClean="0"/>
              <a:t>‹#›</a:t>
            </a:fld>
            <a:endParaRPr lang="en-IN"/>
          </a:p>
        </p:txBody>
      </p:sp>
    </p:spTree>
    <p:extLst>
      <p:ext uri="{BB962C8B-B14F-4D97-AF65-F5344CB8AC3E}">
        <p14:creationId xmlns:p14="http://schemas.microsoft.com/office/powerpoint/2010/main" val="754544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82311-03C3-AEF1-DB01-84377B965DC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27721E-16DD-E4F0-FC9B-9708AE9F3A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67C906-1334-1827-C511-10D5422D4147}"/>
              </a:ext>
            </a:extLst>
          </p:cNvPr>
          <p:cNvSpPr>
            <a:spLocks noGrp="1"/>
          </p:cNvSpPr>
          <p:nvPr>
            <p:ph type="dt" sz="half" idx="10"/>
          </p:nvPr>
        </p:nvSpPr>
        <p:spPr/>
        <p:txBody>
          <a:bodyPr/>
          <a:lstStyle/>
          <a:p>
            <a:fld id="{0BFE269C-CF56-404A-A7D3-BAFC2AAC345D}" type="datetimeFigureOut">
              <a:rPr lang="en-IN" smtClean="0"/>
              <a:t>31-10-2023</a:t>
            </a:fld>
            <a:endParaRPr lang="en-IN"/>
          </a:p>
        </p:txBody>
      </p:sp>
      <p:sp>
        <p:nvSpPr>
          <p:cNvPr id="5" name="Footer Placeholder 4">
            <a:extLst>
              <a:ext uri="{FF2B5EF4-FFF2-40B4-BE49-F238E27FC236}">
                <a16:creationId xmlns:a16="http://schemas.microsoft.com/office/drawing/2014/main" id="{8414157C-D1C6-6A21-1598-83AAB9E23C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F901F1-04A7-DB2D-2D59-77B77E9C025B}"/>
              </a:ext>
            </a:extLst>
          </p:cNvPr>
          <p:cNvSpPr>
            <a:spLocks noGrp="1"/>
          </p:cNvSpPr>
          <p:nvPr>
            <p:ph type="sldNum" sz="quarter" idx="12"/>
          </p:nvPr>
        </p:nvSpPr>
        <p:spPr/>
        <p:txBody>
          <a:bodyPr/>
          <a:lstStyle/>
          <a:p>
            <a:fld id="{9BCAE95B-FF8B-40FC-AA61-ED4C04BBE6B0}" type="slidenum">
              <a:rPr lang="en-IN" smtClean="0"/>
              <a:t>‹#›</a:t>
            </a:fld>
            <a:endParaRPr lang="en-IN"/>
          </a:p>
        </p:txBody>
      </p:sp>
    </p:spTree>
    <p:extLst>
      <p:ext uri="{BB962C8B-B14F-4D97-AF65-F5344CB8AC3E}">
        <p14:creationId xmlns:p14="http://schemas.microsoft.com/office/powerpoint/2010/main" val="208415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17035A-78E0-32E8-1824-045B4FAFC6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6DE43B-A300-4D05-260A-9B70CE7B65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141289-47A8-3543-2F8C-D19948B4F1DB}"/>
              </a:ext>
            </a:extLst>
          </p:cNvPr>
          <p:cNvSpPr>
            <a:spLocks noGrp="1"/>
          </p:cNvSpPr>
          <p:nvPr>
            <p:ph type="dt" sz="half" idx="10"/>
          </p:nvPr>
        </p:nvSpPr>
        <p:spPr/>
        <p:txBody>
          <a:bodyPr/>
          <a:lstStyle/>
          <a:p>
            <a:fld id="{0BFE269C-CF56-404A-A7D3-BAFC2AAC345D}" type="datetimeFigureOut">
              <a:rPr lang="en-IN" smtClean="0"/>
              <a:t>31-10-2023</a:t>
            </a:fld>
            <a:endParaRPr lang="en-IN"/>
          </a:p>
        </p:txBody>
      </p:sp>
      <p:sp>
        <p:nvSpPr>
          <p:cNvPr id="5" name="Footer Placeholder 4">
            <a:extLst>
              <a:ext uri="{FF2B5EF4-FFF2-40B4-BE49-F238E27FC236}">
                <a16:creationId xmlns:a16="http://schemas.microsoft.com/office/drawing/2014/main" id="{CA1520C2-8B9B-79D7-4415-F18AB572D5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79B94F-AC82-E3E2-745C-3DA265C95C26}"/>
              </a:ext>
            </a:extLst>
          </p:cNvPr>
          <p:cNvSpPr>
            <a:spLocks noGrp="1"/>
          </p:cNvSpPr>
          <p:nvPr>
            <p:ph type="sldNum" sz="quarter" idx="12"/>
          </p:nvPr>
        </p:nvSpPr>
        <p:spPr/>
        <p:txBody>
          <a:bodyPr/>
          <a:lstStyle/>
          <a:p>
            <a:fld id="{9BCAE95B-FF8B-40FC-AA61-ED4C04BBE6B0}" type="slidenum">
              <a:rPr lang="en-IN" smtClean="0"/>
              <a:t>‹#›</a:t>
            </a:fld>
            <a:endParaRPr lang="en-IN"/>
          </a:p>
        </p:txBody>
      </p:sp>
    </p:spTree>
    <p:extLst>
      <p:ext uri="{BB962C8B-B14F-4D97-AF65-F5344CB8AC3E}">
        <p14:creationId xmlns:p14="http://schemas.microsoft.com/office/powerpoint/2010/main" val="2166000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FAA97-0B61-1EC4-BDA4-3A593A9CFD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DBC8F1-A60F-4225-4681-64ABBF94C2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563C09-41E7-6856-F4A9-B484F4B14AE5}"/>
              </a:ext>
            </a:extLst>
          </p:cNvPr>
          <p:cNvSpPr>
            <a:spLocks noGrp="1"/>
          </p:cNvSpPr>
          <p:nvPr>
            <p:ph type="dt" sz="half" idx="10"/>
          </p:nvPr>
        </p:nvSpPr>
        <p:spPr/>
        <p:txBody>
          <a:bodyPr/>
          <a:lstStyle/>
          <a:p>
            <a:fld id="{0BFE269C-CF56-404A-A7D3-BAFC2AAC345D}" type="datetimeFigureOut">
              <a:rPr lang="en-IN" smtClean="0"/>
              <a:t>31-10-2023</a:t>
            </a:fld>
            <a:endParaRPr lang="en-IN"/>
          </a:p>
        </p:txBody>
      </p:sp>
      <p:sp>
        <p:nvSpPr>
          <p:cNvPr id="5" name="Footer Placeholder 4">
            <a:extLst>
              <a:ext uri="{FF2B5EF4-FFF2-40B4-BE49-F238E27FC236}">
                <a16:creationId xmlns:a16="http://schemas.microsoft.com/office/drawing/2014/main" id="{FBB85BC8-F90E-EB2A-A45D-6ED835C6E9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0707A0-B730-589B-2AE2-B4F1ACA4074C}"/>
              </a:ext>
            </a:extLst>
          </p:cNvPr>
          <p:cNvSpPr>
            <a:spLocks noGrp="1"/>
          </p:cNvSpPr>
          <p:nvPr>
            <p:ph type="sldNum" sz="quarter" idx="12"/>
          </p:nvPr>
        </p:nvSpPr>
        <p:spPr/>
        <p:txBody>
          <a:bodyPr/>
          <a:lstStyle/>
          <a:p>
            <a:fld id="{9BCAE95B-FF8B-40FC-AA61-ED4C04BBE6B0}" type="slidenum">
              <a:rPr lang="en-IN" smtClean="0"/>
              <a:t>‹#›</a:t>
            </a:fld>
            <a:endParaRPr lang="en-IN"/>
          </a:p>
        </p:txBody>
      </p:sp>
    </p:spTree>
    <p:extLst>
      <p:ext uri="{BB962C8B-B14F-4D97-AF65-F5344CB8AC3E}">
        <p14:creationId xmlns:p14="http://schemas.microsoft.com/office/powerpoint/2010/main" val="523933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7857-7DA6-B116-0493-5305AF0515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8EA8E8-0567-6664-C227-DD129D330E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C8D096-E655-10AD-64A9-A30DCE363029}"/>
              </a:ext>
            </a:extLst>
          </p:cNvPr>
          <p:cNvSpPr>
            <a:spLocks noGrp="1"/>
          </p:cNvSpPr>
          <p:nvPr>
            <p:ph type="dt" sz="half" idx="10"/>
          </p:nvPr>
        </p:nvSpPr>
        <p:spPr/>
        <p:txBody>
          <a:bodyPr/>
          <a:lstStyle/>
          <a:p>
            <a:fld id="{0BFE269C-CF56-404A-A7D3-BAFC2AAC345D}" type="datetimeFigureOut">
              <a:rPr lang="en-IN" smtClean="0"/>
              <a:t>31-10-2023</a:t>
            </a:fld>
            <a:endParaRPr lang="en-IN"/>
          </a:p>
        </p:txBody>
      </p:sp>
      <p:sp>
        <p:nvSpPr>
          <p:cNvPr id="5" name="Footer Placeholder 4">
            <a:extLst>
              <a:ext uri="{FF2B5EF4-FFF2-40B4-BE49-F238E27FC236}">
                <a16:creationId xmlns:a16="http://schemas.microsoft.com/office/drawing/2014/main" id="{5C76036D-EBCF-1477-A810-0AD421D296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64CFB2-7418-10DF-CFFE-7AD1BB991288}"/>
              </a:ext>
            </a:extLst>
          </p:cNvPr>
          <p:cNvSpPr>
            <a:spLocks noGrp="1"/>
          </p:cNvSpPr>
          <p:nvPr>
            <p:ph type="sldNum" sz="quarter" idx="12"/>
          </p:nvPr>
        </p:nvSpPr>
        <p:spPr/>
        <p:txBody>
          <a:bodyPr/>
          <a:lstStyle/>
          <a:p>
            <a:fld id="{9BCAE95B-FF8B-40FC-AA61-ED4C04BBE6B0}" type="slidenum">
              <a:rPr lang="en-IN" smtClean="0"/>
              <a:t>‹#›</a:t>
            </a:fld>
            <a:endParaRPr lang="en-IN"/>
          </a:p>
        </p:txBody>
      </p:sp>
    </p:spTree>
    <p:extLst>
      <p:ext uri="{BB962C8B-B14F-4D97-AF65-F5344CB8AC3E}">
        <p14:creationId xmlns:p14="http://schemas.microsoft.com/office/powerpoint/2010/main" val="127719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007A-7375-057B-8FB6-C12AA04C06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5E32DF-7CA5-3FAD-1155-F8AEE4C227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807A05-1C39-6405-2C15-AB489AAB1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00617C-E5DA-35FF-AB6D-3C9E74429A67}"/>
              </a:ext>
            </a:extLst>
          </p:cNvPr>
          <p:cNvSpPr>
            <a:spLocks noGrp="1"/>
          </p:cNvSpPr>
          <p:nvPr>
            <p:ph type="dt" sz="half" idx="10"/>
          </p:nvPr>
        </p:nvSpPr>
        <p:spPr/>
        <p:txBody>
          <a:bodyPr/>
          <a:lstStyle/>
          <a:p>
            <a:fld id="{0BFE269C-CF56-404A-A7D3-BAFC2AAC345D}" type="datetimeFigureOut">
              <a:rPr lang="en-IN" smtClean="0"/>
              <a:t>31-10-2023</a:t>
            </a:fld>
            <a:endParaRPr lang="en-IN"/>
          </a:p>
        </p:txBody>
      </p:sp>
      <p:sp>
        <p:nvSpPr>
          <p:cNvPr id="6" name="Footer Placeholder 5">
            <a:extLst>
              <a:ext uri="{FF2B5EF4-FFF2-40B4-BE49-F238E27FC236}">
                <a16:creationId xmlns:a16="http://schemas.microsoft.com/office/drawing/2014/main" id="{988FEF25-A250-825F-E956-1C83AD0A99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ECAF0F-C413-07EA-4877-B09260922F32}"/>
              </a:ext>
            </a:extLst>
          </p:cNvPr>
          <p:cNvSpPr>
            <a:spLocks noGrp="1"/>
          </p:cNvSpPr>
          <p:nvPr>
            <p:ph type="sldNum" sz="quarter" idx="12"/>
          </p:nvPr>
        </p:nvSpPr>
        <p:spPr/>
        <p:txBody>
          <a:bodyPr/>
          <a:lstStyle/>
          <a:p>
            <a:fld id="{9BCAE95B-FF8B-40FC-AA61-ED4C04BBE6B0}" type="slidenum">
              <a:rPr lang="en-IN" smtClean="0"/>
              <a:t>‹#›</a:t>
            </a:fld>
            <a:endParaRPr lang="en-IN"/>
          </a:p>
        </p:txBody>
      </p:sp>
    </p:spTree>
    <p:extLst>
      <p:ext uri="{BB962C8B-B14F-4D97-AF65-F5344CB8AC3E}">
        <p14:creationId xmlns:p14="http://schemas.microsoft.com/office/powerpoint/2010/main" val="163566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F391-4D2A-C57E-1380-C570654852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42525E-9FCC-E7D3-F0AC-E164402101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B6DD4A-6D0C-9F97-C5EE-CFCF535C5C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DFF007-B538-1F91-74E3-CE4F7730AD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D0AA32-2AC3-F1D3-611D-229E20DD16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76B80B-C934-7137-7966-F1EF46D88350}"/>
              </a:ext>
            </a:extLst>
          </p:cNvPr>
          <p:cNvSpPr>
            <a:spLocks noGrp="1"/>
          </p:cNvSpPr>
          <p:nvPr>
            <p:ph type="dt" sz="half" idx="10"/>
          </p:nvPr>
        </p:nvSpPr>
        <p:spPr/>
        <p:txBody>
          <a:bodyPr/>
          <a:lstStyle/>
          <a:p>
            <a:fld id="{0BFE269C-CF56-404A-A7D3-BAFC2AAC345D}" type="datetimeFigureOut">
              <a:rPr lang="en-IN" smtClean="0"/>
              <a:t>31-10-2023</a:t>
            </a:fld>
            <a:endParaRPr lang="en-IN"/>
          </a:p>
        </p:txBody>
      </p:sp>
      <p:sp>
        <p:nvSpPr>
          <p:cNvPr id="8" name="Footer Placeholder 7">
            <a:extLst>
              <a:ext uri="{FF2B5EF4-FFF2-40B4-BE49-F238E27FC236}">
                <a16:creationId xmlns:a16="http://schemas.microsoft.com/office/drawing/2014/main" id="{DF8A62D8-D54B-E39B-8531-72387A024D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B305B6-1616-5A37-5485-4C09D09FB8F3}"/>
              </a:ext>
            </a:extLst>
          </p:cNvPr>
          <p:cNvSpPr>
            <a:spLocks noGrp="1"/>
          </p:cNvSpPr>
          <p:nvPr>
            <p:ph type="sldNum" sz="quarter" idx="12"/>
          </p:nvPr>
        </p:nvSpPr>
        <p:spPr/>
        <p:txBody>
          <a:bodyPr/>
          <a:lstStyle/>
          <a:p>
            <a:fld id="{9BCAE95B-FF8B-40FC-AA61-ED4C04BBE6B0}" type="slidenum">
              <a:rPr lang="en-IN" smtClean="0"/>
              <a:t>‹#›</a:t>
            </a:fld>
            <a:endParaRPr lang="en-IN"/>
          </a:p>
        </p:txBody>
      </p:sp>
    </p:spTree>
    <p:extLst>
      <p:ext uri="{BB962C8B-B14F-4D97-AF65-F5344CB8AC3E}">
        <p14:creationId xmlns:p14="http://schemas.microsoft.com/office/powerpoint/2010/main" val="1123304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FD8C6-6DA3-481E-6CCE-EDFD7B7B27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DD72E2-1B09-6145-6F8F-6726A5A455DB}"/>
              </a:ext>
            </a:extLst>
          </p:cNvPr>
          <p:cNvSpPr>
            <a:spLocks noGrp="1"/>
          </p:cNvSpPr>
          <p:nvPr>
            <p:ph type="dt" sz="half" idx="10"/>
          </p:nvPr>
        </p:nvSpPr>
        <p:spPr/>
        <p:txBody>
          <a:bodyPr/>
          <a:lstStyle/>
          <a:p>
            <a:fld id="{0BFE269C-CF56-404A-A7D3-BAFC2AAC345D}" type="datetimeFigureOut">
              <a:rPr lang="en-IN" smtClean="0"/>
              <a:t>31-10-2023</a:t>
            </a:fld>
            <a:endParaRPr lang="en-IN"/>
          </a:p>
        </p:txBody>
      </p:sp>
      <p:sp>
        <p:nvSpPr>
          <p:cNvPr id="4" name="Footer Placeholder 3">
            <a:extLst>
              <a:ext uri="{FF2B5EF4-FFF2-40B4-BE49-F238E27FC236}">
                <a16:creationId xmlns:a16="http://schemas.microsoft.com/office/drawing/2014/main" id="{24BEFDAF-1B9E-03ED-AD47-87FCA97372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1ED77F-AEDB-C185-B609-D48618401C39}"/>
              </a:ext>
            </a:extLst>
          </p:cNvPr>
          <p:cNvSpPr>
            <a:spLocks noGrp="1"/>
          </p:cNvSpPr>
          <p:nvPr>
            <p:ph type="sldNum" sz="quarter" idx="12"/>
          </p:nvPr>
        </p:nvSpPr>
        <p:spPr/>
        <p:txBody>
          <a:bodyPr/>
          <a:lstStyle/>
          <a:p>
            <a:fld id="{9BCAE95B-FF8B-40FC-AA61-ED4C04BBE6B0}" type="slidenum">
              <a:rPr lang="en-IN" smtClean="0"/>
              <a:t>‹#›</a:t>
            </a:fld>
            <a:endParaRPr lang="en-IN"/>
          </a:p>
        </p:txBody>
      </p:sp>
    </p:spTree>
    <p:extLst>
      <p:ext uri="{BB962C8B-B14F-4D97-AF65-F5344CB8AC3E}">
        <p14:creationId xmlns:p14="http://schemas.microsoft.com/office/powerpoint/2010/main" val="3000541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0A761D-4DC8-412B-FF62-A16AD6C8A721}"/>
              </a:ext>
            </a:extLst>
          </p:cNvPr>
          <p:cNvSpPr>
            <a:spLocks noGrp="1"/>
          </p:cNvSpPr>
          <p:nvPr>
            <p:ph type="dt" sz="half" idx="10"/>
          </p:nvPr>
        </p:nvSpPr>
        <p:spPr/>
        <p:txBody>
          <a:bodyPr/>
          <a:lstStyle/>
          <a:p>
            <a:fld id="{0BFE269C-CF56-404A-A7D3-BAFC2AAC345D}" type="datetimeFigureOut">
              <a:rPr lang="en-IN" smtClean="0"/>
              <a:t>31-10-2023</a:t>
            </a:fld>
            <a:endParaRPr lang="en-IN"/>
          </a:p>
        </p:txBody>
      </p:sp>
      <p:sp>
        <p:nvSpPr>
          <p:cNvPr id="3" name="Footer Placeholder 2">
            <a:extLst>
              <a:ext uri="{FF2B5EF4-FFF2-40B4-BE49-F238E27FC236}">
                <a16:creationId xmlns:a16="http://schemas.microsoft.com/office/drawing/2014/main" id="{34C1EAEF-0792-5E19-F929-6BCA63AF03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96C249-BE6A-0EB9-BDBE-D8F1D8EBC7EA}"/>
              </a:ext>
            </a:extLst>
          </p:cNvPr>
          <p:cNvSpPr>
            <a:spLocks noGrp="1"/>
          </p:cNvSpPr>
          <p:nvPr>
            <p:ph type="sldNum" sz="quarter" idx="12"/>
          </p:nvPr>
        </p:nvSpPr>
        <p:spPr/>
        <p:txBody>
          <a:bodyPr/>
          <a:lstStyle/>
          <a:p>
            <a:fld id="{9BCAE95B-FF8B-40FC-AA61-ED4C04BBE6B0}" type="slidenum">
              <a:rPr lang="en-IN" smtClean="0"/>
              <a:t>‹#›</a:t>
            </a:fld>
            <a:endParaRPr lang="en-IN"/>
          </a:p>
        </p:txBody>
      </p:sp>
    </p:spTree>
    <p:extLst>
      <p:ext uri="{BB962C8B-B14F-4D97-AF65-F5344CB8AC3E}">
        <p14:creationId xmlns:p14="http://schemas.microsoft.com/office/powerpoint/2010/main" val="3868812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D6B9-CD84-D780-D58F-B654B2496F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EE41891-3195-BA9A-221A-3C289E10BC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AA3DF19-2485-CB4F-7487-92F22F6536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F65C9-DBCE-A5DB-F487-142C55B9CB05}"/>
              </a:ext>
            </a:extLst>
          </p:cNvPr>
          <p:cNvSpPr>
            <a:spLocks noGrp="1"/>
          </p:cNvSpPr>
          <p:nvPr>
            <p:ph type="dt" sz="half" idx="10"/>
          </p:nvPr>
        </p:nvSpPr>
        <p:spPr/>
        <p:txBody>
          <a:bodyPr/>
          <a:lstStyle/>
          <a:p>
            <a:fld id="{0BFE269C-CF56-404A-A7D3-BAFC2AAC345D}" type="datetimeFigureOut">
              <a:rPr lang="en-IN" smtClean="0"/>
              <a:t>31-10-2023</a:t>
            </a:fld>
            <a:endParaRPr lang="en-IN"/>
          </a:p>
        </p:txBody>
      </p:sp>
      <p:sp>
        <p:nvSpPr>
          <p:cNvPr id="6" name="Footer Placeholder 5">
            <a:extLst>
              <a:ext uri="{FF2B5EF4-FFF2-40B4-BE49-F238E27FC236}">
                <a16:creationId xmlns:a16="http://schemas.microsoft.com/office/drawing/2014/main" id="{62BE999F-1CC2-4F33-528C-ED3EAB0592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ED671E-7F21-50A7-0D33-F6501046E134}"/>
              </a:ext>
            </a:extLst>
          </p:cNvPr>
          <p:cNvSpPr>
            <a:spLocks noGrp="1"/>
          </p:cNvSpPr>
          <p:nvPr>
            <p:ph type="sldNum" sz="quarter" idx="12"/>
          </p:nvPr>
        </p:nvSpPr>
        <p:spPr/>
        <p:txBody>
          <a:bodyPr/>
          <a:lstStyle/>
          <a:p>
            <a:fld id="{9BCAE95B-FF8B-40FC-AA61-ED4C04BBE6B0}" type="slidenum">
              <a:rPr lang="en-IN" smtClean="0"/>
              <a:t>‹#›</a:t>
            </a:fld>
            <a:endParaRPr lang="en-IN"/>
          </a:p>
        </p:txBody>
      </p:sp>
    </p:spTree>
    <p:extLst>
      <p:ext uri="{BB962C8B-B14F-4D97-AF65-F5344CB8AC3E}">
        <p14:creationId xmlns:p14="http://schemas.microsoft.com/office/powerpoint/2010/main" val="2756209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B5596-7023-5D70-974A-D0FD0967B1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CB7D2B-22AB-3A69-3B2F-D0C013B329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7F7C97-382F-0CA1-E36F-085958C98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B47899-2024-3243-2F15-ABED9A5BFD37}"/>
              </a:ext>
            </a:extLst>
          </p:cNvPr>
          <p:cNvSpPr>
            <a:spLocks noGrp="1"/>
          </p:cNvSpPr>
          <p:nvPr>
            <p:ph type="dt" sz="half" idx="10"/>
          </p:nvPr>
        </p:nvSpPr>
        <p:spPr/>
        <p:txBody>
          <a:bodyPr/>
          <a:lstStyle/>
          <a:p>
            <a:fld id="{0BFE269C-CF56-404A-A7D3-BAFC2AAC345D}" type="datetimeFigureOut">
              <a:rPr lang="en-IN" smtClean="0"/>
              <a:t>31-10-2023</a:t>
            </a:fld>
            <a:endParaRPr lang="en-IN"/>
          </a:p>
        </p:txBody>
      </p:sp>
      <p:sp>
        <p:nvSpPr>
          <p:cNvPr id="6" name="Footer Placeholder 5">
            <a:extLst>
              <a:ext uri="{FF2B5EF4-FFF2-40B4-BE49-F238E27FC236}">
                <a16:creationId xmlns:a16="http://schemas.microsoft.com/office/drawing/2014/main" id="{000F4764-9596-41A4-94EB-151091DD10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42241D-D558-A274-7751-751F64454073}"/>
              </a:ext>
            </a:extLst>
          </p:cNvPr>
          <p:cNvSpPr>
            <a:spLocks noGrp="1"/>
          </p:cNvSpPr>
          <p:nvPr>
            <p:ph type="sldNum" sz="quarter" idx="12"/>
          </p:nvPr>
        </p:nvSpPr>
        <p:spPr/>
        <p:txBody>
          <a:bodyPr/>
          <a:lstStyle/>
          <a:p>
            <a:fld id="{9BCAE95B-FF8B-40FC-AA61-ED4C04BBE6B0}" type="slidenum">
              <a:rPr lang="en-IN" smtClean="0"/>
              <a:t>‹#›</a:t>
            </a:fld>
            <a:endParaRPr lang="en-IN"/>
          </a:p>
        </p:txBody>
      </p:sp>
    </p:spTree>
    <p:extLst>
      <p:ext uri="{BB962C8B-B14F-4D97-AF65-F5344CB8AC3E}">
        <p14:creationId xmlns:p14="http://schemas.microsoft.com/office/powerpoint/2010/main" val="467124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8577FC-F9AF-6B05-013F-95C316A230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2E2D45-A1B1-2601-2850-269F813B90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D9E3F9-A231-D658-2E37-3FD3C85D78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E269C-CF56-404A-A7D3-BAFC2AAC345D}" type="datetimeFigureOut">
              <a:rPr lang="en-IN" smtClean="0"/>
              <a:t>31-10-2023</a:t>
            </a:fld>
            <a:endParaRPr lang="en-IN"/>
          </a:p>
        </p:txBody>
      </p:sp>
      <p:sp>
        <p:nvSpPr>
          <p:cNvPr id="5" name="Footer Placeholder 4">
            <a:extLst>
              <a:ext uri="{FF2B5EF4-FFF2-40B4-BE49-F238E27FC236}">
                <a16:creationId xmlns:a16="http://schemas.microsoft.com/office/drawing/2014/main" id="{07B233ED-B6C7-3DF8-88A2-86E3B2CF93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F1BA602-91C9-54F5-7B23-266EAE8C19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CAE95B-FF8B-40FC-AA61-ED4C04BBE6B0}" type="slidenum">
              <a:rPr lang="en-IN" smtClean="0"/>
              <a:t>‹#›</a:t>
            </a:fld>
            <a:endParaRPr lang="en-IN"/>
          </a:p>
        </p:txBody>
      </p:sp>
    </p:spTree>
    <p:extLst>
      <p:ext uri="{BB962C8B-B14F-4D97-AF65-F5344CB8AC3E}">
        <p14:creationId xmlns:p14="http://schemas.microsoft.com/office/powerpoint/2010/main" val="3292117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3BEAD5-3DAD-B393-140C-0D15EAE6A940}"/>
              </a:ext>
            </a:extLst>
          </p:cNvPr>
          <p:cNvSpPr txBox="1"/>
          <p:nvPr/>
        </p:nvSpPr>
        <p:spPr>
          <a:xfrm>
            <a:off x="914400" y="447040"/>
            <a:ext cx="10515600" cy="1200329"/>
          </a:xfrm>
          <a:prstGeom prst="rect">
            <a:avLst/>
          </a:prstGeom>
          <a:noFill/>
        </p:spPr>
        <p:txBody>
          <a:bodyPr wrap="square" rtlCol="0">
            <a:spAutoFit/>
          </a:bodyPr>
          <a:lstStyle/>
          <a:p>
            <a:pPr algn="ctr"/>
            <a:r>
              <a:rPr lang="en-US" sz="3600" b="1" u="sng" dirty="0"/>
              <a:t>CREATING A CHATBOT IN PYTHON</a:t>
            </a:r>
          </a:p>
          <a:p>
            <a:pPr algn="ctr"/>
            <a:r>
              <a:rPr lang="en-US" sz="3600" b="1" u="sng" dirty="0"/>
              <a:t>PHASE 5</a:t>
            </a:r>
            <a:endParaRPr lang="en-IN" sz="3600" b="1" u="sng" dirty="0"/>
          </a:p>
        </p:txBody>
      </p:sp>
      <p:sp>
        <p:nvSpPr>
          <p:cNvPr id="7" name="TextBox 6">
            <a:extLst>
              <a:ext uri="{FF2B5EF4-FFF2-40B4-BE49-F238E27FC236}">
                <a16:creationId xmlns:a16="http://schemas.microsoft.com/office/drawing/2014/main" id="{A133AB28-88FD-5E18-C271-CF3FE4E614DE}"/>
              </a:ext>
            </a:extLst>
          </p:cNvPr>
          <p:cNvSpPr txBox="1"/>
          <p:nvPr/>
        </p:nvSpPr>
        <p:spPr>
          <a:xfrm>
            <a:off x="589280" y="1991361"/>
            <a:ext cx="11013440" cy="4524315"/>
          </a:xfrm>
          <a:prstGeom prst="rect">
            <a:avLst/>
          </a:prstGeom>
          <a:noFill/>
        </p:spPr>
        <p:txBody>
          <a:bodyPr wrap="square" rtlCol="0">
            <a:spAutoFit/>
          </a:bodyPr>
          <a:lstStyle/>
          <a:p>
            <a:pPr algn="just"/>
            <a:r>
              <a:rPr lang="en" sz="3200" b="1" u="sng" dirty="0">
                <a:highlight>
                  <a:srgbClr val="FFFFFF"/>
                </a:highlight>
                <a:latin typeface="Times New Roman" panose="02020603050405020304" pitchFamily="18" charset="0"/>
                <a:ea typeface="Arial"/>
                <a:cs typeface="Times New Roman" panose="02020603050405020304" pitchFamily="18" charset="0"/>
                <a:sym typeface="Arial"/>
              </a:rPr>
              <a:t>INTRODUCTION ABOUT CHATBOT:</a:t>
            </a:r>
          </a:p>
          <a:p>
            <a:pPr algn="just"/>
            <a:endParaRPr lang="en" sz="3200" dirty="0">
              <a:highlight>
                <a:srgbClr val="FFFFFF"/>
              </a:highlight>
              <a:latin typeface="Times New Roman" panose="02020603050405020304" pitchFamily="18" charset="0"/>
              <a:ea typeface="Arial"/>
              <a:cs typeface="Times New Roman" panose="02020603050405020304" pitchFamily="18" charset="0"/>
              <a:sym typeface="Arial"/>
            </a:endParaRPr>
          </a:p>
          <a:p>
            <a:pPr algn="just"/>
            <a:r>
              <a:rPr lang="en" sz="3200" dirty="0">
                <a:highlight>
                  <a:srgbClr val="FFFFFF"/>
                </a:highlight>
                <a:latin typeface="Times New Roman" panose="02020603050405020304" pitchFamily="18" charset="0"/>
                <a:ea typeface="Arial"/>
                <a:cs typeface="Times New Roman" panose="02020603050405020304" pitchFamily="18" charset="0"/>
                <a:sym typeface="Arial"/>
              </a:rPr>
              <a:t>       ChatBot can be described as software that can chat with people using artificial intelligence. These software are used to perform tasks such as quickly responding to users.</a:t>
            </a:r>
          </a:p>
          <a:p>
            <a:pPr algn="just"/>
            <a:endParaRPr lang="en" sz="3200" dirty="0">
              <a:highlight>
                <a:srgbClr val="FFFFFF"/>
              </a:highlight>
              <a:latin typeface="Times New Roman" panose="02020603050405020304" pitchFamily="18" charset="0"/>
              <a:ea typeface="Arial"/>
              <a:cs typeface="Times New Roman" panose="02020603050405020304" pitchFamily="18" charset="0"/>
              <a:sym typeface="Arial"/>
            </a:endParaRPr>
          </a:p>
          <a:p>
            <a:pPr algn="just"/>
            <a:r>
              <a:rPr lang="en" sz="3200" dirty="0">
                <a:highlight>
                  <a:srgbClr val="FFFFFF"/>
                </a:highlight>
                <a:latin typeface="Times New Roman" panose="02020603050405020304" pitchFamily="18" charset="0"/>
                <a:ea typeface="Arial"/>
                <a:cs typeface="Times New Roman" panose="02020603050405020304" pitchFamily="18" charset="0"/>
                <a:sym typeface="Arial"/>
              </a:rPr>
              <a:t>       T</a:t>
            </a:r>
            <a:r>
              <a:rPr lang="en-US" sz="3200" dirty="0">
                <a:latin typeface="Times New Roman" panose="02020603050405020304" pitchFamily="18" charset="0"/>
                <a:cs typeface="Times New Roman" panose="02020603050405020304" pitchFamily="18" charset="0"/>
              </a:rPr>
              <a:t>he Chatbot is majorly used to solve the problems that experienced by the user. The </a:t>
            </a:r>
            <a:r>
              <a:rPr lang="en-US" sz="3200" dirty="0" err="1">
                <a:latin typeface="Times New Roman" panose="02020603050405020304" pitchFamily="18" charset="0"/>
                <a:cs typeface="Times New Roman" panose="02020603050405020304" pitchFamily="18" charset="0"/>
              </a:rPr>
              <a:t>ChatBot</a:t>
            </a:r>
            <a:r>
              <a:rPr lang="en-US" sz="3200" dirty="0">
                <a:latin typeface="Times New Roman" panose="02020603050405020304" pitchFamily="18" charset="0"/>
                <a:cs typeface="Times New Roman" panose="02020603050405020304" pitchFamily="18" charset="0"/>
              </a:rPr>
              <a:t> makes it much more easier to resolve the problem experience by the user.</a:t>
            </a:r>
            <a:endParaRPr lang="en" sz="3200" dirty="0">
              <a:highlight>
                <a:srgbClr val="FFFFFF"/>
              </a:highlight>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621232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64599C-6EDF-91E2-868D-75C299C34562}"/>
              </a:ext>
            </a:extLst>
          </p:cNvPr>
          <p:cNvSpPr txBox="1"/>
          <p:nvPr/>
        </p:nvSpPr>
        <p:spPr>
          <a:xfrm>
            <a:off x="538480" y="386080"/>
            <a:ext cx="11125200" cy="646331"/>
          </a:xfrm>
          <a:prstGeom prst="rect">
            <a:avLst/>
          </a:prstGeom>
          <a:noFill/>
        </p:spPr>
        <p:txBody>
          <a:bodyPr wrap="square" rtlCol="0">
            <a:spAutoFit/>
          </a:bodyPr>
          <a:lstStyle/>
          <a:p>
            <a:r>
              <a:rPr lang="en-US" sz="3600" b="1" u="sng" dirty="0"/>
              <a:t>TRAINING THE MODEL FOR THE EDUCATIONAL CHATBOT</a:t>
            </a:r>
            <a:endParaRPr lang="en-IN" sz="3600" b="1" u="sng" dirty="0"/>
          </a:p>
        </p:txBody>
      </p:sp>
      <p:sp>
        <p:nvSpPr>
          <p:cNvPr id="5" name="TextBox 4">
            <a:extLst>
              <a:ext uri="{FF2B5EF4-FFF2-40B4-BE49-F238E27FC236}">
                <a16:creationId xmlns:a16="http://schemas.microsoft.com/office/drawing/2014/main" id="{AFED6658-396E-EEED-5F02-D694DADBC551}"/>
              </a:ext>
            </a:extLst>
          </p:cNvPr>
          <p:cNvSpPr txBox="1"/>
          <p:nvPr/>
        </p:nvSpPr>
        <p:spPr>
          <a:xfrm>
            <a:off x="538480" y="1460361"/>
            <a:ext cx="10891520" cy="8340745"/>
          </a:xfrm>
          <a:prstGeom prst="rect">
            <a:avLst/>
          </a:prstGeom>
          <a:noFill/>
        </p:spPr>
        <p:txBody>
          <a:bodyPr wrap="square" rtlCol="0">
            <a:spAutoFit/>
          </a:bodyPr>
          <a:lstStyle/>
          <a:p>
            <a:r>
              <a:rPr lang="en-US" sz="2800" dirty="0"/>
              <a:t>Training a model for an educational chatbot involves several key steps:</a:t>
            </a:r>
          </a:p>
          <a:p>
            <a:endParaRPr lang="en-US" sz="2800" dirty="0"/>
          </a:p>
          <a:p>
            <a:r>
              <a:rPr lang="en-US" sz="2800" b="1" u="sng" dirty="0"/>
              <a:t>Data Collection</a:t>
            </a:r>
            <a:r>
              <a:rPr lang="en-US" sz="3200" b="1" u="sng" dirty="0"/>
              <a:t>: </a:t>
            </a:r>
            <a:r>
              <a:rPr lang="en-US" sz="2800" dirty="0"/>
              <a:t>Gather a diverse and comprehensive dataset that includes educational content, questions, and answers. This dataset should cover the topics and subjects your chatbot will be expected to teach.</a:t>
            </a:r>
          </a:p>
          <a:p>
            <a:endParaRPr lang="en-US" sz="2800" dirty="0"/>
          </a:p>
          <a:p>
            <a:r>
              <a:rPr lang="en-US" sz="2800" b="1" u="sng" dirty="0"/>
              <a:t>Preprocessing</a:t>
            </a:r>
            <a:r>
              <a:rPr lang="en-US" sz="2800" dirty="0"/>
              <a:t>: Clean and preprocess the data, including text normalization, removing duplicates, and handling special characters.</a:t>
            </a:r>
          </a:p>
          <a:p>
            <a:endParaRPr lang="en-US" sz="2800" dirty="0"/>
          </a:p>
          <a:p>
            <a:r>
              <a:rPr lang="en-US" sz="2800" b="1" u="sng" dirty="0"/>
              <a:t>Select a Model Architecture</a:t>
            </a:r>
            <a:r>
              <a:rPr lang="en-US" sz="2800" dirty="0"/>
              <a:t>: Choose a suitable model architecture for your chatbot. Common choices include Transformer-based models like GPT (Generative Pre-trained Transformer) or Seq2Seq models.</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3007206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4E4234-2447-7555-A7D1-FDBB68CDE30E}"/>
              </a:ext>
            </a:extLst>
          </p:cNvPr>
          <p:cNvSpPr>
            <a:spLocks noGrp="1"/>
          </p:cNvSpPr>
          <p:nvPr>
            <p:ph idx="1"/>
          </p:nvPr>
        </p:nvSpPr>
        <p:spPr>
          <a:xfrm>
            <a:off x="203200" y="413384"/>
            <a:ext cx="10886440" cy="6038215"/>
          </a:xfrm>
        </p:spPr>
        <p:txBody>
          <a:bodyPr>
            <a:normAutofit fontScale="92500" lnSpcReduction="10000"/>
          </a:bodyPr>
          <a:lstStyle/>
          <a:p>
            <a:pPr marL="0" indent="0">
              <a:buNone/>
            </a:pPr>
            <a:r>
              <a:rPr lang="en-US" sz="3000" b="1" u="sng" dirty="0"/>
              <a:t>Data Tokenization: </a:t>
            </a:r>
            <a:r>
              <a:rPr lang="en-US" sz="3000" dirty="0"/>
              <a:t>Tokenize the text data into smaller units that the model can process. For example, split text into words or </a:t>
            </a:r>
            <a:r>
              <a:rPr lang="en-US" sz="3000" dirty="0" err="1"/>
              <a:t>subword</a:t>
            </a:r>
            <a:r>
              <a:rPr lang="en-US" sz="3000" dirty="0"/>
              <a:t> tokens.</a:t>
            </a:r>
          </a:p>
          <a:p>
            <a:pPr marL="0" indent="0">
              <a:buNone/>
            </a:pPr>
            <a:endParaRPr lang="en-US" sz="3000" dirty="0"/>
          </a:p>
          <a:p>
            <a:pPr marL="0" indent="0">
              <a:buNone/>
            </a:pPr>
            <a:r>
              <a:rPr lang="en-US" sz="3000" b="1" u="sng" dirty="0"/>
              <a:t>Embeddings: </a:t>
            </a:r>
            <a:r>
              <a:rPr lang="en-US" sz="3000" dirty="0"/>
              <a:t>Create word embeddings or use pre-trained word embeddings to represent words in a numerical format that the model can work with</a:t>
            </a:r>
            <a:r>
              <a:rPr lang="en-US" sz="3300" dirty="0"/>
              <a:t>.</a:t>
            </a:r>
          </a:p>
          <a:p>
            <a:pPr marL="0" indent="0">
              <a:buNone/>
            </a:pPr>
            <a:endParaRPr lang="en-US" sz="3300" dirty="0"/>
          </a:p>
          <a:p>
            <a:pPr marL="0" indent="0">
              <a:buNone/>
            </a:pPr>
            <a:r>
              <a:rPr lang="en-US" sz="3300" b="1" u="sng" dirty="0"/>
              <a:t>Model Training: </a:t>
            </a:r>
            <a:r>
              <a:rPr lang="en-US" sz="3000" dirty="0"/>
              <a:t>Train the selected model on your educational dataset. This involves feeding it pairs of questions and answers, with the model learning to generate appropriate responses.</a:t>
            </a:r>
          </a:p>
          <a:p>
            <a:pPr marL="0" indent="0">
              <a:buNone/>
            </a:pPr>
            <a:endParaRPr lang="en-US" sz="3300" dirty="0"/>
          </a:p>
          <a:p>
            <a:pPr marL="0" indent="0">
              <a:buNone/>
            </a:pPr>
            <a:r>
              <a:rPr lang="en-US" sz="3000" b="1" u="sng" dirty="0"/>
              <a:t>Hyperparameter Tuning: </a:t>
            </a:r>
            <a:r>
              <a:rPr lang="en-US" sz="3000" dirty="0"/>
              <a:t>Fine-tune the model by adjusting hyperparameters such as learning rates, batch sizes, and the number of training epochs to optimize performance.</a:t>
            </a:r>
            <a:endParaRPr lang="en-IN" sz="3000" dirty="0"/>
          </a:p>
          <a:p>
            <a:pPr marL="0" indent="0">
              <a:buNone/>
            </a:pPr>
            <a:endParaRPr lang="en-IN" dirty="0"/>
          </a:p>
        </p:txBody>
      </p:sp>
    </p:spTree>
    <p:extLst>
      <p:ext uri="{BB962C8B-B14F-4D97-AF65-F5344CB8AC3E}">
        <p14:creationId xmlns:p14="http://schemas.microsoft.com/office/powerpoint/2010/main" val="3287636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479006-AFF8-8A18-80FE-15DFEFC737E0}"/>
              </a:ext>
            </a:extLst>
          </p:cNvPr>
          <p:cNvSpPr>
            <a:spLocks noGrp="1"/>
          </p:cNvSpPr>
          <p:nvPr>
            <p:ph idx="1"/>
          </p:nvPr>
        </p:nvSpPr>
        <p:spPr>
          <a:xfrm>
            <a:off x="568960" y="355600"/>
            <a:ext cx="10784840" cy="6126480"/>
          </a:xfrm>
        </p:spPr>
        <p:txBody>
          <a:bodyPr>
            <a:normAutofit fontScale="92500" lnSpcReduction="10000"/>
          </a:bodyPr>
          <a:lstStyle/>
          <a:p>
            <a:pPr marL="0" indent="0">
              <a:buNone/>
            </a:pPr>
            <a:r>
              <a:rPr lang="en-US" b="1" u="sng" dirty="0"/>
              <a:t>GIVEN DATASETS:</a:t>
            </a:r>
          </a:p>
          <a:p>
            <a:pPr marL="0" indent="0">
              <a:buNone/>
            </a:pPr>
            <a:endParaRPr lang="en-US" b="1" u="sng" dirty="0"/>
          </a:p>
          <a:p>
            <a:pPr marL="0" indent="0">
              <a:buNone/>
            </a:pPr>
            <a:r>
              <a:rPr lang="en-US" b="1" u="sng" dirty="0"/>
              <a:t>LOADING THE DATASETS:</a:t>
            </a:r>
          </a:p>
          <a:p>
            <a:pPr marL="0" indent="0">
              <a:buNone/>
            </a:pPr>
            <a:endParaRPr lang="en-US" b="1" u="sng" dirty="0"/>
          </a:p>
          <a:p>
            <a:pPr marL="0" indent="0">
              <a:buNone/>
            </a:pPr>
            <a:r>
              <a:rPr lang="en-US" dirty="0"/>
              <a:t>Hi, how are you? I'm fine. </a:t>
            </a:r>
          </a:p>
          <a:p>
            <a:pPr marL="0" indent="0">
              <a:buNone/>
            </a:pPr>
            <a:r>
              <a:rPr lang="en-US" dirty="0"/>
              <a:t>How about yourself? I'm fine. </a:t>
            </a:r>
          </a:p>
          <a:p>
            <a:pPr marL="0" indent="0">
              <a:buNone/>
            </a:pPr>
            <a:r>
              <a:rPr lang="en-US" dirty="0"/>
              <a:t>How about you? I'm pretty good. </a:t>
            </a:r>
          </a:p>
          <a:p>
            <a:pPr marL="0" indent="0">
              <a:buNone/>
            </a:pPr>
            <a:r>
              <a:rPr lang="en-US" dirty="0"/>
              <a:t>Thanks for asking. No problem. </a:t>
            </a:r>
          </a:p>
          <a:p>
            <a:pPr marL="0" indent="0">
              <a:buNone/>
            </a:pPr>
            <a:r>
              <a:rPr lang="en-US" dirty="0"/>
              <a:t>So how have you been? I've been great. </a:t>
            </a:r>
          </a:p>
          <a:p>
            <a:pPr marL="0" indent="0">
              <a:buNone/>
            </a:pPr>
            <a:r>
              <a:rPr lang="en-US" dirty="0"/>
              <a:t>What about you? I've been great.</a:t>
            </a:r>
          </a:p>
          <a:p>
            <a:pPr marL="0" indent="0">
              <a:buNone/>
            </a:pPr>
            <a:r>
              <a:rPr lang="en-US" dirty="0"/>
              <a:t> What about you? I've been good. </a:t>
            </a:r>
          </a:p>
          <a:p>
            <a:pPr marL="0" indent="0">
              <a:buNone/>
            </a:pPr>
            <a:r>
              <a:rPr lang="en-US" dirty="0"/>
              <a:t>What is 3+4? The sum of 3 and 4 is 7.</a:t>
            </a:r>
          </a:p>
          <a:p>
            <a:pPr marL="0" indent="0">
              <a:buNone/>
            </a:pPr>
            <a:r>
              <a:rPr lang="en-US" dirty="0"/>
              <a:t> Bye! Thanks for asking! Have a Great Day!!!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68372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AA5963-E12C-46A3-3620-41DDBDFE1432}"/>
              </a:ext>
            </a:extLst>
          </p:cNvPr>
          <p:cNvSpPr>
            <a:spLocks noGrp="1"/>
          </p:cNvSpPr>
          <p:nvPr>
            <p:ph idx="1"/>
          </p:nvPr>
        </p:nvSpPr>
        <p:spPr>
          <a:xfrm>
            <a:off x="416560" y="342264"/>
            <a:ext cx="11328400" cy="6353175"/>
          </a:xfrm>
        </p:spPr>
        <p:txBody>
          <a:bodyPr>
            <a:normAutofit/>
          </a:bodyPr>
          <a:lstStyle/>
          <a:p>
            <a:pPr marL="0" indent="0" algn="ctr">
              <a:buNone/>
            </a:pPr>
            <a:r>
              <a:rPr lang="en-US" b="1" u="sng" dirty="0"/>
              <a:t>PROGRAM FOR CREATING A EDUCATIONAL</a:t>
            </a:r>
          </a:p>
          <a:p>
            <a:pPr marL="0" indent="0" algn="ctr">
              <a:buNone/>
            </a:pPr>
            <a:r>
              <a:rPr lang="en-US" b="1" u="sng" dirty="0"/>
              <a:t>CHATBOT IN PYTHON</a:t>
            </a:r>
          </a:p>
          <a:p>
            <a:pPr marL="0" indent="0">
              <a:buNone/>
            </a:pPr>
            <a:endParaRPr lang="en-US" sz="3200" b="1" u="sng" dirty="0"/>
          </a:p>
          <a:p>
            <a:pPr marL="0" indent="0">
              <a:buNone/>
            </a:pPr>
            <a:r>
              <a:rPr lang="en-US" b="1" u="sng" dirty="0"/>
              <a:t>PACKAGE NEED TO BE INSTALLED:</a:t>
            </a:r>
          </a:p>
          <a:p>
            <a:pPr algn="just">
              <a:buFont typeface="Wingdings" panose="05000000000000000000" pitchFamily="2" charset="2"/>
              <a:buChar char="Ø"/>
            </a:pPr>
            <a:endParaRPr lang="en-US" sz="3200" dirty="0"/>
          </a:p>
          <a:p>
            <a:pPr>
              <a:buFont typeface="Wingdings" panose="05000000000000000000" pitchFamily="2" charset="2"/>
              <a:buChar char="Ø"/>
            </a:pPr>
            <a:r>
              <a:rPr lang="en-US" sz="3200" dirty="0"/>
              <a:t>pip install chatterbot</a:t>
            </a:r>
          </a:p>
          <a:p>
            <a:pPr>
              <a:buFont typeface="Wingdings" panose="05000000000000000000" pitchFamily="2" charset="2"/>
              <a:buChar char="Ø"/>
            </a:pPr>
            <a:r>
              <a:rPr lang="en-US" sz="3200" dirty="0"/>
              <a:t>pip install </a:t>
            </a:r>
            <a:r>
              <a:rPr lang="en-US" sz="3200" dirty="0" err="1"/>
              <a:t>chatterbot_corpus</a:t>
            </a:r>
            <a:r>
              <a:rPr lang="en-US" sz="3200" dirty="0"/>
              <a:t> </a:t>
            </a:r>
          </a:p>
          <a:p>
            <a:pPr marL="0" indent="0">
              <a:buNone/>
            </a:pPr>
            <a:endParaRPr lang="en-US" sz="3200" dirty="0"/>
          </a:p>
          <a:p>
            <a:pPr marL="0" indent="0" algn="just">
              <a:buNone/>
            </a:pPr>
            <a:endParaRPr lang="en-US" b="1" u="sng" dirty="0"/>
          </a:p>
          <a:p>
            <a:pPr marL="0" indent="0">
              <a:buNone/>
            </a:pPr>
            <a:endParaRPr lang="en-IN" b="1" u="sng" dirty="0"/>
          </a:p>
        </p:txBody>
      </p:sp>
      <p:pic>
        <p:nvPicPr>
          <p:cNvPr id="5" name="Picture 4">
            <a:extLst>
              <a:ext uri="{FF2B5EF4-FFF2-40B4-BE49-F238E27FC236}">
                <a16:creationId xmlns:a16="http://schemas.microsoft.com/office/drawing/2014/main" id="{CAB46D3D-E49B-F19B-B671-E33D6C1954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800" y="1714501"/>
            <a:ext cx="5882640" cy="4470400"/>
          </a:xfrm>
          <a:prstGeom prst="rect">
            <a:avLst/>
          </a:prstGeom>
        </p:spPr>
      </p:pic>
    </p:spTree>
    <p:extLst>
      <p:ext uri="{BB962C8B-B14F-4D97-AF65-F5344CB8AC3E}">
        <p14:creationId xmlns:p14="http://schemas.microsoft.com/office/powerpoint/2010/main" val="1185509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782ED5-2510-E267-B1BA-A4D175A241D8}"/>
              </a:ext>
            </a:extLst>
          </p:cNvPr>
          <p:cNvSpPr>
            <a:spLocks noGrp="1"/>
          </p:cNvSpPr>
          <p:nvPr>
            <p:ph idx="1"/>
          </p:nvPr>
        </p:nvSpPr>
        <p:spPr>
          <a:xfrm>
            <a:off x="325120" y="362584"/>
            <a:ext cx="11511280" cy="6139815"/>
          </a:xfrm>
        </p:spPr>
        <p:txBody>
          <a:bodyPr>
            <a:normAutofit/>
          </a:bodyPr>
          <a:lstStyle/>
          <a:p>
            <a:pPr marL="0" indent="0">
              <a:buNone/>
            </a:pPr>
            <a:r>
              <a:rPr lang="en-US" b="1" u="sng" dirty="0"/>
              <a:t>PROGRAM CODE:</a:t>
            </a:r>
          </a:p>
          <a:p>
            <a:pPr marL="0" indent="0">
              <a:buNone/>
            </a:pPr>
            <a:endParaRPr lang="en-IN" dirty="0"/>
          </a:p>
          <a:p>
            <a:pPr marL="0" indent="0">
              <a:buNone/>
            </a:pPr>
            <a:r>
              <a:rPr lang="en-IN" dirty="0"/>
              <a:t>from chatterbot import </a:t>
            </a:r>
            <a:r>
              <a:rPr lang="en-IN" dirty="0" err="1"/>
              <a:t>ChatBot</a:t>
            </a:r>
            <a:endParaRPr lang="en-IN" dirty="0"/>
          </a:p>
          <a:p>
            <a:pPr marL="0" indent="0">
              <a:buNone/>
            </a:pPr>
            <a:r>
              <a:rPr lang="en-IN" dirty="0"/>
              <a:t>from </a:t>
            </a:r>
            <a:r>
              <a:rPr lang="en-IN" dirty="0" err="1"/>
              <a:t>chatterbot.trainers</a:t>
            </a:r>
            <a:r>
              <a:rPr lang="en-IN" dirty="0"/>
              <a:t> import </a:t>
            </a:r>
            <a:r>
              <a:rPr lang="en-IN" dirty="0" err="1"/>
              <a:t>ChatterBotCorpusTrainer</a:t>
            </a:r>
            <a:endParaRPr lang="en-IN" dirty="0"/>
          </a:p>
          <a:p>
            <a:pPr marL="0" indent="0">
              <a:buNone/>
            </a:pPr>
            <a:r>
              <a:rPr lang="en-IN" dirty="0"/>
              <a:t># Create a chatbot instance</a:t>
            </a:r>
          </a:p>
          <a:p>
            <a:pPr marL="0" indent="0">
              <a:buNone/>
            </a:pPr>
            <a:r>
              <a:rPr lang="en-IN" dirty="0"/>
              <a:t>chatbot = </a:t>
            </a:r>
            <a:r>
              <a:rPr lang="en-IN" dirty="0" err="1"/>
              <a:t>ChatBot</a:t>
            </a:r>
            <a:r>
              <a:rPr lang="en-IN" dirty="0"/>
              <a:t>('</a:t>
            </a:r>
            <a:r>
              <a:rPr lang="en-IN" dirty="0" err="1"/>
              <a:t>EducationalBot</a:t>
            </a:r>
            <a:r>
              <a:rPr lang="en-IN" dirty="0"/>
              <a:t>’)</a:t>
            </a:r>
          </a:p>
          <a:p>
            <a:pPr marL="0" indent="0">
              <a:buNone/>
            </a:pPr>
            <a:r>
              <a:rPr lang="en-IN" dirty="0"/>
              <a:t># Create a new trainer for the chatbot</a:t>
            </a:r>
          </a:p>
          <a:p>
            <a:pPr marL="0" indent="0">
              <a:buNone/>
            </a:pPr>
            <a:r>
              <a:rPr lang="en-IN" dirty="0"/>
              <a:t>trainer = </a:t>
            </a:r>
            <a:r>
              <a:rPr lang="en-IN" dirty="0" err="1"/>
              <a:t>ChatterBotCorpusTrainer</a:t>
            </a:r>
            <a:r>
              <a:rPr lang="en-IN" dirty="0"/>
              <a:t>(chatbot)</a:t>
            </a:r>
          </a:p>
          <a:p>
            <a:pPr marL="0" indent="0">
              <a:buNone/>
            </a:pPr>
            <a:r>
              <a:rPr lang="en-IN" dirty="0"/>
              <a:t># Train the chatbot on the English language data</a:t>
            </a:r>
          </a:p>
          <a:p>
            <a:pPr marL="0" indent="0">
              <a:buNone/>
            </a:pPr>
            <a:r>
              <a:rPr lang="en-IN" dirty="0"/>
              <a:t> </a:t>
            </a:r>
            <a:r>
              <a:rPr lang="en-IN" dirty="0" err="1"/>
              <a:t>trainer.train</a:t>
            </a:r>
            <a:r>
              <a:rPr lang="en-IN" dirty="0"/>
              <a:t>('</a:t>
            </a:r>
            <a:r>
              <a:rPr lang="en-IN" dirty="0" err="1"/>
              <a:t>chatterbot.corpus.english</a:t>
            </a:r>
            <a:r>
              <a:rPr lang="en-IN" dirty="0"/>
              <a:t>’)</a:t>
            </a:r>
          </a:p>
          <a:p>
            <a:pPr marL="0" indent="0">
              <a:buNone/>
            </a:pPr>
            <a:r>
              <a:rPr lang="en-IN" dirty="0"/>
              <a:t># Define a function to chat with the bot</a:t>
            </a:r>
          </a:p>
          <a:p>
            <a:pPr marL="0" indent="0">
              <a:buNone/>
            </a:pPr>
            <a:endParaRPr lang="en-IN" dirty="0"/>
          </a:p>
        </p:txBody>
      </p:sp>
    </p:spTree>
    <p:extLst>
      <p:ext uri="{BB962C8B-B14F-4D97-AF65-F5344CB8AC3E}">
        <p14:creationId xmlns:p14="http://schemas.microsoft.com/office/powerpoint/2010/main" val="798115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68C024-6CDB-07C2-9803-117415B13CF8}"/>
              </a:ext>
            </a:extLst>
          </p:cNvPr>
          <p:cNvSpPr>
            <a:spLocks noGrp="1"/>
          </p:cNvSpPr>
          <p:nvPr>
            <p:ph idx="1"/>
          </p:nvPr>
        </p:nvSpPr>
        <p:spPr>
          <a:xfrm>
            <a:off x="660400" y="345440"/>
            <a:ext cx="10693400" cy="5831523"/>
          </a:xfrm>
        </p:spPr>
        <p:txBody>
          <a:bodyPr>
            <a:normAutofit lnSpcReduction="10000"/>
          </a:bodyPr>
          <a:lstStyle/>
          <a:p>
            <a:pPr marL="0" indent="0">
              <a:buNone/>
            </a:pPr>
            <a:r>
              <a:rPr lang="en-IN" dirty="0"/>
              <a:t>def </a:t>
            </a:r>
            <a:r>
              <a:rPr lang="en-IN" dirty="0" err="1"/>
              <a:t>chat_with_bot</a:t>
            </a:r>
            <a:r>
              <a:rPr lang="en-IN" dirty="0"/>
              <a:t>():  </a:t>
            </a:r>
          </a:p>
          <a:p>
            <a:pPr marL="0" indent="0">
              <a:buNone/>
            </a:pPr>
            <a:r>
              <a:rPr lang="en-IN" dirty="0"/>
              <a:t>    print("Educational Bot: Hello! How can I help you today? Type 'exit' to end the conversation.")    </a:t>
            </a:r>
          </a:p>
          <a:p>
            <a:pPr marL="0" indent="0">
              <a:buNone/>
            </a:pPr>
            <a:r>
              <a:rPr lang="en-IN" dirty="0"/>
              <a:t>    while True:</a:t>
            </a:r>
          </a:p>
          <a:p>
            <a:pPr marL="0" indent="0">
              <a:buNone/>
            </a:pPr>
            <a:r>
              <a:rPr lang="en-IN" dirty="0"/>
              <a:t>        </a:t>
            </a:r>
            <a:r>
              <a:rPr lang="en-IN" dirty="0" err="1"/>
              <a:t>user_input</a:t>
            </a:r>
            <a:r>
              <a:rPr lang="en-IN" dirty="0"/>
              <a:t> = input("You: ")        </a:t>
            </a:r>
          </a:p>
          <a:p>
            <a:pPr marL="0" indent="0">
              <a:buNone/>
            </a:pPr>
            <a:r>
              <a:rPr lang="en-IN" dirty="0"/>
              <a:t>        if </a:t>
            </a:r>
            <a:r>
              <a:rPr lang="en-IN" dirty="0" err="1"/>
              <a:t>user_input.lower</a:t>
            </a:r>
            <a:r>
              <a:rPr lang="en-IN" dirty="0"/>
              <a:t>() == 'exit':            </a:t>
            </a:r>
          </a:p>
          <a:p>
            <a:pPr marL="0" indent="0">
              <a:buNone/>
            </a:pPr>
            <a:r>
              <a:rPr lang="en-IN" dirty="0"/>
              <a:t>           print("Educational Bot: Goodbye!")    </a:t>
            </a:r>
          </a:p>
          <a:p>
            <a:pPr marL="0" indent="0">
              <a:buNone/>
            </a:pPr>
            <a:r>
              <a:rPr lang="en-IN" dirty="0"/>
              <a:t>           break      </a:t>
            </a:r>
          </a:p>
          <a:p>
            <a:pPr marL="0" indent="0">
              <a:buNone/>
            </a:pPr>
            <a:r>
              <a:rPr lang="en-IN" dirty="0"/>
              <a:t>        response = </a:t>
            </a:r>
            <a:r>
              <a:rPr lang="en-IN" dirty="0" err="1"/>
              <a:t>chatbot.get_response</a:t>
            </a:r>
            <a:r>
              <a:rPr lang="en-IN" dirty="0"/>
              <a:t>(</a:t>
            </a:r>
            <a:r>
              <a:rPr lang="en-IN" dirty="0" err="1"/>
              <a:t>user_input</a:t>
            </a:r>
            <a:r>
              <a:rPr lang="en-IN" dirty="0"/>
              <a:t>)     </a:t>
            </a:r>
          </a:p>
          <a:p>
            <a:pPr marL="0" indent="0">
              <a:buNone/>
            </a:pPr>
            <a:r>
              <a:rPr lang="en-IN" dirty="0"/>
              <a:t>       print("Educational Bot:", response)</a:t>
            </a:r>
          </a:p>
          <a:p>
            <a:pPr marL="0" indent="0">
              <a:buNone/>
            </a:pPr>
            <a:r>
              <a:rPr lang="en-IN" dirty="0"/>
              <a:t>if _name_ == "_main_":   </a:t>
            </a:r>
          </a:p>
          <a:p>
            <a:pPr marL="0" indent="0">
              <a:buNone/>
            </a:pPr>
            <a:r>
              <a:rPr lang="en-IN" dirty="0"/>
              <a:t>  </a:t>
            </a:r>
            <a:r>
              <a:rPr lang="en-IN" dirty="0" err="1"/>
              <a:t>chat_with_bot</a:t>
            </a:r>
            <a:r>
              <a:rPr lang="en-IN" dirty="0"/>
              <a:t>()</a:t>
            </a:r>
          </a:p>
          <a:p>
            <a:pPr marL="0" indent="0">
              <a:buNone/>
            </a:pPr>
            <a:endParaRPr lang="en-IN" dirty="0"/>
          </a:p>
        </p:txBody>
      </p:sp>
    </p:spTree>
    <p:extLst>
      <p:ext uri="{BB962C8B-B14F-4D97-AF65-F5344CB8AC3E}">
        <p14:creationId xmlns:p14="http://schemas.microsoft.com/office/powerpoint/2010/main" val="2422061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BF24D6-5644-9989-13AA-1B6CC45A1ED8}"/>
              </a:ext>
            </a:extLst>
          </p:cNvPr>
          <p:cNvSpPr>
            <a:spLocks noGrp="1"/>
          </p:cNvSpPr>
          <p:nvPr>
            <p:ph idx="1"/>
          </p:nvPr>
        </p:nvSpPr>
        <p:spPr>
          <a:xfrm>
            <a:off x="497840" y="443864"/>
            <a:ext cx="11247120" cy="6170295"/>
          </a:xfrm>
        </p:spPr>
        <p:txBody>
          <a:bodyPr>
            <a:normAutofit lnSpcReduction="10000"/>
          </a:bodyPr>
          <a:lstStyle/>
          <a:p>
            <a:pPr marL="0" indent="0">
              <a:buNone/>
            </a:pPr>
            <a:r>
              <a:rPr lang="en-US" b="1" u="sng" dirty="0"/>
              <a:t>OUTPUT:</a:t>
            </a:r>
          </a:p>
          <a:p>
            <a:pPr marL="0" indent="0">
              <a:buNone/>
            </a:pPr>
            <a:r>
              <a:rPr lang="en-US" dirty="0"/>
              <a:t>Educational Bot: Hello! How can I help you today? Type 'exit' to end the conversation.</a:t>
            </a:r>
          </a:p>
          <a:p>
            <a:pPr marL="0" indent="0">
              <a:buNone/>
            </a:pPr>
            <a:r>
              <a:rPr lang="en-US" dirty="0"/>
              <a:t>You: Hi, what's your name?</a:t>
            </a:r>
          </a:p>
          <a:p>
            <a:pPr marL="0" indent="0">
              <a:buNone/>
            </a:pPr>
            <a:r>
              <a:rPr lang="en-US" dirty="0"/>
              <a:t>Educational Bot: My name is Educational Bot.</a:t>
            </a:r>
          </a:p>
          <a:p>
            <a:pPr marL="0" indent="0">
              <a:buNone/>
            </a:pPr>
            <a:r>
              <a:rPr lang="en-US" dirty="0"/>
              <a:t>You: How does a computer work?</a:t>
            </a:r>
          </a:p>
          <a:p>
            <a:pPr marL="0" indent="0">
              <a:buNone/>
            </a:pPr>
            <a:r>
              <a:rPr lang="en-US" dirty="0"/>
              <a:t>Educational Bot: A computer is a complex machine that processes information based on a set of instructions. It consists of hardware components like the central processing unit (CPU), memory, storage, and input/output devices.</a:t>
            </a:r>
          </a:p>
          <a:p>
            <a:pPr marL="0" indent="0">
              <a:buNone/>
            </a:pPr>
            <a:r>
              <a:rPr lang="en-US" dirty="0"/>
              <a:t>You: What is 3+4?</a:t>
            </a:r>
          </a:p>
          <a:p>
            <a:pPr marL="0" indent="0">
              <a:buNone/>
            </a:pPr>
            <a:r>
              <a:rPr lang="en-US" dirty="0"/>
              <a:t>Educational Bot: 7.</a:t>
            </a:r>
          </a:p>
          <a:p>
            <a:pPr marL="0" indent="0">
              <a:buNone/>
            </a:pPr>
            <a:r>
              <a:rPr lang="en-US" dirty="0"/>
              <a:t>You: exit</a:t>
            </a:r>
          </a:p>
          <a:p>
            <a:pPr marL="0" indent="0">
              <a:buNone/>
            </a:pPr>
            <a:r>
              <a:rPr lang="en-US" dirty="0"/>
              <a:t>Educational Bot: Goodbye</a:t>
            </a:r>
            <a:r>
              <a:rPr lang="en-US" b="1" u="sng" dirty="0"/>
              <a:t>!</a:t>
            </a:r>
          </a:p>
        </p:txBody>
      </p:sp>
    </p:spTree>
    <p:extLst>
      <p:ext uri="{BB962C8B-B14F-4D97-AF65-F5344CB8AC3E}">
        <p14:creationId xmlns:p14="http://schemas.microsoft.com/office/powerpoint/2010/main" val="3615565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45CDB3-21E2-3FEA-8239-65BA625475B3}"/>
              </a:ext>
            </a:extLst>
          </p:cNvPr>
          <p:cNvSpPr>
            <a:spLocks noGrp="1"/>
          </p:cNvSpPr>
          <p:nvPr>
            <p:ph idx="1"/>
          </p:nvPr>
        </p:nvSpPr>
        <p:spPr>
          <a:xfrm>
            <a:off x="416560" y="332104"/>
            <a:ext cx="11409680" cy="6160135"/>
          </a:xfrm>
        </p:spPr>
        <p:txBody>
          <a:bodyPr>
            <a:normAutofit fontScale="92500" lnSpcReduction="10000"/>
          </a:bodyPr>
          <a:lstStyle/>
          <a:p>
            <a:pPr marL="0" indent="0">
              <a:buNone/>
            </a:pPr>
            <a:r>
              <a:rPr lang="en-IN" b="1" u="sng" dirty="0"/>
              <a:t>EVALUATING A EDUCATIONAL CHATBOT:</a:t>
            </a:r>
          </a:p>
          <a:p>
            <a:pPr marL="0" indent="0">
              <a:buNone/>
            </a:pPr>
            <a:endParaRPr lang="en-IN" b="1" u="sng" dirty="0"/>
          </a:p>
          <a:p>
            <a:pPr marL="0" indent="0">
              <a:buNone/>
            </a:pPr>
            <a:r>
              <a:rPr lang="en-IN" dirty="0"/>
              <a:t>       </a:t>
            </a:r>
            <a:r>
              <a:rPr lang="en-US" dirty="0"/>
              <a:t>Evaluating an educational chatbot involves assessing its performance in terms of various criteria, including:</a:t>
            </a:r>
          </a:p>
          <a:p>
            <a:pPr>
              <a:buFont typeface="Wingdings" panose="05000000000000000000" pitchFamily="2" charset="2"/>
              <a:buChar char="q"/>
            </a:pPr>
            <a:r>
              <a:rPr lang="en-US" b="1" dirty="0"/>
              <a:t>    </a:t>
            </a:r>
            <a:r>
              <a:rPr lang="en-US" b="1" u="sng" dirty="0"/>
              <a:t>Content Knowledge: </a:t>
            </a:r>
            <a:r>
              <a:rPr lang="en-US" dirty="0"/>
              <a:t>Does the chatbot provide accurate and up-to-date information on the educational topics it covers?</a:t>
            </a:r>
          </a:p>
          <a:p>
            <a:pPr marL="0" indent="0">
              <a:buNone/>
            </a:pPr>
            <a:endParaRPr lang="en-US" dirty="0"/>
          </a:p>
          <a:p>
            <a:pPr>
              <a:buFont typeface="Wingdings" panose="05000000000000000000" pitchFamily="2" charset="2"/>
              <a:buChar char="q"/>
            </a:pPr>
            <a:r>
              <a:rPr lang="en-US" b="1" dirty="0"/>
              <a:t>    </a:t>
            </a:r>
            <a:r>
              <a:rPr lang="en-US" b="1" u="sng" dirty="0"/>
              <a:t>Interaction Quality: </a:t>
            </a:r>
            <a:r>
              <a:rPr lang="en-US" dirty="0"/>
              <a:t>How well does it understand and respond to user queries? Is the language clear and concise?</a:t>
            </a:r>
          </a:p>
          <a:p>
            <a:pPr marL="0" indent="0">
              <a:buNone/>
            </a:pPr>
            <a:endParaRPr lang="en-US" dirty="0"/>
          </a:p>
          <a:p>
            <a:pPr>
              <a:buFont typeface="Wingdings" panose="05000000000000000000" pitchFamily="2" charset="2"/>
              <a:buChar char="q"/>
            </a:pPr>
            <a:r>
              <a:rPr lang="en-US" b="1" dirty="0"/>
              <a:t>   </a:t>
            </a:r>
            <a:r>
              <a:rPr lang="en-US" b="1" u="sng" dirty="0"/>
              <a:t> Adaptability: </a:t>
            </a:r>
            <a:r>
              <a:rPr lang="en-US" dirty="0"/>
              <a:t>Can the chatbot adapt to different learning styles and levels of knowledge? Does it personalize the learning experience?</a:t>
            </a:r>
          </a:p>
          <a:p>
            <a:pPr marL="0" indent="0">
              <a:buNone/>
            </a:pPr>
            <a:endParaRPr lang="en-US" dirty="0"/>
          </a:p>
          <a:p>
            <a:pPr>
              <a:buFont typeface="Wingdings" panose="05000000000000000000" pitchFamily="2" charset="2"/>
              <a:buChar char="q"/>
            </a:pPr>
            <a:r>
              <a:rPr lang="en-US" b="1" dirty="0"/>
              <a:t>    </a:t>
            </a:r>
            <a:r>
              <a:rPr lang="en-US" b="1" u="sng" dirty="0"/>
              <a:t>Accessibility: </a:t>
            </a:r>
            <a:r>
              <a:rPr lang="en-US" dirty="0"/>
              <a:t>Is the chatbot accessible to a wide range of users, including those with disabilities?</a:t>
            </a:r>
          </a:p>
          <a:p>
            <a:pPr marL="0" indent="0">
              <a:buNone/>
            </a:pPr>
            <a:endParaRPr lang="en-IN" dirty="0"/>
          </a:p>
        </p:txBody>
      </p:sp>
    </p:spTree>
    <p:extLst>
      <p:ext uri="{BB962C8B-B14F-4D97-AF65-F5344CB8AC3E}">
        <p14:creationId xmlns:p14="http://schemas.microsoft.com/office/powerpoint/2010/main" val="3597294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E0ADF5-A9A3-F681-669B-88307814E869}"/>
              </a:ext>
            </a:extLst>
          </p:cNvPr>
          <p:cNvSpPr>
            <a:spLocks noGrp="1"/>
          </p:cNvSpPr>
          <p:nvPr>
            <p:ph idx="1"/>
          </p:nvPr>
        </p:nvSpPr>
        <p:spPr>
          <a:xfrm>
            <a:off x="284480" y="352424"/>
            <a:ext cx="11511280" cy="6180456"/>
          </a:xfrm>
        </p:spPr>
        <p:txBody>
          <a:bodyPr/>
          <a:lstStyle/>
          <a:p>
            <a:pPr>
              <a:buFont typeface="Wingdings" panose="05000000000000000000" pitchFamily="2" charset="2"/>
              <a:buChar char="ü"/>
            </a:pPr>
            <a:r>
              <a:rPr lang="en-US" b="1" dirty="0"/>
              <a:t>   </a:t>
            </a:r>
            <a:r>
              <a:rPr lang="en-US" b="1" u="sng" dirty="0"/>
              <a:t>User Satisfaction</a:t>
            </a:r>
            <a:r>
              <a:rPr lang="en-US" dirty="0"/>
              <a:t>: What do users think of the chatbot? Are they satisfied with its educational value?</a:t>
            </a:r>
          </a:p>
          <a:p>
            <a:pPr marL="0" indent="0">
              <a:buNone/>
            </a:pPr>
            <a:endParaRPr lang="en-US" dirty="0"/>
          </a:p>
          <a:p>
            <a:pPr>
              <a:buFont typeface="Wingdings" panose="05000000000000000000" pitchFamily="2" charset="2"/>
              <a:buChar char="ü"/>
            </a:pPr>
            <a:r>
              <a:rPr lang="en-US" b="1" dirty="0"/>
              <a:t>   </a:t>
            </a:r>
            <a:r>
              <a:rPr lang="en-US" b="1" u="sng" dirty="0"/>
              <a:t>Scalability:</a:t>
            </a:r>
            <a:r>
              <a:rPr lang="en-US" u="sng" dirty="0"/>
              <a:t> </a:t>
            </a:r>
            <a:r>
              <a:rPr lang="en-US" dirty="0"/>
              <a:t>Is the chatbot able to handle a large number of users simultaneously without performance issues?</a:t>
            </a:r>
          </a:p>
          <a:p>
            <a:pPr marL="0" indent="0">
              <a:buNone/>
            </a:pPr>
            <a:endParaRPr lang="en-US" dirty="0"/>
          </a:p>
          <a:p>
            <a:pPr>
              <a:buFont typeface="Wingdings" panose="05000000000000000000" pitchFamily="2" charset="2"/>
              <a:buChar char="ü"/>
            </a:pPr>
            <a:r>
              <a:rPr lang="en-US" b="1" dirty="0"/>
              <a:t>   </a:t>
            </a:r>
            <a:r>
              <a:rPr lang="en-US" b="1" u="sng" dirty="0"/>
              <a:t>Cost-Efficiency:</a:t>
            </a:r>
            <a:r>
              <a:rPr lang="en-US" dirty="0"/>
              <a:t> Does it provide a cost-effective solution compared to traditional education methods?</a:t>
            </a:r>
          </a:p>
          <a:p>
            <a:pPr marL="0" indent="0">
              <a:buNone/>
            </a:pPr>
            <a:endParaRPr lang="en-US" dirty="0"/>
          </a:p>
          <a:p>
            <a:pPr>
              <a:buFont typeface="Wingdings" panose="05000000000000000000" pitchFamily="2" charset="2"/>
              <a:buChar char="ü"/>
            </a:pPr>
            <a:r>
              <a:rPr lang="en-US" dirty="0"/>
              <a:t>   </a:t>
            </a:r>
            <a:r>
              <a:rPr lang="en-US" b="1" u="sng" dirty="0"/>
              <a:t>Feedback and Assessment</a:t>
            </a:r>
            <a:r>
              <a:rPr lang="en-US" dirty="0"/>
              <a:t>: Does it provide constructive feedback and assessment on users' progress and performance?</a:t>
            </a:r>
            <a:endParaRPr lang="en-IN" dirty="0"/>
          </a:p>
        </p:txBody>
      </p:sp>
    </p:spTree>
    <p:extLst>
      <p:ext uri="{BB962C8B-B14F-4D97-AF65-F5344CB8AC3E}">
        <p14:creationId xmlns:p14="http://schemas.microsoft.com/office/powerpoint/2010/main" val="2318026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91B507-F81A-C5C6-16EB-4436C15F7ABE}"/>
              </a:ext>
            </a:extLst>
          </p:cNvPr>
          <p:cNvSpPr txBox="1"/>
          <p:nvPr/>
        </p:nvSpPr>
        <p:spPr>
          <a:xfrm>
            <a:off x="746760" y="538480"/>
            <a:ext cx="10698480" cy="5693866"/>
          </a:xfrm>
          <a:prstGeom prst="rect">
            <a:avLst/>
          </a:prstGeom>
          <a:noFill/>
        </p:spPr>
        <p:txBody>
          <a:bodyPr wrap="square" rtlCol="0">
            <a:spAutoFit/>
          </a:bodyPr>
          <a:lstStyle/>
          <a:p>
            <a:r>
              <a:rPr lang="en-US" sz="2800" b="1" u="sng" dirty="0"/>
              <a:t>ADVANTAGES OF EDUCATIONAL CHATBOT :</a:t>
            </a:r>
          </a:p>
          <a:p>
            <a:endParaRPr lang="en-US" sz="2800" b="1" u="sng" dirty="0"/>
          </a:p>
          <a:p>
            <a:pPr marL="457200" indent="-457200">
              <a:buFont typeface="Wingdings" panose="05000000000000000000" pitchFamily="2" charset="2"/>
              <a:buChar char="v"/>
            </a:pPr>
            <a:r>
              <a:rPr lang="en-US" sz="2800" dirty="0"/>
              <a:t>Chatbots can handle a large number of students simultaneously, making education more accessible and cost-effective</a:t>
            </a:r>
            <a:r>
              <a:rPr lang="en-US" sz="2800" b="1" dirty="0"/>
              <a:t>.</a:t>
            </a:r>
          </a:p>
          <a:p>
            <a:endParaRPr lang="en-US" sz="2800" b="1" u="sng" dirty="0"/>
          </a:p>
          <a:p>
            <a:pPr marL="457200" indent="-457200">
              <a:buFont typeface="Wingdings" panose="05000000000000000000" pitchFamily="2" charset="2"/>
              <a:buChar char="v"/>
            </a:pPr>
            <a:r>
              <a:rPr lang="en-US" sz="2800" dirty="0"/>
              <a:t>Educational chatbots can assist teachers by automating administrative tasks and providing insights into student performance.</a:t>
            </a:r>
          </a:p>
          <a:p>
            <a:endParaRPr lang="en-US" sz="2800" dirty="0"/>
          </a:p>
          <a:p>
            <a:pPr marL="457200" indent="-457200">
              <a:buFont typeface="Wingdings" panose="05000000000000000000" pitchFamily="2" charset="2"/>
              <a:buChar char="v"/>
            </a:pPr>
            <a:r>
              <a:rPr lang="en-US" sz="2800" dirty="0"/>
              <a:t>Chatbots support continuous learning, making it easier for individuals to acquire new skills and knowledge throughout their lives.</a:t>
            </a:r>
          </a:p>
          <a:p>
            <a:pPr marL="457200" indent="-457200">
              <a:buFont typeface="Wingdings" panose="05000000000000000000" pitchFamily="2" charset="2"/>
              <a:buChar char="v"/>
            </a:pPr>
            <a:endParaRPr lang="en-US" sz="2800" dirty="0"/>
          </a:p>
          <a:p>
            <a:pPr marL="457200" indent="-457200">
              <a:buFont typeface="Wingdings" panose="05000000000000000000" pitchFamily="2" charset="2"/>
              <a:buChar char="v"/>
            </a:pPr>
            <a:r>
              <a:rPr lang="en-US" sz="2800" dirty="0"/>
              <a:t>Chatbots can collect and analyze data on student interactions to improve learning materials and strategies.</a:t>
            </a:r>
            <a:endParaRPr lang="en-IN" sz="2800" dirty="0"/>
          </a:p>
        </p:txBody>
      </p:sp>
    </p:spTree>
    <p:extLst>
      <p:ext uri="{BB962C8B-B14F-4D97-AF65-F5344CB8AC3E}">
        <p14:creationId xmlns:p14="http://schemas.microsoft.com/office/powerpoint/2010/main" val="3173299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D4F81F-29A6-04DF-6234-A19E3AC73061}"/>
              </a:ext>
            </a:extLst>
          </p:cNvPr>
          <p:cNvSpPr txBox="1"/>
          <p:nvPr/>
        </p:nvSpPr>
        <p:spPr>
          <a:xfrm>
            <a:off x="487680" y="628233"/>
            <a:ext cx="10911840" cy="7109639"/>
          </a:xfrm>
          <a:prstGeom prst="rect">
            <a:avLst/>
          </a:prstGeom>
          <a:noFill/>
        </p:spPr>
        <p:txBody>
          <a:bodyPr wrap="square" rtlCol="0">
            <a:spAutoFit/>
          </a:bodyPr>
          <a:lstStyle/>
          <a:p>
            <a:r>
              <a:rPr lang="en-US" sz="3600" b="1" u="sng" dirty="0"/>
              <a:t>EDUBOTS: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An </a:t>
            </a:r>
            <a:r>
              <a:rPr lang="en-US" sz="2800" b="1" dirty="0">
                <a:latin typeface="Times New Roman" panose="02020603050405020304" pitchFamily="18" charset="0"/>
                <a:cs typeface="Times New Roman" panose="02020603050405020304" pitchFamily="18" charset="0"/>
              </a:rPr>
              <a:t>Educational Chatbot </a:t>
            </a:r>
            <a:r>
              <a:rPr lang="en-US" sz="2800" dirty="0">
                <a:latin typeface="Times New Roman" panose="02020603050405020304" pitchFamily="18" charset="0"/>
                <a:cs typeface="Times New Roman" panose="02020603050405020304" pitchFamily="18" charset="0"/>
              </a:rPr>
              <a:t>is a computer program designed to facilitate learning and provide information in a conversational manner. It leverages artificial intelligence and natural language processing to interact with users, answer questions, offer explanations, and deliver educational content. </a:t>
            </a:r>
          </a:p>
          <a:p>
            <a:endParaRPr lang="en-US" sz="2800" dirty="0">
              <a:latin typeface="Times New Roman" panose="02020603050405020304" pitchFamily="18" charset="0"/>
              <a:cs typeface="Times New Roman" panose="02020603050405020304" pitchFamily="18" charset="0"/>
            </a:endParaRPr>
          </a:p>
          <a:p>
            <a:r>
              <a:rPr lang="en-US" sz="2800" dirty="0">
                <a:highlight>
                  <a:srgbClr val="FFFFFF"/>
                </a:highlight>
                <a:latin typeface="Times New Roman" panose="02020603050405020304" pitchFamily="18" charset="0"/>
                <a:ea typeface="Arial"/>
                <a:cs typeface="Times New Roman" panose="02020603050405020304" pitchFamily="18" charset="0"/>
                <a:sym typeface="Arial"/>
              </a:rPr>
              <a:t>          </a:t>
            </a:r>
            <a:r>
              <a:rPr lang="en-US" sz="2800" b="1" dirty="0">
                <a:highlight>
                  <a:srgbClr val="FFFFFF"/>
                </a:highlight>
                <a:latin typeface="Times New Roman" panose="02020603050405020304" pitchFamily="18" charset="0"/>
                <a:ea typeface="Arial"/>
                <a:cs typeface="Times New Roman" panose="02020603050405020304" pitchFamily="18" charset="0"/>
                <a:sym typeface="Arial"/>
              </a:rPr>
              <a:t>Educational sectors </a:t>
            </a:r>
            <a:r>
              <a:rPr lang="en-US" sz="2800" dirty="0">
                <a:highlight>
                  <a:srgbClr val="FFFFFF"/>
                </a:highlight>
                <a:latin typeface="Times New Roman" panose="02020603050405020304" pitchFamily="18" charset="0"/>
                <a:ea typeface="Arial"/>
                <a:cs typeface="Times New Roman" panose="02020603050405020304" pitchFamily="18" charset="0"/>
                <a:sym typeface="Arial"/>
              </a:rPr>
              <a:t>are being transforming into </a:t>
            </a:r>
            <a:r>
              <a:rPr lang="en-US" sz="2800" b="1" dirty="0">
                <a:highlight>
                  <a:srgbClr val="FFFFFF"/>
                </a:highlight>
                <a:latin typeface="Times New Roman" panose="02020603050405020304" pitchFamily="18" charset="0"/>
                <a:ea typeface="Arial"/>
                <a:cs typeface="Times New Roman" panose="02020603050405020304" pitchFamily="18" charset="0"/>
                <a:sym typeface="Arial"/>
              </a:rPr>
              <a:t>digitalization</a:t>
            </a:r>
            <a:r>
              <a:rPr lang="en-US" sz="2800" dirty="0">
                <a:highlight>
                  <a:srgbClr val="FFFFFF"/>
                </a:highlight>
                <a:latin typeface="Times New Roman" panose="02020603050405020304" pitchFamily="18" charset="0"/>
                <a:ea typeface="Arial"/>
                <a:cs typeface="Times New Roman" panose="02020603050405020304" pitchFamily="18" charset="0"/>
                <a:sym typeface="Arial"/>
              </a:rPr>
              <a:t> to prove their significance. </a:t>
            </a:r>
            <a:r>
              <a:rPr lang="en-US" sz="2800" dirty="0" err="1">
                <a:highlight>
                  <a:srgbClr val="FFFFFF"/>
                </a:highlight>
                <a:latin typeface="Times New Roman" panose="02020603050405020304" pitchFamily="18" charset="0"/>
                <a:ea typeface="Arial"/>
                <a:cs typeface="Times New Roman" panose="02020603050405020304" pitchFamily="18" charset="0"/>
                <a:sym typeface="Arial"/>
              </a:rPr>
              <a:t>Edubots</a:t>
            </a:r>
            <a:r>
              <a:rPr lang="en-US" sz="2800" dirty="0">
                <a:highlight>
                  <a:srgbClr val="FFFFFF"/>
                </a:highlight>
                <a:latin typeface="Times New Roman" panose="02020603050405020304" pitchFamily="18" charset="0"/>
                <a:ea typeface="Arial"/>
                <a:cs typeface="Times New Roman" panose="02020603050405020304" pitchFamily="18" charset="0"/>
                <a:sym typeface="Arial"/>
              </a:rPr>
              <a:t> plays a major role in the educational sector in terms of savings time and effort. </a:t>
            </a:r>
          </a:p>
          <a:p>
            <a:endParaRPr lang="en-US" sz="2800" dirty="0">
              <a:highlight>
                <a:srgbClr val="FFFFFF"/>
              </a:highlight>
              <a:latin typeface="Times New Roman" panose="02020603050405020304" pitchFamily="18" charset="0"/>
              <a:ea typeface="Arial"/>
              <a:cs typeface="Times New Roman" panose="02020603050405020304" pitchFamily="18" charset="0"/>
              <a:sym typeface="Arial"/>
            </a:endParaRPr>
          </a:p>
          <a:p>
            <a:r>
              <a:rPr lang="en-US" sz="2800" dirty="0">
                <a:highlight>
                  <a:srgbClr val="FFFFFF"/>
                </a:highlight>
                <a:latin typeface="Times New Roman" panose="02020603050405020304" pitchFamily="18" charset="0"/>
                <a:ea typeface="Arial"/>
                <a:cs typeface="Times New Roman" panose="02020603050405020304" pitchFamily="18" charset="0"/>
                <a:sym typeface="Arial"/>
              </a:rPr>
              <a:t>           </a:t>
            </a:r>
            <a:r>
              <a:rPr lang="en-US" sz="2800" dirty="0">
                <a:latin typeface="Times New Roman" panose="02020603050405020304" pitchFamily="18" charset="0"/>
                <a:cs typeface="Times New Roman" panose="02020603050405020304" pitchFamily="18" charset="0"/>
              </a:rPr>
              <a:t>Providing </a:t>
            </a:r>
            <a:r>
              <a:rPr lang="en-US" sz="2800" b="1" dirty="0">
                <a:latin typeface="Times New Roman" panose="02020603050405020304" pitchFamily="18" charset="0"/>
                <a:cs typeface="Times New Roman" panose="02020603050405020304" pitchFamily="18" charset="0"/>
              </a:rPr>
              <a:t>training</a:t>
            </a:r>
            <a:r>
              <a:rPr lang="en-US" sz="2800" dirty="0">
                <a:latin typeface="Times New Roman" panose="02020603050405020304" pitchFamily="18" charset="0"/>
                <a:cs typeface="Times New Roman" panose="02020603050405020304" pitchFamily="18" charset="0"/>
              </a:rPr>
              <a:t> for the chatbots and </a:t>
            </a:r>
            <a:r>
              <a:rPr lang="en-US" sz="2800" b="1" dirty="0">
                <a:latin typeface="Times New Roman" panose="02020603050405020304" pitchFamily="18" charset="0"/>
                <a:cs typeface="Times New Roman" panose="02020603050405020304" pitchFamily="18" charset="0"/>
              </a:rPr>
              <a:t>support</a:t>
            </a:r>
            <a:r>
              <a:rPr lang="en-US" sz="2800" dirty="0">
                <a:latin typeface="Times New Roman" panose="02020603050405020304" pitchFamily="18" charset="0"/>
                <a:cs typeface="Times New Roman" panose="02020603050405020304" pitchFamily="18" charset="0"/>
              </a:rPr>
              <a:t> for educators and students on how to effectively use the chatbot as an educational tool.</a:t>
            </a:r>
            <a:endParaRPr lang="en-US" sz="2800" dirty="0">
              <a:highlight>
                <a:srgbClr val="FFFFFF"/>
              </a:highlight>
              <a:latin typeface="Times New Roman" panose="02020603050405020304" pitchFamily="18" charset="0"/>
              <a:ea typeface="Arial"/>
              <a:cs typeface="Times New Roman" panose="02020603050405020304" pitchFamily="18" charset="0"/>
              <a:sym typeface="Arial"/>
            </a:endParaRPr>
          </a:p>
          <a:p>
            <a:endParaRPr lang="en-US" sz="2800" dirty="0">
              <a:highlight>
                <a:srgbClr val="FFFFFF"/>
              </a:highlight>
              <a:latin typeface="Times New Roman" panose="02020603050405020304" pitchFamily="18" charset="0"/>
              <a:cs typeface="Times New Roman" panose="02020603050405020304" pitchFamily="18" charset="0"/>
              <a:sym typeface="Arial"/>
            </a:endParaRPr>
          </a:p>
          <a:p>
            <a:endParaRPr lang="en-IN" sz="2800" dirty="0"/>
          </a:p>
        </p:txBody>
      </p:sp>
    </p:spTree>
    <p:extLst>
      <p:ext uri="{BB962C8B-B14F-4D97-AF65-F5344CB8AC3E}">
        <p14:creationId xmlns:p14="http://schemas.microsoft.com/office/powerpoint/2010/main" val="2140545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D0C1-6AFF-4D4C-9B77-B350D9B68137}"/>
              </a:ext>
            </a:extLst>
          </p:cNvPr>
          <p:cNvSpPr>
            <a:spLocks noGrp="1"/>
          </p:cNvSpPr>
          <p:nvPr>
            <p:ph type="title"/>
          </p:nvPr>
        </p:nvSpPr>
        <p:spPr>
          <a:xfrm>
            <a:off x="838200" y="365125"/>
            <a:ext cx="10515600" cy="772795"/>
          </a:xfrm>
        </p:spPr>
        <p:txBody>
          <a:bodyPr>
            <a:normAutofit/>
          </a:bodyPr>
          <a:lstStyle/>
          <a:p>
            <a:r>
              <a:rPr lang="en-US" sz="3200" b="1" u="sng" dirty="0">
                <a:latin typeface="Times New Roman" panose="02020603050405020304" pitchFamily="18" charset="0"/>
                <a:cs typeface="Times New Roman" panose="02020603050405020304" pitchFamily="18" charset="0"/>
              </a:rPr>
              <a:t>CONCLUSION:</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A25681-306F-E3C2-916F-C2EA1466911F}"/>
              </a:ext>
            </a:extLst>
          </p:cNvPr>
          <p:cNvSpPr>
            <a:spLocks noGrp="1"/>
          </p:cNvSpPr>
          <p:nvPr>
            <p:ph idx="1"/>
          </p:nvPr>
        </p:nvSpPr>
        <p:spPr>
          <a:xfrm>
            <a:off x="589280" y="1253331"/>
            <a:ext cx="10622280" cy="5239544"/>
          </a:xfrm>
        </p:spPr>
        <p:txBody>
          <a:bodyPr/>
          <a:lstStyle/>
          <a:p>
            <a:pPr marL="0" indent="0">
              <a:buNone/>
            </a:pPr>
            <a:r>
              <a:rPr lang="en-US" dirty="0"/>
              <a:t>        These Educational chatbots can cover a wide range of subjects and topics, from general knowledge to specific academic disciplines. In this project, we present the general working principle of how do the educational chatbots works and how it widely contribute to expand our knowledge by the immediate response from the bot to our required queries.</a:t>
            </a:r>
          </a:p>
          <a:p>
            <a:pPr marL="0" indent="0">
              <a:buNone/>
            </a:pPr>
            <a:endParaRPr lang="en-US" dirty="0"/>
          </a:p>
          <a:p>
            <a:pPr marL="0" indent="0">
              <a:buNone/>
            </a:pPr>
            <a:r>
              <a:rPr lang="en-US" dirty="0"/>
              <a:t>       </a:t>
            </a:r>
            <a:r>
              <a:rPr lang="en-US" dirty="0" err="1"/>
              <a:t>Edubots</a:t>
            </a:r>
            <a:r>
              <a:rPr lang="en-US" dirty="0"/>
              <a:t> plays a major role in the educational sector in terms of savings time and effort. Our purpose on creating this educational chatbot is to reduce the efforts for the people working in educational domain which are useful for personalized message to answer the learning content </a:t>
            </a:r>
            <a:r>
              <a:rPr lang="en-IN" dirty="0"/>
              <a:t>desired by the user.</a:t>
            </a:r>
          </a:p>
        </p:txBody>
      </p:sp>
    </p:spTree>
    <p:extLst>
      <p:ext uri="{BB962C8B-B14F-4D97-AF65-F5344CB8AC3E}">
        <p14:creationId xmlns:p14="http://schemas.microsoft.com/office/powerpoint/2010/main" val="3722488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7F861-4C15-63DC-077A-50D05A0C1001}"/>
              </a:ext>
            </a:extLst>
          </p:cNvPr>
          <p:cNvSpPr>
            <a:spLocks noGrp="1"/>
          </p:cNvSpPr>
          <p:nvPr>
            <p:ph type="title"/>
          </p:nvPr>
        </p:nvSpPr>
        <p:spPr>
          <a:xfrm>
            <a:off x="894080" y="162560"/>
            <a:ext cx="10459720" cy="1432559"/>
          </a:xfrm>
        </p:spPr>
        <p:txBody>
          <a:bodyPr>
            <a:normAutofit fontScale="90000"/>
          </a:bodyPr>
          <a:lstStyle/>
          <a:p>
            <a:pPr algn="ctr"/>
            <a:r>
              <a:rPr lang="en-US" sz="3600" b="1" u="sng" dirty="0">
                <a:latin typeface="Times New Roman" panose="02020603050405020304" pitchFamily="18" charset="0"/>
                <a:cs typeface="Times New Roman" panose="02020603050405020304" pitchFamily="18" charset="0"/>
              </a:rPr>
              <a:t>PROBLEM DEFINITION FOR CREATING A</a:t>
            </a:r>
            <a:br>
              <a:rPr lang="en-US" sz="3600" b="1" u="sng" dirty="0">
                <a:latin typeface="Times New Roman" panose="02020603050405020304" pitchFamily="18" charset="0"/>
                <a:cs typeface="Times New Roman" panose="02020603050405020304" pitchFamily="18" charset="0"/>
              </a:rPr>
            </a:br>
            <a:br>
              <a:rPr lang="en-US" sz="3600" b="1" u="sng" dirty="0">
                <a:latin typeface="Times New Roman" panose="02020603050405020304" pitchFamily="18" charset="0"/>
                <a:cs typeface="Times New Roman" panose="02020603050405020304" pitchFamily="18" charset="0"/>
              </a:rPr>
            </a:br>
            <a:r>
              <a:rPr lang="en-US" sz="3600" b="1" u="sng" dirty="0">
                <a:latin typeface="Times New Roman" panose="02020603050405020304" pitchFamily="18" charset="0"/>
                <a:cs typeface="Times New Roman" panose="02020603050405020304" pitchFamily="18" charset="0"/>
              </a:rPr>
              <a:t> EDUBOT IN PYTHON</a:t>
            </a:r>
            <a:endParaRPr lang="en-IN" sz="3600" u="sng" dirty="0"/>
          </a:p>
        </p:txBody>
      </p:sp>
      <p:sp>
        <p:nvSpPr>
          <p:cNvPr id="3" name="Content Placeholder 2">
            <a:extLst>
              <a:ext uri="{FF2B5EF4-FFF2-40B4-BE49-F238E27FC236}">
                <a16:creationId xmlns:a16="http://schemas.microsoft.com/office/drawing/2014/main" id="{8EFC98D3-26C3-FFCC-DD4F-EEDAE2956A87}"/>
              </a:ext>
            </a:extLst>
          </p:cNvPr>
          <p:cNvSpPr>
            <a:spLocks noGrp="1"/>
          </p:cNvSpPr>
          <p:nvPr>
            <p:ph idx="1"/>
          </p:nvPr>
        </p:nvSpPr>
        <p:spPr>
          <a:xfrm>
            <a:off x="949960" y="1385410"/>
            <a:ext cx="10515600" cy="4964589"/>
          </a:xfrm>
        </p:spPr>
        <p:txBody>
          <a:bodyPr>
            <a:normAutofit lnSpcReduction="10000"/>
          </a:bodyPr>
          <a:lstStyle/>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3200" b="1" u="sng" dirty="0">
                <a:latin typeface="Times New Roman" panose="02020603050405020304" pitchFamily="18" charset="0"/>
                <a:cs typeface="Times New Roman" panose="02020603050405020304" pitchFamily="18" charset="0"/>
              </a:rPr>
              <a:t>ABSTRACT:</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An Educational Chatbot is a computer program designed to facilitate learning and provide information in a conversational manner. It leverages artificial intelligence and natural language processing to interact with users, answer questions, offer explanations, and deliver educational content. </a:t>
            </a:r>
            <a:r>
              <a:rPr lang="en-US" sz="2800" dirty="0">
                <a:highlight>
                  <a:srgbClr val="FFFFFF"/>
                </a:highlight>
                <a:latin typeface="Times New Roman" panose="02020603050405020304" pitchFamily="18" charset="0"/>
                <a:ea typeface="Arial"/>
                <a:cs typeface="Times New Roman" panose="02020603050405020304" pitchFamily="18" charset="0"/>
                <a:sym typeface="Arial"/>
              </a:rPr>
              <a:t>Educational sectors are being transforming into digitalization to prove their significance. Our purpose on creating this educational  chatbot is to reduce the efforts for the people working in educational domain which are useful for personalized message to answer the learning content desired by the user.</a:t>
            </a:r>
            <a:endParaRPr lang="en-IN" dirty="0"/>
          </a:p>
        </p:txBody>
      </p:sp>
    </p:spTree>
    <p:extLst>
      <p:ext uri="{BB962C8B-B14F-4D97-AF65-F5344CB8AC3E}">
        <p14:creationId xmlns:p14="http://schemas.microsoft.com/office/powerpoint/2010/main" val="1242553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2C84-CB9F-1291-29C1-5C3A56BD1935}"/>
              </a:ext>
            </a:extLst>
          </p:cNvPr>
          <p:cNvSpPr>
            <a:spLocks noGrp="1"/>
          </p:cNvSpPr>
          <p:nvPr>
            <p:ph type="title"/>
          </p:nvPr>
        </p:nvSpPr>
        <p:spPr>
          <a:xfrm>
            <a:off x="838200" y="873760"/>
            <a:ext cx="10515600" cy="304800"/>
          </a:xfrm>
        </p:spPr>
        <p:txBody>
          <a:bodyPr>
            <a:normAutofit fontScale="90000"/>
          </a:bodyPr>
          <a:lstStyle/>
          <a:p>
            <a:pPr algn="ctr"/>
            <a:r>
              <a:rPr lang="en-US" sz="3600" b="1" u="sng" dirty="0">
                <a:latin typeface="Times New Roman" panose="02020603050405020304" pitchFamily="18" charset="0"/>
                <a:cs typeface="Times New Roman" panose="02020603050405020304" pitchFamily="18" charset="0"/>
              </a:rPr>
              <a:t>DESIGN  THINKING</a:t>
            </a:r>
            <a:br>
              <a:rPr lang="en-IN" sz="44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EC08773-4306-0EB1-1DD8-EA08ADA577BF}"/>
              </a:ext>
            </a:extLst>
          </p:cNvPr>
          <p:cNvSpPr>
            <a:spLocks noGrp="1"/>
          </p:cNvSpPr>
          <p:nvPr>
            <p:ph idx="1"/>
          </p:nvPr>
        </p:nvSpPr>
        <p:spPr>
          <a:xfrm>
            <a:off x="721360" y="1280160"/>
            <a:ext cx="10632440" cy="5577840"/>
          </a:xfrm>
        </p:spPr>
        <p:txBody>
          <a:bodyPr>
            <a:normAutofit lnSpcReduction="10000"/>
          </a:bodyPr>
          <a:lstStyle/>
          <a:p>
            <a:pPr marL="285750" indent="-28575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DEFINE: </a:t>
            </a:r>
            <a:r>
              <a:rPr lang="en-US" sz="2400" dirty="0">
                <a:latin typeface="Times New Roman" panose="02020603050405020304" pitchFamily="18" charset="0"/>
                <a:cs typeface="Times New Roman" panose="02020603050405020304" pitchFamily="18" charset="0"/>
              </a:rPr>
              <a:t>Clearly defining the problems or the queries to the </a:t>
            </a:r>
            <a:r>
              <a:rPr lang="en-US" sz="2400" dirty="0" err="1">
                <a:latin typeface="Times New Roman" panose="02020603050405020304" pitchFamily="18" charset="0"/>
                <a:cs typeface="Times New Roman" panose="02020603050405020304" pitchFamily="18" charset="0"/>
              </a:rPr>
              <a:t>Edubot</a:t>
            </a:r>
            <a:r>
              <a:rPr lang="en-US" sz="2400" dirty="0">
                <a:latin typeface="Times New Roman" panose="02020603050405020304" pitchFamily="18" charset="0"/>
                <a:cs typeface="Times New Roman" panose="02020603050405020304" pitchFamily="18" charset="0"/>
              </a:rPr>
              <a:t> what you are looking  for.</a:t>
            </a:r>
          </a:p>
          <a:p>
            <a:pPr marL="285750" indent="-28575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IDEATION: </a:t>
            </a:r>
            <a:r>
              <a:rPr lang="en-US" sz="2400" dirty="0">
                <a:latin typeface="Times New Roman" panose="02020603050405020304" pitchFamily="18" charset="0"/>
                <a:cs typeface="Times New Roman" panose="02020603050405020304" pitchFamily="18" charset="0"/>
              </a:rPr>
              <a:t>Encouraging creativity and generating a range of possible solutions for different queries.</a:t>
            </a:r>
          </a:p>
          <a:p>
            <a:pPr marL="285750" indent="-28575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 DEVELOP: </a:t>
            </a:r>
            <a:r>
              <a:rPr lang="en-US" sz="2400" dirty="0">
                <a:latin typeface="Times New Roman" panose="02020603050405020304" pitchFamily="18" charset="0"/>
                <a:cs typeface="Times New Roman" panose="02020603050405020304" pitchFamily="18" charset="0"/>
              </a:rPr>
              <a:t>Begin  to develop our educational chatbot by integrating  features and content that align with the defined educational goals.</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IMPLEMENT: </a:t>
            </a:r>
            <a:r>
              <a:rPr lang="en-US" sz="2400" dirty="0">
                <a:latin typeface="Times New Roman" panose="02020603050405020304" pitchFamily="18" charset="0"/>
                <a:cs typeface="Times New Roman" panose="02020603050405020304" pitchFamily="18" charset="0"/>
              </a:rPr>
              <a:t>Launching the </a:t>
            </a:r>
            <a:r>
              <a:rPr lang="en-US" sz="2400" dirty="0" err="1">
                <a:latin typeface="Times New Roman" panose="02020603050405020304" pitchFamily="18" charset="0"/>
                <a:cs typeface="Times New Roman" panose="02020603050405020304" pitchFamily="18" charset="0"/>
              </a:rPr>
              <a:t>Edubot</a:t>
            </a:r>
            <a:r>
              <a:rPr lang="en-US" sz="2400" dirty="0">
                <a:latin typeface="Times New Roman" panose="02020603050405020304" pitchFamily="18" charset="0"/>
                <a:cs typeface="Times New Roman" panose="02020603050405020304" pitchFamily="18" charset="0"/>
              </a:rPr>
              <a:t> for a broader audience. Ensure that the chatbot is easily accessible through web platforms or apps.</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TRAINING AND SUPPORT: </a:t>
            </a:r>
            <a:r>
              <a:rPr lang="en-US" sz="2400" dirty="0">
                <a:latin typeface="Times New Roman" panose="02020603050405020304" pitchFamily="18" charset="0"/>
                <a:cs typeface="Times New Roman" panose="02020603050405020304" pitchFamily="18" charset="0"/>
              </a:rPr>
              <a:t>Providing training and support for educators and students on how to effectively use the chatbot as an educational tool.</a:t>
            </a:r>
          </a:p>
          <a:p>
            <a:pPr marL="285750" indent="-28575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61095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75FB6-5EAF-963D-37AB-0B4FF15FB7BC}"/>
              </a:ext>
            </a:extLst>
          </p:cNvPr>
          <p:cNvSpPr>
            <a:spLocks noGrp="1"/>
          </p:cNvSpPr>
          <p:nvPr>
            <p:ph type="title"/>
          </p:nvPr>
        </p:nvSpPr>
        <p:spPr>
          <a:xfrm>
            <a:off x="838200" y="243841"/>
            <a:ext cx="10515600" cy="822960"/>
          </a:xfrm>
        </p:spPr>
        <p:txBody>
          <a:bodyPr>
            <a:normAutofit fontScale="90000"/>
          </a:bodyPr>
          <a:lstStyle/>
          <a:p>
            <a:pPr algn="ctr"/>
            <a:br>
              <a:rPr lang="en-IN" sz="3200" b="1" u="sng" kern="100" dirty="0">
                <a:effectLst/>
                <a:latin typeface="Times New Roman" panose="02020603050405020304" pitchFamily="18" charset="0"/>
                <a:ea typeface="Calibri" panose="020F0502020204030204" pitchFamily="34" charset="0"/>
                <a:cs typeface="Cordia New" panose="020B0502040204020203" pitchFamily="34" charset="-34"/>
              </a:rPr>
            </a:br>
            <a:r>
              <a:rPr lang="en-IN" sz="3200" b="1" u="sng" kern="100" dirty="0">
                <a:effectLst/>
                <a:latin typeface="Times New Roman" panose="02020603050405020304" pitchFamily="18" charset="0"/>
                <a:ea typeface="Calibri" panose="020F0502020204030204" pitchFamily="34" charset="0"/>
                <a:cs typeface="Cordia New" panose="020B0502040204020203" pitchFamily="34" charset="-34"/>
              </a:rPr>
              <a:t>INNOVATIVE IDEAS IN EDUBOTS</a:t>
            </a:r>
            <a:br>
              <a:rPr lang="en-IN" sz="1800" kern="100" dirty="0">
                <a:effectLst/>
                <a:latin typeface="Calibri" panose="020F0502020204030204" pitchFamily="34" charset="0"/>
                <a:ea typeface="Calibri" panose="020F0502020204030204" pitchFamily="34" charset="0"/>
                <a:cs typeface="Cordia New" panose="020B0502040204020203" pitchFamily="34" charset="-34"/>
              </a:rPr>
            </a:br>
            <a:endParaRPr lang="en-IN" dirty="0"/>
          </a:p>
        </p:txBody>
      </p:sp>
      <p:sp>
        <p:nvSpPr>
          <p:cNvPr id="3" name="Content Placeholder 2">
            <a:extLst>
              <a:ext uri="{FF2B5EF4-FFF2-40B4-BE49-F238E27FC236}">
                <a16:creationId xmlns:a16="http://schemas.microsoft.com/office/drawing/2014/main" id="{5AFB6EFD-BB27-8886-4ACB-F3F6F5EA629A}"/>
              </a:ext>
            </a:extLst>
          </p:cNvPr>
          <p:cNvSpPr>
            <a:spLocks noGrp="1"/>
          </p:cNvSpPr>
          <p:nvPr>
            <p:ph idx="1"/>
          </p:nvPr>
        </p:nvSpPr>
        <p:spPr>
          <a:xfrm>
            <a:off x="960120" y="1175384"/>
            <a:ext cx="10515600" cy="5347335"/>
          </a:xfrm>
        </p:spPr>
        <p:txBody>
          <a:bodyPr/>
          <a:lstStyle/>
          <a:p>
            <a:pPr marL="342900" lvl="0" indent="-342900">
              <a:lnSpc>
                <a:spcPct val="107000"/>
              </a:lnSpc>
              <a:spcAft>
                <a:spcPts val="800"/>
              </a:spcAft>
              <a:buFont typeface="Wingdings" panose="05000000000000000000" pitchFamily="2" charset="2"/>
              <a:buChar char=""/>
            </a:pPr>
            <a:r>
              <a:rPr lang="en-IN" sz="2400" b="1" kern="100" dirty="0">
                <a:effectLst/>
                <a:latin typeface="Times New Roman" panose="02020603050405020304" pitchFamily="18" charset="0"/>
                <a:ea typeface="Calibri" panose="020F0502020204030204" pitchFamily="34" charset="0"/>
                <a:cs typeface="Cordia New" panose="020B0304020202020204" pitchFamily="34" charset="-34"/>
              </a:rPr>
              <a:t>ADAPTIVE LEARNING:</a:t>
            </a:r>
            <a:r>
              <a:rPr lang="en-IN" sz="2400" kern="100" dirty="0">
                <a:effectLst/>
                <a:latin typeface="Times New Roman" panose="02020603050405020304" pitchFamily="18" charset="0"/>
                <a:ea typeface="Calibri" panose="020F0502020204030204" pitchFamily="34" charset="0"/>
                <a:cs typeface="Cordia New" panose="020B0304020202020204" pitchFamily="34" charset="-34"/>
              </a:rPr>
              <a:t> Developing a bot that adapts its teaching style and content based on the learner's progress.</a:t>
            </a:r>
            <a:endParaRPr lang="en-IN" sz="24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spcAft>
                <a:spcPts val="800"/>
              </a:spcAft>
              <a:buFont typeface="Wingdings" panose="05000000000000000000" pitchFamily="2" charset="2"/>
              <a:buChar char=""/>
            </a:pPr>
            <a:r>
              <a:rPr lang="en-IN" sz="2400" b="1" kern="100" dirty="0">
                <a:latin typeface="Times New Roman" panose="02020603050405020304" pitchFamily="18" charset="0"/>
                <a:ea typeface="Calibri" panose="020F0502020204030204" pitchFamily="34" charset="0"/>
                <a:cs typeface="Cordia New" panose="020B0304020202020204" pitchFamily="34" charset="-34"/>
              </a:rPr>
              <a:t>  </a:t>
            </a:r>
            <a:r>
              <a:rPr lang="en-IN" sz="2400" b="1" kern="100" dirty="0">
                <a:effectLst/>
                <a:latin typeface="Times New Roman" panose="02020603050405020304" pitchFamily="18" charset="0"/>
                <a:ea typeface="Calibri" panose="020F0502020204030204" pitchFamily="34" charset="0"/>
                <a:cs typeface="Cordia New" panose="020B0304020202020204" pitchFamily="34" charset="-34"/>
              </a:rPr>
              <a:t>CODING AND PROGRAMMING COACH:</a:t>
            </a:r>
            <a:r>
              <a:rPr lang="en-IN" sz="2400" kern="100" dirty="0">
                <a:effectLst/>
                <a:latin typeface="Times New Roman" panose="02020603050405020304" pitchFamily="18" charset="0"/>
                <a:ea typeface="Calibri" panose="020F0502020204030204" pitchFamily="34" charset="0"/>
                <a:cs typeface="Cordia New" panose="020B0304020202020204" pitchFamily="34" charset="-34"/>
              </a:rPr>
              <a:t> Providing a bot that helps users learn coding and programming languages.</a:t>
            </a:r>
            <a:endParaRPr lang="en-IN" sz="2400" kern="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buFont typeface="Wingdings" panose="05000000000000000000" pitchFamily="2" charset="2"/>
              <a:buChar char="Ø"/>
            </a:pPr>
            <a:r>
              <a:rPr lang="en-IN" sz="2400" b="1" kern="100" dirty="0">
                <a:latin typeface="Times New Roman" panose="02020603050405020304" pitchFamily="18" charset="0"/>
                <a:ea typeface="Calibri" panose="020F0502020204030204" pitchFamily="34" charset="0"/>
                <a:cs typeface="Cordia New" panose="020B0304020202020204" pitchFamily="34" charset="-34"/>
              </a:rPr>
              <a:t>   </a:t>
            </a:r>
            <a:r>
              <a:rPr lang="en-IN" sz="2400" b="1" kern="100" dirty="0">
                <a:effectLst/>
                <a:latin typeface="Times New Roman" panose="02020603050405020304" pitchFamily="18" charset="0"/>
                <a:ea typeface="Calibri" panose="020F0502020204030204" pitchFamily="34" charset="0"/>
                <a:cs typeface="Cordia New" panose="020B0304020202020204" pitchFamily="34" charset="-34"/>
              </a:rPr>
              <a:t>HOMEWORK HELPER: </a:t>
            </a:r>
            <a:r>
              <a:rPr lang="en-IN" sz="2400" kern="100" dirty="0">
                <a:effectLst/>
                <a:latin typeface="Times New Roman" panose="02020603050405020304" pitchFamily="18" charset="0"/>
                <a:ea typeface="Calibri" panose="020F0502020204030204" pitchFamily="34" charset="0"/>
                <a:cs typeface="Cordia New" panose="020B0304020202020204" pitchFamily="34" charset="-34"/>
              </a:rPr>
              <a:t>Develop a bot that assists students with homework by providing step-by-step solutions and explanations for various subjects.</a:t>
            </a:r>
            <a:endParaRPr lang="en-IN" sz="2400" kern="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buFont typeface="Wingdings" panose="05000000000000000000" pitchFamily="2" charset="2"/>
              <a:buChar char="Ø"/>
            </a:pPr>
            <a:r>
              <a:rPr lang="en-IN" sz="2400" b="1" dirty="0">
                <a:effectLst/>
                <a:latin typeface="Times New Roman" panose="02020603050405020304" pitchFamily="18" charset="0"/>
                <a:ea typeface="Calibri" panose="020F0502020204030204" pitchFamily="34" charset="0"/>
              </a:rPr>
              <a:t>  STEM EDUCATION:</a:t>
            </a:r>
            <a:r>
              <a:rPr lang="en-IN" sz="2400" dirty="0">
                <a:effectLst/>
                <a:latin typeface="Times New Roman" panose="02020603050405020304" pitchFamily="18" charset="0"/>
                <a:ea typeface="Calibri" panose="020F0502020204030204" pitchFamily="34" charset="0"/>
              </a:rPr>
              <a:t> Creating a bot focused on Science, Technology, Engineering, and Mathematics (STEM) education.</a:t>
            </a:r>
          </a:p>
          <a:p>
            <a:pPr>
              <a:lnSpc>
                <a:spcPct val="107000"/>
              </a:lnSpc>
              <a:spcAft>
                <a:spcPts val="800"/>
              </a:spcAft>
              <a:buFont typeface="Wingdings" panose="05000000000000000000" pitchFamily="2" charset="2"/>
              <a:buChar char="Ø"/>
            </a:pPr>
            <a:r>
              <a:rPr lang="en-IN" sz="2400" b="1" kern="100" dirty="0">
                <a:effectLst/>
                <a:latin typeface="Times New Roman" panose="02020603050405020304" pitchFamily="18" charset="0"/>
                <a:ea typeface="Calibri" panose="020F0502020204030204" pitchFamily="34" charset="0"/>
                <a:cs typeface="Cordia New" panose="020B0304020202020204" pitchFamily="34" charset="-34"/>
              </a:rPr>
              <a:t>PEER COLLABORATIVE:</a:t>
            </a:r>
            <a:r>
              <a:rPr lang="en-IN" sz="2400" kern="100" dirty="0">
                <a:effectLst/>
                <a:latin typeface="Times New Roman" panose="02020603050405020304" pitchFamily="18" charset="0"/>
                <a:ea typeface="Calibri" panose="020F0502020204030204" pitchFamily="34" charset="0"/>
                <a:cs typeface="Cordia New" panose="020B0304020202020204" pitchFamily="34" charset="-34"/>
              </a:rPr>
              <a:t> Creating </a:t>
            </a:r>
            <a:r>
              <a:rPr lang="en-IN" sz="2400" kern="100" dirty="0" err="1">
                <a:effectLst/>
                <a:latin typeface="Times New Roman" panose="02020603050405020304" pitchFamily="18" charset="0"/>
                <a:ea typeface="Calibri" panose="020F0502020204030204" pitchFamily="34" charset="0"/>
                <a:cs typeface="Cordia New" panose="020B0304020202020204" pitchFamily="34" charset="-34"/>
              </a:rPr>
              <a:t>edubots</a:t>
            </a:r>
            <a:r>
              <a:rPr lang="en-IN" sz="2400" kern="100" dirty="0">
                <a:effectLst/>
                <a:latin typeface="Times New Roman" panose="02020603050405020304" pitchFamily="18" charset="0"/>
                <a:ea typeface="Calibri" panose="020F0502020204030204" pitchFamily="34" charset="0"/>
                <a:cs typeface="Cordia New" panose="020B0304020202020204" pitchFamily="34" charset="-34"/>
              </a:rPr>
              <a:t> that facilitate group discussions, project management, and collaboration among students in virtual classrooms.</a:t>
            </a:r>
            <a:endParaRPr lang="en-IN" sz="2400" kern="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buFont typeface="Wingdings" panose="05000000000000000000" pitchFamily="2" charset="2"/>
              <a:buChar char="Ø"/>
            </a:pPr>
            <a:endParaRPr lang="en-IN" dirty="0"/>
          </a:p>
        </p:txBody>
      </p:sp>
    </p:spTree>
    <p:extLst>
      <p:ext uri="{BB962C8B-B14F-4D97-AF65-F5344CB8AC3E}">
        <p14:creationId xmlns:p14="http://schemas.microsoft.com/office/powerpoint/2010/main" val="2302855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A2F7D-E9CB-B5DE-72B2-CE0DEEEB017C}"/>
              </a:ext>
            </a:extLst>
          </p:cNvPr>
          <p:cNvSpPr>
            <a:spLocks noGrp="1"/>
          </p:cNvSpPr>
          <p:nvPr>
            <p:ph type="title"/>
          </p:nvPr>
        </p:nvSpPr>
        <p:spPr>
          <a:xfrm>
            <a:off x="838200" y="365125"/>
            <a:ext cx="10515600" cy="884555"/>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LOADING AND PREPOCESSING OF DATASET</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0722C3-01D2-BFC4-E125-315830B64BD8}"/>
              </a:ext>
            </a:extLst>
          </p:cNvPr>
          <p:cNvSpPr>
            <a:spLocks noGrp="1"/>
          </p:cNvSpPr>
          <p:nvPr>
            <p:ph idx="1"/>
          </p:nvPr>
        </p:nvSpPr>
        <p:spPr>
          <a:xfrm>
            <a:off x="838200" y="1249680"/>
            <a:ext cx="10515600" cy="5243195"/>
          </a:xfrm>
        </p:spPr>
        <p:txBody>
          <a:bodyPr>
            <a:normAutofit fontScale="92500" lnSpcReduction="10000"/>
          </a:bodyPr>
          <a:lstStyle/>
          <a:p>
            <a:pPr marL="0" indent="0">
              <a:buNone/>
            </a:pPr>
            <a:r>
              <a:rPr lang="en-US" dirty="0"/>
              <a:t>       </a:t>
            </a:r>
          </a:p>
          <a:p>
            <a:pPr marL="0" indent="0">
              <a:buNone/>
            </a:pPr>
            <a:r>
              <a:rPr lang="en-US" dirty="0"/>
              <a:t>  Loading and preprocessing the dataset for a chatbot in Python is a fundamental step in building a successful conversational AI system. The dataset serves as the foundation for training and fine-tuning the chatbot's model, and its quality directly impacts the chatbot's performance. In this process, Python libraries such as Pandas, NumPy, and NLTK or </a:t>
            </a:r>
            <a:r>
              <a:rPr lang="en-US" dirty="0" err="1"/>
              <a:t>spaCy</a:t>
            </a:r>
            <a:r>
              <a:rPr lang="en-US" dirty="0"/>
              <a:t> can be instrumental in managing and preparing the data.</a:t>
            </a:r>
          </a:p>
          <a:p>
            <a:pPr marL="0" indent="0">
              <a:buNone/>
            </a:pPr>
            <a:r>
              <a:rPr lang="en-US" dirty="0"/>
              <a:t>   </a:t>
            </a:r>
          </a:p>
          <a:p>
            <a:pPr marL="0" indent="0">
              <a:buNone/>
            </a:pPr>
            <a:r>
              <a:rPr lang="en-US" dirty="0"/>
              <a:t>Loading and preprocessing data for a chatbot in Python is a crucial first step in building an effective conversational AI system. This process involves collecting and structuring the data, whether it's in the form of text, images, or other formats, to create a clean and coherent dataset. Proper data preprocessing, which includes tasks like tokenization, stemming, and handling special characters, ensures that the chatbot can understand and respond to user input accurately. </a:t>
            </a:r>
          </a:p>
          <a:p>
            <a:pPr marL="0" indent="0">
              <a:buNone/>
            </a:pPr>
            <a:endParaRPr lang="en-US" dirty="0"/>
          </a:p>
          <a:p>
            <a:pPr>
              <a:buFont typeface="Wingdings" panose="05000000000000000000" pitchFamily="2" charset="2"/>
              <a:buChar char="v"/>
            </a:pPr>
            <a:endParaRPr lang="en-IN" dirty="0"/>
          </a:p>
        </p:txBody>
      </p:sp>
    </p:spTree>
    <p:extLst>
      <p:ext uri="{BB962C8B-B14F-4D97-AF65-F5344CB8AC3E}">
        <p14:creationId xmlns:p14="http://schemas.microsoft.com/office/powerpoint/2010/main" val="2875154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C17D0E-C7A1-7CFD-5C42-99E2D0AF86E0}"/>
              </a:ext>
            </a:extLst>
          </p:cNvPr>
          <p:cNvSpPr>
            <a:spLocks noGrp="1"/>
          </p:cNvSpPr>
          <p:nvPr>
            <p:ph idx="1"/>
          </p:nvPr>
        </p:nvSpPr>
        <p:spPr>
          <a:xfrm>
            <a:off x="650240" y="274320"/>
            <a:ext cx="10703560" cy="6329680"/>
          </a:xfrm>
        </p:spPr>
        <p:txBody>
          <a:bodyPr>
            <a:normAutofit fontScale="92500"/>
          </a:bodyPr>
          <a:lstStyle/>
          <a:p>
            <a:pPr marL="0" indent="0">
              <a:buNone/>
            </a:pPr>
            <a:endParaRPr lang="en-US" dirty="0"/>
          </a:p>
          <a:p>
            <a:pPr marL="0" indent="0">
              <a:buNone/>
            </a:pPr>
            <a:r>
              <a:rPr lang="en-US" dirty="0"/>
              <a:t>Here is the step by step procedure to load and preprocess the dataset.</a:t>
            </a:r>
          </a:p>
          <a:p>
            <a:pPr>
              <a:buFont typeface="Wingdings" panose="05000000000000000000" pitchFamily="2" charset="2"/>
              <a:buChar char="v"/>
            </a:pPr>
            <a:r>
              <a:rPr lang="en-US" dirty="0"/>
              <a:t> </a:t>
            </a:r>
            <a:r>
              <a:rPr lang="en-US" b="1" u="sng" dirty="0"/>
              <a:t>Data Collection</a:t>
            </a:r>
            <a:r>
              <a:rPr lang="en-US" dirty="0"/>
              <a:t>: Gather a diverse dataset that covers the range of topics the chatbot is intended to handle.</a:t>
            </a:r>
          </a:p>
          <a:p>
            <a:pPr>
              <a:buFont typeface="Wingdings" panose="05000000000000000000" pitchFamily="2" charset="2"/>
              <a:buChar char="v"/>
            </a:pPr>
            <a:r>
              <a:rPr lang="en-US" dirty="0"/>
              <a:t> </a:t>
            </a:r>
            <a:r>
              <a:rPr lang="en-US" b="1" u="sng" dirty="0"/>
              <a:t>Data Cleaning: </a:t>
            </a:r>
            <a:r>
              <a:rPr lang="en-US" dirty="0"/>
              <a:t>Remove irrelevant or noisy data, and ensure the data is in a consistent format. </a:t>
            </a:r>
          </a:p>
          <a:p>
            <a:pPr>
              <a:buFont typeface="Wingdings" panose="05000000000000000000" pitchFamily="2" charset="2"/>
              <a:buChar char="v"/>
            </a:pPr>
            <a:r>
              <a:rPr lang="en-US" dirty="0"/>
              <a:t> </a:t>
            </a:r>
            <a:r>
              <a:rPr lang="en-US" b="1" u="sng" dirty="0"/>
              <a:t>Tokenization:</a:t>
            </a:r>
            <a:r>
              <a:rPr lang="en-US" dirty="0"/>
              <a:t> Break down the text into words or sub words (tokens) for further processing. </a:t>
            </a:r>
          </a:p>
          <a:p>
            <a:pPr>
              <a:buFont typeface="Wingdings" panose="05000000000000000000" pitchFamily="2" charset="2"/>
              <a:buChar char="v"/>
            </a:pPr>
            <a:r>
              <a:rPr lang="en-US" dirty="0"/>
              <a:t> </a:t>
            </a:r>
            <a:r>
              <a:rPr lang="en-US" b="1" u="sng" dirty="0"/>
              <a:t>Normalization: </a:t>
            </a:r>
            <a:r>
              <a:rPr lang="en-US" dirty="0"/>
              <a:t>Convert text to a standard format, including converting all characters to lowercase, removing punctuation, and handling special characters.</a:t>
            </a:r>
          </a:p>
          <a:p>
            <a:pPr>
              <a:buFont typeface="Wingdings" panose="05000000000000000000" pitchFamily="2" charset="2"/>
              <a:buChar char="v"/>
            </a:pPr>
            <a:r>
              <a:rPr lang="en-US" b="1" u="sng" dirty="0"/>
              <a:t>Vectorization: </a:t>
            </a:r>
            <a:r>
              <a:rPr lang="en-US" dirty="0"/>
              <a:t>Transform text data into a numerical format for machine learning models to process effectively.</a:t>
            </a:r>
          </a:p>
          <a:p>
            <a:pPr>
              <a:buFont typeface="Wingdings" panose="05000000000000000000" pitchFamily="2" charset="2"/>
              <a:buChar char="v"/>
            </a:pPr>
            <a:r>
              <a:rPr lang="en-US" dirty="0"/>
              <a:t> </a:t>
            </a:r>
            <a:r>
              <a:rPr lang="en-US" b="1" u="sng" dirty="0"/>
              <a:t>Padding:</a:t>
            </a:r>
            <a:r>
              <a:rPr lang="en-US" dirty="0"/>
              <a:t> Ensure uniform length of input sequences, typically achieved by padding sequences with zeroes to match the length of the longest sequence</a:t>
            </a:r>
            <a:endParaRPr lang="en-IN" dirty="0"/>
          </a:p>
          <a:p>
            <a:endParaRPr lang="en-IN" dirty="0"/>
          </a:p>
        </p:txBody>
      </p:sp>
    </p:spTree>
    <p:extLst>
      <p:ext uri="{BB962C8B-B14F-4D97-AF65-F5344CB8AC3E}">
        <p14:creationId xmlns:p14="http://schemas.microsoft.com/office/powerpoint/2010/main" val="1855129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1E8DB7-4291-CC1E-3E96-44E842249AED}"/>
              </a:ext>
            </a:extLst>
          </p:cNvPr>
          <p:cNvSpPr txBox="1"/>
          <p:nvPr/>
        </p:nvSpPr>
        <p:spPr>
          <a:xfrm>
            <a:off x="416560" y="254000"/>
            <a:ext cx="11247120" cy="6247864"/>
          </a:xfrm>
          <a:prstGeom prst="rect">
            <a:avLst/>
          </a:prstGeom>
          <a:noFill/>
        </p:spPr>
        <p:txBody>
          <a:bodyPr wrap="square" rtlCol="0">
            <a:spAutoFit/>
          </a:bodyPr>
          <a:lstStyle/>
          <a:p>
            <a:pPr algn="ctr"/>
            <a:r>
              <a:rPr lang="en-US" sz="3600" b="1" u="sng" dirty="0"/>
              <a:t>MACHINE LEARNING ALGORITHM FOR CHATBOT</a:t>
            </a:r>
          </a:p>
          <a:p>
            <a:endParaRPr lang="en-US" sz="2800" dirty="0"/>
          </a:p>
          <a:p>
            <a:r>
              <a:rPr lang="en-US" sz="2800" dirty="0"/>
              <a:t>        There are several machine learning algorithms that can be used to build a chatbot. Some common ones include:</a:t>
            </a:r>
          </a:p>
          <a:p>
            <a:endParaRPr lang="en-US" sz="2800" dirty="0"/>
          </a:p>
          <a:p>
            <a:r>
              <a:rPr lang="en-US" sz="2800" b="1" u="sng" dirty="0"/>
              <a:t>Recurrent Neural Networks (RNNs): </a:t>
            </a:r>
            <a:r>
              <a:rPr lang="en-US" sz="2800" dirty="0"/>
              <a:t>These are used for sequential data and can be used to generate responses in a conversational context.</a:t>
            </a:r>
          </a:p>
          <a:p>
            <a:endParaRPr lang="en-US" sz="2800" dirty="0"/>
          </a:p>
          <a:p>
            <a:r>
              <a:rPr lang="en-US" sz="2800" b="1" u="sng" dirty="0"/>
              <a:t>Long Short-Term Memory (LSTM): </a:t>
            </a:r>
            <a:r>
              <a:rPr lang="en-US" sz="2800" dirty="0"/>
              <a:t>A type of RNN that is particularly good at handling sequences and is often used in chatbot development.</a:t>
            </a:r>
          </a:p>
          <a:p>
            <a:endParaRPr lang="en-US" sz="2800" dirty="0"/>
          </a:p>
          <a:p>
            <a:r>
              <a:rPr lang="en-US" sz="2800" b="1" u="sng" dirty="0"/>
              <a:t>Transformer Models</a:t>
            </a:r>
            <a:r>
              <a:rPr lang="en-US" sz="2800" u="sng" dirty="0"/>
              <a:t>:</a:t>
            </a:r>
            <a:r>
              <a:rPr lang="en-US" sz="2800" dirty="0"/>
              <a:t> These models are pre-trained on massive amounts of text data and can generate human-like responses.</a:t>
            </a:r>
          </a:p>
          <a:p>
            <a:endParaRPr lang="en-US" sz="2800" dirty="0"/>
          </a:p>
        </p:txBody>
      </p:sp>
    </p:spTree>
    <p:extLst>
      <p:ext uri="{BB962C8B-B14F-4D97-AF65-F5344CB8AC3E}">
        <p14:creationId xmlns:p14="http://schemas.microsoft.com/office/powerpoint/2010/main" val="525542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9DC0ED-BEEB-738D-833E-5758AA9F6AAA}"/>
              </a:ext>
            </a:extLst>
          </p:cNvPr>
          <p:cNvSpPr txBox="1"/>
          <p:nvPr/>
        </p:nvSpPr>
        <p:spPr>
          <a:xfrm>
            <a:off x="589280" y="335280"/>
            <a:ext cx="10810240" cy="8125301"/>
          </a:xfrm>
          <a:prstGeom prst="rect">
            <a:avLst/>
          </a:prstGeom>
          <a:noFill/>
        </p:spPr>
        <p:txBody>
          <a:bodyPr wrap="square" rtlCol="0">
            <a:spAutoFit/>
          </a:bodyPr>
          <a:lstStyle/>
          <a:p>
            <a:r>
              <a:rPr lang="en-US" sz="2800" b="1" u="sng" dirty="0"/>
              <a:t>Seq2Seq Models: </a:t>
            </a:r>
            <a:r>
              <a:rPr lang="en-US" sz="2800" dirty="0"/>
              <a:t>Sequence-to-Sequence models, often with attention mechanisms, are used for tasks like machine translation and can be adapted for chatbot responses.</a:t>
            </a:r>
          </a:p>
          <a:p>
            <a:endParaRPr lang="en-US" sz="2800" dirty="0"/>
          </a:p>
          <a:p>
            <a:r>
              <a:rPr lang="en-US" sz="2800" b="1" u="sng" dirty="0"/>
              <a:t>Rule-Based Systems: </a:t>
            </a:r>
            <a:r>
              <a:rPr lang="en-US" sz="2800" u="sng" dirty="0"/>
              <a:t>R</a:t>
            </a:r>
            <a:r>
              <a:rPr lang="en-US" sz="2800" dirty="0"/>
              <a:t>ule-based systems can also be effective for building chatbots, especially when the conversation is task-oriented.</a:t>
            </a:r>
          </a:p>
          <a:p>
            <a:endParaRPr lang="en-US" sz="2800" dirty="0"/>
          </a:p>
          <a:p>
            <a:r>
              <a:rPr lang="en-US" sz="2800" b="1" u="sng" dirty="0"/>
              <a:t>Reinforcement Learning: </a:t>
            </a:r>
            <a:r>
              <a:rPr lang="en-US" sz="2800" dirty="0"/>
              <a:t>Reinforcement learning can be used to train chatbots to interact with users and learn from their feedback over time.</a:t>
            </a:r>
          </a:p>
          <a:p>
            <a:endParaRPr lang="en-US" sz="2800" dirty="0"/>
          </a:p>
          <a:p>
            <a:r>
              <a:rPr lang="en-US" sz="2800" dirty="0"/>
              <a:t>         The choice of algorithm depends on the specific use case, the amount of training data available, and the desired level of complexity and human-likeness in the chatbot's responses. Thus, these are the various machine learning algorithms used to create a chatbot in python.   </a:t>
            </a:r>
          </a:p>
          <a:p>
            <a:endParaRPr lang="en-US" sz="2800" dirty="0"/>
          </a:p>
          <a:p>
            <a:endParaRPr lang="en-US" sz="2800" dirty="0"/>
          </a:p>
          <a:p>
            <a:endParaRPr lang="en-US" sz="2800" dirty="0"/>
          </a:p>
          <a:p>
            <a:endParaRPr lang="en-IN" sz="2800" dirty="0"/>
          </a:p>
          <a:p>
            <a:endParaRPr lang="en-IN" dirty="0"/>
          </a:p>
        </p:txBody>
      </p:sp>
    </p:spTree>
    <p:extLst>
      <p:ext uri="{BB962C8B-B14F-4D97-AF65-F5344CB8AC3E}">
        <p14:creationId xmlns:p14="http://schemas.microsoft.com/office/powerpoint/2010/main" val="1053456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1977</Words>
  <Application>Microsoft Office PowerPoint</Application>
  <PresentationFormat>Widescreen</PresentationFormat>
  <Paragraphs>170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PowerPoint Presentation</vt:lpstr>
      <vt:lpstr>PowerPoint Presentation</vt:lpstr>
      <vt:lpstr>PROBLEM DEFINITION FOR CREATING A   EDUBOT IN PYTHON</vt:lpstr>
      <vt:lpstr>DESIGN  THINKING </vt:lpstr>
      <vt:lpstr> INNOVATIVE IDEAS IN EDUBOTS </vt:lpstr>
      <vt:lpstr>LOADING AND PREPOCESSING OF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Swathi S</dc:creator>
  <cp:lastModifiedBy>Swathi S</cp:lastModifiedBy>
  <cp:revision>2</cp:revision>
  <dcterms:created xsi:type="dcterms:W3CDTF">2023-10-25T16:38:35Z</dcterms:created>
  <dcterms:modified xsi:type="dcterms:W3CDTF">2023-10-31T17:17:34Z</dcterms:modified>
</cp:coreProperties>
</file>