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68E610-2926-407B-B2A8-85EB10B36B9D}">
  <a:tblStyle styleId="{0268E610-2926-407B-B2A8-85EB10B36B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990800"/>
            <a:ext cx="78015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ECGR 4146 PROJECT 1 PRESENTATION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MARCH 28, 2018</a:t>
            </a:r>
            <a:endParaRPr sz="18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08450" y="3186925"/>
            <a:ext cx="29271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Dhivya Sivalingam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Swaim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Szoke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Thirunarayanan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 (cont’d)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75" y="1951400"/>
            <a:ext cx="7974249" cy="19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body"/>
          </p:nvPr>
        </p:nvSpPr>
        <p:spPr>
          <a:xfrm>
            <a:off x="3453000" y="3883100"/>
            <a:ext cx="2238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714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8-bit inputs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 and one 2-bit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aluop</a:t>
            </a:r>
            <a:r>
              <a:rPr lang="en"/>
              <a:t> selector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8-bit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/>
              <a:t> vector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859700"/>
            <a:ext cx="5905500" cy="30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451050" y="3155025"/>
            <a:ext cx="2241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RESULTS</a:t>
            </a:r>
            <a:endParaRPr/>
          </a:p>
        </p:txBody>
      </p:sp>
      <p:sp>
        <p:nvSpPr>
          <p:cNvPr id="141" name="Shape 14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(cont’d)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43950" cy="18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Controlling logic of the simulation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Contains four multiplexor components and one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jump_logic</a:t>
            </a:r>
            <a:r>
              <a:rPr lang="en" sz="1800"/>
              <a:t> component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Breaks instructions down into their individual components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Maps the components to the muxes, selects output and returns it</a:t>
            </a:r>
            <a:endParaRPr sz="1800"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 LOGIC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266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 LOGIC (cont’d)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75" y="1170125"/>
            <a:ext cx="2243725" cy="36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145" y="1170125"/>
            <a:ext cx="1751705" cy="36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x="4247450" y="4417900"/>
            <a:ext cx="22437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ELABORATED</a:t>
            </a: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DESIGN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093700" y="1109900"/>
            <a:ext cx="2374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SYNTHESIZED DESIGN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 LOGIC (cont’d)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450150" y="4526300"/>
            <a:ext cx="22437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TESTBENCH RESULTS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63" y="1430925"/>
            <a:ext cx="8681873" cy="30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Highest level of simulation, connects all lower-level outputs to muxes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Components within the architecture: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hase_counter			s8_2x1_mux			PC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ALU						s8_4x1_mux			decode_logic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egister_file			IR						memory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r>
              <a:rPr lang="en"/>
              <a:t> (cont’d)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5337338" y="3834350"/>
            <a:ext cx="22479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ELABORATED DESIGN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40438" y="4374900"/>
            <a:ext cx="2290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SYNTHESIZED DESIGN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88" y="1251200"/>
            <a:ext cx="3084491" cy="31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853" y="1488075"/>
            <a:ext cx="3878870" cy="23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FACED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017725"/>
            <a:ext cx="85206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counter was unlike normal counter (increments after reset 0 value). In Stage counter, the counter should start from 0 after reset.(During reset counter is 0. So the counter value should be in the following manner if we reset the counter first: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Reset  		Stages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counter	 	  0			1   2   3 …..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Stage Counter 		  0			0  1  2  0  1  2 ….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output of IR and IM register. The output of IR and IM registers were delayed by one clock cycle. That is, the output of stage 0 was found during next clock cycle (stage 1) in IR and the output of stage 1 was found during stage 2 </a:t>
            </a:r>
            <a:r>
              <a:rPr lang="en"/>
              <a:t>in IM register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900" y="1256500"/>
            <a:ext cx="30480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663" y="3294850"/>
            <a:ext cx="30384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Purpose: to “design, simulate, and synthesize a behavioral embedded microcontroller” in VHDL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Modules created: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" name="Shape 67"/>
          <p:cNvGraphicFramePr/>
          <p:nvPr/>
        </p:nvGraphicFramePr>
        <p:xfrm>
          <a:off x="952500" y="255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{0268E610-2926-407B-B2A8-85EB10B36B9D}</a:tableStyleId>
              </a:tblPr>
              <a:tblGrid>
                <a:gridCol w="2413000"/>
                <a:gridCol w="2413000"/>
                <a:gridCol w="2413000"/>
              </a:tblGrid>
              <a:tr h="525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Registers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PC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Memory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Decode Logic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IR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7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ALU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Muxes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Stage Counter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 (cont’d)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38" y="1212550"/>
            <a:ext cx="7516923" cy="33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idx="1" type="body"/>
          </p:nvPr>
        </p:nvSpPr>
        <p:spPr>
          <a:xfrm>
            <a:off x="3462000" y="4526300"/>
            <a:ext cx="22200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WAVEFORM</a:t>
            </a: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RESULTS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 (cont’d)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462000" y="4526300"/>
            <a:ext cx="22200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WAVEFORM RESULTS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0" y="1017725"/>
            <a:ext cx="7867249" cy="35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 (cont’d)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462000" y="4526300"/>
            <a:ext cx="22200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WAVEFORM RESULTS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00" y="1398725"/>
            <a:ext cx="7003183" cy="32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COUNTER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2657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Keeps track of which of the three instruction stages the processor is in</a:t>
            </a:r>
            <a:endParaRPr>
              <a:solidFill>
                <a:srgbClr val="CACACA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CACACA"/>
                </a:solidFill>
              </a:rPr>
              <a:t>Stage 0: </a:t>
            </a:r>
            <a:r>
              <a:rPr lang="en">
                <a:solidFill>
                  <a:srgbClr val="CACACA"/>
                </a:solidFill>
              </a:rPr>
              <a:t>Instruction is fetched by IR from the memory through the </a:t>
            </a:r>
            <a:r>
              <a:rPr b="1" lang="en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datain</a:t>
            </a:r>
            <a:r>
              <a:rPr lang="en">
                <a:solidFill>
                  <a:srgbClr val="CACACA"/>
                </a:solidFill>
              </a:rPr>
              <a:t> bus, PC is incremented</a:t>
            </a:r>
            <a:endParaRPr>
              <a:solidFill>
                <a:srgbClr val="CACACA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CACACA"/>
                </a:solidFill>
              </a:rPr>
              <a:t>Stage 1: </a:t>
            </a:r>
            <a:r>
              <a:rPr lang="en">
                <a:solidFill>
                  <a:srgbClr val="CACACA"/>
                </a:solidFill>
              </a:rPr>
              <a:t>Immediate value is loaded in the Immediate register with value from its memory based on </a:t>
            </a:r>
            <a:r>
              <a:rPr b="1" lang="en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IRbit7</a:t>
            </a:r>
            <a:r>
              <a:rPr lang="en">
                <a:solidFill>
                  <a:srgbClr val="CACACA"/>
                </a:solidFill>
              </a:rPr>
              <a:t>.</a:t>
            </a:r>
            <a:endParaRPr>
              <a:solidFill>
                <a:srgbClr val="CACACA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CACACA"/>
                </a:solidFill>
              </a:rPr>
              <a:t>Stage 2: </a:t>
            </a:r>
            <a:r>
              <a:rPr lang="en">
                <a:solidFill>
                  <a:srgbClr val="CACACA"/>
                </a:solidFill>
              </a:rPr>
              <a:t>Decode logic decodes the opcodes and corresponding operation is executed.</a:t>
            </a:r>
            <a:endParaRPr>
              <a:solidFill>
                <a:srgbClr val="CACACA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775" y="661263"/>
            <a:ext cx="36282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COUNTER</a:t>
            </a:r>
            <a:r>
              <a:rPr lang="en"/>
              <a:t> (cont’d)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828000" y="3715013"/>
            <a:ext cx="22437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ELABORATED DESIGN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762600" y="1823488"/>
            <a:ext cx="2374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SYNTHESIZED DESIGN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88" y="1369799"/>
            <a:ext cx="4221276" cy="15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34712"/>
            <a:ext cx="4595674" cy="179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COUNTER (cont’d)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453000" y="3751375"/>
            <a:ext cx="2238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TESTBENCH</a:t>
            </a: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RESULTS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2296100"/>
            <a:ext cx="85248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53775" y="1379750"/>
            <a:ext cx="38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“Array of arrays” of bus width (8 bits)</a:t>
            </a:r>
            <a:endParaRPr>
              <a:solidFill>
                <a:srgbClr val="CACACA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Edge-triggered clock and reset inputs</a:t>
            </a:r>
            <a:endParaRPr>
              <a:solidFill>
                <a:srgbClr val="CACACA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Toggled by </a:t>
            </a:r>
            <a:r>
              <a:rPr b="1" lang="en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readwrite</a:t>
            </a:r>
            <a:r>
              <a:rPr lang="en">
                <a:solidFill>
                  <a:srgbClr val="CACACA"/>
                </a:solidFill>
              </a:rPr>
              <a:t> flag from the CPU</a:t>
            </a:r>
            <a:endParaRPr>
              <a:solidFill>
                <a:srgbClr val="CACACA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Synchronous write and asynchronous read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00" y="889850"/>
            <a:ext cx="288317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r>
              <a:rPr lang="en"/>
              <a:t> (cont’d)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900475" y="4554600"/>
            <a:ext cx="22437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ELABORATED DESIGN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310525" y="1140013"/>
            <a:ext cx="2374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SYNTHESIZED DESIGN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75" y="1200238"/>
            <a:ext cx="238475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177" y="1170125"/>
            <a:ext cx="880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r>
              <a:rPr lang="en"/>
              <a:t> (cont’d)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453000" y="3751375"/>
            <a:ext cx="2238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</a:t>
            </a:r>
            <a:r>
              <a:rPr lang="en"/>
              <a:t>RESULTS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825"/>
            <a:ext cx="8839197" cy="1605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09975"/>
            <a:ext cx="53619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8-bit, edge-triggered</a:t>
            </a:r>
            <a:endParaRPr>
              <a:solidFill>
                <a:srgbClr val="CACACA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Each register in </a:t>
            </a:r>
            <a:r>
              <a:rPr b="1" lang="en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register_file</a:t>
            </a:r>
            <a:r>
              <a:rPr lang="en">
                <a:solidFill>
                  <a:srgbClr val="CACACA"/>
                </a:solidFill>
              </a:rPr>
              <a:t> entity are within a </a:t>
            </a:r>
            <a:r>
              <a:rPr b="1" lang="en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registerfs</a:t>
            </a:r>
            <a:r>
              <a:rPr lang="en">
                <a:solidFill>
                  <a:srgbClr val="CACACA"/>
                </a:solidFill>
              </a:rPr>
              <a:t> wrapper</a:t>
            </a:r>
            <a:endParaRPr>
              <a:solidFill>
                <a:srgbClr val="CACACA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register_file: </a:t>
            </a:r>
            <a:r>
              <a:rPr lang="en" sz="1800">
                <a:solidFill>
                  <a:srgbClr val="CACACA"/>
                </a:solidFill>
              </a:rPr>
              <a:t>It has </a:t>
            </a:r>
            <a:r>
              <a:rPr b="1" lang="en" sz="18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dwrite</a:t>
            </a:r>
            <a:r>
              <a:rPr lang="en" sz="1800">
                <a:solidFill>
                  <a:srgbClr val="CACACA"/>
                </a:solidFill>
              </a:rPr>
              <a:t> (acts as enable), </a:t>
            </a:r>
            <a:r>
              <a:rPr b="1" lang="en" sz="18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dval</a:t>
            </a:r>
            <a:r>
              <a:rPr lang="en" sz="1800">
                <a:solidFill>
                  <a:srgbClr val="CACACA"/>
                </a:solidFill>
              </a:rPr>
              <a:t> (output of register mux) as input. </a:t>
            </a:r>
            <a:r>
              <a:rPr b="1" lang="en" sz="18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 sz="1800">
                <a:solidFill>
                  <a:srgbClr val="CACACA"/>
                </a:solidFill>
              </a:rPr>
              <a:t>, </a:t>
            </a:r>
            <a:r>
              <a:rPr b="1" lang="en" sz="18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negative</a:t>
            </a:r>
            <a:r>
              <a:rPr lang="en" sz="1800">
                <a:solidFill>
                  <a:srgbClr val="CACACA"/>
                </a:solidFill>
              </a:rPr>
              <a:t> and registers </a:t>
            </a:r>
            <a:r>
              <a:rPr b="1" lang="en" sz="18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 sz="1800">
                <a:solidFill>
                  <a:srgbClr val="CACACA"/>
                </a:solidFill>
              </a:rPr>
              <a:t> – </a:t>
            </a:r>
            <a:r>
              <a:rPr b="1" lang="en" sz="18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r3</a:t>
            </a:r>
            <a:r>
              <a:rPr lang="en" sz="1800">
                <a:solidFill>
                  <a:srgbClr val="CACACA"/>
                </a:solidFill>
              </a:rPr>
              <a:t> are the output.</a:t>
            </a:r>
            <a:endParaRPr sz="1800">
              <a:solidFill>
                <a:srgbClr val="CACACA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Registerfs</a:t>
            </a:r>
            <a:r>
              <a:rPr lang="en" sz="1800">
                <a:solidFill>
                  <a:srgbClr val="CACACA"/>
                </a:solidFill>
              </a:rPr>
              <a:t>: Synchronous and registers are updated on rising edge of clock.</a:t>
            </a:r>
            <a:endParaRPr sz="1800">
              <a:solidFill>
                <a:srgbClr val="CACACA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116725" y="4314675"/>
            <a:ext cx="240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SYNTHESIZED DESIGN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925" y="801575"/>
            <a:ext cx="2130650" cy="35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