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8" r:id="rId3"/>
    <p:sldId id="259" r:id="rId4"/>
    <p:sldId id="260" r:id="rId5"/>
    <p:sldId id="262" r:id="rId6"/>
    <p:sldId id="261" r:id="rId7"/>
    <p:sldId id="278" r:id="rId8"/>
    <p:sldId id="263" r:id="rId9"/>
    <p:sldId id="279" r:id="rId10"/>
    <p:sldId id="264" r:id="rId11"/>
    <p:sldId id="280" r:id="rId12"/>
    <p:sldId id="265" r:id="rId13"/>
    <p:sldId id="282" r:id="rId14"/>
    <p:sldId id="281" r:id="rId15"/>
    <p:sldId id="267" r:id="rId16"/>
    <p:sldId id="283" r:id="rId17"/>
    <p:sldId id="273" r:id="rId18"/>
    <p:sldId id="268" r:id="rId19"/>
    <p:sldId id="269" r:id="rId20"/>
    <p:sldId id="284" r:id="rId21"/>
    <p:sldId id="270" r:id="rId22"/>
    <p:sldId id="285" r:id="rId23"/>
    <p:sldId id="271" r:id="rId24"/>
    <p:sldId id="272" r:id="rId25"/>
    <p:sldId id="274" r:id="rId26"/>
    <p:sldId id="287" r:id="rId27"/>
    <p:sldId id="275" r:id="rId28"/>
    <p:sldId id="276" r:id="rId29"/>
    <p:sldId id="277" r:id="rId30"/>
    <p:sldId id="286" r:id="rId31"/>
  </p:sldIdLst>
  <p:sldSz cx="9144000" cy="5143500" type="screen16x9"/>
  <p:notesSz cx="6858000" cy="9144000"/>
  <p:embeddedFontLst>
    <p:embeddedFont>
      <p:font typeface="Montserrat"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73" autoAdjust="0"/>
    <p:restoredTop sz="94660"/>
  </p:normalViewPr>
  <p:slideViewPr>
    <p:cSldViewPr snapToGrid="0">
      <p:cViewPr varScale="1">
        <p:scale>
          <a:sx n="98" d="100"/>
          <a:sy n="98" d="100"/>
        </p:scale>
        <p:origin x="-480"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294968"/>
            <a:ext cx="8512500" cy="4630993"/>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a:t>
            </a:r>
            <a:endParaRPr sz="4200" b="1">
              <a:solidFill>
                <a:srgbClr val="CC0000"/>
              </a:solidFill>
              <a:latin typeface="Montserrat"/>
              <a:ea typeface="Montserrat"/>
              <a:cs typeface="Montserrat"/>
              <a:sym typeface="Montserrat"/>
            </a:endParaRPr>
          </a:p>
          <a:p>
            <a:pPr lvl="0"/>
            <a:r>
              <a:rPr lang="en-US" sz="3600" b="1" dirty="0">
                <a:solidFill>
                  <a:schemeClr val="lt1"/>
                </a:solidFill>
                <a:latin typeface="Montserrat"/>
                <a:ea typeface="Montserrat"/>
                <a:cs typeface="Montserrat"/>
                <a:sym typeface="Montserrat"/>
              </a:rPr>
              <a:t>TEDtalk Views Prediction</a:t>
            </a: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r>
              <a:rPr lang="en-US" sz="4400" b="1" dirty="0">
                <a:solidFill>
                  <a:schemeClr val="tx1"/>
                </a:solidFill>
                <a:latin typeface="Montserrat"/>
                <a:ea typeface="Montserrat"/>
                <a:cs typeface="Montserrat"/>
                <a:sym typeface="Montserrat"/>
              </a:rPr>
              <a:t> </a:t>
            </a:r>
            <a:r>
              <a:rPr lang="en-US" sz="3200" b="1" dirty="0">
                <a:solidFill>
                  <a:schemeClr val="accent2"/>
                </a:solidFill>
                <a:latin typeface="Montserrat"/>
                <a:ea typeface="Montserrat"/>
                <a:cs typeface="Montserrat"/>
                <a:sym typeface="Montserrat"/>
              </a:rPr>
              <a:t>Team Members</a:t>
            </a:r>
            <a:r>
              <a:rPr lang="en-US" sz="4400" b="1" dirty="0">
                <a:solidFill>
                  <a:schemeClr val="tx1"/>
                </a:solidFill>
                <a:latin typeface="Montserrat"/>
                <a:ea typeface="Montserrat"/>
                <a:cs typeface="Montserrat"/>
                <a:sym typeface="Montserrat"/>
              </a:rPr>
              <a:t/>
            </a:r>
            <a:br>
              <a:rPr lang="en-US" sz="4400" b="1" dirty="0">
                <a:solidFill>
                  <a:schemeClr val="tx1"/>
                </a:solidFill>
                <a:latin typeface="Montserrat"/>
                <a:ea typeface="Montserrat"/>
                <a:cs typeface="Montserrat"/>
                <a:sym typeface="Montserrat"/>
              </a:rPr>
            </a:br>
            <a:r>
              <a:rPr lang="en-US" sz="2400" b="1" dirty="0">
                <a:solidFill>
                  <a:schemeClr val="bg1"/>
                </a:solidFill>
                <a:latin typeface="Montserrat"/>
                <a:ea typeface="Montserrat"/>
                <a:cs typeface="Montserrat"/>
                <a:sym typeface="Montserrat"/>
              </a:rPr>
              <a:t>Charishma Suddala</a:t>
            </a:r>
            <a:br>
              <a:rPr lang="en-US" sz="2400" b="1" dirty="0">
                <a:solidFill>
                  <a:schemeClr val="bg1"/>
                </a:solidFill>
                <a:latin typeface="Montserrat"/>
                <a:ea typeface="Montserrat"/>
                <a:cs typeface="Montserrat"/>
                <a:sym typeface="Montserrat"/>
              </a:rPr>
            </a:br>
            <a:r>
              <a:rPr lang="en-US" sz="2400" b="1" dirty="0">
                <a:solidFill>
                  <a:schemeClr val="bg1"/>
                </a:solidFill>
                <a:latin typeface="Montserrat"/>
                <a:ea typeface="Montserrat"/>
                <a:cs typeface="Montserrat"/>
                <a:sym typeface="Montserrat"/>
              </a:rPr>
              <a:t>Swathi V Hebbar</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latin typeface="Times New Roman" panose="02020603050405020304" pitchFamily="18" charset="0"/>
                <a:cs typeface="Times New Roman" panose="02020603050405020304" pitchFamily="18" charset="0"/>
              </a:rPr>
              <a:t>EDA (continued)</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pic>
        <p:nvPicPr>
          <p:cNvPr id="8" name="Picture 7" descr="tt_8.png"/>
          <p:cNvPicPr>
            <a:picLocks noChangeAspect="1"/>
          </p:cNvPicPr>
          <p:nvPr/>
        </p:nvPicPr>
        <p:blipFill>
          <a:blip r:embed="rId2"/>
          <a:stretch>
            <a:fillRect/>
          </a:stretch>
        </p:blipFill>
        <p:spPr>
          <a:xfrm>
            <a:off x="-1" y="1067235"/>
            <a:ext cx="5013435" cy="1959744"/>
          </a:xfrm>
          <a:prstGeom prst="rect">
            <a:avLst/>
          </a:prstGeom>
        </p:spPr>
      </p:pic>
      <p:pic>
        <p:nvPicPr>
          <p:cNvPr id="9" name="Picture 8" descr="tt_9.png"/>
          <p:cNvPicPr>
            <a:picLocks noChangeAspect="1"/>
          </p:cNvPicPr>
          <p:nvPr/>
        </p:nvPicPr>
        <p:blipFill>
          <a:blip r:embed="rId3"/>
          <a:stretch>
            <a:fillRect/>
          </a:stretch>
        </p:blipFill>
        <p:spPr>
          <a:xfrm>
            <a:off x="3941379" y="2926341"/>
            <a:ext cx="5202621" cy="2217159"/>
          </a:xfrm>
          <a:prstGeom prst="rect">
            <a:avLst/>
          </a:prstGeom>
        </p:spPr>
      </p:pic>
      <p:sp>
        <p:nvSpPr>
          <p:cNvPr id="12" name="TextBox 11"/>
          <p:cNvSpPr txBox="1"/>
          <p:nvPr/>
        </p:nvSpPr>
        <p:spPr>
          <a:xfrm>
            <a:off x="4791526" y="2631019"/>
            <a:ext cx="4352474"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Number of talks and average views with respect to Month</a:t>
            </a:r>
            <a:endParaRPr lang="en-IN"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0" y="585059"/>
            <a:ext cx="4340352"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Number f talks and average views received with respect to weekdays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itchFamily="18" charset="0"/>
                <a:cs typeface="Times New Roman" pitchFamily="18" charset="0"/>
              </a:rPr>
              <a:t>EDA (continued)</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IN" dirty="0"/>
          </a:p>
        </p:txBody>
      </p:sp>
      <p:pic>
        <p:nvPicPr>
          <p:cNvPr id="4" name="Picture 3" descr="tt_11.png"/>
          <p:cNvPicPr>
            <a:picLocks noChangeAspect="1"/>
          </p:cNvPicPr>
          <p:nvPr/>
        </p:nvPicPr>
        <p:blipFill>
          <a:blip r:embed="rId2"/>
          <a:stretch>
            <a:fillRect/>
          </a:stretch>
        </p:blipFill>
        <p:spPr>
          <a:xfrm>
            <a:off x="0" y="3079531"/>
            <a:ext cx="9144000" cy="2063969"/>
          </a:xfrm>
          <a:prstGeom prst="rect">
            <a:avLst/>
          </a:prstGeom>
        </p:spPr>
      </p:pic>
      <p:pic>
        <p:nvPicPr>
          <p:cNvPr id="5" name="Picture 4" descr="tt_10.png"/>
          <p:cNvPicPr>
            <a:picLocks noChangeAspect="1"/>
          </p:cNvPicPr>
          <p:nvPr/>
        </p:nvPicPr>
        <p:blipFill>
          <a:blip r:embed="rId3"/>
          <a:stretch>
            <a:fillRect/>
          </a:stretch>
        </p:blipFill>
        <p:spPr>
          <a:xfrm>
            <a:off x="159757" y="752276"/>
            <a:ext cx="4990312" cy="2243172"/>
          </a:xfrm>
          <a:prstGeom prst="rect">
            <a:avLst/>
          </a:prstGeom>
        </p:spPr>
      </p:pic>
      <p:sp>
        <p:nvSpPr>
          <p:cNvPr id="6" name="TextBox 5"/>
          <p:cNvSpPr txBox="1"/>
          <p:nvPr/>
        </p:nvSpPr>
        <p:spPr>
          <a:xfrm>
            <a:off x="808170" y="535887"/>
            <a:ext cx="422263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Number of talks and average views with respect to Year</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04607" y="2493895"/>
            <a:ext cx="3901440"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Views per day with respect to every day on monthly basis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latin typeface="Times New Roman" panose="02020603050405020304" pitchFamily="18" charset="0"/>
                <a:cs typeface="Times New Roman" panose="02020603050405020304" pitchFamily="18" charset="0"/>
              </a:rPr>
              <a:t>EDA (continued)</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pic>
        <p:nvPicPr>
          <p:cNvPr id="7" name="Picture 6" descr="tt_15.png"/>
          <p:cNvPicPr>
            <a:picLocks noChangeAspect="1"/>
          </p:cNvPicPr>
          <p:nvPr/>
        </p:nvPicPr>
        <p:blipFill>
          <a:blip r:embed="rId2"/>
          <a:stretch>
            <a:fillRect/>
          </a:stretch>
        </p:blipFill>
        <p:spPr>
          <a:xfrm>
            <a:off x="1057761" y="1250731"/>
            <a:ext cx="6846017" cy="3668110"/>
          </a:xfrm>
          <a:prstGeom prst="rect">
            <a:avLst/>
          </a:prstGeom>
        </p:spPr>
      </p:pic>
      <p:sp>
        <p:nvSpPr>
          <p:cNvPr id="10" name="TextBox 9"/>
          <p:cNvSpPr txBox="1"/>
          <p:nvPr/>
        </p:nvSpPr>
        <p:spPr>
          <a:xfrm>
            <a:off x="2399302" y="843349"/>
            <a:ext cx="4316809"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Events with top 10 number of talks with respect to views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itchFamily="18" charset="0"/>
                <a:cs typeface="Times New Roman" pitchFamily="18" charset="0"/>
              </a:rPr>
              <a:t>EDA (continued)</a:t>
            </a:r>
            <a:endParaRPr lang="en-IN" dirty="0">
              <a:latin typeface="Times New Roman" pitchFamily="18" charset="0"/>
              <a:cs typeface="Times New Roman" pitchFamily="18" charset="0"/>
            </a:endParaRPr>
          </a:p>
        </p:txBody>
      </p:sp>
      <p:pic>
        <p:nvPicPr>
          <p:cNvPr id="4" name="Picture 3" descr="tt_17.png"/>
          <p:cNvPicPr>
            <a:picLocks noChangeAspect="1"/>
          </p:cNvPicPr>
          <p:nvPr/>
        </p:nvPicPr>
        <p:blipFill>
          <a:blip r:embed="rId2"/>
          <a:stretch>
            <a:fillRect/>
          </a:stretch>
        </p:blipFill>
        <p:spPr>
          <a:xfrm>
            <a:off x="930794" y="1261242"/>
            <a:ext cx="7151660" cy="3111062"/>
          </a:xfrm>
          <a:prstGeom prst="rect">
            <a:avLst/>
          </a:prstGeom>
        </p:spPr>
      </p:pic>
      <p:sp>
        <p:nvSpPr>
          <p:cNvPr id="5" name="Text Placeholder 4"/>
          <p:cNvSpPr txBox="1">
            <a:spLocks noGrp="1"/>
          </p:cNvSpPr>
          <p:nvPr>
            <p:ph type="body" idx="1"/>
          </p:nvPr>
        </p:nvSpPr>
        <p:spPr>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Native languages with views and number of talks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88849" y="764313"/>
            <a:ext cx="3733714"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Native languages with views and number of talks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itchFamily="18" charset="0"/>
                <a:cs typeface="Times New Roman" pitchFamily="18" charset="0"/>
              </a:rPr>
              <a:t>EDA (continued)</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IN" dirty="0"/>
          </a:p>
        </p:txBody>
      </p:sp>
      <p:pic>
        <p:nvPicPr>
          <p:cNvPr id="4" name="Picture 3" descr="tt_12.png"/>
          <p:cNvPicPr>
            <a:picLocks noChangeAspect="1"/>
          </p:cNvPicPr>
          <p:nvPr/>
        </p:nvPicPr>
        <p:blipFill>
          <a:blip r:embed="rId2"/>
          <a:stretch>
            <a:fillRect/>
          </a:stretch>
        </p:blipFill>
        <p:spPr>
          <a:xfrm>
            <a:off x="0" y="647473"/>
            <a:ext cx="3235691" cy="1885519"/>
          </a:xfrm>
          <a:prstGeom prst="rect">
            <a:avLst/>
          </a:prstGeom>
        </p:spPr>
      </p:pic>
      <p:pic>
        <p:nvPicPr>
          <p:cNvPr id="5" name="Picture 4" descr="tt_13.png"/>
          <p:cNvPicPr>
            <a:picLocks noChangeAspect="1"/>
          </p:cNvPicPr>
          <p:nvPr/>
        </p:nvPicPr>
        <p:blipFill>
          <a:blip r:embed="rId3"/>
          <a:stretch>
            <a:fillRect/>
          </a:stretch>
        </p:blipFill>
        <p:spPr>
          <a:xfrm>
            <a:off x="2963917" y="1662085"/>
            <a:ext cx="3391532" cy="1974495"/>
          </a:xfrm>
          <a:prstGeom prst="rect">
            <a:avLst/>
          </a:prstGeom>
        </p:spPr>
      </p:pic>
      <p:pic>
        <p:nvPicPr>
          <p:cNvPr id="6" name="Picture 5" descr="tt_14.png"/>
          <p:cNvPicPr>
            <a:picLocks noChangeAspect="1"/>
          </p:cNvPicPr>
          <p:nvPr/>
        </p:nvPicPr>
        <p:blipFill>
          <a:blip r:embed="rId4"/>
          <a:stretch>
            <a:fillRect/>
          </a:stretch>
        </p:blipFill>
        <p:spPr>
          <a:xfrm>
            <a:off x="6232634" y="3209390"/>
            <a:ext cx="3048000" cy="1713393"/>
          </a:xfrm>
          <a:prstGeom prst="rect">
            <a:avLst/>
          </a:prstGeom>
        </p:spPr>
      </p:pic>
      <p:sp>
        <p:nvSpPr>
          <p:cNvPr id="7" name="TextBox 6"/>
          <p:cNvSpPr txBox="1"/>
          <p:nvPr/>
        </p:nvSpPr>
        <p:spPr>
          <a:xfrm>
            <a:off x="704193" y="2603622"/>
            <a:ext cx="1733167"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Comments and views</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691233" y="1361720"/>
            <a:ext cx="1592103"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Duration and views</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03136" y="2808784"/>
            <a:ext cx="177805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Distribution of views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latin typeface="Times New Roman" panose="02020603050405020304" pitchFamily="18" charset="0"/>
                <a:cs typeface="Times New Roman" panose="02020603050405020304" pitchFamily="18" charset="0"/>
              </a:rPr>
              <a:t>EDA (continued)</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pic>
        <p:nvPicPr>
          <p:cNvPr id="6" name="Picture 5" descr="tt_20.png"/>
          <p:cNvPicPr>
            <a:picLocks noChangeAspect="1"/>
          </p:cNvPicPr>
          <p:nvPr/>
        </p:nvPicPr>
        <p:blipFill>
          <a:blip r:embed="rId2"/>
          <a:stretch>
            <a:fillRect/>
          </a:stretch>
        </p:blipFill>
        <p:spPr>
          <a:xfrm>
            <a:off x="136634" y="691581"/>
            <a:ext cx="3084576" cy="2328672"/>
          </a:xfrm>
          <a:prstGeom prst="rect">
            <a:avLst/>
          </a:prstGeom>
        </p:spPr>
      </p:pic>
      <p:pic>
        <p:nvPicPr>
          <p:cNvPr id="7" name="Picture 6" descr="tt_21.png"/>
          <p:cNvPicPr>
            <a:picLocks noChangeAspect="1"/>
          </p:cNvPicPr>
          <p:nvPr/>
        </p:nvPicPr>
        <p:blipFill>
          <a:blip r:embed="rId3"/>
          <a:stretch>
            <a:fillRect/>
          </a:stretch>
        </p:blipFill>
        <p:spPr>
          <a:xfrm>
            <a:off x="6120383" y="2692908"/>
            <a:ext cx="3023617" cy="2450592"/>
          </a:xfrm>
          <a:prstGeom prst="rect">
            <a:avLst/>
          </a:prstGeom>
        </p:spPr>
      </p:pic>
      <p:pic>
        <p:nvPicPr>
          <p:cNvPr id="8" name="Picture 7" descr="tt_22.png"/>
          <p:cNvPicPr>
            <a:picLocks noChangeAspect="1"/>
          </p:cNvPicPr>
          <p:nvPr/>
        </p:nvPicPr>
        <p:blipFill>
          <a:blip r:embed="rId4"/>
          <a:stretch>
            <a:fillRect/>
          </a:stretch>
        </p:blipFill>
        <p:spPr>
          <a:xfrm>
            <a:off x="3098030" y="1460938"/>
            <a:ext cx="3063014" cy="2354317"/>
          </a:xfrm>
          <a:prstGeom prst="rect">
            <a:avLst/>
          </a:prstGeom>
        </p:spPr>
      </p:pic>
      <p:sp>
        <p:nvSpPr>
          <p:cNvPr id="9" name="TextBox 8"/>
          <p:cNvSpPr txBox="1"/>
          <p:nvPr/>
        </p:nvSpPr>
        <p:spPr>
          <a:xfrm>
            <a:off x="3720662" y="862690"/>
            <a:ext cx="4100536"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Word cloud for Topics , Description and Title </a:t>
            </a:r>
            <a:r>
              <a:rPr lang="en-US" dirty="0" smtClean="0">
                <a:latin typeface="Times New Roman" panose="02020603050405020304" pitchFamily="18" charset="0"/>
                <a:cs typeface="Times New Roman" panose="02020603050405020304" pitchFamily="18" charset="0"/>
              </a:rPr>
              <a:t>columns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itchFamily="18" charset="0"/>
                <a:cs typeface="Times New Roman" pitchFamily="18" charset="0"/>
              </a:rPr>
              <a:t>EDA (Continued)</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IN" dirty="0"/>
          </a:p>
        </p:txBody>
      </p:sp>
      <p:pic>
        <p:nvPicPr>
          <p:cNvPr id="4" name="Picture 3" descr="tt_18.png"/>
          <p:cNvPicPr>
            <a:picLocks noChangeAspect="1"/>
          </p:cNvPicPr>
          <p:nvPr/>
        </p:nvPicPr>
        <p:blipFill>
          <a:blip r:embed="rId2"/>
          <a:stretch>
            <a:fillRect/>
          </a:stretch>
        </p:blipFill>
        <p:spPr>
          <a:xfrm>
            <a:off x="0" y="504497"/>
            <a:ext cx="6474372" cy="2137121"/>
          </a:xfrm>
          <a:prstGeom prst="rect">
            <a:avLst/>
          </a:prstGeom>
        </p:spPr>
      </p:pic>
      <p:pic>
        <p:nvPicPr>
          <p:cNvPr id="5" name="Picture 4" descr="tt_19.png"/>
          <p:cNvPicPr>
            <a:picLocks noChangeAspect="1"/>
          </p:cNvPicPr>
          <p:nvPr/>
        </p:nvPicPr>
        <p:blipFill>
          <a:blip r:embed="rId3"/>
          <a:stretch>
            <a:fillRect/>
          </a:stretch>
        </p:blipFill>
        <p:spPr>
          <a:xfrm>
            <a:off x="2974428" y="2669629"/>
            <a:ext cx="5864772" cy="2473872"/>
          </a:xfrm>
          <a:prstGeom prst="rect">
            <a:avLst/>
          </a:prstGeom>
        </p:spPr>
      </p:pic>
      <p:sp>
        <p:nvSpPr>
          <p:cNvPr id="6" name="TextBox 5"/>
          <p:cNvSpPr txBox="1"/>
          <p:nvPr/>
        </p:nvSpPr>
        <p:spPr>
          <a:xfrm>
            <a:off x="6463021" y="1308748"/>
            <a:ext cx="2321469"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Count </a:t>
            </a:r>
            <a:r>
              <a:rPr lang="en-US" dirty="0" smtClean="0">
                <a:latin typeface="Times New Roman" panose="02020603050405020304" pitchFamily="18" charset="0"/>
                <a:cs typeface="Times New Roman" panose="02020603050405020304" pitchFamily="18" charset="0"/>
              </a:rPr>
              <a:t>of available languages </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63961" y="4024200"/>
            <a:ext cx="2948243"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Topics with respect to number of talks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anose="02020603050405020304" pitchFamily="18" charset="0"/>
                <a:cs typeface="Times New Roman" panose="02020603050405020304" pitchFamily="18" charset="0"/>
              </a:rPr>
              <a:t>EDA CONCLUSIONS: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80169" y="437770"/>
            <a:ext cx="8520600" cy="4439029"/>
          </a:xfrm>
        </p:spPr>
        <p:txBody>
          <a:bodyPr/>
          <a:lstStyle/>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The number of views depends on many points. But the more number of talks does not give the more number of videos.</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Speaker and occupation of the speaker alters the number of views. Some speakers who are influencers will contribute a lot for the maximum number of views and thus the occupation.</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People tend to look at the video which was delivered by Psychiatrist , Activist and Authors.</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On weekend and on the month of March there will be surge on number of views. </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We can see that most of the videos are on the topic ‘Science’ and ‘Technology’</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English is the language which is available as main language and as well as the subtitles for many of the videos.</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Portuguese is the language which received maximum average views</a:t>
            </a:r>
          </a:p>
          <a:p>
            <a:pPr>
              <a:buClr>
                <a:schemeClr val="accent2"/>
              </a:buClr>
            </a:pPr>
            <a:endParaRPr lang="en-US" dirty="0">
              <a:solidFill>
                <a:schemeClr val="accent2"/>
              </a:solidFill>
              <a:latin typeface="Times New Roman" panose="02020603050405020304" pitchFamily="18" charset="0"/>
              <a:cs typeface="Times New Roman" panose="02020603050405020304" pitchFamily="18" charset="0"/>
            </a:endParaRPr>
          </a:p>
          <a:p>
            <a:pPr>
              <a:buClr>
                <a:schemeClr val="accent2"/>
              </a:buClr>
            </a:pPr>
            <a:endParaRPr lang="en-US" dirty="0">
              <a:solidFill>
                <a:schemeClr val="accent2"/>
              </a:solidFill>
            </a:endParaRPr>
          </a:p>
          <a:p>
            <a:pPr>
              <a:buClr>
                <a:schemeClr val="accent2"/>
              </a:buClr>
            </a:pPr>
            <a:endParaRPr lang="en-IN" dirty="0">
              <a:solidFill>
                <a:schemeClr val="accent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anose="02020603050405020304" pitchFamily="18" charset="0"/>
                <a:cs typeface="Times New Roman" panose="02020603050405020304" pitchFamily="18" charset="0"/>
              </a:rPr>
              <a:t>TREATING MISSING VALUES AND OUTLIERS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75124" y="469723"/>
            <a:ext cx="8520600" cy="3416400"/>
          </a:xfrm>
        </p:spPr>
        <p:txBody>
          <a:bodyPr/>
          <a:lstStyle/>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While dealing with the missing values, we observed that there exists a column ‘comments’. It has more than </a:t>
            </a:r>
            <a:r>
              <a:rPr lang="en-US" dirty="0" smtClean="0">
                <a:solidFill>
                  <a:schemeClr val="accent2"/>
                </a:solidFill>
                <a:latin typeface="Times New Roman" panose="02020603050405020304" pitchFamily="18" charset="0"/>
                <a:cs typeface="Times New Roman" panose="02020603050405020304" pitchFamily="18" charset="0"/>
              </a:rPr>
              <a:t>16% </a:t>
            </a:r>
            <a:r>
              <a:rPr lang="en-US" dirty="0">
                <a:solidFill>
                  <a:schemeClr val="accent2"/>
                </a:solidFill>
                <a:latin typeface="Times New Roman" panose="02020603050405020304" pitchFamily="18" charset="0"/>
                <a:cs typeface="Times New Roman" panose="02020603050405020304" pitchFamily="18" charset="0"/>
              </a:rPr>
              <a:t>of missing values and has skewed data, so we tried predicting the missing values by KNN Imputer.</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Later Outliers in the independent numerical columns were treated by IQR and dependent numerical columns outliers were treated by Z score.</a:t>
            </a:r>
            <a:endParaRPr lang="en-IN" dirty="0">
              <a:solidFill>
                <a:schemeClr val="accent2"/>
              </a:solidFill>
              <a:latin typeface="Times New Roman" panose="02020603050405020304" pitchFamily="18" charset="0"/>
              <a:cs typeface="Times New Roman" panose="02020603050405020304" pitchFamily="18" charset="0"/>
            </a:endParaRPr>
          </a:p>
        </p:txBody>
      </p:sp>
      <p:pic>
        <p:nvPicPr>
          <p:cNvPr id="4" name="Picture 3" descr="tt_23.png"/>
          <p:cNvPicPr>
            <a:picLocks noChangeAspect="1"/>
          </p:cNvPicPr>
          <p:nvPr/>
        </p:nvPicPr>
        <p:blipFill>
          <a:blip r:embed="rId2"/>
          <a:stretch>
            <a:fillRect/>
          </a:stretch>
        </p:blipFill>
        <p:spPr>
          <a:xfrm>
            <a:off x="257917" y="2476359"/>
            <a:ext cx="1912134" cy="1278777"/>
          </a:xfrm>
          <a:prstGeom prst="rect">
            <a:avLst/>
          </a:prstGeom>
        </p:spPr>
      </p:pic>
      <p:pic>
        <p:nvPicPr>
          <p:cNvPr id="5" name="Picture 4" descr="tt_24.png"/>
          <p:cNvPicPr>
            <a:picLocks noChangeAspect="1"/>
          </p:cNvPicPr>
          <p:nvPr/>
        </p:nvPicPr>
        <p:blipFill>
          <a:blip r:embed="rId3"/>
          <a:stretch>
            <a:fillRect/>
          </a:stretch>
        </p:blipFill>
        <p:spPr>
          <a:xfrm>
            <a:off x="208187" y="3868429"/>
            <a:ext cx="2022949" cy="1275071"/>
          </a:xfrm>
          <a:prstGeom prst="rect">
            <a:avLst/>
          </a:prstGeom>
        </p:spPr>
      </p:pic>
      <p:sp>
        <p:nvSpPr>
          <p:cNvPr id="6" name="TextBox 5"/>
          <p:cNvSpPr txBox="1"/>
          <p:nvPr/>
        </p:nvSpPr>
        <p:spPr>
          <a:xfrm>
            <a:off x="0" y="2182368"/>
            <a:ext cx="237597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Before treating missing values</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3645408"/>
            <a:ext cx="2265364"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 treating missing values</a:t>
            </a:r>
            <a:endParaRPr lang="en-IN" dirty="0">
              <a:latin typeface="Times New Roman" panose="02020603050405020304" pitchFamily="18" charset="0"/>
              <a:cs typeface="Times New Roman" panose="02020603050405020304" pitchFamily="18" charset="0"/>
            </a:endParaRPr>
          </a:p>
        </p:txBody>
      </p:sp>
      <p:pic>
        <p:nvPicPr>
          <p:cNvPr id="9" name="Picture 8" descr="tt_26.png"/>
          <p:cNvPicPr>
            <a:picLocks noChangeAspect="1"/>
          </p:cNvPicPr>
          <p:nvPr/>
        </p:nvPicPr>
        <p:blipFill>
          <a:blip r:embed="rId4"/>
          <a:stretch>
            <a:fillRect/>
          </a:stretch>
        </p:blipFill>
        <p:spPr>
          <a:xfrm>
            <a:off x="4620769" y="2999232"/>
            <a:ext cx="2145791" cy="2144268"/>
          </a:xfrm>
          <a:prstGeom prst="rect">
            <a:avLst/>
          </a:prstGeom>
        </p:spPr>
      </p:pic>
      <p:pic>
        <p:nvPicPr>
          <p:cNvPr id="10" name="Picture 9" descr="tt_27.png"/>
          <p:cNvPicPr>
            <a:picLocks noChangeAspect="1"/>
          </p:cNvPicPr>
          <p:nvPr/>
        </p:nvPicPr>
        <p:blipFill>
          <a:blip r:embed="rId5"/>
          <a:stretch>
            <a:fillRect/>
          </a:stretch>
        </p:blipFill>
        <p:spPr>
          <a:xfrm>
            <a:off x="6832989" y="2988447"/>
            <a:ext cx="2311011" cy="2155053"/>
          </a:xfrm>
          <a:prstGeom prst="rect">
            <a:avLst/>
          </a:prstGeom>
        </p:spPr>
      </p:pic>
      <p:sp>
        <p:nvSpPr>
          <p:cNvPr id="11" name="TextBox 10"/>
          <p:cNvSpPr txBox="1"/>
          <p:nvPr/>
        </p:nvSpPr>
        <p:spPr>
          <a:xfrm>
            <a:off x="3011424" y="2389633"/>
            <a:ext cx="5525872" cy="3048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Box plots after applying Outlier treatment for the numerical variables</a:t>
            </a:r>
            <a:endParaRPr lang="en-IN"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242560" y="2718816"/>
            <a:ext cx="82266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Duration</a:t>
            </a:r>
            <a:endParaRPr lang="en-IN" dirty="0">
              <a:latin typeface="Times New Roman" panose="02020603050405020304" pitchFamily="18" charset="0"/>
              <a:cs typeface="Times New Roman" panose="02020603050405020304" pitchFamily="18" charset="0"/>
            </a:endParaRPr>
          </a:p>
        </p:txBody>
      </p:sp>
      <p:pic>
        <p:nvPicPr>
          <p:cNvPr id="14" name="Picture 13" descr="tt_25.png"/>
          <p:cNvPicPr>
            <a:picLocks noChangeAspect="1"/>
          </p:cNvPicPr>
          <p:nvPr/>
        </p:nvPicPr>
        <p:blipFill>
          <a:blip r:embed="rId6"/>
          <a:stretch>
            <a:fillRect/>
          </a:stretch>
        </p:blipFill>
        <p:spPr>
          <a:xfrm>
            <a:off x="2377440" y="3026060"/>
            <a:ext cx="2231136" cy="2117440"/>
          </a:xfrm>
          <a:prstGeom prst="rect">
            <a:avLst/>
          </a:prstGeom>
        </p:spPr>
      </p:pic>
      <p:sp>
        <p:nvSpPr>
          <p:cNvPr id="15" name="TextBox 14"/>
          <p:cNvSpPr txBox="1"/>
          <p:nvPr/>
        </p:nvSpPr>
        <p:spPr>
          <a:xfrm>
            <a:off x="2926080" y="2743200"/>
            <a:ext cx="963725"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Comments</a:t>
            </a:r>
            <a:endParaRPr lang="en-IN"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656576" y="2743200"/>
            <a:ext cx="663964"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Views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166"/>
            <a:ext cx="8520600" cy="572700"/>
          </a:xfrm>
        </p:spPr>
        <p:txBody>
          <a:bodyPr/>
          <a:lstStyle/>
          <a:p>
            <a:r>
              <a:rPr lang="en-US" dirty="0" smtClean="0">
                <a:latin typeface="Times New Roman" panose="02020603050405020304" pitchFamily="18" charset="0"/>
                <a:cs typeface="Times New Roman" panose="02020603050405020304" pitchFamily="18" charset="0"/>
              </a:rPr>
              <a:t>FEATURE ENGINEERING</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814883"/>
            <a:ext cx="8520600" cy="3830690"/>
          </a:xfrm>
        </p:spPr>
        <p:txBody>
          <a:bodyPr/>
          <a:lstStyle/>
          <a:p>
            <a:pPr>
              <a:buClr>
                <a:schemeClr val="accent2"/>
              </a:buClr>
            </a:pPr>
            <a:r>
              <a:rPr lang="en-IN" dirty="0">
                <a:solidFill>
                  <a:schemeClr val="accent2"/>
                </a:solidFill>
                <a:latin typeface="Times New Roman" panose="02020603050405020304" pitchFamily="18" charset="0"/>
                <a:cs typeface="Times New Roman" panose="02020603050405020304" pitchFamily="18" charset="0"/>
              </a:rPr>
              <a:t>Feature engineering is the process of selecting, manipulating, and transforming raw data into features that can be used in supervised learning</a:t>
            </a:r>
            <a:r>
              <a:rPr lang="en-IN" dirty="0" smtClean="0">
                <a:solidFill>
                  <a:schemeClr val="accent2"/>
                </a:solidFill>
                <a:latin typeface="Times New Roman" panose="02020603050405020304" pitchFamily="18" charset="0"/>
                <a:cs typeface="Times New Roman" panose="02020603050405020304" pitchFamily="18" charset="0"/>
              </a:rPr>
              <a:t>.</a:t>
            </a:r>
          </a:p>
          <a:p>
            <a:pPr>
              <a:buClr>
                <a:schemeClr val="accent2"/>
              </a:buClr>
              <a:buNone/>
            </a:pPr>
            <a:endParaRPr lang="en-IN" dirty="0">
              <a:solidFill>
                <a:schemeClr val="accent2"/>
              </a:solidFill>
              <a:latin typeface="Times New Roman" panose="02020603050405020304" pitchFamily="18" charset="0"/>
              <a:cs typeface="Times New Roman" panose="02020603050405020304" pitchFamily="18" charset="0"/>
            </a:endParaRP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Feature Engineering consists of various process :</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(1) Feature Creation (2) Transformation (3) Feature </a:t>
            </a:r>
            <a:r>
              <a:rPr lang="en-US" dirty="0" smtClean="0">
                <a:solidFill>
                  <a:schemeClr val="accent2"/>
                </a:solidFill>
                <a:latin typeface="Times New Roman" panose="02020603050405020304" pitchFamily="18" charset="0"/>
                <a:cs typeface="Times New Roman" panose="02020603050405020304" pitchFamily="18" charset="0"/>
              </a:rPr>
              <a:t>Extraction</a:t>
            </a:r>
            <a:endParaRPr lang="en-US" dirty="0">
              <a:solidFill>
                <a:schemeClr val="accent2"/>
              </a:solidFill>
              <a:latin typeface="Times New Roman" panose="02020603050405020304" pitchFamily="18" charset="0"/>
              <a:cs typeface="Times New Roman" panose="02020603050405020304" pitchFamily="18" charset="0"/>
            </a:endParaRPr>
          </a:p>
          <a:p>
            <a:pPr>
              <a:buClr>
                <a:schemeClr val="accent2"/>
              </a:buClr>
              <a:buAutoNum type="arabicParenBoth"/>
            </a:pPr>
            <a:r>
              <a:rPr lang="en-IN" b="1" dirty="0">
                <a:solidFill>
                  <a:schemeClr val="accent2"/>
                </a:solidFill>
                <a:latin typeface="Times New Roman" panose="02020603050405020304" pitchFamily="18" charset="0"/>
                <a:cs typeface="Times New Roman" panose="02020603050405020304" pitchFamily="18" charset="0"/>
              </a:rPr>
              <a:t>Feature Extraction</a:t>
            </a:r>
            <a:r>
              <a:rPr lang="en-IN" dirty="0">
                <a:solidFill>
                  <a:schemeClr val="accent2"/>
                </a:solidFill>
                <a:latin typeface="Times New Roman" panose="02020603050405020304" pitchFamily="18" charset="0"/>
                <a:cs typeface="Times New Roman" panose="02020603050405020304" pitchFamily="18" charset="0"/>
              </a:rPr>
              <a:t>: Feature extraction is the process of extracting features from a data set to identify useful information.</a:t>
            </a:r>
          </a:p>
          <a:p>
            <a:pPr>
              <a:buClr>
                <a:schemeClr val="accent2"/>
              </a:buClr>
              <a:buAutoNum type="arabicParenBoth"/>
            </a:pPr>
            <a:r>
              <a:rPr lang="en-IN" b="1" dirty="0">
                <a:solidFill>
                  <a:schemeClr val="accent2"/>
                </a:solidFill>
                <a:latin typeface="Times New Roman" panose="02020603050405020304" pitchFamily="18" charset="0"/>
                <a:cs typeface="Times New Roman" panose="02020603050405020304" pitchFamily="18" charset="0"/>
              </a:rPr>
              <a:t>Feature Creation</a:t>
            </a:r>
            <a:r>
              <a:rPr lang="en-IN" dirty="0">
                <a:solidFill>
                  <a:schemeClr val="accent2"/>
                </a:solidFill>
                <a:latin typeface="Times New Roman" panose="02020603050405020304" pitchFamily="18" charset="0"/>
                <a:cs typeface="Times New Roman" panose="02020603050405020304" pitchFamily="18" charset="0"/>
              </a:rPr>
              <a:t>: Creating features involves creating new variables which will be most helpful for our model.</a:t>
            </a:r>
          </a:p>
          <a:p>
            <a:pPr>
              <a:buClr>
                <a:schemeClr val="accent2"/>
              </a:buClr>
              <a:buAutoNum type="arabicParenBoth"/>
            </a:pPr>
            <a:r>
              <a:rPr lang="en-IN" b="1" dirty="0">
                <a:solidFill>
                  <a:schemeClr val="accent2"/>
                </a:solidFill>
                <a:latin typeface="Times New Roman" panose="02020603050405020304" pitchFamily="18" charset="0"/>
                <a:cs typeface="Times New Roman" panose="02020603050405020304" pitchFamily="18" charset="0"/>
              </a:rPr>
              <a:t>Transformations</a:t>
            </a:r>
            <a:r>
              <a:rPr lang="en-IN" dirty="0">
                <a:solidFill>
                  <a:schemeClr val="accent2"/>
                </a:solidFill>
                <a:latin typeface="Times New Roman" panose="02020603050405020304" pitchFamily="18" charset="0"/>
                <a:cs typeface="Times New Roman" panose="02020603050405020304" pitchFamily="18" charset="0"/>
              </a:rPr>
              <a:t>: Feature transformation is simply a function that transforms features from one representation to another</a:t>
            </a:r>
            <a:r>
              <a:rPr lang="en-IN" dirty="0" smtClean="0">
                <a:solidFill>
                  <a:schemeClr val="accent2"/>
                </a:solidFill>
                <a:latin typeface="Times New Roman" panose="02020603050405020304" pitchFamily="18" charset="0"/>
                <a:cs typeface="Times New Roman" panose="02020603050405020304" pitchFamily="18" charset="0"/>
              </a:rPr>
              <a:t>.</a:t>
            </a:r>
            <a:endParaRPr lang="en-IN"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0414"/>
            <a:ext cx="8520600" cy="572700"/>
          </a:xfrm>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90680" y="984308"/>
            <a:ext cx="8520600" cy="3991026"/>
          </a:xfrm>
        </p:spPr>
        <p:txBody>
          <a:bodyPr/>
          <a:lstStyle/>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Introduction</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Problem Statement</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Methodology</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(1) Loading the data</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(2) Exploratory Data Analysis</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(3) Treating missing values and outliers</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(4) Feature engineering</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(5) Train test split</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(6) Data Modeling</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(7) Model interpretation</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(8) Train and test interpretation</a:t>
            </a:r>
          </a:p>
          <a:p>
            <a:pPr>
              <a:buClr>
                <a:schemeClr val="accent2"/>
              </a:buClr>
            </a:pPr>
            <a:r>
              <a:rPr lang="en-US" dirty="0">
                <a:solidFill>
                  <a:schemeClr val="accent2"/>
                </a:solidFill>
                <a:latin typeface="Times New Roman" panose="02020603050405020304" pitchFamily="18" charset="0"/>
                <a:cs typeface="Times New Roman" panose="02020603050405020304" pitchFamily="18" charset="0"/>
              </a:rPr>
              <a:t>Conclusion</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a:t>
            </a:r>
          </a:p>
          <a:p>
            <a:pPr>
              <a:buClr>
                <a:schemeClr val="accent2"/>
              </a:buClr>
              <a:buNone/>
            </a:pPr>
            <a:r>
              <a:rPr lang="en-US" dirty="0">
                <a:solidFill>
                  <a:schemeClr val="accent2"/>
                </a:solidFill>
                <a:latin typeface="Times New Roman" panose="02020603050405020304" pitchFamily="18" charset="0"/>
                <a:cs typeface="Times New Roman" panose="02020603050405020304" pitchFamily="18" charset="0"/>
              </a:rPr>
              <a:t>		</a:t>
            </a:r>
            <a:endParaRPr lang="en-IN"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655"/>
            <a:ext cx="8520600" cy="572700"/>
          </a:xfrm>
        </p:spPr>
        <p:txBody>
          <a:bodyPr/>
          <a:lstStyle/>
          <a:p>
            <a:r>
              <a:rPr lang="en-US" dirty="0" smtClean="0">
                <a:latin typeface="Times New Roman" pitchFamily="18" charset="0"/>
                <a:cs typeface="Times New Roman" pitchFamily="18" charset="0"/>
              </a:rPr>
              <a:t>FEATURE ENGINEERING (Continued)</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0" y="819806"/>
            <a:ext cx="8622093" cy="3840217"/>
          </a:xfrm>
        </p:spPr>
        <p:txBody>
          <a:bodyPr/>
          <a:lstStyle/>
          <a:p>
            <a:pPr>
              <a:buClr>
                <a:schemeClr val="accent2"/>
              </a:buClr>
            </a:pPr>
            <a:r>
              <a:rPr lang="en-IN" dirty="0" smtClean="0">
                <a:solidFill>
                  <a:schemeClr val="accent2"/>
                </a:solidFill>
                <a:latin typeface="Times New Roman" panose="02020603050405020304" pitchFamily="18" charset="0"/>
                <a:cs typeface="Times New Roman" panose="02020603050405020304" pitchFamily="18" charset="0"/>
              </a:rPr>
              <a:t>When feature engineering activities are done correctly, the resulting dataset is optimal and contains all of the important factors that affect the business problem. As a result of these datasets, the most accurate predictive models and the most useful insights are produced.</a:t>
            </a:r>
            <a:endParaRPr lang="en-US" dirty="0" smtClean="0">
              <a:solidFill>
                <a:schemeClr val="accent2"/>
              </a:solidFill>
              <a:latin typeface="Times New Roman" pitchFamily="18" charset="0"/>
              <a:cs typeface="Times New Roman" pitchFamily="18" charset="0"/>
            </a:endParaRPr>
          </a:p>
          <a:p>
            <a:pPr>
              <a:buClr>
                <a:schemeClr val="accent2"/>
              </a:buClr>
            </a:pPr>
            <a:r>
              <a:rPr lang="en-US" dirty="0" smtClean="0">
                <a:solidFill>
                  <a:schemeClr val="accent2"/>
                </a:solidFill>
                <a:latin typeface="Times New Roman" pitchFamily="18" charset="0"/>
                <a:cs typeface="Times New Roman" pitchFamily="18" charset="0"/>
              </a:rPr>
              <a:t>Once we were done with creating/altering existing/new variables, we try the conditions which are necessary for Linear regression models.</a:t>
            </a:r>
          </a:p>
          <a:p>
            <a:pPr>
              <a:buClr>
                <a:schemeClr val="accent2"/>
              </a:buClr>
            </a:pPr>
            <a:r>
              <a:rPr lang="en-US" dirty="0" smtClean="0">
                <a:solidFill>
                  <a:schemeClr val="accent2"/>
                </a:solidFill>
                <a:latin typeface="Times New Roman" pitchFamily="18" charset="0"/>
                <a:cs typeface="Times New Roman" pitchFamily="18" charset="0"/>
              </a:rPr>
              <a:t>Those are – </a:t>
            </a:r>
          </a:p>
          <a:p>
            <a:pPr>
              <a:buClr>
                <a:schemeClr val="accent2"/>
              </a:buClr>
              <a:buNone/>
            </a:pPr>
            <a:r>
              <a:rPr lang="en-US" b="1" dirty="0" smtClean="0">
                <a:solidFill>
                  <a:schemeClr val="accent2"/>
                </a:solidFill>
                <a:latin typeface="Times New Roman" pitchFamily="18" charset="0"/>
                <a:cs typeface="Times New Roman" pitchFamily="18" charset="0"/>
              </a:rPr>
              <a:t>(1) </a:t>
            </a:r>
            <a:r>
              <a:rPr lang="en-IN" b="1" dirty="0" smtClean="0">
                <a:solidFill>
                  <a:schemeClr val="accent2"/>
                </a:solidFill>
                <a:latin typeface="Times New Roman" pitchFamily="18" charset="0"/>
                <a:cs typeface="Times New Roman" pitchFamily="18" charset="0"/>
              </a:rPr>
              <a:t>Linearity</a:t>
            </a:r>
            <a:r>
              <a:rPr lang="en-IN" dirty="0" smtClean="0">
                <a:solidFill>
                  <a:schemeClr val="accent2"/>
                </a:solidFill>
                <a:latin typeface="Times New Roman" pitchFamily="18" charset="0"/>
                <a:cs typeface="Times New Roman" pitchFamily="18" charset="0"/>
              </a:rPr>
              <a:t>: The relationship between the independent and dependent variables must be linear..</a:t>
            </a:r>
          </a:p>
          <a:p>
            <a:pPr>
              <a:buNone/>
            </a:pPr>
            <a:r>
              <a:rPr lang="en-IN" b="1" dirty="0" smtClean="0">
                <a:solidFill>
                  <a:schemeClr val="accent2"/>
                </a:solidFill>
                <a:latin typeface="Times New Roman" pitchFamily="18" charset="0"/>
                <a:cs typeface="Times New Roman" pitchFamily="18" charset="0"/>
              </a:rPr>
              <a:t>(2)There should be no or little multi-</a:t>
            </a:r>
            <a:r>
              <a:rPr lang="en-IN" b="1" dirty="0" err="1" smtClean="0">
                <a:solidFill>
                  <a:schemeClr val="accent2"/>
                </a:solidFill>
                <a:latin typeface="Times New Roman" pitchFamily="18" charset="0"/>
                <a:cs typeface="Times New Roman" pitchFamily="18" charset="0"/>
              </a:rPr>
              <a:t>collinearity</a:t>
            </a:r>
            <a:r>
              <a:rPr lang="en-IN" b="1" dirty="0" smtClean="0">
                <a:solidFill>
                  <a:schemeClr val="accent2"/>
                </a:solidFill>
                <a:latin typeface="Times New Roman" pitchFamily="18" charset="0"/>
                <a:cs typeface="Times New Roman" pitchFamily="18" charset="0"/>
              </a:rPr>
              <a:t>: </a:t>
            </a:r>
            <a:r>
              <a:rPr lang="en-IN" dirty="0" smtClean="0">
                <a:solidFill>
                  <a:schemeClr val="accent2"/>
                </a:solidFill>
                <a:latin typeface="Times New Roman" pitchFamily="18" charset="0"/>
                <a:cs typeface="Times New Roman" pitchFamily="18" charset="0"/>
              </a:rPr>
              <a:t>Multi-</a:t>
            </a:r>
            <a:r>
              <a:rPr lang="en-IN" dirty="0" err="1" smtClean="0">
                <a:solidFill>
                  <a:schemeClr val="accent2"/>
                </a:solidFill>
                <a:latin typeface="Times New Roman" pitchFamily="18" charset="0"/>
                <a:cs typeface="Times New Roman" pitchFamily="18" charset="0"/>
              </a:rPr>
              <a:t>collinearity</a:t>
            </a:r>
            <a:r>
              <a:rPr lang="en-IN" dirty="0" smtClean="0">
                <a:solidFill>
                  <a:schemeClr val="accent2"/>
                </a:solidFill>
                <a:latin typeface="Times New Roman" pitchFamily="18" charset="0"/>
                <a:cs typeface="Times New Roman" pitchFamily="18" charset="0"/>
              </a:rPr>
              <a:t> is the phenomenon when a number of the explanatory variables are strongly correlated.</a:t>
            </a:r>
          </a:p>
          <a:p>
            <a:pPr>
              <a:buNone/>
            </a:pPr>
            <a:r>
              <a:rPr lang="en-IN" b="1" dirty="0" smtClean="0">
                <a:solidFill>
                  <a:schemeClr val="accent2"/>
                </a:solidFill>
                <a:latin typeface="Times New Roman" pitchFamily="18" charset="0"/>
                <a:cs typeface="Times New Roman" pitchFamily="18" charset="0"/>
              </a:rPr>
              <a:t>(3)Normality</a:t>
            </a:r>
            <a:r>
              <a:rPr lang="en-IN" dirty="0" smtClean="0">
                <a:solidFill>
                  <a:schemeClr val="accent2"/>
                </a:solidFill>
                <a:latin typeface="Times New Roman" pitchFamily="18" charset="0"/>
                <a:cs typeface="Times New Roman" pitchFamily="18" charset="0"/>
              </a:rPr>
              <a:t>: All residuals should follow a normal distribution in Linear Regression</a:t>
            </a:r>
            <a:endParaRPr lang="en-IN"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anose="02020603050405020304" pitchFamily="18" charset="0"/>
                <a:cs typeface="Times New Roman" panose="02020603050405020304" pitchFamily="18" charset="0"/>
              </a:rPr>
              <a:t>FEATURE ENGINEERING (continued)</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59148" y="511344"/>
            <a:ext cx="8520600" cy="3416400"/>
          </a:xfrm>
        </p:spPr>
        <p:txBody>
          <a:bodyPr/>
          <a:lstStyle/>
          <a:p>
            <a:endParaRPr lang="en-IN" dirty="0"/>
          </a:p>
        </p:txBody>
      </p:sp>
      <p:pic>
        <p:nvPicPr>
          <p:cNvPr id="4" name="Picture 3" descr="tt_29.png"/>
          <p:cNvPicPr>
            <a:picLocks noChangeAspect="1"/>
          </p:cNvPicPr>
          <p:nvPr/>
        </p:nvPicPr>
        <p:blipFill>
          <a:blip r:embed="rId2"/>
          <a:stretch>
            <a:fillRect/>
          </a:stretch>
        </p:blipFill>
        <p:spPr>
          <a:xfrm>
            <a:off x="0" y="525518"/>
            <a:ext cx="4508938" cy="3384329"/>
          </a:xfrm>
          <a:prstGeom prst="rect">
            <a:avLst/>
          </a:prstGeom>
        </p:spPr>
      </p:pic>
      <p:pic>
        <p:nvPicPr>
          <p:cNvPr id="5" name="Picture 4" descr="tt_30.png"/>
          <p:cNvPicPr>
            <a:picLocks noChangeAspect="1"/>
          </p:cNvPicPr>
          <p:nvPr/>
        </p:nvPicPr>
        <p:blipFill>
          <a:blip r:embed="rId3"/>
          <a:stretch>
            <a:fillRect/>
          </a:stretch>
        </p:blipFill>
        <p:spPr>
          <a:xfrm>
            <a:off x="4466897" y="1639614"/>
            <a:ext cx="4677103" cy="3331780"/>
          </a:xfrm>
          <a:prstGeom prst="rect">
            <a:avLst/>
          </a:prstGeom>
        </p:spPr>
      </p:pic>
      <p:sp>
        <p:nvSpPr>
          <p:cNvPr id="9" name="TextBox 8"/>
          <p:cNvSpPr txBox="1"/>
          <p:nvPr/>
        </p:nvSpPr>
        <p:spPr>
          <a:xfrm>
            <a:off x="4550979" y="578070"/>
            <a:ext cx="4403834"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Applying Transformations for the featured columns to convert it into normal distribution.</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81048" y="1135117"/>
            <a:ext cx="184731" cy="307777"/>
          </a:xfrm>
          <a:prstGeom prst="rect">
            <a:avLst/>
          </a:prstGeom>
          <a:noFill/>
        </p:spPr>
        <p:txBody>
          <a:bodyPr wrap="none" rtlCol="0">
            <a:spAutoFit/>
          </a:bodyPr>
          <a:lstStyle/>
          <a:p>
            <a:endParaRPr lang="en-IN" dirty="0"/>
          </a:p>
        </p:txBody>
      </p:sp>
      <p:sp>
        <p:nvSpPr>
          <p:cNvPr id="11" name="TextBox 10"/>
          <p:cNvSpPr txBox="1"/>
          <p:nvPr/>
        </p:nvSpPr>
        <p:spPr>
          <a:xfrm>
            <a:off x="1933904" y="4014953"/>
            <a:ext cx="963725"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Comments</a:t>
            </a:r>
            <a:endParaRPr lang="en-IN"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479985" y="1349194"/>
            <a:ext cx="82266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Duration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Feature Engineering (Continued)</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descr="tt_33.png"/>
          <p:cNvPicPr>
            <a:picLocks noChangeAspect="1"/>
          </p:cNvPicPr>
          <p:nvPr/>
        </p:nvPicPr>
        <p:blipFill>
          <a:blip r:embed="rId2"/>
          <a:stretch>
            <a:fillRect/>
          </a:stretch>
        </p:blipFill>
        <p:spPr>
          <a:xfrm>
            <a:off x="0" y="564566"/>
            <a:ext cx="4508938" cy="3198137"/>
          </a:xfrm>
          <a:prstGeom prst="rect">
            <a:avLst/>
          </a:prstGeom>
        </p:spPr>
      </p:pic>
      <p:pic>
        <p:nvPicPr>
          <p:cNvPr id="5" name="Picture 4" descr="tt_31.png"/>
          <p:cNvPicPr>
            <a:picLocks noChangeAspect="1"/>
          </p:cNvPicPr>
          <p:nvPr/>
        </p:nvPicPr>
        <p:blipFill>
          <a:blip r:embed="rId3"/>
          <a:stretch>
            <a:fillRect/>
          </a:stretch>
        </p:blipFill>
        <p:spPr>
          <a:xfrm>
            <a:off x="4529958" y="1303283"/>
            <a:ext cx="4466898" cy="3661541"/>
          </a:xfrm>
          <a:prstGeom prst="rect">
            <a:avLst/>
          </a:prstGeom>
        </p:spPr>
      </p:pic>
      <p:sp>
        <p:nvSpPr>
          <p:cNvPr id="6" name="TextBox 5"/>
          <p:cNvSpPr txBox="1"/>
          <p:nvPr/>
        </p:nvSpPr>
        <p:spPr>
          <a:xfrm>
            <a:off x="6264164" y="987974"/>
            <a:ext cx="1188146"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Unique topics</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538319" y="3878318"/>
            <a:ext cx="1872629"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Speaker average Views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latin typeface="Times New Roman" panose="02020603050405020304" pitchFamily="18" charset="0"/>
                <a:cs typeface="Times New Roman" panose="02020603050405020304" pitchFamily="18" charset="0"/>
              </a:rPr>
              <a:t>Before Building a model…</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80169" y="448282"/>
            <a:ext cx="8520600" cy="3416400"/>
          </a:xfrm>
        </p:spPr>
        <p:txBody>
          <a:bodyPr/>
          <a:lstStyle/>
          <a:p>
            <a:pPr>
              <a:buNone/>
            </a:pPr>
            <a:r>
              <a:rPr lang="en-US" dirty="0">
                <a:solidFill>
                  <a:schemeClr val="accent2"/>
                </a:solidFill>
                <a:latin typeface="Times New Roman" panose="02020603050405020304" pitchFamily="18" charset="0"/>
                <a:cs typeface="Times New Roman" panose="02020603050405020304" pitchFamily="18" charset="0"/>
              </a:rPr>
              <a:t>After finished with Feature engineering, this is the data frame that we have.</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2312278"/>
            <a:ext cx="4498428" cy="307777"/>
          </a:xfrm>
          <a:prstGeom prst="rect">
            <a:avLst/>
          </a:prstGeom>
          <a:noFill/>
        </p:spPr>
        <p:txBody>
          <a:bodyPr wrap="square" rtlCol="0">
            <a:spAutoFit/>
          </a:bodyPr>
          <a:lstStyle/>
          <a:p>
            <a:r>
              <a:rPr lang="en-US" dirty="0"/>
              <a:t>Correlation matrix for the featured numerical variables </a:t>
            </a:r>
          </a:p>
        </p:txBody>
      </p:sp>
      <p:sp>
        <p:nvSpPr>
          <p:cNvPr id="7" name="TextBox 6"/>
          <p:cNvSpPr txBox="1"/>
          <p:nvPr/>
        </p:nvSpPr>
        <p:spPr>
          <a:xfrm>
            <a:off x="4528457" y="2669628"/>
            <a:ext cx="4245429" cy="160043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Now that we have finished EDA, Feature Engineering, we have only the variables which are important. </a:t>
            </a:r>
          </a:p>
          <a:p>
            <a:r>
              <a:rPr lang="en-US" dirty="0">
                <a:latin typeface="Times New Roman" panose="02020603050405020304" pitchFamily="18" charset="0"/>
                <a:cs typeface="Times New Roman" panose="02020603050405020304" pitchFamily="18" charset="0"/>
              </a:rPr>
              <a:t>These variables are transformed into normal distribution and been scaled. We can observe that even </a:t>
            </a:r>
            <a:r>
              <a:rPr lang="en-US" b="1" dirty="0">
                <a:latin typeface="Times New Roman" panose="02020603050405020304" pitchFamily="18" charset="0"/>
                <a:cs typeface="Times New Roman" panose="02020603050405020304" pitchFamily="18" charset="0"/>
              </a:rPr>
              <a:t>One hot encoding </a:t>
            </a:r>
            <a:r>
              <a:rPr lang="en-US" dirty="0">
                <a:latin typeface="Times New Roman" panose="02020603050405020304" pitchFamily="18" charset="0"/>
                <a:cs typeface="Times New Roman" panose="02020603050405020304" pitchFamily="18" charset="0"/>
              </a:rPr>
              <a:t>is done for the categorical variable.</a:t>
            </a:r>
          </a:p>
          <a:p>
            <a:r>
              <a:rPr lang="en-US" dirty="0">
                <a:latin typeface="Times New Roman" panose="02020603050405020304" pitchFamily="18" charset="0"/>
                <a:cs typeface="Times New Roman" panose="02020603050405020304" pitchFamily="18" charset="0"/>
              </a:rPr>
              <a:t>We are all set to build models.</a:t>
            </a:r>
          </a:p>
          <a:p>
            <a:r>
              <a:rPr lang="en-US" dirty="0">
                <a:latin typeface="Times New Roman" panose="02020603050405020304" pitchFamily="18" charset="0"/>
                <a:cs typeface="Times New Roman" panose="02020603050405020304" pitchFamily="18" charset="0"/>
              </a:rPr>
              <a:t>So lets just start with the train test split.</a:t>
            </a:r>
            <a:endParaRPr lang="en-IN" dirty="0">
              <a:latin typeface="Times New Roman" panose="02020603050405020304" pitchFamily="18" charset="0"/>
              <a:cs typeface="Times New Roman" panose="02020603050405020304" pitchFamily="18" charset="0"/>
            </a:endParaRPr>
          </a:p>
        </p:txBody>
      </p:sp>
      <p:pic>
        <p:nvPicPr>
          <p:cNvPr id="8" name="Picture 7" descr="tt_35.png"/>
          <p:cNvPicPr>
            <a:picLocks noChangeAspect="1"/>
          </p:cNvPicPr>
          <p:nvPr/>
        </p:nvPicPr>
        <p:blipFill>
          <a:blip r:embed="rId2"/>
          <a:stretch>
            <a:fillRect/>
          </a:stretch>
        </p:blipFill>
        <p:spPr>
          <a:xfrm>
            <a:off x="0" y="893914"/>
            <a:ext cx="9144000" cy="1371228"/>
          </a:xfrm>
          <a:prstGeom prst="rect">
            <a:avLst/>
          </a:prstGeom>
        </p:spPr>
      </p:pic>
      <p:pic>
        <p:nvPicPr>
          <p:cNvPr id="9" name="Picture 8" descr="tt_34.png"/>
          <p:cNvPicPr>
            <a:picLocks noChangeAspect="1"/>
          </p:cNvPicPr>
          <p:nvPr/>
        </p:nvPicPr>
        <p:blipFill>
          <a:blip r:embed="rId3"/>
          <a:stretch>
            <a:fillRect/>
          </a:stretch>
        </p:blipFill>
        <p:spPr>
          <a:xfrm>
            <a:off x="262603" y="2655651"/>
            <a:ext cx="4144026" cy="232247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924"/>
            <a:ext cx="8520600" cy="572700"/>
          </a:xfrm>
        </p:spPr>
        <p:txBody>
          <a:bodyPr/>
          <a:lstStyle/>
          <a:p>
            <a:r>
              <a:rPr lang="en-US" dirty="0"/>
              <a:t> </a:t>
            </a:r>
            <a:r>
              <a:rPr lang="en-US" dirty="0" smtClean="0">
                <a:latin typeface="Times New Roman" panose="02020603050405020304" pitchFamily="18" charset="0"/>
                <a:cs typeface="Times New Roman" panose="02020603050405020304" pitchFamily="18" charset="0"/>
              </a:rPr>
              <a:t>TRAIN – TEST SPLIT </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035600"/>
            <a:ext cx="8975834" cy="1161062"/>
          </a:xfrm>
        </p:spPr>
        <p:txBody>
          <a:bodyPr/>
          <a:lstStyle/>
          <a:p>
            <a:pPr>
              <a:buNone/>
            </a:pPr>
            <a:r>
              <a:rPr lang="en-US" dirty="0">
                <a:solidFill>
                  <a:schemeClr val="accent2"/>
                </a:solidFill>
                <a:latin typeface="Times New Roman" panose="02020603050405020304" pitchFamily="18" charset="0"/>
                <a:cs typeface="Times New Roman" panose="02020603050405020304" pitchFamily="18" charset="0"/>
              </a:rPr>
              <a:t>After cleaning the data, the dataset is split into Train – Test datasets. This is done to</a:t>
            </a:r>
          </a:p>
          <a:p>
            <a:pPr>
              <a:buNone/>
            </a:pPr>
            <a:r>
              <a:rPr lang="en-US" dirty="0">
                <a:solidFill>
                  <a:schemeClr val="accent2"/>
                </a:solidFill>
                <a:latin typeface="Times New Roman" panose="02020603050405020304" pitchFamily="18" charset="0"/>
                <a:cs typeface="Times New Roman" panose="02020603050405020304" pitchFamily="18" charset="0"/>
              </a:rPr>
              <a:t>ensure that our test dataset is completely isolated and there is no information leakage</a:t>
            </a:r>
          </a:p>
          <a:p>
            <a:pPr>
              <a:buNone/>
            </a:pPr>
            <a:r>
              <a:rPr lang="en-US" dirty="0">
                <a:solidFill>
                  <a:schemeClr val="accent2"/>
                </a:solidFill>
                <a:latin typeface="Times New Roman" panose="02020603050405020304" pitchFamily="18" charset="0"/>
                <a:cs typeface="Times New Roman" panose="02020603050405020304" pitchFamily="18" charset="0"/>
              </a:rPr>
              <a:t>during the training process of machine learning models</a:t>
            </a:r>
          </a:p>
          <a:p>
            <a:pPr>
              <a:buNone/>
            </a:pPr>
            <a:endParaRPr lang="en-IN" dirty="0">
              <a:solidFill>
                <a:schemeClr val="accent2"/>
              </a:solidFill>
            </a:endParaRPr>
          </a:p>
        </p:txBody>
      </p:sp>
      <p:sp>
        <p:nvSpPr>
          <p:cNvPr id="7" name="TextBox 6"/>
          <p:cNvSpPr txBox="1"/>
          <p:nvPr/>
        </p:nvSpPr>
        <p:spPr>
          <a:xfrm>
            <a:off x="178676" y="2270233"/>
            <a:ext cx="4120055" cy="523220"/>
          </a:xfrm>
          <a:prstGeom prst="rect">
            <a:avLst/>
          </a:prstGeom>
          <a:noFill/>
        </p:spPr>
        <p:txBody>
          <a:bodyPr wrap="square" rtlCol="0">
            <a:spAutoFit/>
          </a:bodyPr>
          <a:lstStyle/>
          <a:p>
            <a:r>
              <a:rPr lang="en-US" sz="2800" dirty="0" smtClean="0">
                <a:solidFill>
                  <a:schemeClr val="tx1"/>
                </a:solidFill>
                <a:latin typeface="Times New Roman" panose="02020603050405020304" pitchFamily="18" charset="0"/>
                <a:cs typeface="Times New Roman" panose="02020603050405020304" pitchFamily="18" charset="0"/>
              </a:rPr>
              <a:t>DATA MODELING</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57655" y="2816771"/>
            <a:ext cx="8849710" cy="2031325"/>
          </a:xfrm>
          <a:prstGeom prst="rect">
            <a:avLst/>
          </a:prstGeom>
          <a:noFill/>
        </p:spPr>
        <p:txBody>
          <a:bodyPr wrap="square" rtlCol="0">
            <a:spAutoFit/>
          </a:bodyPr>
          <a:lstStyle/>
          <a:p>
            <a:pPr>
              <a:buFont typeface="Arial" pitchFamily="34" charset="0"/>
              <a:buChar char="•"/>
            </a:pPr>
            <a:r>
              <a:rPr lang="en-IN" sz="1800" dirty="0"/>
              <a:t> </a:t>
            </a:r>
            <a:r>
              <a:rPr lang="en-IN" sz="1800" dirty="0">
                <a:latin typeface="Times New Roman" panose="02020603050405020304" pitchFamily="18" charset="0"/>
                <a:cs typeface="Times New Roman" panose="02020603050405020304" pitchFamily="18" charset="0"/>
              </a:rPr>
              <a:t>In Machine Learning, we use various kinds of algorithms to allow machines to learn the relationships within the data provided and make predictions based on patterns or rules identified from the dataset. </a:t>
            </a:r>
          </a:p>
          <a:p>
            <a:pPr>
              <a:buFont typeface="Arial" pitchFamily="34" charset="0"/>
              <a:buChar char="•"/>
            </a:pPr>
            <a:r>
              <a:rPr lang="en-IN" sz="1800" dirty="0">
                <a:latin typeface="Times New Roman" panose="02020603050405020304" pitchFamily="18" charset="0"/>
                <a:cs typeface="Times New Roman" panose="02020603050405020304" pitchFamily="18" charset="0"/>
              </a:rPr>
              <a:t> So, regression analysis is a machine learning technique where the model predicts the output as a continuous numerical value.</a:t>
            </a:r>
          </a:p>
          <a:p>
            <a:pPr>
              <a:buFont typeface="Arial" pitchFamily="34" charset="0"/>
              <a:buChar char="•"/>
            </a:pPr>
            <a:r>
              <a:rPr lang="en-IN" sz="1800" dirty="0">
                <a:latin typeface="Times New Roman" panose="02020603050405020304" pitchFamily="18" charset="0"/>
                <a:cs typeface="Times New Roman" panose="02020603050405020304" pitchFamily="18" charset="0"/>
              </a:rPr>
              <a:t> Many models were trained, from simple parametric models like Linear Regression to tree based models.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69" y="297881"/>
            <a:ext cx="8520600" cy="572700"/>
          </a:xfrm>
        </p:spPr>
        <p:txBody>
          <a:bodyPr/>
          <a:lstStyle/>
          <a:p>
            <a:r>
              <a:rPr lang="en-US" dirty="0" smtClean="0">
                <a:latin typeface="Times New Roman" panose="02020603050405020304" pitchFamily="18" charset="0"/>
                <a:cs typeface="Times New Roman" panose="02020603050405020304" pitchFamily="18" charset="0"/>
              </a:rPr>
              <a:t>DATA MODELING (</a:t>
            </a:r>
            <a:r>
              <a:rPr lang="en-US" dirty="0">
                <a:latin typeface="Times New Roman" panose="02020603050405020304" pitchFamily="18" charset="0"/>
                <a:cs typeface="Times New Roman" panose="02020603050405020304" pitchFamily="18" charset="0"/>
              </a:rPr>
              <a:t>continued)</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15311" y="896183"/>
            <a:ext cx="8671034" cy="3693319"/>
          </a:xfrm>
          <a:prstGeom prst="rect">
            <a:avLst/>
          </a:prstGeom>
          <a:noFill/>
        </p:spPr>
        <p:txBody>
          <a:bodyPr wrap="square" rtlCol="0">
            <a:spAutoFit/>
          </a:bodyPr>
          <a:lstStyle/>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Few </a:t>
            </a:r>
            <a:r>
              <a:rPr lang="en-IN" sz="1800" dirty="0">
                <a:latin typeface="Times New Roman" pitchFamily="18" charset="0"/>
                <a:cs typeface="Times New Roman" pitchFamily="18" charset="0"/>
              </a:rPr>
              <a:t>of the important Regression models which we have used in here are,</a:t>
            </a:r>
          </a:p>
          <a:p>
            <a:endParaRPr lang="en-IN" sz="1800" dirty="0">
              <a:latin typeface="Times New Roman" pitchFamily="18" charset="0"/>
              <a:cs typeface="Times New Roman" pitchFamily="18" charset="0"/>
            </a:endParaRPr>
          </a:p>
          <a:p>
            <a:pPr marL="342900" indent="-342900">
              <a:buAutoNum type="arabicParenBoth"/>
            </a:pPr>
            <a:r>
              <a:rPr lang="en-US" sz="1800" b="1" dirty="0">
                <a:latin typeface="Times New Roman" pitchFamily="18" charset="0"/>
                <a:cs typeface="Times New Roman" pitchFamily="18" charset="0"/>
              </a:rPr>
              <a:t>Linear regression </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This technique finds out a linear relationship between a dependent variable and the other given independent variables. </a:t>
            </a:r>
          </a:p>
          <a:p>
            <a:pPr marL="342900" indent="-342900">
              <a:buAutoNum type="arabicParenBoth"/>
            </a:pPr>
            <a:endParaRPr lang="en-US" sz="1800" dirty="0">
              <a:latin typeface="Times New Roman" pitchFamily="18" charset="0"/>
              <a:cs typeface="Times New Roman" pitchFamily="18" charset="0"/>
            </a:endParaRPr>
          </a:p>
          <a:p>
            <a:pPr marL="342900" indent="-342900">
              <a:buAutoNum type="arabicParenBoth"/>
            </a:pPr>
            <a:r>
              <a:rPr lang="en-US" sz="1800" b="1" dirty="0">
                <a:latin typeface="Times New Roman" pitchFamily="18" charset="0"/>
                <a:cs typeface="Times New Roman" pitchFamily="18" charset="0"/>
              </a:rPr>
              <a:t>Random Forest Regressor </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Random Forests are an ensemble(combination) of decision trees. It executes by constructing a different number of decision trees at training time and mean prediction (for regression) of the individual </a:t>
            </a:r>
            <a:r>
              <a:rPr lang="en-IN" sz="1800" dirty="0" smtClean="0">
                <a:latin typeface="Times New Roman" pitchFamily="18" charset="0"/>
                <a:cs typeface="Times New Roman" pitchFamily="18" charset="0"/>
              </a:rPr>
              <a:t>trees.</a:t>
            </a:r>
          </a:p>
          <a:p>
            <a:pPr marL="342900" indent="-342900">
              <a:buAutoNum type="arabicParenBoth"/>
            </a:pPr>
            <a:endParaRPr lang="en-IN" sz="1800" b="1" dirty="0" smtClean="0">
              <a:latin typeface="Times New Roman" pitchFamily="18" charset="0"/>
              <a:cs typeface="Times New Roman" pitchFamily="18" charset="0"/>
            </a:endParaRPr>
          </a:p>
          <a:p>
            <a:pPr marL="342900" indent="-342900">
              <a:buAutoNum type="arabicParenBoth"/>
            </a:pPr>
            <a:r>
              <a:rPr lang="en-US" sz="1800" b="1" dirty="0" err="1" smtClean="0">
                <a:latin typeface="Times New Roman" pitchFamily="18" charset="0"/>
                <a:cs typeface="Times New Roman" pitchFamily="18" charset="0"/>
              </a:rPr>
              <a:t>Catboost</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Regressor</a:t>
            </a:r>
            <a:r>
              <a:rPr lang="en-US" sz="1800" b="1"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It </a:t>
            </a:r>
            <a:r>
              <a:rPr lang="en-IN" sz="1800" dirty="0" smtClean="0">
                <a:latin typeface="Times New Roman" pitchFamily="18" charset="0"/>
                <a:cs typeface="Times New Roman" pitchFamily="18" charset="0"/>
              </a:rPr>
              <a:t>provides </a:t>
            </a:r>
            <a:r>
              <a:rPr lang="en-IN" sz="1800" dirty="0" smtClean="0">
                <a:latin typeface="Times New Roman" pitchFamily="18" charset="0"/>
                <a:cs typeface="Times New Roman" pitchFamily="18" charset="0"/>
              </a:rPr>
              <a:t>Machine Learning algorithms under gradient boost </a:t>
            </a:r>
            <a:r>
              <a:rPr lang="en-IN" sz="1800" dirty="0" smtClean="0">
                <a:latin typeface="Times New Roman" pitchFamily="18" charset="0"/>
                <a:cs typeface="Times New Roman" pitchFamily="18" charset="0"/>
              </a:rPr>
              <a:t>framework. </a:t>
            </a:r>
            <a:r>
              <a:rPr lang="en-IN" sz="1800" dirty="0" smtClean="0">
                <a:latin typeface="Times New Roman" pitchFamily="18" charset="0"/>
                <a:cs typeface="Times New Roman" pitchFamily="18" charset="0"/>
              </a:rPr>
              <a:t>It supports both numerical and categorical features.</a:t>
            </a:r>
            <a:endParaRPr lang="en-IN" sz="1800" b="1" dirty="0">
              <a:latin typeface="Times New Roman" pitchFamily="18" charset="0"/>
              <a:cs typeface="Times New Roman" pitchFamily="18" charset="0"/>
            </a:endParaRPr>
          </a:p>
          <a:p>
            <a:endParaRPr lang="en-IN"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38021"/>
            <a:ext cx="8520600" cy="572700"/>
          </a:xfrm>
        </p:spPr>
        <p:txBody>
          <a:bodyPr/>
          <a:lstStyle/>
          <a:p>
            <a:r>
              <a:rPr lang="en-US" dirty="0" smtClean="0">
                <a:latin typeface="Times New Roman" pitchFamily="18" charset="0"/>
                <a:cs typeface="Times New Roman" pitchFamily="18" charset="0"/>
              </a:rPr>
              <a:t>DATA MODELING (continued)</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marL="342900">
              <a:buAutoNum type="arabicParenBoth"/>
            </a:pPr>
            <a:endParaRPr lang="en-US" dirty="0" smtClean="0">
              <a:solidFill>
                <a:schemeClr val="accent2"/>
              </a:solidFill>
              <a:latin typeface="Times New Roman" pitchFamily="18" charset="0"/>
              <a:cs typeface="Times New Roman" pitchFamily="18" charset="0"/>
            </a:endParaRPr>
          </a:p>
          <a:p>
            <a:pPr marL="342900">
              <a:buClr>
                <a:schemeClr val="accent2"/>
              </a:buClr>
              <a:buNone/>
            </a:pPr>
            <a:r>
              <a:rPr lang="en-IN" b="1" dirty="0" smtClean="0">
                <a:solidFill>
                  <a:schemeClr val="accent2"/>
                </a:solidFill>
                <a:latin typeface="Times New Roman" pitchFamily="18" charset="0"/>
                <a:cs typeface="Times New Roman" pitchFamily="18" charset="0"/>
              </a:rPr>
              <a:t>4) LGBM </a:t>
            </a:r>
            <a:r>
              <a:rPr lang="en-IN" b="1" dirty="0" err="1" smtClean="0">
                <a:solidFill>
                  <a:schemeClr val="accent2"/>
                </a:solidFill>
                <a:latin typeface="Times New Roman" pitchFamily="18" charset="0"/>
                <a:cs typeface="Times New Roman" pitchFamily="18" charset="0"/>
              </a:rPr>
              <a:t>Regressor</a:t>
            </a:r>
            <a:r>
              <a:rPr lang="en-IN" b="1" dirty="0" smtClean="0">
                <a:solidFill>
                  <a:schemeClr val="accent2"/>
                </a:solidFill>
                <a:latin typeface="Times New Roman" pitchFamily="18" charset="0"/>
                <a:cs typeface="Times New Roman" pitchFamily="18" charset="0"/>
              </a:rPr>
              <a:t> </a:t>
            </a:r>
            <a:r>
              <a:rPr lang="en-IN" dirty="0" smtClean="0">
                <a:solidFill>
                  <a:schemeClr val="accent2"/>
                </a:solidFill>
                <a:latin typeface="Times New Roman" pitchFamily="18" charset="0"/>
                <a:cs typeface="Times New Roman" pitchFamily="18" charset="0"/>
              </a:rPr>
              <a:t>– It is a boosting technique that uses tree based learning algorithm. It grows tree leaf wise rather than level wise.</a:t>
            </a:r>
          </a:p>
          <a:p>
            <a:pPr marL="342900">
              <a:buAutoNum type="arabicParenBoth"/>
            </a:pPr>
            <a:endParaRPr lang="en-IN" b="1" dirty="0" smtClean="0">
              <a:solidFill>
                <a:schemeClr val="accent2"/>
              </a:solidFill>
              <a:latin typeface="Times New Roman" pitchFamily="18" charset="0"/>
              <a:cs typeface="Times New Roman" pitchFamily="18" charset="0"/>
            </a:endParaRPr>
          </a:p>
          <a:p>
            <a:pPr marL="342900">
              <a:buNone/>
            </a:pPr>
            <a:r>
              <a:rPr lang="en-IN" b="1" dirty="0" smtClean="0">
                <a:solidFill>
                  <a:schemeClr val="accent2"/>
                </a:solidFill>
                <a:latin typeface="Times New Roman" pitchFamily="18" charset="0"/>
                <a:cs typeface="Times New Roman" pitchFamily="18" charset="0"/>
              </a:rPr>
              <a:t>5) </a:t>
            </a:r>
            <a:r>
              <a:rPr lang="en-IN" b="1" dirty="0" err="1" smtClean="0">
                <a:solidFill>
                  <a:schemeClr val="accent2"/>
                </a:solidFill>
                <a:latin typeface="Times New Roman" pitchFamily="18" charset="0"/>
                <a:cs typeface="Times New Roman" pitchFamily="18" charset="0"/>
              </a:rPr>
              <a:t>XGBoost</a:t>
            </a:r>
            <a:r>
              <a:rPr lang="en-IN" b="1" dirty="0" smtClean="0">
                <a:solidFill>
                  <a:schemeClr val="accent2"/>
                </a:solidFill>
                <a:latin typeface="Times New Roman" pitchFamily="18" charset="0"/>
                <a:cs typeface="Times New Roman" pitchFamily="18" charset="0"/>
              </a:rPr>
              <a:t> </a:t>
            </a:r>
            <a:r>
              <a:rPr lang="en-IN" b="1" dirty="0" err="1" smtClean="0">
                <a:solidFill>
                  <a:schemeClr val="accent2"/>
                </a:solidFill>
                <a:latin typeface="Times New Roman" pitchFamily="18" charset="0"/>
                <a:cs typeface="Times New Roman" pitchFamily="18" charset="0"/>
              </a:rPr>
              <a:t>Regressor</a:t>
            </a:r>
            <a:r>
              <a:rPr lang="en-IN" b="1" dirty="0" smtClean="0">
                <a:solidFill>
                  <a:schemeClr val="accent2"/>
                </a:solidFill>
                <a:latin typeface="Times New Roman" pitchFamily="18" charset="0"/>
                <a:cs typeface="Times New Roman" pitchFamily="18" charset="0"/>
              </a:rPr>
              <a:t> </a:t>
            </a:r>
            <a:r>
              <a:rPr lang="en-IN" dirty="0" smtClean="0">
                <a:solidFill>
                  <a:schemeClr val="accent2"/>
                </a:solidFill>
                <a:latin typeface="Times New Roman" pitchFamily="18" charset="0"/>
                <a:cs typeface="Times New Roman" pitchFamily="18" charset="0"/>
              </a:rPr>
              <a:t>– It is also a boosting technique that uses gradient descent algorithm to minimize the loss when adding new tree </a:t>
            </a:r>
            <a:r>
              <a:rPr lang="en-IN" dirty="0" smtClean="0">
                <a:solidFill>
                  <a:schemeClr val="accent2"/>
                </a:solidFill>
                <a:latin typeface="Times New Roman" pitchFamily="18" charset="0"/>
                <a:cs typeface="Times New Roman" pitchFamily="18" charset="0"/>
              </a:rPr>
              <a:t>models.</a:t>
            </a:r>
          </a:p>
          <a:p>
            <a:pPr marL="342900">
              <a:buNone/>
            </a:pPr>
            <a:endParaRPr lang="en-IN" dirty="0" smtClean="0">
              <a:solidFill>
                <a:schemeClr val="accent2"/>
              </a:solidFill>
              <a:latin typeface="Times New Roman" pitchFamily="18" charset="0"/>
              <a:cs typeface="Times New Roman" pitchFamily="18" charset="0"/>
            </a:endParaRPr>
          </a:p>
          <a:p>
            <a:pPr marL="342900">
              <a:buNone/>
            </a:pPr>
            <a:r>
              <a:rPr lang="en-IN" b="1" dirty="0" smtClean="0">
                <a:solidFill>
                  <a:schemeClr val="accent2"/>
                </a:solidFill>
                <a:latin typeface="Times New Roman" pitchFamily="18" charset="0"/>
                <a:cs typeface="Times New Roman" pitchFamily="18" charset="0"/>
              </a:rPr>
              <a:t>6) Extra </a:t>
            </a:r>
            <a:r>
              <a:rPr lang="en-IN" b="1" dirty="0" smtClean="0">
                <a:solidFill>
                  <a:schemeClr val="accent2"/>
                </a:solidFill>
                <a:latin typeface="Times New Roman" pitchFamily="18" charset="0"/>
                <a:cs typeface="Times New Roman" pitchFamily="18" charset="0"/>
              </a:rPr>
              <a:t>Trees</a:t>
            </a:r>
            <a:r>
              <a:rPr lang="en-IN" dirty="0" smtClean="0">
                <a:solidFill>
                  <a:schemeClr val="accent2"/>
                </a:solidFill>
                <a:latin typeface="Times New Roman" pitchFamily="18" charset="0"/>
                <a:cs typeface="Times New Roman" pitchFamily="18" charset="0"/>
              </a:rPr>
              <a:t> (Extremely Randomized Trees) </a:t>
            </a:r>
            <a:r>
              <a:rPr lang="en-IN" dirty="0" smtClean="0">
                <a:solidFill>
                  <a:schemeClr val="accent2"/>
                </a:solidFill>
                <a:latin typeface="Times New Roman" pitchFamily="18" charset="0"/>
                <a:cs typeface="Times New Roman" pitchFamily="18" charset="0"/>
              </a:rPr>
              <a:t>- The </a:t>
            </a:r>
            <a:r>
              <a:rPr lang="en-IN" dirty="0" smtClean="0">
                <a:solidFill>
                  <a:schemeClr val="accent2"/>
                </a:solidFill>
                <a:latin typeface="Times New Roman" pitchFamily="18" charset="0"/>
                <a:cs typeface="Times New Roman" pitchFamily="18" charset="0"/>
              </a:rPr>
              <a:t>ensemble learning algorithms. It constructs the set of decision trees. During tree construction the decision rule is randomly selected. This algorithm is very similar to Random Forest except random selection of split values.</a:t>
            </a:r>
            <a:endParaRPr lang="en-IN" dirty="0">
              <a:solidFill>
                <a:schemeClr val="accent2"/>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itchFamily="18" charset="0"/>
                <a:cs typeface="Times New Roman" pitchFamily="18" charset="0"/>
              </a:rPr>
              <a:t>EVALUATION OF MODELS</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290679" y="490323"/>
            <a:ext cx="8520600" cy="3416400"/>
          </a:xfrm>
        </p:spPr>
        <p:txBody>
          <a:bodyPr/>
          <a:lstStyle/>
          <a:p>
            <a:pPr>
              <a:buNone/>
            </a:pPr>
            <a:endParaRPr lang="en-IN" dirty="0"/>
          </a:p>
        </p:txBody>
      </p:sp>
      <p:sp>
        <p:nvSpPr>
          <p:cNvPr id="5" name="TextBox 4"/>
          <p:cNvSpPr txBox="1"/>
          <p:nvPr/>
        </p:nvSpPr>
        <p:spPr>
          <a:xfrm>
            <a:off x="304800" y="2291256"/>
            <a:ext cx="8397765" cy="523220"/>
          </a:xfrm>
          <a:prstGeom prst="rect">
            <a:avLst/>
          </a:prstGeom>
          <a:noFill/>
        </p:spPr>
        <p:txBody>
          <a:bodyPr wrap="square" rtlCol="0">
            <a:spAutoFit/>
          </a:bodyPr>
          <a:lstStyle/>
          <a:p>
            <a:r>
              <a:rPr lang="en-IN" b="1" dirty="0" smtClean="0">
                <a:latin typeface="Times New Roman" pitchFamily="18" charset="0"/>
                <a:cs typeface="Times New Roman" pitchFamily="18" charset="0"/>
              </a:rPr>
              <a:t>R-squared</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(R2) </a:t>
            </a:r>
            <a:r>
              <a:rPr lang="en-IN" dirty="0" smtClean="0">
                <a:latin typeface="Times New Roman" pitchFamily="18" charset="0"/>
                <a:cs typeface="Times New Roman" pitchFamily="18" charset="0"/>
              </a:rPr>
              <a:t>is a statistical measure that represents the proportion of the variance for a dependent variable that’s explained by an independent variable or variables in a regression model. </a:t>
            </a:r>
            <a:endParaRPr lang="en-IN" dirty="0">
              <a:latin typeface="Times New Roman" pitchFamily="18" charset="0"/>
              <a:cs typeface="Times New Roman" pitchFamily="18" charset="0"/>
            </a:endParaRPr>
          </a:p>
        </p:txBody>
      </p:sp>
      <p:sp>
        <p:nvSpPr>
          <p:cNvPr id="6" name="TextBox 5"/>
          <p:cNvSpPr txBox="1"/>
          <p:nvPr/>
        </p:nvSpPr>
        <p:spPr>
          <a:xfrm>
            <a:off x="294291" y="2858814"/>
            <a:ext cx="8250620" cy="738664"/>
          </a:xfrm>
          <a:prstGeom prst="rect">
            <a:avLst/>
          </a:prstGeom>
          <a:noFill/>
        </p:spPr>
        <p:txBody>
          <a:bodyPr wrap="square" rtlCol="0">
            <a:spAutoFit/>
          </a:bodyPr>
          <a:lstStyle/>
          <a:p>
            <a:r>
              <a:rPr lang="en-IN" b="1" dirty="0" smtClean="0">
                <a:latin typeface="Times New Roman" pitchFamily="18" charset="0"/>
                <a:cs typeface="Times New Roman" pitchFamily="18" charset="0"/>
              </a:rPr>
              <a:t>Mean absolute error (MAE) </a:t>
            </a:r>
            <a:r>
              <a:rPr lang="en-IN" dirty="0" smtClean="0">
                <a:latin typeface="Times New Roman" pitchFamily="18" charset="0"/>
                <a:cs typeface="Times New Roman" pitchFamily="18" charset="0"/>
              </a:rPr>
              <a:t>is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average of the absolute difference between the actual and predicted values in the dataset. It measures the average of the residuals in the dataset.</a:t>
            </a:r>
          </a:p>
          <a:p>
            <a:endParaRPr lang="en-IN" dirty="0"/>
          </a:p>
        </p:txBody>
      </p:sp>
      <p:sp>
        <p:nvSpPr>
          <p:cNvPr id="8" name="TextBox 7"/>
          <p:cNvSpPr txBox="1"/>
          <p:nvPr/>
        </p:nvSpPr>
        <p:spPr>
          <a:xfrm>
            <a:off x="1902372" y="1534510"/>
            <a:ext cx="184731" cy="307777"/>
          </a:xfrm>
          <a:prstGeom prst="rect">
            <a:avLst/>
          </a:prstGeom>
          <a:noFill/>
        </p:spPr>
        <p:txBody>
          <a:bodyPr wrap="none" rtlCol="0">
            <a:spAutoFit/>
          </a:bodyPr>
          <a:lstStyle/>
          <a:p>
            <a:endParaRPr lang="en-IN" dirty="0"/>
          </a:p>
        </p:txBody>
      </p:sp>
      <p:sp>
        <p:nvSpPr>
          <p:cNvPr id="9" name="TextBox 8"/>
          <p:cNvSpPr txBox="1"/>
          <p:nvPr/>
        </p:nvSpPr>
        <p:spPr>
          <a:xfrm>
            <a:off x="296916" y="3477422"/>
            <a:ext cx="8247993" cy="738664"/>
          </a:xfrm>
          <a:prstGeom prst="rect">
            <a:avLst/>
          </a:prstGeom>
          <a:noFill/>
        </p:spPr>
        <p:txBody>
          <a:bodyPr wrap="square" rtlCol="0">
            <a:spAutoFit/>
          </a:bodyPr>
          <a:lstStyle/>
          <a:p>
            <a:r>
              <a:rPr lang="en-IN" b="1" dirty="0" smtClean="0">
                <a:latin typeface="Times New Roman" pitchFamily="18" charset="0"/>
                <a:cs typeface="Times New Roman" pitchFamily="18" charset="0"/>
              </a:rPr>
              <a:t>Mean Squared Error (MSE) </a:t>
            </a:r>
            <a:r>
              <a:rPr lang="en-IN" dirty="0" smtClean="0">
                <a:latin typeface="Times New Roman" pitchFamily="18" charset="0"/>
                <a:cs typeface="Times New Roman" pitchFamily="18" charset="0"/>
              </a:rPr>
              <a:t>or </a:t>
            </a:r>
            <a:r>
              <a:rPr lang="en-IN" b="1" dirty="0" smtClean="0">
                <a:latin typeface="Times New Roman" pitchFamily="18" charset="0"/>
                <a:cs typeface="Times New Roman" pitchFamily="18" charset="0"/>
              </a:rPr>
              <a:t>Mean</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Squared Deviation (MSD) </a:t>
            </a:r>
            <a:r>
              <a:rPr lang="en-US" dirty="0">
                <a:latin typeface="Times New Roman" pitchFamily="18" charset="0"/>
                <a:cs typeface="Times New Roman" pitchFamily="18" charset="0"/>
              </a:rPr>
              <a:t> represents the average of the squared difference between the original and predicted values in the data set. It measures the variance of the residuals</a:t>
            </a:r>
            <a:r>
              <a:rPr lang="en-US"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It is always non-negative, and values closer to zero are better.</a:t>
            </a:r>
            <a:endParaRPr lang="en-IN" dirty="0">
              <a:latin typeface="Times New Roman" pitchFamily="18" charset="0"/>
              <a:cs typeface="Times New Roman" pitchFamily="18" charset="0"/>
            </a:endParaRPr>
          </a:p>
        </p:txBody>
      </p:sp>
      <p:sp>
        <p:nvSpPr>
          <p:cNvPr id="10" name="TextBox 9"/>
          <p:cNvSpPr txBox="1"/>
          <p:nvPr/>
        </p:nvSpPr>
        <p:spPr>
          <a:xfrm>
            <a:off x="304800" y="4246180"/>
            <a:ext cx="8459702" cy="738664"/>
          </a:xfrm>
          <a:prstGeom prst="rect">
            <a:avLst/>
          </a:prstGeom>
          <a:noFill/>
        </p:spPr>
        <p:txBody>
          <a:bodyPr wrap="square" rtlCol="0">
            <a:spAutoFit/>
          </a:bodyPr>
          <a:lstStyle/>
          <a:p>
            <a:r>
              <a:rPr lang="en-IN" b="1" dirty="0" smtClean="0">
                <a:latin typeface="Times New Roman" pitchFamily="18" charset="0"/>
                <a:cs typeface="Times New Roman" pitchFamily="18" charset="0"/>
              </a:rPr>
              <a:t>Root Mean Squared Error (RMSE)</a:t>
            </a:r>
            <a:r>
              <a:rPr lang="en-IN" dirty="0" smtClean="0">
                <a:latin typeface="Times New Roman" pitchFamily="18" charset="0"/>
                <a:cs typeface="Times New Roman" pitchFamily="18" charset="0"/>
              </a:rPr>
              <a:t> is</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 common way of measuring the quality of the fit of the model. A value of zero would indicate a perfect fit to the data.</a:t>
            </a:r>
          </a:p>
          <a:p>
            <a:endParaRPr lang="en-IN" dirty="0"/>
          </a:p>
        </p:txBody>
      </p:sp>
      <p:pic>
        <p:nvPicPr>
          <p:cNvPr id="12" name="Picture 11" descr="tt_37.png"/>
          <p:cNvPicPr>
            <a:picLocks noChangeAspect="1"/>
          </p:cNvPicPr>
          <p:nvPr/>
        </p:nvPicPr>
        <p:blipFill>
          <a:blip r:embed="rId2"/>
          <a:stretch>
            <a:fillRect/>
          </a:stretch>
        </p:blipFill>
        <p:spPr>
          <a:xfrm>
            <a:off x="0" y="606187"/>
            <a:ext cx="9144000" cy="163539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itchFamily="18" charset="0"/>
                <a:cs typeface="Times New Roman" pitchFamily="18" charset="0"/>
              </a:rPr>
              <a:t>TRAIN AND TEST EVALUATION</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IN" dirty="0"/>
          </a:p>
        </p:txBody>
      </p:sp>
      <p:pic>
        <p:nvPicPr>
          <p:cNvPr id="6" name="Picture 5" descr="tt_38.png"/>
          <p:cNvPicPr>
            <a:picLocks noChangeAspect="1"/>
          </p:cNvPicPr>
          <p:nvPr/>
        </p:nvPicPr>
        <p:blipFill>
          <a:blip r:embed="rId2"/>
          <a:stretch>
            <a:fillRect/>
          </a:stretch>
        </p:blipFill>
        <p:spPr>
          <a:xfrm>
            <a:off x="697130" y="628019"/>
            <a:ext cx="7516275" cy="451548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buClr>
                <a:schemeClr val="accent2"/>
              </a:buClr>
            </a:pPr>
            <a:r>
              <a:rPr lang="en-US" dirty="0">
                <a:solidFill>
                  <a:schemeClr val="accent2"/>
                </a:solidFill>
                <a:latin typeface="Times New Roman" pitchFamily="18" charset="0"/>
                <a:cs typeface="Times New Roman" pitchFamily="18" charset="0"/>
              </a:rPr>
              <a:t> </a:t>
            </a:r>
            <a:r>
              <a:rPr lang="en-US" dirty="0" smtClean="0">
                <a:solidFill>
                  <a:schemeClr val="accent2"/>
                </a:solidFill>
                <a:latin typeface="Times New Roman" pitchFamily="18" charset="0"/>
                <a:cs typeface="Times New Roman" pitchFamily="18" charset="0"/>
              </a:rPr>
              <a:t>If we try </a:t>
            </a:r>
            <a:r>
              <a:rPr lang="en-US" dirty="0">
                <a:solidFill>
                  <a:schemeClr val="accent2"/>
                </a:solidFill>
                <a:latin typeface="Times New Roman" pitchFamily="18" charset="0"/>
                <a:cs typeface="Times New Roman" pitchFamily="18" charset="0"/>
              </a:rPr>
              <a:t>comparing the prediction accuracy among different linear regression (LR</a:t>
            </a:r>
            <a:r>
              <a:rPr lang="en-US" dirty="0" smtClean="0">
                <a:solidFill>
                  <a:schemeClr val="accent2"/>
                </a:solidFill>
                <a:latin typeface="Times New Roman" pitchFamily="18" charset="0"/>
                <a:cs typeface="Times New Roman" pitchFamily="18" charset="0"/>
              </a:rPr>
              <a:t>) models </a:t>
            </a:r>
            <a:r>
              <a:rPr lang="en-US" dirty="0">
                <a:solidFill>
                  <a:schemeClr val="accent2"/>
                </a:solidFill>
                <a:latin typeface="Times New Roman" pitchFamily="18" charset="0"/>
                <a:cs typeface="Times New Roman" pitchFamily="18" charset="0"/>
              </a:rPr>
              <a:t>then RMSE is a better option as it is simple to calculate and differentiable. </a:t>
            </a:r>
            <a:r>
              <a:rPr lang="en-US" dirty="0" smtClean="0">
                <a:solidFill>
                  <a:schemeClr val="accent2"/>
                </a:solidFill>
                <a:latin typeface="Times New Roman" pitchFamily="18" charset="0"/>
                <a:cs typeface="Times New Roman" pitchFamily="18" charset="0"/>
              </a:rPr>
              <a:t>And t</a:t>
            </a:r>
            <a:r>
              <a:rPr lang="en-US" dirty="0" smtClean="0">
                <a:solidFill>
                  <a:schemeClr val="accent2"/>
                </a:solidFill>
                <a:latin typeface="Times New Roman" pitchFamily="18" charset="0"/>
                <a:cs typeface="Times New Roman" pitchFamily="18" charset="0"/>
              </a:rPr>
              <a:t>he </a:t>
            </a:r>
            <a:r>
              <a:rPr lang="en-US" dirty="0">
                <a:solidFill>
                  <a:schemeClr val="accent2"/>
                </a:solidFill>
                <a:latin typeface="Times New Roman" pitchFamily="18" charset="0"/>
                <a:cs typeface="Times New Roman" pitchFamily="18" charset="0"/>
              </a:rPr>
              <a:t>number of predictor variables in a linear regression model is determined by adjusted R </a:t>
            </a:r>
            <a:r>
              <a:rPr lang="en-US" dirty="0" smtClean="0">
                <a:solidFill>
                  <a:schemeClr val="accent2"/>
                </a:solidFill>
                <a:latin typeface="Times New Roman" pitchFamily="18" charset="0"/>
                <a:cs typeface="Times New Roman" pitchFamily="18" charset="0"/>
              </a:rPr>
              <a:t>squared.</a:t>
            </a:r>
            <a:endParaRPr lang="en-US" dirty="0" smtClean="0">
              <a:solidFill>
                <a:schemeClr val="accent2"/>
              </a:solidFill>
              <a:latin typeface="Times New Roman" pitchFamily="18" charset="0"/>
              <a:cs typeface="Times New Roman" pitchFamily="18" charset="0"/>
            </a:endParaRPr>
          </a:p>
          <a:p>
            <a:pPr>
              <a:buClr>
                <a:schemeClr val="accent2"/>
              </a:buClr>
            </a:pPr>
            <a:r>
              <a:rPr lang="en-US" dirty="0" smtClean="0">
                <a:solidFill>
                  <a:schemeClr val="accent2"/>
                </a:solidFill>
                <a:latin typeface="Times New Roman" pitchFamily="18" charset="0"/>
                <a:cs typeface="Times New Roman" pitchFamily="18" charset="0"/>
              </a:rPr>
              <a:t>As we are more concerned about </a:t>
            </a:r>
            <a:r>
              <a:rPr lang="en-US" dirty="0">
                <a:solidFill>
                  <a:schemeClr val="accent2"/>
                </a:solidFill>
                <a:latin typeface="Times New Roman" pitchFamily="18" charset="0"/>
                <a:cs typeface="Times New Roman" pitchFamily="18" charset="0"/>
              </a:rPr>
              <a:t>evaluating prediction accuracy among different LR </a:t>
            </a:r>
            <a:r>
              <a:rPr lang="en-US" dirty="0" smtClean="0">
                <a:solidFill>
                  <a:schemeClr val="accent2"/>
                </a:solidFill>
                <a:latin typeface="Times New Roman" pitchFamily="18" charset="0"/>
                <a:cs typeface="Times New Roman" pitchFamily="18" charset="0"/>
              </a:rPr>
              <a:t>models we can </a:t>
            </a:r>
            <a:r>
              <a:rPr lang="en-US" dirty="0">
                <a:solidFill>
                  <a:schemeClr val="accent2"/>
                </a:solidFill>
                <a:latin typeface="Times New Roman" pitchFamily="18" charset="0"/>
                <a:cs typeface="Times New Roman" pitchFamily="18" charset="0"/>
              </a:rPr>
              <a:t>choose RMSE over adjusted R </a:t>
            </a:r>
            <a:r>
              <a:rPr lang="en-US" dirty="0" smtClean="0">
                <a:solidFill>
                  <a:schemeClr val="accent2"/>
                </a:solidFill>
                <a:latin typeface="Times New Roman" pitchFamily="18" charset="0"/>
                <a:cs typeface="Times New Roman" pitchFamily="18" charset="0"/>
              </a:rPr>
              <a:t>squared.</a:t>
            </a:r>
          </a:p>
          <a:p>
            <a:pPr>
              <a:buClr>
                <a:schemeClr val="accent2"/>
              </a:buClr>
            </a:pPr>
            <a:r>
              <a:rPr lang="en-US" dirty="0" smtClean="0">
                <a:solidFill>
                  <a:schemeClr val="accent2"/>
                </a:solidFill>
                <a:latin typeface="Times New Roman" pitchFamily="18" charset="0"/>
                <a:cs typeface="Times New Roman" pitchFamily="18" charset="0"/>
              </a:rPr>
              <a:t>If we compare </a:t>
            </a:r>
            <a:r>
              <a:rPr lang="en-US" dirty="0" smtClean="0">
                <a:solidFill>
                  <a:schemeClr val="accent2"/>
                </a:solidFill>
                <a:latin typeface="Times New Roman" pitchFamily="18" charset="0"/>
                <a:cs typeface="Times New Roman" pitchFamily="18" charset="0"/>
              </a:rPr>
              <a:t>RMSE, </a:t>
            </a:r>
            <a:r>
              <a:rPr lang="en-US" b="1" dirty="0" smtClean="0">
                <a:solidFill>
                  <a:schemeClr val="accent2"/>
                </a:solidFill>
                <a:latin typeface="Times New Roman" pitchFamily="18" charset="0"/>
                <a:cs typeface="Times New Roman" pitchFamily="18" charset="0"/>
              </a:rPr>
              <a:t>Optimal Random Forest and as well as Extra Tree </a:t>
            </a:r>
            <a:r>
              <a:rPr lang="en-US" dirty="0" smtClean="0">
                <a:solidFill>
                  <a:schemeClr val="accent2"/>
                </a:solidFill>
                <a:latin typeface="Times New Roman" pitchFamily="18" charset="0"/>
                <a:cs typeface="Times New Roman" pitchFamily="18" charset="0"/>
              </a:rPr>
              <a:t>is performing well. But if we consider RMSE along with the adjusted R squared, </a:t>
            </a:r>
            <a:r>
              <a:rPr lang="en-US" b="1" dirty="0" smtClean="0">
                <a:solidFill>
                  <a:schemeClr val="accent2"/>
                </a:solidFill>
                <a:latin typeface="Times New Roman" pitchFamily="18" charset="0"/>
                <a:cs typeface="Times New Roman" pitchFamily="18" charset="0"/>
              </a:rPr>
              <a:t>Optimal Random Forest </a:t>
            </a:r>
            <a:r>
              <a:rPr lang="en-US" dirty="0" smtClean="0">
                <a:solidFill>
                  <a:schemeClr val="accent2"/>
                </a:solidFill>
                <a:latin typeface="Times New Roman" pitchFamily="18" charset="0"/>
                <a:cs typeface="Times New Roman" pitchFamily="18" charset="0"/>
              </a:rPr>
              <a:t>is best performer.</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buNone/>
            </a:pPr>
            <a:r>
              <a:rPr lang="en-US" dirty="0">
                <a:solidFill>
                  <a:schemeClr val="accent2"/>
                </a:solidFill>
                <a:latin typeface="Times New Roman" panose="02020603050405020304" pitchFamily="18" charset="0"/>
                <a:cs typeface="Times New Roman" panose="02020603050405020304" pitchFamily="18" charset="0"/>
              </a:rPr>
              <a:t>TED(Technology, Entertainment, Design) is a non profit devoted to spreading </a:t>
            </a:r>
          </a:p>
          <a:p>
            <a:pPr>
              <a:buNone/>
            </a:pPr>
            <a:r>
              <a:rPr lang="en-US" dirty="0">
                <a:solidFill>
                  <a:schemeClr val="accent2"/>
                </a:solidFill>
                <a:latin typeface="Times New Roman" panose="02020603050405020304" pitchFamily="18" charset="0"/>
                <a:cs typeface="Times New Roman" panose="02020603050405020304" pitchFamily="18" charset="0"/>
              </a:rPr>
              <a:t>ideas, usually in the form of short, powerful talks. It is an American media </a:t>
            </a:r>
          </a:p>
          <a:p>
            <a:pPr>
              <a:buNone/>
            </a:pPr>
            <a:r>
              <a:rPr lang="en-US" dirty="0">
                <a:solidFill>
                  <a:schemeClr val="accent2"/>
                </a:solidFill>
                <a:latin typeface="Times New Roman" panose="02020603050405020304" pitchFamily="18" charset="0"/>
                <a:cs typeface="Times New Roman" panose="02020603050405020304" pitchFamily="18" charset="0"/>
              </a:rPr>
              <a:t>organization that posts talks online for free distribution under the slogan “ideas </a:t>
            </a:r>
          </a:p>
          <a:p>
            <a:pPr>
              <a:buNone/>
            </a:pPr>
            <a:r>
              <a:rPr lang="en-US" dirty="0">
                <a:solidFill>
                  <a:schemeClr val="accent2"/>
                </a:solidFill>
                <a:latin typeface="Times New Roman" panose="02020603050405020304" pitchFamily="18" charset="0"/>
                <a:cs typeface="Times New Roman" panose="02020603050405020304" pitchFamily="18" charset="0"/>
              </a:rPr>
              <a:t>worth spreading:”. These talks address a wide range of topics within the </a:t>
            </a:r>
          </a:p>
          <a:p>
            <a:pPr>
              <a:buNone/>
            </a:pPr>
            <a:r>
              <a:rPr lang="en-US" dirty="0">
                <a:solidFill>
                  <a:schemeClr val="accent2"/>
                </a:solidFill>
                <a:latin typeface="Times New Roman" panose="02020603050405020304" pitchFamily="18" charset="0"/>
                <a:cs typeface="Times New Roman" panose="02020603050405020304" pitchFamily="18" charset="0"/>
              </a:rPr>
              <a:t>research and practice of science and culture, often through story telling.</a:t>
            </a:r>
          </a:p>
          <a:p>
            <a:pPr>
              <a:buNone/>
            </a:pPr>
            <a:endParaRPr lang="en-US" dirty="0">
              <a:solidFill>
                <a:schemeClr val="accent2"/>
              </a:solidFill>
              <a:latin typeface="Times New Roman" panose="02020603050405020304" pitchFamily="18" charset="0"/>
              <a:cs typeface="Times New Roman" panose="02020603050405020304" pitchFamily="18" charset="0"/>
            </a:endParaRPr>
          </a:p>
          <a:p>
            <a:pPr>
              <a:buNone/>
            </a:pPr>
            <a:r>
              <a:rPr lang="en-US" dirty="0">
                <a:solidFill>
                  <a:schemeClr val="accent2"/>
                </a:solidFill>
                <a:latin typeface="Times New Roman" panose="02020603050405020304" pitchFamily="18" charset="0"/>
                <a:cs typeface="Times New Roman" panose="02020603050405020304" pitchFamily="18" charset="0"/>
              </a:rPr>
              <a:t>The notable programs and initiatives of TED include TED include TED talks, </a:t>
            </a:r>
          </a:p>
          <a:p>
            <a:pPr>
              <a:buNone/>
            </a:pPr>
            <a:r>
              <a:rPr lang="en-US" dirty="0">
                <a:solidFill>
                  <a:schemeClr val="accent2"/>
                </a:solidFill>
                <a:latin typeface="Times New Roman" panose="02020603050405020304" pitchFamily="18" charset="0"/>
                <a:cs typeface="Times New Roman" panose="02020603050405020304" pitchFamily="18" charset="0"/>
              </a:rPr>
              <a:t>TED Conferences, TED Translators, TED-Ed.</a:t>
            </a:r>
            <a:endParaRPr lang="en-IN"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506" y="2089427"/>
            <a:ext cx="1909734" cy="572700"/>
          </a:xfrm>
        </p:spPr>
        <p:txBody>
          <a:bodyPr/>
          <a:lstStyle/>
          <a:p>
            <a:pPr algn="ctr"/>
            <a:r>
              <a:rPr lang="en-US" dirty="0" smtClean="0"/>
              <a:t>Thank You</a:t>
            </a:r>
            <a:endParaRPr lang="en-IN" dirty="0"/>
          </a:p>
        </p:txBody>
      </p:sp>
      <p:sp>
        <p:nvSpPr>
          <p:cNvPr id="3" name="Text Placeholder 2"/>
          <p:cNvSpPr>
            <a:spLocks noGrp="1"/>
          </p:cNvSpPr>
          <p:nvPr>
            <p:ph type="body" idx="1"/>
          </p:nvPr>
        </p:nvSpPr>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None/>
            </a:pPr>
            <a:r>
              <a:rPr lang="en-US" dirty="0">
                <a:solidFill>
                  <a:schemeClr val="accent2"/>
                </a:solidFill>
                <a:latin typeface="Times New Roman" panose="02020603050405020304" pitchFamily="18" charset="0"/>
                <a:cs typeface="Times New Roman" panose="02020603050405020304" pitchFamily="18" charset="0"/>
              </a:rPr>
              <a:t>Our objective is to predict the views of a TED talk that’s been uploaded in the</a:t>
            </a:r>
          </a:p>
          <a:p>
            <a:pPr>
              <a:buNone/>
            </a:pPr>
            <a:r>
              <a:rPr lang="en-US" dirty="0" err="1">
                <a:solidFill>
                  <a:schemeClr val="accent2"/>
                </a:solidFill>
                <a:latin typeface="Times New Roman" panose="02020603050405020304" pitchFamily="18" charset="0"/>
                <a:cs typeface="Times New Roman" panose="02020603050405020304" pitchFamily="18" charset="0"/>
              </a:rPr>
              <a:t>TEDx</a:t>
            </a:r>
            <a:r>
              <a:rPr lang="en-US" dirty="0">
                <a:solidFill>
                  <a:schemeClr val="accent2"/>
                </a:solidFill>
                <a:latin typeface="Times New Roman" panose="02020603050405020304" pitchFamily="18" charset="0"/>
                <a:cs typeface="Times New Roman" panose="02020603050405020304" pitchFamily="18" charset="0"/>
              </a:rPr>
              <a:t> website. For this we are provided with a data set “</a:t>
            </a:r>
            <a:r>
              <a:rPr lang="en-US" dirty="0" err="1">
                <a:solidFill>
                  <a:schemeClr val="accent2"/>
                </a:solidFill>
                <a:latin typeface="Times New Roman" panose="02020603050405020304" pitchFamily="18" charset="0"/>
                <a:cs typeface="Times New Roman" panose="02020603050405020304" pitchFamily="18" charset="0"/>
              </a:rPr>
              <a:t>data_ted_talks</a:t>
            </a:r>
            <a:r>
              <a:rPr lang="en-US" dirty="0">
                <a:solidFill>
                  <a:schemeClr val="accent2"/>
                </a:solidFill>
                <a:latin typeface="Times New Roman" panose="02020603050405020304" pitchFamily="18" charset="0"/>
                <a:cs typeface="Times New Roman" panose="02020603050405020304" pitchFamily="18" charset="0"/>
              </a:rPr>
              <a:t>”.</a:t>
            </a:r>
          </a:p>
          <a:p>
            <a:pPr>
              <a:buNone/>
            </a:pPr>
            <a:r>
              <a:rPr lang="en-US" dirty="0">
                <a:solidFill>
                  <a:schemeClr val="accent2"/>
                </a:solidFill>
                <a:latin typeface="Times New Roman" panose="02020603050405020304" pitchFamily="18" charset="0"/>
                <a:cs typeface="Times New Roman" panose="02020603050405020304" pitchFamily="18" charset="0"/>
              </a:rPr>
              <a:t>This data set contains information about:</a:t>
            </a:r>
          </a:p>
          <a:p>
            <a:pPr>
              <a:buClr>
                <a:schemeClr val="accent2"/>
              </a:buClr>
              <a:buFont typeface="Arial" pitchFamily="34" charset="0"/>
              <a:buChar char="●"/>
            </a:pPr>
            <a:r>
              <a:rPr lang="en-US" dirty="0">
                <a:solidFill>
                  <a:schemeClr val="accent2"/>
                </a:solidFill>
                <a:latin typeface="Times New Roman" panose="02020603050405020304" pitchFamily="18" charset="0"/>
                <a:cs typeface="Times New Roman" panose="02020603050405020304" pitchFamily="18" charset="0"/>
              </a:rPr>
              <a:t>talk id and title of the TED talks</a:t>
            </a:r>
          </a:p>
          <a:p>
            <a:pPr>
              <a:buClr>
                <a:schemeClr val="accent2"/>
              </a:buClr>
              <a:buFont typeface="Arial" pitchFamily="34" charset="0"/>
              <a:buChar char="●"/>
            </a:pPr>
            <a:r>
              <a:rPr lang="en-US" dirty="0">
                <a:solidFill>
                  <a:schemeClr val="accent2"/>
                </a:solidFill>
                <a:latin typeface="Times New Roman" panose="02020603050405020304" pitchFamily="18" charset="0"/>
                <a:cs typeface="Times New Roman" panose="02020603050405020304" pitchFamily="18" charset="0"/>
              </a:rPr>
              <a:t>Speakers and their occupations who had given TED talks</a:t>
            </a:r>
          </a:p>
          <a:p>
            <a:pPr>
              <a:buClr>
                <a:schemeClr val="accent2"/>
              </a:buClr>
              <a:buFont typeface="Arial" pitchFamily="34" charset="0"/>
              <a:buChar char="●"/>
            </a:pPr>
            <a:r>
              <a:rPr lang="en-US" dirty="0">
                <a:solidFill>
                  <a:schemeClr val="accent2"/>
                </a:solidFill>
                <a:latin typeface="Times New Roman" panose="02020603050405020304" pitchFamily="18" charset="0"/>
                <a:cs typeface="Times New Roman" panose="02020603050405020304" pitchFamily="18" charset="0"/>
              </a:rPr>
              <a:t>Recorded and published date of TED talks</a:t>
            </a:r>
          </a:p>
          <a:p>
            <a:pPr>
              <a:buClr>
                <a:schemeClr val="accent2"/>
              </a:buClr>
              <a:buFont typeface="Arial" pitchFamily="34" charset="0"/>
              <a:buChar char="●"/>
            </a:pPr>
            <a:r>
              <a:rPr lang="en-US" dirty="0">
                <a:solidFill>
                  <a:schemeClr val="accent2"/>
                </a:solidFill>
                <a:latin typeface="Times New Roman" panose="02020603050405020304" pitchFamily="18" charset="0"/>
                <a:cs typeface="Times New Roman" panose="02020603050405020304" pitchFamily="18" charset="0"/>
              </a:rPr>
              <a:t>Event on which TED talks were held</a:t>
            </a:r>
          </a:p>
          <a:p>
            <a:pPr>
              <a:buClr>
                <a:schemeClr val="accent2"/>
              </a:buClr>
              <a:buFont typeface="Arial" pitchFamily="34" charset="0"/>
              <a:buChar char="●"/>
            </a:pPr>
            <a:r>
              <a:rPr lang="en-US" dirty="0">
                <a:solidFill>
                  <a:schemeClr val="accent2"/>
                </a:solidFill>
                <a:latin typeface="Times New Roman" panose="02020603050405020304" pitchFamily="18" charset="0"/>
                <a:cs typeface="Times New Roman" panose="02020603050405020304" pitchFamily="18" charset="0"/>
              </a:rPr>
              <a:t>Native and available languages for the respective TED talks</a:t>
            </a:r>
          </a:p>
          <a:p>
            <a:pPr>
              <a:buClr>
                <a:schemeClr val="accent2"/>
              </a:buClr>
              <a:buFont typeface="Arial" pitchFamily="34" charset="0"/>
              <a:buChar char="●"/>
            </a:pPr>
            <a:r>
              <a:rPr lang="en-US" dirty="0">
                <a:solidFill>
                  <a:schemeClr val="accent2"/>
                </a:solidFill>
                <a:latin typeface="Times New Roman" panose="02020603050405020304" pitchFamily="18" charset="0"/>
                <a:cs typeface="Times New Roman" panose="02020603050405020304" pitchFamily="18" charset="0"/>
              </a:rPr>
              <a:t>Topics, duration and comments of the TED talks</a:t>
            </a:r>
          </a:p>
          <a:p>
            <a:pPr>
              <a:buClr>
                <a:schemeClr val="accent2"/>
              </a:buClr>
              <a:buFont typeface="Arial" pitchFamily="34" charset="0"/>
              <a:buChar char="●"/>
            </a:pPr>
            <a:r>
              <a:rPr lang="en-US" dirty="0">
                <a:solidFill>
                  <a:schemeClr val="accent2"/>
                </a:solidFill>
                <a:latin typeface="Times New Roman" panose="02020603050405020304" pitchFamily="18" charset="0"/>
                <a:cs typeface="Times New Roman" panose="02020603050405020304" pitchFamily="18" charset="0"/>
              </a:rPr>
              <a:t>URL, description and transcript of the TED talks</a:t>
            </a:r>
          </a:p>
          <a:p>
            <a:pPr>
              <a:buNone/>
            </a:pPr>
            <a:endParaRPr lang="en-IN" dirty="0">
              <a:solidFill>
                <a:schemeClr val="accent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pic>
        <p:nvPicPr>
          <p:cNvPr id="4" name="Picture 3" descr="tt_36.png"/>
          <p:cNvPicPr>
            <a:picLocks noChangeAspect="1"/>
          </p:cNvPicPr>
          <p:nvPr/>
        </p:nvPicPr>
        <p:blipFill>
          <a:blip r:embed="rId2"/>
          <a:stretch>
            <a:fillRect/>
          </a:stretch>
        </p:blipFill>
        <p:spPr>
          <a:xfrm>
            <a:off x="227993" y="1395248"/>
            <a:ext cx="8688013" cy="235300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16" y="0"/>
            <a:ext cx="8520600" cy="572700"/>
          </a:xfrm>
        </p:spPr>
        <p:txBody>
          <a:bodyPr/>
          <a:lstStyle/>
          <a:p>
            <a:r>
              <a:rPr lang="en-US" dirty="0" smtClean="0">
                <a:latin typeface="Times New Roman" panose="02020603050405020304" pitchFamily="18" charset="0"/>
                <a:cs typeface="Times New Roman" panose="02020603050405020304" pitchFamily="18" charset="0"/>
              </a:rPr>
              <a:t>LOADING THE DATA AND DATA CLEANING</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50740" y="518491"/>
            <a:ext cx="8893260" cy="3416400"/>
          </a:xfrm>
        </p:spPr>
        <p:txBody>
          <a:bodyPr/>
          <a:lstStyle/>
          <a:p>
            <a:pPr>
              <a:buNone/>
            </a:pPr>
            <a:r>
              <a:rPr lang="en-US" dirty="0">
                <a:solidFill>
                  <a:schemeClr val="accent2"/>
                </a:solidFill>
                <a:latin typeface="Times New Roman" panose="02020603050405020304" pitchFamily="18" charset="0"/>
                <a:cs typeface="Times New Roman" panose="02020603050405020304" pitchFamily="18" charset="0"/>
              </a:rPr>
              <a:t>After loading the data, we can observe that the data frame contains  </a:t>
            </a:r>
          </a:p>
          <a:p>
            <a:pPr>
              <a:buNone/>
            </a:pPr>
            <a:r>
              <a:rPr lang="en-US" dirty="0">
                <a:solidFill>
                  <a:schemeClr val="accent2"/>
                </a:solidFill>
                <a:latin typeface="Times New Roman" panose="02020603050405020304" pitchFamily="18" charset="0"/>
                <a:cs typeface="Times New Roman" panose="02020603050405020304" pitchFamily="18" charset="0"/>
              </a:rPr>
              <a:t>4005 rows with 19 variables. And we are trying to have an insight on missing values</a:t>
            </a:r>
          </a:p>
          <a:p>
            <a:pPr>
              <a:buNone/>
            </a:pPr>
            <a:endParaRPr lang="en-IN" dirty="0">
              <a:solidFill>
                <a:schemeClr val="accent2"/>
              </a:solidFill>
            </a:endParaRPr>
          </a:p>
        </p:txBody>
      </p:sp>
      <p:pic>
        <p:nvPicPr>
          <p:cNvPr id="4" name="Picture 3" descr="tt_!.png"/>
          <p:cNvPicPr>
            <a:picLocks noChangeAspect="1"/>
          </p:cNvPicPr>
          <p:nvPr/>
        </p:nvPicPr>
        <p:blipFill>
          <a:blip r:embed="rId2"/>
          <a:stretch>
            <a:fillRect/>
          </a:stretch>
        </p:blipFill>
        <p:spPr>
          <a:xfrm>
            <a:off x="2442368" y="1238882"/>
            <a:ext cx="4494460" cy="374696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90" y="192777"/>
            <a:ext cx="8520600" cy="572700"/>
          </a:xfrm>
        </p:spPr>
        <p:txBody>
          <a:bodyPr/>
          <a:lstStyle/>
          <a:p>
            <a:r>
              <a:rPr lang="en-US" dirty="0" smtClean="0">
                <a:latin typeface="Times New Roman" pitchFamily="18" charset="0"/>
                <a:cs typeface="Times New Roman" pitchFamily="18" charset="0"/>
              </a:rPr>
              <a:t>SPREAD OF MISSING VALUES</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IN" dirty="0"/>
          </a:p>
        </p:txBody>
      </p:sp>
      <p:pic>
        <p:nvPicPr>
          <p:cNvPr id="4" name="Picture 3" descr="tt_3.png"/>
          <p:cNvPicPr>
            <a:picLocks noChangeAspect="1"/>
          </p:cNvPicPr>
          <p:nvPr/>
        </p:nvPicPr>
        <p:blipFill>
          <a:blip r:embed="rId2"/>
          <a:stretch>
            <a:fillRect/>
          </a:stretch>
        </p:blipFill>
        <p:spPr>
          <a:xfrm>
            <a:off x="231226" y="767106"/>
            <a:ext cx="4351283" cy="3762853"/>
          </a:xfrm>
          <a:prstGeom prst="rect">
            <a:avLst/>
          </a:prstGeom>
        </p:spPr>
      </p:pic>
      <p:pic>
        <p:nvPicPr>
          <p:cNvPr id="5" name="Picture 4" descr="tt_2.png"/>
          <p:cNvPicPr>
            <a:picLocks noChangeAspect="1"/>
          </p:cNvPicPr>
          <p:nvPr/>
        </p:nvPicPr>
        <p:blipFill>
          <a:blip r:embed="rId3"/>
          <a:stretch>
            <a:fillRect/>
          </a:stretch>
        </p:blipFill>
        <p:spPr>
          <a:xfrm>
            <a:off x="4887309" y="836886"/>
            <a:ext cx="3996323" cy="360237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16" y="0"/>
            <a:ext cx="8520600" cy="572700"/>
          </a:xfrm>
        </p:spPr>
        <p:txBody>
          <a:bodyPr/>
          <a:lstStyle/>
          <a:p>
            <a:r>
              <a:rPr lang="en-US" dirty="0">
                <a:latin typeface="Times New Roman" panose="02020603050405020304" pitchFamily="18" charset="0"/>
                <a:cs typeface="Times New Roman" panose="02020603050405020304" pitchFamily="18" charset="0"/>
              </a:rPr>
              <a:t>EDA</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402336"/>
            <a:ext cx="8520600" cy="4008043"/>
          </a:xfrm>
        </p:spPr>
        <p:txBody>
          <a:bodyPr/>
          <a:lstStyle/>
          <a:p>
            <a:pPr>
              <a:buClr>
                <a:schemeClr val="accent2"/>
              </a:buClr>
              <a:buNone/>
            </a:pPr>
            <a:endParaRPr lang="en-US" dirty="0">
              <a:solidFill>
                <a:schemeClr val="bg2"/>
              </a:solidFill>
              <a:latin typeface="Times New Roman" panose="02020603050405020304" pitchFamily="18" charset="0"/>
              <a:cs typeface="Times New Roman" panose="02020603050405020304" pitchFamily="18" charset="0"/>
            </a:endParaRPr>
          </a:p>
        </p:txBody>
      </p:sp>
      <p:pic>
        <p:nvPicPr>
          <p:cNvPr id="4" name="Picture 3" descr="tt_4.png"/>
          <p:cNvPicPr>
            <a:picLocks noChangeAspect="1"/>
          </p:cNvPicPr>
          <p:nvPr/>
        </p:nvPicPr>
        <p:blipFill>
          <a:blip r:embed="rId2"/>
          <a:stretch>
            <a:fillRect/>
          </a:stretch>
        </p:blipFill>
        <p:spPr>
          <a:xfrm>
            <a:off x="399393" y="683172"/>
            <a:ext cx="8481847" cy="2427890"/>
          </a:xfrm>
          <a:prstGeom prst="rect">
            <a:avLst/>
          </a:prstGeom>
        </p:spPr>
      </p:pic>
      <p:sp>
        <p:nvSpPr>
          <p:cNvPr id="5" name="TextBox 4"/>
          <p:cNvSpPr txBox="1"/>
          <p:nvPr/>
        </p:nvSpPr>
        <p:spPr>
          <a:xfrm>
            <a:off x="1617279" y="322094"/>
            <a:ext cx="6205727"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Speakers with top 20 total views with respect to number of talks</a:t>
            </a:r>
            <a:endParaRPr lang="en-IN" dirty="0">
              <a:latin typeface="Times New Roman" panose="02020603050405020304" pitchFamily="18" charset="0"/>
              <a:cs typeface="Times New Roman" panose="02020603050405020304" pitchFamily="18" charset="0"/>
            </a:endParaRPr>
          </a:p>
        </p:txBody>
      </p:sp>
      <p:pic>
        <p:nvPicPr>
          <p:cNvPr id="6" name="Picture 5" descr="tt_5.png"/>
          <p:cNvPicPr>
            <a:picLocks noChangeAspect="1"/>
          </p:cNvPicPr>
          <p:nvPr/>
        </p:nvPicPr>
        <p:blipFill>
          <a:blip r:embed="rId3"/>
          <a:stretch>
            <a:fillRect/>
          </a:stretch>
        </p:blipFill>
        <p:spPr>
          <a:xfrm>
            <a:off x="1639614" y="3153062"/>
            <a:ext cx="3804745" cy="1990438"/>
          </a:xfrm>
          <a:prstGeom prst="rect">
            <a:avLst/>
          </a:prstGeom>
        </p:spPr>
      </p:pic>
      <p:sp>
        <p:nvSpPr>
          <p:cNvPr id="7" name="TextBox 6"/>
          <p:cNvSpPr txBox="1"/>
          <p:nvPr/>
        </p:nvSpPr>
        <p:spPr>
          <a:xfrm>
            <a:off x="5338414" y="3399046"/>
            <a:ext cx="2621280"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Speakers with max number of views for a single TED talk</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latin typeface="Times New Roman" pitchFamily="18" charset="0"/>
                <a:cs typeface="Times New Roman" pitchFamily="18" charset="0"/>
              </a:rPr>
              <a:t>EDA (continued)</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IN" dirty="0"/>
          </a:p>
        </p:txBody>
      </p:sp>
      <p:pic>
        <p:nvPicPr>
          <p:cNvPr id="4" name="Picture 3" descr="tt_6.png"/>
          <p:cNvPicPr>
            <a:picLocks noChangeAspect="1"/>
          </p:cNvPicPr>
          <p:nvPr/>
        </p:nvPicPr>
        <p:blipFill>
          <a:blip r:embed="rId2"/>
          <a:stretch>
            <a:fillRect/>
          </a:stretch>
        </p:blipFill>
        <p:spPr>
          <a:xfrm>
            <a:off x="220716" y="784520"/>
            <a:ext cx="8713075" cy="2221438"/>
          </a:xfrm>
          <a:prstGeom prst="rect">
            <a:avLst/>
          </a:prstGeom>
        </p:spPr>
      </p:pic>
      <p:pic>
        <p:nvPicPr>
          <p:cNvPr id="5" name="Picture 4" descr="tt_7.png"/>
          <p:cNvPicPr>
            <a:picLocks noChangeAspect="1"/>
          </p:cNvPicPr>
          <p:nvPr/>
        </p:nvPicPr>
        <p:blipFill>
          <a:blip r:embed="rId3"/>
          <a:stretch>
            <a:fillRect/>
          </a:stretch>
        </p:blipFill>
        <p:spPr>
          <a:xfrm>
            <a:off x="1744718" y="2974426"/>
            <a:ext cx="3930870" cy="2169073"/>
          </a:xfrm>
          <a:prstGeom prst="rect">
            <a:avLst/>
          </a:prstGeom>
        </p:spPr>
      </p:pic>
      <p:sp>
        <p:nvSpPr>
          <p:cNvPr id="6" name="TextBox 5"/>
          <p:cNvSpPr txBox="1"/>
          <p:nvPr/>
        </p:nvSpPr>
        <p:spPr>
          <a:xfrm>
            <a:off x="1652789" y="512905"/>
            <a:ext cx="554510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 occupations of the speakers with respect to number of talks and views</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591505" y="3415862"/>
            <a:ext cx="1978572" cy="116955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Occupations of speakers which got maximum number of views for a single TED talk</a:t>
            </a:r>
            <a:endParaRPr lang="en-IN"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TotalTime>
  <Words>1345</Words>
  <Application>Microsoft Office PowerPoint</Application>
  <PresentationFormat>On-screen Show (16:9)</PresentationFormat>
  <Paragraphs>150</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Times New Roman</vt:lpstr>
      <vt:lpstr>Simple Light</vt:lpstr>
      <vt:lpstr>Capstone Project TEDtalk Views Prediction   Team Members Charishma Suddala Swathi V Hebbar  </vt:lpstr>
      <vt:lpstr>CONTENTS</vt:lpstr>
      <vt:lpstr>INTRODUCTION</vt:lpstr>
      <vt:lpstr>PROBLEM STATEMENT</vt:lpstr>
      <vt:lpstr>METHODOLOGY</vt:lpstr>
      <vt:lpstr>LOADING THE DATA AND DATA CLEANING</vt:lpstr>
      <vt:lpstr>SPREAD OF MISSING VALUES</vt:lpstr>
      <vt:lpstr>EDA</vt:lpstr>
      <vt:lpstr>EDA (continued)</vt:lpstr>
      <vt:lpstr>EDA (continued)</vt:lpstr>
      <vt:lpstr>EDA (continued)</vt:lpstr>
      <vt:lpstr>EDA (continued)</vt:lpstr>
      <vt:lpstr>EDA (continued)</vt:lpstr>
      <vt:lpstr>EDA (continued)</vt:lpstr>
      <vt:lpstr>EDA (continued)</vt:lpstr>
      <vt:lpstr>EDA (Continued)</vt:lpstr>
      <vt:lpstr>EDA CONCLUSIONS:</vt:lpstr>
      <vt:lpstr>TREATING MISSING VALUES AND OUTLIERS</vt:lpstr>
      <vt:lpstr>FEATURE ENGINEERING</vt:lpstr>
      <vt:lpstr>FEATURE ENGINEERING (Continued)</vt:lpstr>
      <vt:lpstr>FEATURE ENGINEERING (continued)</vt:lpstr>
      <vt:lpstr>Feature Engineering (Continued)</vt:lpstr>
      <vt:lpstr>Before Building a model…</vt:lpstr>
      <vt:lpstr> TRAIN – TEST SPLIT </vt:lpstr>
      <vt:lpstr>DATA MODELING (continued)</vt:lpstr>
      <vt:lpstr>DATA MODELING (continued)</vt:lpstr>
      <vt:lpstr>EVALUATION OF MODELS</vt:lpstr>
      <vt:lpstr>TRAIN AND TEST EVALUATION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Tedtalk Views Prediction   Team Members Charishma Suddala Swathi V Hebbar</dc:title>
  <dc:creator>Swathi Hebbar</dc:creator>
  <cp:lastModifiedBy>admin</cp:lastModifiedBy>
  <cp:revision>20</cp:revision>
  <dcterms:modified xsi:type="dcterms:W3CDTF">2022-02-08T03:58:12Z</dcterms:modified>
</cp:coreProperties>
</file>